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4"/>
  </p:notesMasterIdLst>
  <p:sldIdLst>
    <p:sldId id="256" r:id="rId3"/>
    <p:sldId id="357" r:id="rId5"/>
    <p:sldId id="444" r:id="rId6"/>
    <p:sldId id="415" r:id="rId7"/>
    <p:sldId id="418" r:id="rId8"/>
    <p:sldId id="417" r:id="rId9"/>
    <p:sldId id="416" r:id="rId10"/>
    <p:sldId id="445" r:id="rId11"/>
    <p:sldId id="419" r:id="rId12"/>
    <p:sldId id="420" r:id="rId13"/>
    <p:sldId id="421" r:id="rId14"/>
    <p:sldId id="446" r:id="rId15"/>
    <p:sldId id="422" r:id="rId16"/>
    <p:sldId id="423" r:id="rId17"/>
    <p:sldId id="424" r:id="rId18"/>
    <p:sldId id="425" r:id="rId19"/>
    <p:sldId id="426" r:id="rId20"/>
    <p:sldId id="427" r:id="rId21"/>
    <p:sldId id="428" r:id="rId22"/>
    <p:sldId id="429" r:id="rId23"/>
    <p:sldId id="430" r:id="rId24"/>
    <p:sldId id="431" r:id="rId25"/>
    <p:sldId id="432" r:id="rId26"/>
    <p:sldId id="433" r:id="rId27"/>
    <p:sldId id="434" r:id="rId28"/>
    <p:sldId id="435" r:id="rId29"/>
    <p:sldId id="436" r:id="rId30"/>
    <p:sldId id="437" r:id="rId31"/>
    <p:sldId id="438" r:id="rId32"/>
    <p:sldId id="439" r:id="rId33"/>
    <p:sldId id="440" r:id="rId34"/>
    <p:sldId id="441" r:id="rId35"/>
    <p:sldId id="442" r:id="rId36"/>
    <p:sldId id="447" r:id="rId37"/>
    <p:sldId id="443" r:id="rId38"/>
    <p:sldId id="450" r:id="rId39"/>
    <p:sldId id="452" r:id="rId40"/>
    <p:sldId id="453" r:id="rId41"/>
    <p:sldId id="454" r:id="rId42"/>
    <p:sldId id="451" r:id="rId43"/>
    <p:sldId id="455" r:id="rId44"/>
    <p:sldId id="456" r:id="rId45"/>
    <p:sldId id="457" r:id="rId46"/>
    <p:sldId id="458" r:id="rId47"/>
    <p:sldId id="459" r:id="rId48"/>
    <p:sldId id="448" r:id="rId49"/>
    <p:sldId id="460" r:id="rId50"/>
    <p:sldId id="461" r:id="rId51"/>
    <p:sldId id="462" r:id="rId52"/>
    <p:sldId id="463" r:id="rId53"/>
    <p:sldId id="464" r:id="rId54"/>
    <p:sldId id="465" r:id="rId55"/>
    <p:sldId id="466" r:id="rId56"/>
    <p:sldId id="467" r:id="rId57"/>
    <p:sldId id="468" r:id="rId58"/>
    <p:sldId id="469" r:id="rId59"/>
    <p:sldId id="470" r:id="rId60"/>
    <p:sldId id="471" r:id="rId61"/>
    <p:sldId id="472" r:id="rId62"/>
    <p:sldId id="473" r:id="rId63"/>
    <p:sldId id="474" r:id="rId64"/>
    <p:sldId id="475" r:id="rId65"/>
    <p:sldId id="476" r:id="rId66"/>
    <p:sldId id="477" r:id="rId6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52" userDrawn="1">
          <p15:clr>
            <a:srgbClr val="A4A3A4"/>
          </p15:clr>
        </p15:guide>
        <p15:guide id="2" pos="278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CC00"/>
    <a:srgbClr val="FF9900"/>
    <a:srgbClr val="CCFFCC"/>
    <a:srgbClr val="FFFFFF"/>
    <a:srgbClr val="F6D8CA"/>
    <a:srgbClr val="F2C7B4"/>
    <a:srgbClr val="B01CA5"/>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28" autoAdjust="0"/>
    <p:restoredTop sz="91909" autoAdjust="0"/>
  </p:normalViewPr>
  <p:slideViewPr>
    <p:cSldViewPr showGuides="1">
      <p:cViewPr varScale="1">
        <p:scale>
          <a:sx n="97" d="100"/>
          <a:sy n="97" d="100"/>
        </p:scale>
        <p:origin x="618" y="96"/>
      </p:cViewPr>
      <p:guideLst>
        <p:guide orient="horz" pos="2152"/>
        <p:guide pos="2784"/>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0" Type="http://schemas.openxmlformats.org/officeDocument/2006/relationships/tableStyles" Target="tableStyles.xml"/><Relationship Id="rId7" Type="http://schemas.openxmlformats.org/officeDocument/2006/relationships/slide" Target="slides/slide4.xml"/><Relationship Id="rId69" Type="http://schemas.openxmlformats.org/officeDocument/2006/relationships/viewProps" Target="viewProps.xml"/><Relationship Id="rId68" Type="http://schemas.openxmlformats.org/officeDocument/2006/relationships/presProps" Target="presProps.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32" tIns="49516" rIns="99032" bIns="49516" numCol="1" anchor="t" anchorCtr="0" compatLnSpc="1"/>
          <a:lstStyle>
            <a:lvl1pPr defTabSz="990600" eaLnBrk="0" hangingPunct="0">
              <a:buFont typeface="Arial" panose="020B0604020202020204" pitchFamily="34" charset="0"/>
              <a:buNone/>
              <a:defRPr sz="1300">
                <a:latin typeface="Times" panose="02020603050405020304" pitchFamily="18" charset="0"/>
              </a:defRPr>
            </a:lvl1pPr>
          </a:lstStyle>
          <a:p>
            <a:pPr>
              <a:defRPr/>
            </a:pPr>
            <a:endParaRPr lang="zh-CN" altLang="en-US"/>
          </a:p>
        </p:txBody>
      </p:sp>
      <p:sp>
        <p:nvSpPr>
          <p:cNvPr id="4099" name="Rectangle 3"/>
          <p:cNvSpPr>
            <a:spLocks noGrp="1" noChangeArrowheads="1"/>
          </p:cNvSpPr>
          <p:nvPr>
            <p:ph type="dt" idx="1"/>
          </p:nvPr>
        </p:nvSpPr>
        <p:spPr bwMode="auto">
          <a:xfrm>
            <a:off x="3884613" y="0"/>
            <a:ext cx="29718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32" tIns="49516" rIns="99032" bIns="49516" numCol="1" anchor="t" anchorCtr="0" compatLnSpc="1"/>
          <a:lstStyle>
            <a:lvl1pPr algn="r" defTabSz="990600" eaLnBrk="0" hangingPunct="0">
              <a:buFont typeface="Arial" panose="020B0604020202020204" pitchFamily="34" charset="0"/>
              <a:buNone/>
              <a:defRPr sz="1300">
                <a:latin typeface="Times" panose="02020603050405020304" pitchFamily="18" charset="0"/>
              </a:defRPr>
            </a:lvl1pPr>
          </a:lstStyle>
          <a:p>
            <a:pPr>
              <a:defRPr/>
            </a:pPr>
            <a:fld id="{19408C84-9C46-42BD-8710-A6E6F07E95B6}" type="datetimeFigureOut">
              <a:rPr lang="zh-CN" altLang="en-US"/>
            </a:fld>
            <a:endParaRPr lang="zh-CN" altLang="en-US"/>
          </a:p>
        </p:txBody>
      </p:sp>
      <p:sp>
        <p:nvSpPr>
          <p:cNvPr id="4100" name="Rectangle 4"/>
          <p:cNvSpPr>
            <a:spLocks noGrp="1" noRot="1" noChangeAspect="1" noChangeArrowheads="1"/>
          </p:cNvSpPr>
          <p:nvPr>
            <p:ph type="sldImg" idx="4294967295"/>
          </p:nvPr>
        </p:nvSpPr>
        <p:spPr bwMode="auto">
          <a:xfrm>
            <a:off x="958850" y="685800"/>
            <a:ext cx="4941888"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101" name="Rectangle 5"/>
          <p:cNvSpPr>
            <a:spLocks noGrp="1" noRot="1" noChangeArrowheads="1"/>
          </p:cNvSpPr>
          <p:nvPr>
            <p:ph type="body" sz="quarter" idx="3"/>
          </p:nvPr>
        </p:nvSpPr>
        <p:spPr bwMode="auto">
          <a:xfrm>
            <a:off x="685800" y="4341813"/>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32" tIns="49516" rIns="99032" bIns="49516" numCol="1" anchor="ctr"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4102" name="Rectangle 6"/>
          <p:cNvSpPr>
            <a:spLocks noGrp="1" noChangeArrowheads="1"/>
          </p:cNvSpPr>
          <p:nvPr>
            <p:ph type="ftr" sz="quarter" idx="4"/>
          </p:nvPr>
        </p:nvSpPr>
        <p:spPr bwMode="auto">
          <a:xfrm>
            <a:off x="0" y="8685213"/>
            <a:ext cx="29718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32" tIns="49516" rIns="99032" bIns="49516" numCol="1" anchor="b" anchorCtr="0" compatLnSpc="1"/>
          <a:lstStyle>
            <a:lvl1pPr defTabSz="990600" eaLnBrk="0" hangingPunct="0">
              <a:buFont typeface="Arial" panose="020B0604020202020204" pitchFamily="34" charset="0"/>
              <a:buNone/>
              <a:defRPr sz="1300">
                <a:latin typeface="Times" panose="02020603050405020304" pitchFamily="18" charset="0"/>
              </a:defRPr>
            </a:lvl1pPr>
          </a:lstStyle>
          <a:p>
            <a:pPr>
              <a:defRPr/>
            </a:pPr>
            <a:endParaRPr lang="en-US"/>
          </a:p>
        </p:txBody>
      </p:sp>
      <p:sp>
        <p:nvSpPr>
          <p:cNvPr id="4103" name="Rectangle 7"/>
          <p:cNvSpPr>
            <a:spLocks noGrp="1" noChangeArrowheads="1"/>
          </p:cNvSpPr>
          <p:nvPr>
            <p:ph type="sldNum" sz="quarter" idx="5"/>
          </p:nvPr>
        </p:nvSpPr>
        <p:spPr bwMode="auto">
          <a:xfrm>
            <a:off x="3884613" y="8685213"/>
            <a:ext cx="297180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32" tIns="49516" rIns="99032" bIns="49516" numCol="1" anchor="b" anchorCtr="0" compatLnSpc="1"/>
          <a:lstStyle>
            <a:lvl1pPr algn="r" defTabSz="990600">
              <a:buFont typeface="Arial" panose="020B0604020202020204" pitchFamily="34" charset="0"/>
              <a:buNone/>
              <a:defRPr sz="1300">
                <a:latin typeface="Times" panose="02020603050405020304" pitchFamily="18" charset="0"/>
              </a:defRPr>
            </a:lvl1pPr>
          </a:lstStyle>
          <a:p>
            <a:pPr>
              <a:defRPr/>
            </a:pPr>
            <a:fld id="{352043B7-3654-42D2-9D44-9BD02F88AA91}"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a:xfrm>
            <a:off x="1143000" y="685800"/>
            <a:ext cx="4573588" cy="3429000"/>
          </a:xfrm>
        </p:spPr>
      </p:sp>
      <p:sp>
        <p:nvSpPr>
          <p:cNvPr id="6147" name="备注占位符 2"/>
          <p:cNvSpPr>
            <a:spLocks noGrp="1"/>
          </p:cNvSpPr>
          <p:nvPr>
            <p:ph type="body" idx="1"/>
          </p:nvPr>
        </p:nvSpPr>
        <p:spPr>
          <a:noFill/>
        </p:spPr>
        <p:txBody>
          <a:bodyPr/>
          <a:lstStyle/>
          <a:p>
            <a:endParaRPr lang="zh-CN" altLang="en-US"/>
          </a:p>
        </p:txBody>
      </p:sp>
      <p:sp>
        <p:nvSpPr>
          <p:cNvPr id="6148" name="灯片编号占位符 3"/>
          <p:cNvSpPr>
            <a:spLocks noGrp="1"/>
          </p:cNvSpPr>
          <p:nvPr>
            <p:ph type="sldNum" sz="quarter" idx="5"/>
          </p:nvPr>
        </p:nvSpPr>
        <p:spPr>
          <a:noFill/>
        </p:spPr>
        <p:txBody>
          <a:bodyPr/>
          <a:lstStyle>
            <a:lvl1pPr defTabSz="990600">
              <a:defRPr sz="2400">
                <a:solidFill>
                  <a:schemeClr val="tx1"/>
                </a:solidFill>
                <a:latin typeface="Arial" panose="020B0604020202020204" pitchFamily="34" charset="0"/>
                <a:ea typeface="宋体" panose="02010600030101010101" pitchFamily="2" charset="-122"/>
              </a:defRPr>
            </a:lvl1pPr>
            <a:lvl2pPr marL="742950" indent="-285750" defTabSz="990600">
              <a:defRPr sz="2400">
                <a:solidFill>
                  <a:schemeClr val="tx1"/>
                </a:solidFill>
                <a:latin typeface="Arial" panose="020B0604020202020204" pitchFamily="34" charset="0"/>
                <a:ea typeface="宋体" panose="02010600030101010101" pitchFamily="2" charset="-122"/>
              </a:defRPr>
            </a:lvl2pPr>
            <a:lvl3pPr marL="1143000" indent="-228600" defTabSz="990600">
              <a:defRPr sz="2400">
                <a:solidFill>
                  <a:schemeClr val="tx1"/>
                </a:solidFill>
                <a:latin typeface="Arial" panose="020B0604020202020204" pitchFamily="34" charset="0"/>
                <a:ea typeface="宋体" panose="02010600030101010101" pitchFamily="2" charset="-122"/>
              </a:defRPr>
            </a:lvl3pPr>
            <a:lvl4pPr marL="1600200" indent="-228600" defTabSz="990600">
              <a:defRPr sz="2400">
                <a:solidFill>
                  <a:schemeClr val="tx1"/>
                </a:solidFill>
                <a:latin typeface="Arial" panose="020B0604020202020204" pitchFamily="34" charset="0"/>
                <a:ea typeface="宋体" panose="02010600030101010101" pitchFamily="2" charset="-122"/>
              </a:defRPr>
            </a:lvl4pPr>
            <a:lvl5pPr marL="2057400" indent="-228600" defTabSz="990600">
              <a:defRPr sz="24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fld id="{61CD8826-7FE9-4780-B625-EB39FDBC2A05}" type="slidenum">
              <a:rPr lang="zh-CN" altLang="en-US" sz="1300" smtClean="0">
                <a:latin typeface="Times" panose="02020603050405020304" pitchFamily="18" charset="0"/>
              </a:rPr>
            </a:fld>
            <a:endParaRPr lang="en-US" altLang="zh-CN" sz="1300">
              <a:latin typeface="Times" panose="02020603050405020304"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3588"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52043B7-3654-42D2-9D44-9BD02F88AA91}"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3588"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352043B7-3654-42D2-9D44-9BD02F88AA91}"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4" name="图片 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027488" y="622300"/>
            <a:ext cx="1089025" cy="108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直接连接符 5"/>
          <p:cNvCxnSpPr/>
          <p:nvPr userDrawn="1"/>
        </p:nvCxnSpPr>
        <p:spPr>
          <a:xfrm>
            <a:off x="819150" y="3416300"/>
            <a:ext cx="7467600" cy="0"/>
          </a:xfrm>
          <a:prstGeom prst="line">
            <a:avLst/>
          </a:prstGeom>
          <a:ln w="38100">
            <a:solidFill>
              <a:srgbClr val="C00000"/>
            </a:solidFill>
          </a:ln>
        </p:spPr>
        <p:style>
          <a:lnRef idx="3">
            <a:schemeClr val="accent2"/>
          </a:lnRef>
          <a:fillRef idx="0">
            <a:schemeClr val="accent2"/>
          </a:fillRef>
          <a:effectRef idx="2">
            <a:schemeClr val="accent2"/>
          </a:effectRef>
          <a:fontRef idx="minor">
            <a:schemeClr val="tx1"/>
          </a:fontRef>
        </p:style>
      </p:cxnSp>
      <p:sp>
        <p:nvSpPr>
          <p:cNvPr id="5" name="标题 1"/>
          <p:cNvSpPr>
            <a:spLocks noGrp="1"/>
          </p:cNvSpPr>
          <p:nvPr>
            <p:ph type="ctrTitle"/>
          </p:nvPr>
        </p:nvSpPr>
        <p:spPr>
          <a:xfrm>
            <a:off x="895455" y="2440121"/>
            <a:ext cx="7315200" cy="874640"/>
          </a:xfrm>
          <a:prstGeom prst="rect">
            <a:avLst/>
          </a:prstGeom>
          <a:ln>
            <a:noFill/>
          </a:ln>
        </p:spPr>
        <p:txBody>
          <a:bodyPr anchor="b">
            <a:normAutofit/>
          </a:bodyPr>
          <a:lstStyle>
            <a:lvl1pPr algn="ctr">
              <a:defRPr sz="3600" b="1">
                <a:solidFill>
                  <a:srgbClr val="B70031"/>
                </a:solidFill>
                <a:latin typeface="黑体" panose="02010609060101010101" pitchFamily="49" charset="-122"/>
                <a:ea typeface="黑体" panose="02010609060101010101" pitchFamily="49" charset="-122"/>
              </a:defRPr>
            </a:lvl1pPr>
          </a:lstStyle>
          <a:p>
            <a:r>
              <a:rPr lang="zh-CN" altLang="en-US" dirty="0"/>
              <a:t>单击此处编辑母版标题样式</a:t>
            </a:r>
            <a:endParaRPr lang="zh-CN" altLang="en-US" dirty="0"/>
          </a:p>
        </p:txBody>
      </p:sp>
      <p:sp>
        <p:nvSpPr>
          <p:cNvPr id="7" name="副标题 2"/>
          <p:cNvSpPr>
            <a:spLocks noGrp="1"/>
          </p:cNvSpPr>
          <p:nvPr>
            <p:ph type="subTitle" idx="1"/>
          </p:nvPr>
        </p:nvSpPr>
        <p:spPr>
          <a:xfrm>
            <a:off x="609704" y="3657594"/>
            <a:ext cx="7886700" cy="2077021"/>
          </a:xfrm>
          <a:prstGeom prst="rect">
            <a:avLst/>
          </a:prstGeom>
        </p:spPr>
        <p:txBody>
          <a:bodyPr>
            <a:normAutofit/>
          </a:bodyPr>
          <a:lstStyle>
            <a:lvl1pPr marL="0" indent="0" algn="ctr">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noProof="1"/>
              <a:t>单击此处编辑母版标题样式</a:t>
            </a:r>
            <a:endParaRPr lang="zh-CN" altLang="en-US" noProof="1"/>
          </a:p>
        </p:txBody>
      </p:sp>
      <p:sp>
        <p:nvSpPr>
          <p:cNvPr id="3" name="图片占位符 2"/>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endParaRPr lang="zh-CN" altLang="en-US" noProof="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28650" y="1825625"/>
            <a:ext cx="7886700" cy="4351338"/>
          </a:xfrm>
          <a:prstGeom prst="rect">
            <a:avLst/>
          </a:prstGeo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noProof="1"/>
              <a:t>单击此处编辑母版标题样式</a:t>
            </a:r>
            <a:endParaRPr lang="zh-CN" altLang="en-US" noProof="1"/>
          </a:p>
        </p:txBody>
      </p:sp>
      <p:sp>
        <p:nvSpPr>
          <p:cNvPr id="3" name="竖排文字占位符 2"/>
          <p:cNvSpPr>
            <a:spLocks noGrp="1"/>
          </p:cNvSpPr>
          <p:nvPr>
            <p:ph type="body" orient="vert" idx="1"/>
          </p:nvPr>
        </p:nvSpPr>
        <p:spPr>
          <a:xfrm>
            <a:off x="628650" y="365125"/>
            <a:ext cx="5762625" cy="5811838"/>
          </a:xfrm>
          <a:prstGeom prst="rect">
            <a:avLst/>
          </a:prstGeom>
        </p:spPr>
        <p:txBody>
          <a:bodyPr vert="eaVert"/>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cxnSp>
        <p:nvCxnSpPr>
          <p:cNvPr id="4" name="直接连接符 3"/>
          <p:cNvCxnSpPr/>
          <p:nvPr userDrawn="1"/>
        </p:nvCxnSpPr>
        <p:spPr>
          <a:xfrm>
            <a:off x="819150" y="2347913"/>
            <a:ext cx="7467600" cy="0"/>
          </a:xfrm>
          <a:prstGeom prst="line">
            <a:avLst/>
          </a:prstGeom>
          <a:ln w="38100">
            <a:solidFill>
              <a:srgbClr val="C00000"/>
            </a:solidFill>
          </a:ln>
        </p:spPr>
        <p:style>
          <a:lnRef idx="3">
            <a:schemeClr val="accent2"/>
          </a:lnRef>
          <a:fillRef idx="0">
            <a:schemeClr val="accent2"/>
          </a:fillRef>
          <a:effectRef idx="2">
            <a:schemeClr val="accent2"/>
          </a:effectRef>
          <a:fontRef idx="minor">
            <a:schemeClr val="tx1"/>
          </a:fontRef>
        </p:style>
      </p:cxnSp>
      <p:sp>
        <p:nvSpPr>
          <p:cNvPr id="5" name="标题 1"/>
          <p:cNvSpPr>
            <a:spLocks noGrp="1"/>
          </p:cNvSpPr>
          <p:nvPr>
            <p:ph type="ctrTitle"/>
          </p:nvPr>
        </p:nvSpPr>
        <p:spPr>
          <a:xfrm>
            <a:off x="895455" y="1371654"/>
            <a:ext cx="7315200" cy="874640"/>
          </a:xfrm>
          <a:prstGeom prst="rect">
            <a:avLst/>
          </a:prstGeom>
          <a:ln>
            <a:noFill/>
          </a:ln>
        </p:spPr>
        <p:txBody>
          <a:bodyPr anchor="b">
            <a:normAutofit/>
          </a:bodyPr>
          <a:lstStyle>
            <a:lvl1pPr algn="ctr">
              <a:defRPr sz="3600" b="1">
                <a:solidFill>
                  <a:srgbClr val="B70031"/>
                </a:solidFill>
                <a:latin typeface="黑体" panose="02010609060101010101" pitchFamily="49" charset="-122"/>
                <a:ea typeface="黑体" panose="02010609060101010101" pitchFamily="49" charset="-122"/>
              </a:defRPr>
            </a:lvl1pPr>
          </a:lstStyle>
          <a:p>
            <a:r>
              <a:rPr lang="zh-CN" altLang="en-US" dirty="0"/>
              <a:t>单击此处编辑母版标题样式</a:t>
            </a:r>
            <a:endParaRPr lang="zh-CN" altLang="en-US" dirty="0"/>
          </a:p>
        </p:txBody>
      </p:sp>
      <p:sp>
        <p:nvSpPr>
          <p:cNvPr id="7" name="副标题 2"/>
          <p:cNvSpPr>
            <a:spLocks noGrp="1"/>
          </p:cNvSpPr>
          <p:nvPr>
            <p:ph type="subTitle" idx="1"/>
          </p:nvPr>
        </p:nvSpPr>
        <p:spPr>
          <a:xfrm>
            <a:off x="609704" y="2589127"/>
            <a:ext cx="7886700" cy="2077021"/>
          </a:xfrm>
          <a:prstGeom prst="rect">
            <a:avLst/>
          </a:prstGeom>
        </p:spPr>
        <p:txBody>
          <a:bodyPr>
            <a:normAutofit/>
          </a:bodyPr>
          <a:lstStyle>
            <a:lvl1pPr marL="0" indent="0" algn="ctr">
              <a:buNone/>
              <a:defRPr sz="24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单击此处编辑母版副标题样式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标题 1"/>
          <p:cNvSpPr txBox="1"/>
          <p:nvPr userDrawn="1"/>
        </p:nvSpPr>
        <p:spPr>
          <a:xfrm>
            <a:off x="1198563" y="252413"/>
            <a:ext cx="7467600" cy="612775"/>
          </a:xfrm>
          <a:prstGeom prst="rect">
            <a:avLst/>
          </a:prstGeom>
        </p:spPr>
        <p:txBody>
          <a:bodyPr>
            <a:normAutofit/>
          </a:bodyPr>
          <a:lstStyle>
            <a:lvl1pPr algn="ctr" rtl="0" eaLnBrk="0" fontAlgn="base" hangingPunct="0">
              <a:spcBef>
                <a:spcPct val="0"/>
              </a:spcBef>
              <a:spcAft>
                <a:spcPct val="0"/>
              </a:spcAft>
              <a:defRPr sz="3200" b="0" kern="1200">
                <a:solidFill>
                  <a:srgbClr val="B70031"/>
                </a:solidFill>
                <a:latin typeface="黑体" panose="02010609060101010101" pitchFamily="49" charset="-122"/>
                <a:ea typeface="黑体" panose="02010609060101010101" pitchFamily="49" charset="-122"/>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l">
              <a:defRPr/>
            </a:pPr>
            <a:endParaRPr lang="zh-CN" altLang="en-US" b="1" dirty="0">
              <a:solidFill>
                <a:srgbClr val="C00000"/>
              </a:solidFill>
            </a:endParaRPr>
          </a:p>
        </p:txBody>
      </p:sp>
      <p:cxnSp>
        <p:nvCxnSpPr>
          <p:cNvPr id="5" name="直接连接符 4"/>
          <p:cNvCxnSpPr/>
          <p:nvPr userDrawn="1"/>
        </p:nvCxnSpPr>
        <p:spPr>
          <a:xfrm>
            <a:off x="1198563" y="946150"/>
            <a:ext cx="7467600" cy="0"/>
          </a:xfrm>
          <a:prstGeom prst="line">
            <a:avLst/>
          </a:prstGeom>
          <a:ln w="38100">
            <a:solidFill>
              <a:srgbClr val="C00000"/>
            </a:solidFill>
          </a:ln>
        </p:spPr>
        <p:style>
          <a:lnRef idx="3">
            <a:schemeClr val="accent2"/>
          </a:lnRef>
          <a:fillRef idx="0">
            <a:schemeClr val="accent2"/>
          </a:fillRef>
          <a:effectRef idx="2">
            <a:schemeClr val="accent2"/>
          </a:effectRef>
          <a:fontRef idx="minor">
            <a:schemeClr val="tx1"/>
          </a:fontRef>
        </p:style>
      </p:cxnSp>
      <p:sp>
        <p:nvSpPr>
          <p:cNvPr id="7" name="等腰三角形 6"/>
          <p:cNvSpPr/>
          <p:nvPr userDrawn="1"/>
        </p:nvSpPr>
        <p:spPr>
          <a:xfrm rot="10800000">
            <a:off x="444500" y="303213"/>
            <a:ext cx="368300" cy="274637"/>
          </a:xfrm>
          <a:prstGeom prst="triangle">
            <a:avLst/>
          </a:prstGeom>
          <a:solidFill>
            <a:srgbClr val="A50021"/>
          </a:solidFill>
          <a:ln>
            <a:solidFill>
              <a:srgbClr val="C00000"/>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等腰三角形 7"/>
          <p:cNvSpPr/>
          <p:nvPr userDrawn="1"/>
        </p:nvSpPr>
        <p:spPr>
          <a:xfrm>
            <a:off x="661988" y="303213"/>
            <a:ext cx="369887" cy="274637"/>
          </a:xfrm>
          <a:prstGeom prst="triangle">
            <a:avLst/>
          </a:prstGeom>
          <a:solidFill>
            <a:srgbClr val="CC3300"/>
          </a:solidFill>
          <a:ln>
            <a:solidFill>
              <a:srgbClr val="CC3300"/>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等腰三角形 8"/>
          <p:cNvSpPr/>
          <p:nvPr userDrawn="1"/>
        </p:nvSpPr>
        <p:spPr>
          <a:xfrm>
            <a:off x="444500" y="611188"/>
            <a:ext cx="368300" cy="273050"/>
          </a:xfrm>
          <a:prstGeom prst="triangle">
            <a:avLst/>
          </a:prstGeom>
          <a:solidFill>
            <a:srgbClr val="FF9900"/>
          </a:solidFill>
          <a:ln>
            <a:solidFill>
              <a:srgbClr val="FF9900"/>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等腰三角形 10"/>
          <p:cNvSpPr/>
          <p:nvPr userDrawn="1"/>
        </p:nvSpPr>
        <p:spPr>
          <a:xfrm rot="10800000">
            <a:off x="669925" y="611188"/>
            <a:ext cx="369888" cy="273050"/>
          </a:xfrm>
          <a:prstGeom prst="triangle">
            <a:avLst/>
          </a:prstGeom>
          <a:solidFill>
            <a:schemeClr val="accent2">
              <a:lumMod val="75000"/>
            </a:schemeClr>
          </a:solidFill>
          <a:ln>
            <a:solidFill>
              <a:schemeClr val="accent2">
                <a:lumMod val="75000"/>
              </a:schemeClr>
            </a:solid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内容占位符 2"/>
          <p:cNvSpPr>
            <a:spLocks noGrp="1"/>
          </p:cNvSpPr>
          <p:nvPr>
            <p:ph idx="11"/>
          </p:nvPr>
        </p:nvSpPr>
        <p:spPr>
          <a:xfrm>
            <a:off x="481894" y="1107832"/>
            <a:ext cx="8184958" cy="5445286"/>
          </a:xfrm>
          <a:prstGeom prst="rect">
            <a:avLst/>
          </a:prstGeom>
          <a:effectLst/>
        </p:spPr>
        <p:txBody>
          <a:bodyPr>
            <a:normAutofit/>
          </a:bodyPr>
          <a:lstStyle>
            <a:lvl1pPr marL="342900" indent="-342900">
              <a:buFont typeface="Arial" panose="020B0604020202020204" pitchFamily="34" charset="0"/>
              <a:buChar char="♦"/>
              <a:defRPr sz="2400"/>
            </a:lvl1pPr>
          </a:lstStyle>
          <a:p>
            <a:pPr lvl="0"/>
            <a:r>
              <a:rPr lang="zh-CN" altLang="en-US" dirty="0"/>
              <a:t>单击此处编辑母版文本样式</a:t>
            </a:r>
            <a:endParaRPr lang="zh-CN" altLang="en-US" dirty="0"/>
          </a:p>
        </p:txBody>
      </p:sp>
      <p:sp>
        <p:nvSpPr>
          <p:cNvPr id="10" name="标题 1"/>
          <p:cNvSpPr>
            <a:spLocks noGrp="1"/>
          </p:cNvSpPr>
          <p:nvPr>
            <p:ph type="ctrTitle"/>
          </p:nvPr>
        </p:nvSpPr>
        <p:spPr>
          <a:xfrm>
            <a:off x="1249364" y="224769"/>
            <a:ext cx="7315200" cy="609584"/>
          </a:xfrm>
          <a:prstGeom prst="rect">
            <a:avLst/>
          </a:prstGeom>
          <a:ln>
            <a:noFill/>
          </a:ln>
        </p:spPr>
        <p:txBody>
          <a:bodyPr anchor="b">
            <a:normAutofit/>
          </a:bodyPr>
          <a:lstStyle>
            <a:lvl1pPr algn="l">
              <a:defRPr sz="3200" b="1" baseline="0">
                <a:solidFill>
                  <a:srgbClr val="B70031"/>
                </a:solidFill>
                <a:latin typeface="Arial" panose="020B0604020202020204" pitchFamily="34" charset="0"/>
                <a:ea typeface="黑体" panose="02010609060101010101" pitchFamily="49" charset="-122"/>
              </a:defRPr>
            </a:lvl1pPr>
          </a:lstStyle>
          <a:p>
            <a:r>
              <a:rPr lang="zh-CN" altLang="en-US" dirty="0"/>
              <a:t>单击此处编辑母版标题样式</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6000"/>
            </a:lvl1p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noProof="1"/>
              <a:t>单击此处编辑母版文本样式</a:t>
            </a:r>
            <a:endParaRPr lang="zh-CN" altLang="en-US" noProof="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noProof="1"/>
              <a:t>单击此处编辑母版标题样式</a:t>
            </a:r>
            <a:endParaRPr lang="zh-CN" altLang="en-US" noProof="1"/>
          </a:p>
        </p:txBody>
      </p:sp>
      <p:sp>
        <p:nvSpPr>
          <p:cNvPr id="3" name="内容占位符 2"/>
          <p:cNvSpPr>
            <a:spLocks noGrp="1"/>
          </p:cNvSpPr>
          <p:nvPr>
            <p:ph sz="half" idx="1"/>
          </p:nvPr>
        </p:nvSpPr>
        <p:spPr>
          <a:xfrm>
            <a:off x="628650" y="1825625"/>
            <a:ext cx="3867150" cy="4351338"/>
          </a:xfrm>
          <a:prstGeom prst="rect">
            <a:avLst/>
          </a:prstGeom>
        </p:spPr>
        <p:txBody>
          <a:bodyPr/>
          <a:lstStyle>
            <a:lvl1pPr marL="342900" indent="-342900">
              <a:buFont typeface="Arial" panose="020B0604020202020204" pitchFamily="34" charset="0"/>
              <a:buChar char="♦"/>
              <a:defRPr/>
            </a:lvl1pPr>
            <a:lvl2pPr marL="742950" indent="-285750">
              <a:buFont typeface="Arial" panose="020B0604020202020204" pitchFamily="34" charset="0"/>
              <a:buChar char="•"/>
              <a:defRPr/>
            </a:lvl2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内容占位符 3"/>
          <p:cNvSpPr>
            <a:spLocks noGrp="1"/>
          </p:cNvSpPr>
          <p:nvPr>
            <p:ph sz="half" idx="2"/>
          </p:nvPr>
        </p:nvSpPr>
        <p:spPr>
          <a:xfrm>
            <a:off x="4648200" y="1825625"/>
            <a:ext cx="3867150" cy="4351338"/>
          </a:xfrm>
          <a:prstGeom prst="rect">
            <a:avLst/>
          </a:prstGeom>
        </p:spPr>
        <p:txBody>
          <a:bodyPr/>
          <a:lstStyle>
            <a:lvl1pPr marL="342900" indent="-342900">
              <a:defRPr lang="zh-CN" altLang="en-US" sz="3200" kern="1200" noProof="1" smtClean="0">
                <a:solidFill>
                  <a:schemeClr val="tx1"/>
                </a:solidFill>
                <a:latin typeface="+mn-lt"/>
                <a:ea typeface="+mn-ea"/>
                <a:cs typeface="+mn-cs"/>
              </a:defRPr>
            </a:lvl1pPr>
            <a:lvl2pPr marL="742950" indent="-285750">
              <a:defRPr lang="zh-CN" altLang="en-US" sz="2800" kern="1200" noProof="1" smtClean="0">
                <a:solidFill>
                  <a:schemeClr val="tx1"/>
                </a:solidFill>
                <a:latin typeface="+mn-lt"/>
                <a:ea typeface="+mn-ea"/>
                <a:cs typeface="+mn-cs"/>
              </a:defRPr>
            </a:lvl2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a:prstGeom prst="rect">
            <a:avLst/>
          </a:prstGeom>
        </p:spPr>
        <p:txBody>
          <a:bodyPr/>
          <a:lstStyle/>
          <a:p>
            <a:r>
              <a:rPr lang="zh-CN" altLang="en-US" noProof="1"/>
              <a:t>单击此处编辑母版标题样式</a:t>
            </a:r>
            <a:endParaRPr lang="zh-CN" altLang="en-US" noProof="1"/>
          </a:p>
        </p:txBody>
      </p:sp>
      <p:sp>
        <p:nvSpPr>
          <p:cNvPr id="3" name="文本占位符 2"/>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4" name="内容占位符 3"/>
          <p:cNvSpPr>
            <a:spLocks noGrp="1"/>
          </p:cNvSpPr>
          <p:nvPr>
            <p:ph sz="half" idx="2"/>
          </p:nvPr>
        </p:nvSpPr>
        <p:spPr>
          <a:xfrm>
            <a:off x="630238" y="2505075"/>
            <a:ext cx="3868737" cy="3684588"/>
          </a:xfrm>
          <a:prstGeom prst="rect">
            <a:avLst/>
          </a:prstGeo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5" name="文本占位符 4"/>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endParaRPr lang="zh-CN" altLang="en-US" noProof="1"/>
          </a:p>
        </p:txBody>
      </p:sp>
      <p:sp>
        <p:nvSpPr>
          <p:cNvPr id="6" name="内容占位符 5"/>
          <p:cNvSpPr>
            <a:spLocks noGrp="1"/>
          </p:cNvSpPr>
          <p:nvPr>
            <p:ph sz="quarter" idx="4"/>
          </p:nvPr>
        </p:nvSpPr>
        <p:spPr>
          <a:xfrm>
            <a:off x="4629150" y="2505075"/>
            <a:ext cx="3887788" cy="3684588"/>
          </a:xfrm>
          <a:prstGeom prst="rect">
            <a:avLst/>
          </a:prstGeom>
        </p:spPr>
        <p:txBody>
          <a:body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365125"/>
            <a:ext cx="7886700" cy="1325563"/>
          </a:xfrm>
          <a:prstGeom prst="rect">
            <a:avLst/>
          </a:prstGeom>
        </p:spPr>
        <p:txBody>
          <a:bodyPr/>
          <a:lstStyle/>
          <a:p>
            <a:r>
              <a:rPr lang="zh-CN" altLang="en-US" noProof="1"/>
              <a:t>单击此处编辑母版标题样式</a:t>
            </a:r>
            <a:endParaRPr lang="zh-CN" altLang="en-US" noProof="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a:prstGeom prst="rect">
            <a:avLst/>
          </a:prstGeom>
        </p:spPr>
        <p:txBody>
          <a:bodyPr anchor="b"/>
          <a:lstStyle>
            <a:lvl1pPr>
              <a:defRPr sz="3200"/>
            </a:lvl1pPr>
          </a:lstStyle>
          <a:p>
            <a:r>
              <a:rPr lang="zh-CN" altLang="en-US" noProof="1"/>
              <a:t>单击此处编辑母版标题样式</a:t>
            </a:r>
            <a:endParaRPr lang="zh-CN" altLang="en-US" noProof="1"/>
          </a:p>
        </p:txBody>
      </p:sp>
      <p:sp>
        <p:nvSpPr>
          <p:cNvPr id="3" name="内容占位符 2"/>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endParaRPr lang="zh-CN" altLang="en-US" noProof="1"/>
          </a:p>
          <a:p>
            <a:pPr lvl="1"/>
            <a:r>
              <a:rPr lang="zh-CN" altLang="en-US" noProof="1"/>
              <a:t>第二级</a:t>
            </a:r>
            <a:endParaRPr lang="zh-CN" altLang="en-US" noProof="1"/>
          </a:p>
          <a:p>
            <a:pPr lvl="2"/>
            <a:r>
              <a:rPr lang="zh-CN" altLang="en-US" noProof="1"/>
              <a:t>第三级</a:t>
            </a:r>
            <a:endParaRPr lang="zh-CN" altLang="en-US" noProof="1"/>
          </a:p>
          <a:p>
            <a:pPr lvl="3"/>
            <a:r>
              <a:rPr lang="zh-CN" altLang="en-US" noProof="1"/>
              <a:t>第四级</a:t>
            </a:r>
            <a:endParaRPr lang="zh-CN" altLang="en-US" noProof="1"/>
          </a:p>
          <a:p>
            <a:pPr lvl="4"/>
            <a:r>
              <a:rPr lang="zh-CN" altLang="en-US" noProof="1"/>
              <a:t>第五级</a:t>
            </a:r>
            <a:endParaRPr lang="zh-CN" altLang="en-US" noProof="1"/>
          </a:p>
        </p:txBody>
      </p:sp>
      <p:sp>
        <p:nvSpPr>
          <p:cNvPr id="4" name="文本占位符 3"/>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noProof="1"/>
              <a:t>单击此处编辑母版文本样式</a:t>
            </a:r>
            <a:endParaRPr lang="zh-CN" altLang="en-US" noProof="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3.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hyperlink" Target="https://blog.csdn.net/weixin_42194515/article/details/114157470?spm=1001.2101.3001.6650.1&amp;utm_medium=distribute.pc_relevant.none-task-blog-2~default~CTRLIST~Rate-1.pc_relevant_aa&amp;depth_1-utm_source=distribute.pc_relevant.none-task-blog-2~default~CTRLIST~Rate-1.pc_relevant_aa&amp;utm_relevant_index=2" TargetMode="External"/><Relationship Id="rId4" Type="http://schemas.openxmlformats.org/officeDocument/2006/relationships/hyperlink" Target="http://www.open-mpi.org/" TargetMode="External"/><Relationship Id="rId3" Type="http://schemas.openxmlformats.org/officeDocument/2006/relationships/hyperlink" Target="http://www.lam-mpi.org/" TargetMode="External"/><Relationship Id="rId2" Type="http://schemas.openxmlformats.org/officeDocument/2006/relationships/hyperlink" Target="ftp://ftp.epcc.ed.ac.uk/pub/chimp/release/" TargetMode="External"/><Relationship Id="rId1" Type="http://schemas.openxmlformats.org/officeDocument/2006/relationships/hyperlink" Target="http://www-unix.mcs.anl.gov/mpi/mpich"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ctrTitle"/>
          </p:nvPr>
        </p:nvSpPr>
        <p:spPr bwMode="auto">
          <a:xfrm>
            <a:off x="895350" y="1371600"/>
            <a:ext cx="7315200" cy="8747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US"/>
              <a:t>并行程序设计  </a:t>
            </a:r>
            <a:endParaRPr lang="zh-CN" altLang="en-US"/>
          </a:p>
        </p:txBody>
      </p:sp>
      <p:sp>
        <p:nvSpPr>
          <p:cNvPr id="5123" name="副标题 2"/>
          <p:cNvSpPr>
            <a:spLocks noGrp="1"/>
          </p:cNvSpPr>
          <p:nvPr>
            <p:ph type="subTitle" idx="1"/>
          </p:nvPr>
        </p:nvSpPr>
        <p:spPr bwMode="auto">
          <a:xfrm>
            <a:off x="609600" y="2589213"/>
            <a:ext cx="7886700" cy="2076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r>
              <a:rPr lang="en-US" altLang="zh-CN" dirty="0">
                <a:solidFill>
                  <a:srgbClr val="C00000"/>
                </a:solidFill>
              </a:rPr>
              <a:t>Lecture 8: </a:t>
            </a:r>
            <a:endParaRPr lang="en-US" altLang="zh-CN" dirty="0">
              <a:solidFill>
                <a:srgbClr val="C00000"/>
              </a:solidFill>
            </a:endParaRPr>
          </a:p>
          <a:p>
            <a:br>
              <a:rPr lang="en-US" altLang="zh-CN" dirty="0">
                <a:solidFill>
                  <a:srgbClr val="C00000"/>
                </a:solidFill>
              </a:rPr>
            </a:br>
            <a:r>
              <a:rPr lang="en-US" altLang="zh-CN" sz="3200" b="1" dirty="0">
                <a:solidFill>
                  <a:srgbClr val="C00000"/>
                </a:solidFill>
              </a:rPr>
              <a:t>MPI</a:t>
            </a:r>
            <a:r>
              <a:rPr lang="zh-CN" altLang="en-US" sz="3200" b="1" dirty="0">
                <a:solidFill>
                  <a:srgbClr val="C00000"/>
                </a:solidFill>
              </a:rPr>
              <a:t>并行编程基础</a:t>
            </a:r>
            <a:endParaRPr lang="en-US" altLang="zh-CN" sz="2800" b="1" dirty="0">
              <a:solidFill>
                <a:srgbClr val="C00000"/>
              </a:solidFill>
              <a:latin typeface="黑体" panose="02010609060101010101" pitchFamily="49" charset="-122"/>
              <a:ea typeface="黑体" panose="02010609060101010101" pitchFamily="49" charset="-122"/>
            </a:endParaRPr>
          </a:p>
          <a:p>
            <a:endParaRPr lang="en-US" altLang="zh-CN" dirty="0">
              <a:solidFill>
                <a:srgbClr val="C00000"/>
              </a:solidFill>
            </a:endParaRPr>
          </a:p>
          <a:p>
            <a:endParaRPr lang="zh-CN" altLang="en-US" dirty="0">
              <a:solidFill>
                <a:srgbClr val="C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a:noFill/>
        </p:spPr>
        <p:txBody>
          <a:bodyPr>
            <a:normAutofit/>
          </a:bodyPr>
          <a:lstStyle/>
          <a:p>
            <a:r>
              <a:rPr lang="en-US" altLang="zh-CN" dirty="0">
                <a:latin typeface="Times New Roman" panose="02020603050405020304" charset="0"/>
                <a:cs typeface="Times New Roman" panose="02020603050405020304" charset="0"/>
              </a:rPr>
              <a:t>MPI</a:t>
            </a:r>
            <a:r>
              <a:rPr lang="zh-CN" altLang="en-US" dirty="0">
                <a:latin typeface="Times New Roman" panose="02020603050405020304" charset="0"/>
                <a:cs typeface="Times New Roman" panose="02020603050405020304" charset="0"/>
              </a:rPr>
              <a:t>初始化：通过</a:t>
            </a:r>
            <a:r>
              <a:rPr lang="en-US" altLang="zh-CN" dirty="0" err="1">
                <a:latin typeface="Times New Roman" panose="02020603050405020304" charset="0"/>
                <a:cs typeface="Times New Roman" panose="02020603050405020304" charset="0"/>
              </a:rPr>
              <a:t>MPI_Init</a:t>
            </a:r>
            <a:r>
              <a:rPr lang="zh-CN" altLang="en-US" dirty="0">
                <a:latin typeface="Times New Roman" panose="02020603050405020304" charset="0"/>
                <a:cs typeface="Times New Roman" panose="02020603050405020304" charset="0"/>
              </a:rPr>
              <a:t>函数进入</a:t>
            </a:r>
            <a:r>
              <a:rPr lang="en-US" altLang="zh-CN" dirty="0">
                <a:latin typeface="Times New Roman" panose="02020603050405020304" charset="0"/>
                <a:cs typeface="Times New Roman" panose="02020603050405020304" charset="0"/>
              </a:rPr>
              <a:t>MPI</a:t>
            </a:r>
            <a:r>
              <a:rPr lang="zh-CN" altLang="en-US" dirty="0">
                <a:latin typeface="Times New Roman" panose="02020603050405020304" charset="0"/>
                <a:cs typeface="Times New Roman" panose="02020603050405020304" charset="0"/>
              </a:rPr>
              <a:t>环境并完成所有的初始化工作。</a:t>
            </a:r>
            <a:endParaRPr lang="zh-CN" altLang="en-US" dirty="0">
              <a:latin typeface="Times New Roman" panose="02020603050405020304" charset="0"/>
              <a:cs typeface="Times New Roman" panose="02020603050405020304" charset="0"/>
            </a:endParaRPr>
          </a:p>
          <a:p>
            <a:pPr marL="0" indent="0">
              <a:buNone/>
            </a:pPr>
            <a:r>
              <a:rPr lang="en-US" altLang="zh-CN" dirty="0">
                <a:latin typeface="Times New Roman" panose="02020603050405020304" charset="0"/>
                <a:cs typeface="Times New Roman" panose="02020603050405020304" charset="0"/>
              </a:rPr>
              <a:t>    </a:t>
            </a:r>
            <a:r>
              <a:rPr lang="en-US" altLang="zh-CN" dirty="0">
                <a:solidFill>
                  <a:srgbClr val="C00000"/>
                </a:solidFill>
                <a:latin typeface="Times New Roman" panose="02020603050405020304" charset="0"/>
                <a:cs typeface="Times New Roman" panose="02020603050405020304" charset="0"/>
              </a:rPr>
              <a:t>int </a:t>
            </a:r>
            <a:r>
              <a:rPr lang="en-US" altLang="zh-CN" dirty="0" err="1">
                <a:solidFill>
                  <a:srgbClr val="C00000"/>
                </a:solidFill>
                <a:latin typeface="Times New Roman" panose="02020603050405020304" charset="0"/>
                <a:cs typeface="Times New Roman" panose="02020603050405020304" charset="0"/>
              </a:rPr>
              <a:t>MPI_Init</a:t>
            </a:r>
            <a:r>
              <a:rPr lang="en-US" altLang="zh-CN" dirty="0">
                <a:latin typeface="Times New Roman" panose="02020603050405020304" charset="0"/>
                <a:cs typeface="Times New Roman" panose="02020603050405020304" charset="0"/>
              </a:rPr>
              <a:t>( int *</a:t>
            </a:r>
            <a:r>
              <a:rPr lang="en-US" altLang="zh-CN" dirty="0" err="1">
                <a:latin typeface="Times New Roman" panose="02020603050405020304" charset="0"/>
                <a:cs typeface="Times New Roman" panose="02020603050405020304" charset="0"/>
              </a:rPr>
              <a:t>argc</a:t>
            </a:r>
            <a:r>
              <a:rPr lang="en-US" altLang="zh-CN" dirty="0">
                <a:latin typeface="Times New Roman" panose="02020603050405020304" charset="0"/>
                <a:cs typeface="Times New Roman" panose="02020603050405020304" charset="0"/>
              </a:rPr>
              <a:t>, char * * * </a:t>
            </a:r>
            <a:r>
              <a:rPr lang="en-US" altLang="zh-CN" dirty="0" err="1">
                <a:latin typeface="Times New Roman" panose="02020603050405020304" charset="0"/>
                <a:cs typeface="Times New Roman" panose="02020603050405020304" charset="0"/>
              </a:rPr>
              <a:t>argv</a:t>
            </a:r>
            <a:r>
              <a:rPr lang="en-US" altLang="zh-CN" dirty="0">
                <a:latin typeface="Times New Roman" panose="02020603050405020304" charset="0"/>
                <a:cs typeface="Times New Roman" panose="02020603050405020304" charset="0"/>
              </a:rPr>
              <a:t> )</a:t>
            </a:r>
            <a:endParaRPr lang="en-US" altLang="zh-CN" dirty="0">
              <a:latin typeface="Times New Roman" panose="02020603050405020304" charset="0"/>
              <a:cs typeface="Times New Roman" panose="02020603050405020304" charset="0"/>
            </a:endParaRPr>
          </a:p>
          <a:p>
            <a:r>
              <a:rPr lang="en-US" altLang="zh-CN" dirty="0">
                <a:latin typeface="Times New Roman" panose="02020603050405020304" charset="0"/>
                <a:cs typeface="Times New Roman" panose="02020603050405020304" charset="0"/>
              </a:rPr>
              <a:t>MPI</a:t>
            </a:r>
            <a:r>
              <a:rPr lang="zh-CN" altLang="en-US" dirty="0">
                <a:latin typeface="Times New Roman" panose="02020603050405020304" charset="0"/>
                <a:cs typeface="Times New Roman" panose="02020603050405020304" charset="0"/>
              </a:rPr>
              <a:t>结束：通过</a:t>
            </a:r>
            <a:r>
              <a:rPr lang="en-US" altLang="zh-CN" dirty="0" err="1">
                <a:latin typeface="Times New Roman" panose="02020603050405020304" charset="0"/>
                <a:cs typeface="Times New Roman" panose="02020603050405020304" charset="0"/>
              </a:rPr>
              <a:t>MPI_Finalize</a:t>
            </a:r>
            <a:r>
              <a:rPr lang="zh-CN" altLang="en-US" dirty="0">
                <a:latin typeface="Times New Roman" panose="02020603050405020304" charset="0"/>
                <a:cs typeface="Times New Roman" panose="02020603050405020304" charset="0"/>
              </a:rPr>
              <a:t>函数从</a:t>
            </a:r>
            <a:r>
              <a:rPr lang="en-US" altLang="zh-CN" dirty="0">
                <a:latin typeface="Times New Roman" panose="02020603050405020304" charset="0"/>
                <a:cs typeface="Times New Roman" panose="02020603050405020304" charset="0"/>
              </a:rPr>
              <a:t>MPI</a:t>
            </a:r>
            <a:r>
              <a:rPr lang="zh-CN" altLang="en-US" dirty="0">
                <a:latin typeface="Times New Roman" panose="02020603050405020304" charset="0"/>
                <a:cs typeface="Times New Roman" panose="02020603050405020304" charset="0"/>
              </a:rPr>
              <a:t>环境中退出。</a:t>
            </a:r>
            <a:endParaRPr lang="zh-CN" altLang="en-US" dirty="0">
              <a:latin typeface="Times New Roman" panose="02020603050405020304" charset="0"/>
              <a:cs typeface="Times New Roman" panose="02020603050405020304" charset="0"/>
            </a:endParaRPr>
          </a:p>
          <a:p>
            <a:pPr marL="0" indent="0">
              <a:buNone/>
            </a:pPr>
            <a:r>
              <a:rPr lang="en-US" altLang="zh-CN" dirty="0">
                <a:latin typeface="Times New Roman" panose="02020603050405020304" charset="0"/>
                <a:cs typeface="Times New Roman" panose="02020603050405020304" charset="0"/>
              </a:rPr>
              <a:t>    </a:t>
            </a:r>
            <a:r>
              <a:rPr lang="en-US" altLang="zh-CN" dirty="0">
                <a:solidFill>
                  <a:srgbClr val="C00000"/>
                </a:solidFill>
                <a:latin typeface="Times New Roman" panose="02020603050405020304" charset="0"/>
                <a:cs typeface="Times New Roman" panose="02020603050405020304" charset="0"/>
              </a:rPr>
              <a:t>int </a:t>
            </a:r>
            <a:r>
              <a:rPr lang="en-US" altLang="zh-CN" dirty="0" err="1">
                <a:solidFill>
                  <a:srgbClr val="C00000"/>
                </a:solidFill>
                <a:latin typeface="Times New Roman" panose="02020603050405020304" charset="0"/>
                <a:cs typeface="Times New Roman" panose="02020603050405020304" charset="0"/>
              </a:rPr>
              <a:t>MPI_Finalize</a:t>
            </a:r>
            <a:r>
              <a:rPr lang="en-US" altLang="zh-CN" dirty="0">
                <a:latin typeface="Times New Roman" panose="02020603050405020304" charset="0"/>
                <a:cs typeface="Times New Roman" panose="02020603050405020304" charset="0"/>
              </a:rPr>
              <a:t>(void)</a:t>
            </a:r>
            <a:endParaRPr lang="en-US" altLang="zh-CN" dirty="0">
              <a:latin typeface="Times New Roman" panose="02020603050405020304" charset="0"/>
              <a:cs typeface="Times New Roman" panose="02020603050405020304" charset="0"/>
            </a:endParaRPr>
          </a:p>
          <a:p>
            <a:r>
              <a:rPr lang="zh-CN" altLang="en-US" dirty="0">
                <a:latin typeface="Times New Roman" panose="02020603050405020304" charset="0"/>
                <a:cs typeface="Times New Roman" panose="02020603050405020304" charset="0"/>
              </a:rPr>
              <a:t>获取进程的编号：调用</a:t>
            </a:r>
            <a:r>
              <a:rPr lang="en-US" altLang="zh-CN" dirty="0" err="1">
                <a:latin typeface="Times New Roman" panose="02020603050405020304" charset="0"/>
                <a:cs typeface="Times New Roman" panose="02020603050405020304" charset="0"/>
              </a:rPr>
              <a:t>MPI_Comm_rank</a:t>
            </a:r>
            <a:r>
              <a:rPr lang="zh-CN" altLang="en-US" dirty="0">
                <a:latin typeface="Times New Roman" panose="02020603050405020304" charset="0"/>
                <a:cs typeface="Times New Roman" panose="02020603050405020304" charset="0"/>
              </a:rPr>
              <a:t>函数获得当前进程在指定通信域中的编号，将自身与其他程序区分</a:t>
            </a:r>
            <a:endParaRPr lang="zh-CN" altLang="en-US" dirty="0">
              <a:latin typeface="Times New Roman" panose="02020603050405020304" charset="0"/>
              <a:cs typeface="Times New Roman" panose="02020603050405020304" charset="0"/>
            </a:endParaRPr>
          </a:p>
          <a:p>
            <a:pPr marL="0" indent="0">
              <a:buNone/>
            </a:pPr>
            <a:r>
              <a:rPr lang="en-US" altLang="zh-CN" dirty="0">
                <a:latin typeface="Times New Roman" panose="02020603050405020304" charset="0"/>
                <a:cs typeface="Times New Roman" panose="02020603050405020304" charset="0"/>
              </a:rPr>
              <a:t>     </a:t>
            </a:r>
            <a:r>
              <a:rPr lang="en-US" altLang="zh-CN" dirty="0">
                <a:solidFill>
                  <a:srgbClr val="C00000"/>
                </a:solidFill>
                <a:latin typeface="Times New Roman" panose="02020603050405020304" charset="0"/>
                <a:cs typeface="Times New Roman" panose="02020603050405020304" charset="0"/>
              </a:rPr>
              <a:t>int </a:t>
            </a:r>
            <a:r>
              <a:rPr lang="en-US" altLang="zh-CN" dirty="0" err="1">
                <a:solidFill>
                  <a:srgbClr val="C00000"/>
                </a:solidFill>
                <a:latin typeface="Times New Roman" panose="02020603050405020304" charset="0"/>
                <a:cs typeface="Times New Roman" panose="02020603050405020304" charset="0"/>
              </a:rPr>
              <a:t>MPI_Comm_rank</a:t>
            </a:r>
            <a:r>
              <a:rPr lang="en-US" altLang="zh-CN" dirty="0">
                <a:latin typeface="Times New Roman" panose="02020603050405020304" charset="0"/>
                <a:cs typeface="Times New Roman" panose="02020603050405020304" charset="0"/>
              </a:rPr>
              <a:t>(</a:t>
            </a:r>
            <a:r>
              <a:rPr lang="en-US" altLang="zh-CN" dirty="0" err="1">
                <a:latin typeface="Times New Roman" panose="02020603050405020304" charset="0"/>
                <a:cs typeface="Times New Roman" panose="02020603050405020304" charset="0"/>
              </a:rPr>
              <a:t>MPI_Comm</a:t>
            </a:r>
            <a:r>
              <a:rPr lang="en-US" altLang="zh-CN" dirty="0">
                <a:latin typeface="Times New Roman" panose="02020603050405020304" charset="0"/>
                <a:cs typeface="Times New Roman" panose="02020603050405020304" charset="0"/>
              </a:rPr>
              <a:t> comm, int *rank)</a:t>
            </a:r>
            <a:endParaRPr lang="en-US" altLang="zh-CN" dirty="0">
              <a:latin typeface="Times New Roman" panose="02020603050405020304" charset="0"/>
              <a:cs typeface="Times New Roman" panose="02020603050405020304" charset="0"/>
            </a:endParaRPr>
          </a:p>
          <a:p>
            <a:r>
              <a:rPr lang="zh-CN" altLang="en-US" dirty="0">
                <a:latin typeface="Times New Roman" panose="02020603050405020304" charset="0"/>
                <a:cs typeface="Times New Roman" panose="02020603050405020304" charset="0"/>
              </a:rPr>
              <a:t>获取指定通信域的进程数：调用</a:t>
            </a:r>
            <a:r>
              <a:rPr lang="en-US" altLang="zh-CN" dirty="0" err="1">
                <a:latin typeface="Times New Roman" panose="02020603050405020304" charset="0"/>
                <a:cs typeface="Times New Roman" panose="02020603050405020304" charset="0"/>
              </a:rPr>
              <a:t>MPI_Comm_size</a:t>
            </a:r>
            <a:r>
              <a:rPr lang="zh-CN" altLang="en-US" dirty="0">
                <a:latin typeface="Times New Roman" panose="02020603050405020304" charset="0"/>
                <a:cs typeface="Times New Roman" panose="02020603050405020304" charset="0"/>
              </a:rPr>
              <a:t>函数获取指定通信域的进程个数，确定自身完成任务比例</a:t>
            </a:r>
            <a:endParaRPr lang="zh-CN" altLang="en-US" dirty="0">
              <a:latin typeface="Times New Roman" panose="02020603050405020304" charset="0"/>
              <a:cs typeface="Times New Roman" panose="02020603050405020304" charset="0"/>
            </a:endParaRPr>
          </a:p>
          <a:p>
            <a:pPr marL="0" indent="0">
              <a:buNone/>
            </a:pPr>
            <a:r>
              <a:rPr lang="en-US" altLang="zh-CN" dirty="0">
                <a:latin typeface="Times New Roman" panose="02020603050405020304" charset="0"/>
                <a:cs typeface="Times New Roman" panose="02020603050405020304" charset="0"/>
              </a:rPr>
              <a:t>     </a:t>
            </a:r>
            <a:r>
              <a:rPr lang="en-US" altLang="zh-CN" dirty="0">
                <a:solidFill>
                  <a:srgbClr val="C00000"/>
                </a:solidFill>
                <a:latin typeface="Times New Roman" panose="02020603050405020304" charset="0"/>
                <a:cs typeface="Times New Roman" panose="02020603050405020304" charset="0"/>
              </a:rPr>
              <a:t>int </a:t>
            </a:r>
            <a:r>
              <a:rPr lang="en-US" altLang="zh-CN" dirty="0" err="1">
                <a:solidFill>
                  <a:srgbClr val="C00000"/>
                </a:solidFill>
                <a:latin typeface="Times New Roman" panose="02020603050405020304" charset="0"/>
                <a:cs typeface="Times New Roman" panose="02020603050405020304" charset="0"/>
              </a:rPr>
              <a:t>MPI_Comm_size</a:t>
            </a:r>
            <a:r>
              <a:rPr lang="en-US" altLang="zh-CN" dirty="0">
                <a:latin typeface="Times New Roman" panose="02020603050405020304" charset="0"/>
                <a:cs typeface="Times New Roman" panose="02020603050405020304" charset="0"/>
              </a:rPr>
              <a:t>(</a:t>
            </a:r>
            <a:r>
              <a:rPr lang="en-US" altLang="zh-CN" dirty="0" err="1">
                <a:latin typeface="Times New Roman" panose="02020603050405020304" charset="0"/>
                <a:cs typeface="Times New Roman" panose="02020603050405020304" charset="0"/>
              </a:rPr>
              <a:t>MPI_Comm</a:t>
            </a:r>
            <a:r>
              <a:rPr lang="en-US" altLang="zh-CN" dirty="0">
                <a:latin typeface="Times New Roman" panose="02020603050405020304" charset="0"/>
                <a:cs typeface="Times New Roman" panose="02020603050405020304" charset="0"/>
              </a:rPr>
              <a:t> comm, int *size)</a:t>
            </a:r>
            <a:endParaRPr lang="en-US" altLang="zh-CN" dirty="0">
              <a:latin typeface="Times New Roman" panose="02020603050405020304" charset="0"/>
              <a:cs typeface="Times New Roman" panose="02020603050405020304" charset="0"/>
            </a:endParaRPr>
          </a:p>
          <a:p>
            <a:endParaRPr lang="zh-CN" altLang="en-US" dirty="0"/>
          </a:p>
        </p:txBody>
      </p:sp>
      <p:sp>
        <p:nvSpPr>
          <p:cNvPr id="3" name="标题 2"/>
          <p:cNvSpPr>
            <a:spLocks noGrp="1"/>
          </p:cNvSpPr>
          <p:nvPr>
            <p:ph type="ctrTitle"/>
          </p:nvPr>
        </p:nvSpPr>
        <p:spPr/>
        <p:txBody>
          <a:bodyPr/>
          <a:lstStyle/>
          <a:p>
            <a:r>
              <a:rPr lang="en-US" altLang="zh-CN" dirty="0"/>
              <a:t>MPI</a:t>
            </a:r>
            <a:r>
              <a:rPr lang="zh-CN" altLang="en-US" dirty="0"/>
              <a:t>基本函数</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lstStyle/>
          <a:p>
            <a:r>
              <a:rPr lang="zh-CN" altLang="en-US" dirty="0">
                <a:latin typeface="Times New Roman" panose="02020603050405020304" charset="0"/>
                <a:cs typeface="Times New Roman" panose="02020603050405020304" charset="0"/>
              </a:rPr>
              <a:t>消息发送：</a:t>
            </a:r>
            <a:r>
              <a:rPr lang="en-US" altLang="zh-CN" dirty="0" err="1">
                <a:latin typeface="Times New Roman" panose="02020603050405020304" charset="0"/>
                <a:cs typeface="Times New Roman" panose="02020603050405020304" charset="0"/>
              </a:rPr>
              <a:t>MPI_Send</a:t>
            </a:r>
            <a:r>
              <a:rPr lang="zh-CN" altLang="en-US" dirty="0">
                <a:latin typeface="Times New Roman" panose="02020603050405020304" charset="0"/>
                <a:cs typeface="Times New Roman" panose="02020603050405020304" charset="0"/>
              </a:rPr>
              <a:t>函数用于发送一个消息到目标进程</a:t>
            </a:r>
            <a:endParaRPr lang="zh-CN" altLang="en-US" dirty="0">
              <a:latin typeface="Times New Roman" panose="02020603050405020304" charset="0"/>
              <a:cs typeface="Times New Roman" panose="02020603050405020304" charset="0"/>
            </a:endParaRPr>
          </a:p>
          <a:p>
            <a:pPr marL="0" indent="0">
              <a:buNone/>
            </a:pPr>
            <a:r>
              <a:rPr lang="en-US" altLang="zh-CN" dirty="0">
                <a:latin typeface="Times New Roman" panose="02020603050405020304" charset="0"/>
                <a:cs typeface="Times New Roman" panose="02020603050405020304" charset="0"/>
              </a:rPr>
              <a:t>     </a:t>
            </a:r>
            <a:r>
              <a:rPr lang="en-US" altLang="zh-CN" dirty="0">
                <a:solidFill>
                  <a:srgbClr val="C00000"/>
                </a:solidFill>
                <a:latin typeface="Times New Roman" panose="02020603050405020304" charset="0"/>
                <a:cs typeface="Times New Roman" panose="02020603050405020304" charset="0"/>
              </a:rPr>
              <a:t>int </a:t>
            </a:r>
            <a:r>
              <a:rPr lang="en-US" altLang="zh-CN" dirty="0" err="1">
                <a:solidFill>
                  <a:srgbClr val="C00000"/>
                </a:solidFill>
                <a:latin typeface="Times New Roman" panose="02020603050405020304" charset="0"/>
                <a:cs typeface="Times New Roman" panose="02020603050405020304" charset="0"/>
              </a:rPr>
              <a:t>MPI_Send</a:t>
            </a:r>
            <a:r>
              <a:rPr lang="en-US" altLang="zh-CN" dirty="0">
                <a:latin typeface="Times New Roman" panose="02020603050405020304" charset="0"/>
                <a:cs typeface="Times New Roman" panose="02020603050405020304" charset="0"/>
              </a:rPr>
              <a:t>(void *</a:t>
            </a:r>
            <a:r>
              <a:rPr lang="en-US" altLang="zh-CN" dirty="0" err="1">
                <a:latin typeface="Times New Roman" panose="02020603050405020304" charset="0"/>
                <a:cs typeface="Times New Roman" panose="02020603050405020304" charset="0"/>
              </a:rPr>
              <a:t>buf</a:t>
            </a:r>
            <a:r>
              <a:rPr lang="en-US" altLang="zh-CN" dirty="0">
                <a:latin typeface="Times New Roman" panose="02020603050405020304" charset="0"/>
                <a:cs typeface="Times New Roman" panose="02020603050405020304" charset="0"/>
              </a:rPr>
              <a:t>, int count, </a:t>
            </a:r>
            <a:r>
              <a:rPr lang="en-US" altLang="zh-CN" dirty="0" err="1">
                <a:latin typeface="Times New Roman" panose="02020603050405020304" charset="0"/>
                <a:cs typeface="Times New Roman" panose="02020603050405020304" charset="0"/>
              </a:rPr>
              <a:t>MPI_Datatype</a:t>
            </a:r>
            <a:r>
              <a:rPr lang="en-US" altLang="zh-CN" dirty="0">
                <a:latin typeface="Times New Roman" panose="02020603050405020304" charset="0"/>
                <a:cs typeface="Times New Roman" panose="02020603050405020304" charset="0"/>
              </a:rPr>
              <a:t> </a:t>
            </a:r>
            <a:r>
              <a:rPr lang="en-US" altLang="zh-CN" dirty="0" err="1">
                <a:latin typeface="Times New Roman" panose="02020603050405020304" charset="0"/>
                <a:cs typeface="Times New Roman" panose="02020603050405020304" charset="0"/>
              </a:rPr>
              <a:t>dataytpe</a:t>
            </a:r>
            <a:r>
              <a:rPr lang="en-US" altLang="zh-CN" dirty="0">
                <a:latin typeface="Times New Roman" panose="02020603050405020304" charset="0"/>
                <a:cs typeface="Times New Roman" panose="02020603050405020304" charset="0"/>
              </a:rPr>
              <a:t>, int </a:t>
            </a:r>
            <a:r>
              <a:rPr lang="en-US" altLang="zh-CN" dirty="0" err="1">
                <a:latin typeface="Times New Roman" panose="02020603050405020304" charset="0"/>
                <a:cs typeface="Times New Roman" panose="02020603050405020304" charset="0"/>
              </a:rPr>
              <a:t>dest</a:t>
            </a:r>
            <a:r>
              <a:rPr lang="en-US" altLang="zh-CN" dirty="0">
                <a:latin typeface="Times New Roman" panose="02020603050405020304" charset="0"/>
                <a:cs typeface="Times New Roman" panose="02020603050405020304" charset="0"/>
              </a:rPr>
              <a:t>, int tag, </a:t>
            </a:r>
            <a:r>
              <a:rPr lang="en-US" altLang="zh-CN" dirty="0" err="1">
                <a:latin typeface="Times New Roman" panose="02020603050405020304" charset="0"/>
                <a:cs typeface="Times New Roman" panose="02020603050405020304" charset="0"/>
              </a:rPr>
              <a:t>MPI_Comm</a:t>
            </a:r>
            <a:r>
              <a:rPr lang="en-US" altLang="zh-CN" dirty="0">
                <a:latin typeface="Times New Roman" panose="02020603050405020304" charset="0"/>
                <a:cs typeface="Times New Roman" panose="02020603050405020304" charset="0"/>
              </a:rPr>
              <a:t> comm) </a:t>
            </a:r>
            <a:endParaRPr lang="en-US" altLang="zh-CN" dirty="0">
              <a:latin typeface="Times New Roman" panose="02020603050405020304" charset="0"/>
              <a:cs typeface="Times New Roman" panose="02020603050405020304" charset="0"/>
            </a:endParaRPr>
          </a:p>
          <a:p>
            <a:pPr marL="0" indent="0">
              <a:buNone/>
            </a:pPr>
            <a:endParaRPr lang="en-US" altLang="zh-CN" dirty="0">
              <a:latin typeface="Times New Roman" panose="02020603050405020304" charset="0"/>
              <a:cs typeface="Times New Roman" panose="02020603050405020304" charset="0"/>
            </a:endParaRPr>
          </a:p>
          <a:p>
            <a:r>
              <a:rPr lang="zh-CN" altLang="en-US" dirty="0">
                <a:latin typeface="Times New Roman" panose="02020603050405020304" charset="0"/>
                <a:cs typeface="Times New Roman" panose="02020603050405020304" charset="0"/>
              </a:rPr>
              <a:t>消息接收</a:t>
            </a:r>
            <a:r>
              <a:rPr lang="en-US" altLang="zh-CN" dirty="0">
                <a:latin typeface="Times New Roman" panose="02020603050405020304" charset="0"/>
                <a:cs typeface="Times New Roman" panose="02020603050405020304" charset="0"/>
              </a:rPr>
              <a:t>:</a:t>
            </a:r>
            <a:r>
              <a:rPr lang="en-US" altLang="zh-CN" dirty="0" err="1">
                <a:latin typeface="Times New Roman" panose="02020603050405020304" charset="0"/>
                <a:cs typeface="Times New Roman" panose="02020603050405020304" charset="0"/>
              </a:rPr>
              <a:t>MPI_Recv</a:t>
            </a:r>
            <a:r>
              <a:rPr lang="zh-CN" altLang="en-US" dirty="0">
                <a:latin typeface="Times New Roman" panose="02020603050405020304" charset="0"/>
                <a:cs typeface="Times New Roman" panose="02020603050405020304" charset="0"/>
              </a:rPr>
              <a:t>函数用于从指定进程接收一个消息</a:t>
            </a:r>
            <a:endParaRPr lang="zh-CN" altLang="en-US" dirty="0">
              <a:latin typeface="Times New Roman" panose="02020603050405020304" charset="0"/>
              <a:cs typeface="Times New Roman" panose="02020603050405020304" charset="0"/>
            </a:endParaRPr>
          </a:p>
          <a:p>
            <a:pPr marL="0" indent="0">
              <a:buNone/>
            </a:pPr>
            <a:r>
              <a:rPr lang="en-US" altLang="zh-CN" dirty="0">
                <a:latin typeface="Times New Roman" panose="02020603050405020304" charset="0"/>
                <a:cs typeface="Times New Roman" panose="02020603050405020304" charset="0"/>
              </a:rPr>
              <a:t>    </a:t>
            </a:r>
            <a:r>
              <a:rPr lang="en-US" altLang="zh-CN" dirty="0">
                <a:solidFill>
                  <a:srgbClr val="C00000"/>
                </a:solidFill>
                <a:latin typeface="Times New Roman" panose="02020603050405020304" charset="0"/>
                <a:cs typeface="Times New Roman" panose="02020603050405020304" charset="0"/>
              </a:rPr>
              <a:t>int </a:t>
            </a:r>
            <a:r>
              <a:rPr lang="en-US" altLang="zh-CN" dirty="0" err="1">
                <a:solidFill>
                  <a:srgbClr val="C00000"/>
                </a:solidFill>
                <a:latin typeface="Times New Roman" panose="02020603050405020304" charset="0"/>
                <a:cs typeface="Times New Roman" panose="02020603050405020304" charset="0"/>
              </a:rPr>
              <a:t>MPI_Recv</a:t>
            </a:r>
            <a:r>
              <a:rPr lang="en-US" altLang="zh-CN" dirty="0">
                <a:latin typeface="Times New Roman" panose="02020603050405020304" charset="0"/>
                <a:cs typeface="Times New Roman" panose="02020603050405020304" charset="0"/>
              </a:rPr>
              <a:t>(void *</a:t>
            </a:r>
            <a:r>
              <a:rPr lang="en-US" altLang="zh-CN" dirty="0" err="1">
                <a:latin typeface="Times New Roman" panose="02020603050405020304" charset="0"/>
                <a:cs typeface="Times New Roman" panose="02020603050405020304" charset="0"/>
              </a:rPr>
              <a:t>buf</a:t>
            </a:r>
            <a:r>
              <a:rPr lang="en-US" altLang="zh-CN" dirty="0">
                <a:latin typeface="Times New Roman" panose="02020603050405020304" charset="0"/>
                <a:cs typeface="Times New Roman" panose="02020603050405020304" charset="0"/>
              </a:rPr>
              <a:t>, int count, </a:t>
            </a:r>
            <a:r>
              <a:rPr lang="en-US" altLang="zh-CN" dirty="0" err="1">
                <a:latin typeface="Times New Roman" panose="02020603050405020304" charset="0"/>
                <a:cs typeface="Times New Roman" panose="02020603050405020304" charset="0"/>
              </a:rPr>
              <a:t>MPI_Datatype</a:t>
            </a:r>
            <a:r>
              <a:rPr lang="en-US" altLang="zh-CN" dirty="0">
                <a:latin typeface="Times New Roman" panose="02020603050405020304" charset="0"/>
                <a:cs typeface="Times New Roman" panose="02020603050405020304" charset="0"/>
              </a:rPr>
              <a:t> </a:t>
            </a:r>
            <a:r>
              <a:rPr lang="en-US" altLang="zh-CN" dirty="0" err="1">
                <a:latin typeface="Times New Roman" panose="02020603050405020304" charset="0"/>
                <a:cs typeface="Times New Roman" panose="02020603050405020304" charset="0"/>
              </a:rPr>
              <a:t>datatyepe,int</a:t>
            </a:r>
            <a:r>
              <a:rPr lang="en-US" altLang="zh-CN" dirty="0">
                <a:latin typeface="Times New Roman" panose="02020603050405020304" charset="0"/>
                <a:cs typeface="Times New Roman" panose="02020603050405020304" charset="0"/>
              </a:rPr>
              <a:t> source, int tag, </a:t>
            </a:r>
            <a:r>
              <a:rPr lang="en-US" altLang="zh-CN" dirty="0" err="1">
                <a:latin typeface="Times New Roman" panose="02020603050405020304" charset="0"/>
                <a:cs typeface="Times New Roman" panose="02020603050405020304" charset="0"/>
              </a:rPr>
              <a:t>MPI_Comm</a:t>
            </a:r>
            <a:r>
              <a:rPr lang="en-US" altLang="zh-CN" dirty="0">
                <a:latin typeface="Times New Roman" panose="02020603050405020304" charset="0"/>
                <a:cs typeface="Times New Roman" panose="02020603050405020304" charset="0"/>
              </a:rPr>
              <a:t> comm, </a:t>
            </a:r>
            <a:r>
              <a:rPr lang="en-US" altLang="zh-CN" dirty="0" err="1">
                <a:latin typeface="Times New Roman" panose="02020603050405020304" charset="0"/>
                <a:cs typeface="Times New Roman" panose="02020603050405020304" charset="0"/>
              </a:rPr>
              <a:t>MPI_Status</a:t>
            </a:r>
            <a:r>
              <a:rPr lang="en-US" altLang="zh-CN" dirty="0">
                <a:latin typeface="Times New Roman" panose="02020603050405020304" charset="0"/>
                <a:cs typeface="Times New Roman" panose="02020603050405020304" charset="0"/>
              </a:rPr>
              <a:t> *status)</a:t>
            </a:r>
            <a:endParaRPr lang="en-US" altLang="zh-CN" dirty="0">
              <a:latin typeface="Times New Roman" panose="02020603050405020304" charset="0"/>
              <a:cs typeface="Times New Roman" panose="02020603050405020304" charset="0"/>
            </a:endParaRPr>
          </a:p>
          <a:p>
            <a:pPr marL="0" indent="0">
              <a:buNone/>
            </a:pPr>
            <a:endParaRPr lang="en-US" altLang="zh-CN" dirty="0"/>
          </a:p>
          <a:p>
            <a:endParaRPr lang="zh-CN" altLang="en-US" dirty="0"/>
          </a:p>
        </p:txBody>
      </p:sp>
      <p:sp>
        <p:nvSpPr>
          <p:cNvPr id="3" name="标题 2"/>
          <p:cNvSpPr>
            <a:spLocks noGrp="1"/>
          </p:cNvSpPr>
          <p:nvPr>
            <p:ph type="ctrTitle"/>
          </p:nvPr>
        </p:nvSpPr>
        <p:spPr/>
        <p:txBody>
          <a:bodyPr/>
          <a:lstStyle/>
          <a:p>
            <a:r>
              <a:rPr lang="en-US" altLang="zh-CN" dirty="0"/>
              <a:t>MPI</a:t>
            </a:r>
            <a:r>
              <a:rPr lang="zh-CN" altLang="en-US" dirty="0"/>
              <a:t>基本函数</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1"/>
          <p:cNvSpPr>
            <a:spLocks noGrp="1"/>
          </p:cNvSpPr>
          <p:nvPr>
            <p:ph idx="11"/>
          </p:nvPr>
        </p:nvSpPr>
        <p:spPr bwMode="auto">
          <a:xfrm>
            <a:off x="482600" y="1108075"/>
            <a:ext cx="8183563" cy="544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p>
            <a:pPr>
              <a:lnSpc>
                <a:spcPct val="150000"/>
              </a:lnSpc>
            </a:pPr>
            <a:r>
              <a:rPr lang="en-US" altLang="zh-CN" sz="3200" dirty="0">
                <a:solidFill>
                  <a:schemeClr val="bg1">
                    <a:lumMod val="75000"/>
                  </a:schemeClr>
                </a:solidFill>
                <a:latin typeface="Times New Roman" panose="02020603050405020304" charset="0"/>
                <a:cs typeface="Times New Roman" panose="02020603050405020304" charset="0"/>
              </a:rPr>
              <a:t>MPI</a:t>
            </a:r>
            <a:r>
              <a:rPr lang="zh-CN" altLang="en-US" sz="3200" dirty="0">
                <a:solidFill>
                  <a:schemeClr val="bg1">
                    <a:lumMod val="75000"/>
                  </a:schemeClr>
                </a:solidFill>
                <a:latin typeface="Times New Roman" panose="02020603050405020304" charset="0"/>
                <a:cs typeface="Times New Roman" panose="02020603050405020304" charset="0"/>
              </a:rPr>
              <a:t>简介</a:t>
            </a:r>
            <a:endParaRPr lang="en-US" altLang="zh-CN" sz="3200" dirty="0">
              <a:solidFill>
                <a:schemeClr val="bg1">
                  <a:lumMod val="75000"/>
                </a:schemeClr>
              </a:solidFill>
              <a:latin typeface="Times New Roman" panose="02020603050405020304" charset="0"/>
              <a:cs typeface="Times New Roman" panose="02020603050405020304" charset="0"/>
            </a:endParaRPr>
          </a:p>
          <a:p>
            <a:pPr>
              <a:lnSpc>
                <a:spcPct val="150000"/>
              </a:lnSpc>
            </a:pPr>
            <a:r>
              <a:rPr lang="zh-CN" altLang="en-US" sz="3200" dirty="0">
                <a:solidFill>
                  <a:schemeClr val="bg1">
                    <a:lumMod val="75000"/>
                  </a:schemeClr>
                </a:solidFill>
                <a:latin typeface="Times New Roman" panose="02020603050405020304" charset="0"/>
                <a:cs typeface="Times New Roman" panose="02020603050405020304" charset="0"/>
              </a:rPr>
              <a:t>简单</a:t>
            </a:r>
            <a:r>
              <a:rPr lang="en-US" altLang="zh-CN" sz="3200" dirty="0">
                <a:solidFill>
                  <a:schemeClr val="bg1">
                    <a:lumMod val="75000"/>
                  </a:schemeClr>
                </a:solidFill>
                <a:latin typeface="Times New Roman" panose="02020603050405020304" charset="0"/>
                <a:cs typeface="Times New Roman" panose="02020603050405020304" charset="0"/>
              </a:rPr>
              <a:t>MPI</a:t>
            </a:r>
            <a:r>
              <a:rPr lang="zh-CN" altLang="en-US" sz="3200" dirty="0">
                <a:solidFill>
                  <a:schemeClr val="bg1">
                    <a:lumMod val="75000"/>
                  </a:schemeClr>
                </a:solidFill>
                <a:latin typeface="Times New Roman" panose="02020603050405020304" charset="0"/>
                <a:cs typeface="Times New Roman" panose="02020603050405020304" charset="0"/>
              </a:rPr>
              <a:t>程序</a:t>
            </a:r>
            <a:endParaRPr lang="en-US" altLang="zh-CN" sz="3200" dirty="0">
              <a:solidFill>
                <a:schemeClr val="bg1">
                  <a:lumMod val="75000"/>
                </a:schemeClr>
              </a:solidFill>
              <a:latin typeface="Times New Roman" panose="02020603050405020304" charset="0"/>
              <a:cs typeface="Times New Roman" panose="02020603050405020304" charset="0"/>
            </a:endParaRPr>
          </a:p>
          <a:p>
            <a:pPr>
              <a:lnSpc>
                <a:spcPct val="150000"/>
              </a:lnSpc>
            </a:pPr>
            <a:r>
              <a:rPr lang="en-US" altLang="zh-CN" sz="3200" dirty="0">
                <a:latin typeface="Times New Roman" panose="02020603050405020304" charset="0"/>
                <a:cs typeface="Times New Roman" panose="02020603050405020304" charset="0"/>
              </a:rPr>
              <a:t>MPI</a:t>
            </a:r>
            <a:r>
              <a:rPr lang="zh-CN" altLang="en-US" sz="3200" dirty="0">
                <a:latin typeface="Times New Roman" panose="02020603050405020304" charset="0"/>
                <a:cs typeface="Times New Roman" panose="02020603050405020304" charset="0"/>
              </a:rPr>
              <a:t>消息</a:t>
            </a:r>
            <a:endParaRPr lang="zh-CN" altLang="en-US" sz="3200" dirty="0">
              <a:latin typeface="Times New Roman" panose="02020603050405020304" charset="0"/>
              <a:cs typeface="Times New Roman" panose="02020603050405020304" charset="0"/>
            </a:endParaRPr>
          </a:p>
          <a:p>
            <a:pPr>
              <a:lnSpc>
                <a:spcPct val="150000"/>
              </a:lnSpc>
            </a:pPr>
            <a:r>
              <a:rPr lang="zh-CN" altLang="en-US" sz="3200" dirty="0">
                <a:solidFill>
                  <a:schemeClr val="bg1">
                    <a:lumMod val="75000"/>
                  </a:schemeClr>
                </a:solidFill>
                <a:latin typeface="Times New Roman" panose="02020603050405020304" charset="0"/>
                <a:cs typeface="Times New Roman" panose="02020603050405020304" charset="0"/>
              </a:rPr>
              <a:t>点对点通信</a:t>
            </a:r>
            <a:endParaRPr lang="en-US" altLang="zh-CN" sz="3200" dirty="0">
              <a:solidFill>
                <a:schemeClr val="bg1">
                  <a:lumMod val="75000"/>
                </a:schemeClr>
              </a:solidFill>
              <a:latin typeface="Times New Roman" panose="02020603050405020304" charset="0"/>
              <a:cs typeface="Times New Roman" panose="02020603050405020304" charset="0"/>
            </a:endParaRPr>
          </a:p>
          <a:p>
            <a:pPr>
              <a:lnSpc>
                <a:spcPct val="150000"/>
              </a:lnSpc>
            </a:pPr>
            <a:r>
              <a:rPr lang="zh-CN" altLang="en-US" sz="3200" dirty="0">
                <a:solidFill>
                  <a:schemeClr val="bg1">
                    <a:lumMod val="75000"/>
                  </a:schemeClr>
                </a:solidFill>
                <a:latin typeface="Times New Roman" panose="02020603050405020304" charset="0"/>
                <a:cs typeface="Times New Roman" panose="02020603050405020304" charset="0"/>
              </a:rPr>
              <a:t>集合通信</a:t>
            </a:r>
            <a:endParaRPr lang="en-US" altLang="zh-CN" sz="3200" dirty="0">
              <a:solidFill>
                <a:schemeClr val="bg1">
                  <a:lumMod val="75000"/>
                </a:schemeClr>
              </a:solidFill>
              <a:latin typeface="Times New Roman" panose="02020603050405020304" charset="0"/>
              <a:cs typeface="Times New Roman" panose="02020603050405020304" charset="0"/>
            </a:endParaRPr>
          </a:p>
        </p:txBody>
      </p:sp>
      <p:sp>
        <p:nvSpPr>
          <p:cNvPr id="7171" name="标题 2"/>
          <p:cNvSpPr>
            <a:spLocks noGrp="1"/>
          </p:cNvSpPr>
          <p:nvPr>
            <p:ph type="ctrTitle"/>
          </p:nvPr>
        </p:nvSpPr>
        <p:spPr bwMode="auto">
          <a:xfrm>
            <a:off x="1249363" y="225425"/>
            <a:ext cx="7315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US"/>
              <a:t>大纲</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lstStyle/>
          <a:p>
            <a:r>
              <a:rPr lang="zh-CN" altLang="en-US" dirty="0">
                <a:latin typeface="Times New Roman" panose="02020603050405020304" charset="0"/>
                <a:cs typeface="Times New Roman" panose="02020603050405020304" charset="0"/>
              </a:rPr>
              <a:t>一个消息好比一封信</a:t>
            </a:r>
            <a:endParaRPr lang="zh-CN" altLang="en-US" dirty="0">
              <a:latin typeface="Times New Roman" panose="02020603050405020304" charset="0"/>
              <a:cs typeface="Times New Roman" panose="02020603050405020304" charset="0"/>
            </a:endParaRPr>
          </a:p>
          <a:p>
            <a:r>
              <a:rPr lang="zh-CN" altLang="en-US" dirty="0">
                <a:latin typeface="Times New Roman" panose="02020603050405020304" charset="0"/>
                <a:cs typeface="Times New Roman" panose="02020603050405020304" charset="0"/>
              </a:rPr>
              <a:t>消息的内容即信的内容，在</a:t>
            </a:r>
            <a:r>
              <a:rPr lang="en-US" altLang="zh-CN" dirty="0">
                <a:latin typeface="Times New Roman" panose="02020603050405020304" charset="0"/>
                <a:cs typeface="Times New Roman" panose="02020603050405020304" charset="0"/>
              </a:rPr>
              <a:t>MPI</a:t>
            </a:r>
            <a:r>
              <a:rPr lang="zh-CN" altLang="en-US" dirty="0">
                <a:latin typeface="Times New Roman" panose="02020603050405020304" charset="0"/>
                <a:cs typeface="Times New Roman" panose="02020603050405020304" charset="0"/>
              </a:rPr>
              <a:t>中称为消息缓冲</a:t>
            </a:r>
            <a:r>
              <a:rPr lang="en-US" altLang="zh-CN" dirty="0">
                <a:latin typeface="Times New Roman" panose="02020603050405020304" charset="0"/>
                <a:cs typeface="Times New Roman" panose="02020603050405020304" charset="0"/>
              </a:rPr>
              <a:t>(Message Buffer)</a:t>
            </a:r>
            <a:endParaRPr lang="en-US" altLang="zh-CN" dirty="0">
              <a:latin typeface="Times New Roman" panose="02020603050405020304" charset="0"/>
              <a:cs typeface="Times New Roman" panose="02020603050405020304" charset="0"/>
            </a:endParaRPr>
          </a:p>
          <a:p>
            <a:pPr lvl="1"/>
            <a:r>
              <a:rPr lang="zh-CN" altLang="en-US" sz="2000" dirty="0">
                <a:latin typeface="Times New Roman" panose="02020603050405020304" charset="0"/>
                <a:cs typeface="Times New Roman" panose="02020603050405020304" charset="0"/>
              </a:rPr>
              <a:t>消息缓冲由三元组</a:t>
            </a:r>
            <a:r>
              <a:rPr lang="en-US" altLang="zh-CN" sz="2000" dirty="0">
                <a:latin typeface="Times New Roman" panose="02020603050405020304" charset="0"/>
                <a:cs typeface="Times New Roman" panose="02020603050405020304" charset="0"/>
              </a:rPr>
              <a:t>&lt;</a:t>
            </a:r>
            <a:r>
              <a:rPr lang="zh-CN" altLang="en-US" sz="2000" dirty="0">
                <a:solidFill>
                  <a:srgbClr val="00B0F0"/>
                </a:solidFill>
                <a:latin typeface="Times New Roman" panose="02020603050405020304" charset="0"/>
                <a:cs typeface="Times New Roman" panose="02020603050405020304" charset="0"/>
              </a:rPr>
              <a:t>起始地址，数据个数，数据类型</a:t>
            </a:r>
            <a:r>
              <a:rPr lang="en-US" altLang="zh-CN" sz="2000" dirty="0">
                <a:latin typeface="Times New Roman" panose="02020603050405020304" charset="0"/>
                <a:cs typeface="Times New Roman" panose="02020603050405020304" charset="0"/>
              </a:rPr>
              <a:t>&gt;</a:t>
            </a:r>
            <a:r>
              <a:rPr lang="zh-CN" altLang="en-US" sz="2000" dirty="0">
                <a:latin typeface="Times New Roman" panose="02020603050405020304" charset="0"/>
                <a:cs typeface="Times New Roman" panose="02020603050405020304" charset="0"/>
              </a:rPr>
              <a:t>标识</a:t>
            </a:r>
            <a:endParaRPr lang="en-US" altLang="zh-CN" sz="2000" dirty="0">
              <a:latin typeface="Times New Roman" panose="02020603050405020304" charset="0"/>
              <a:cs typeface="Times New Roman" panose="02020603050405020304" charset="0"/>
            </a:endParaRPr>
          </a:p>
          <a:p>
            <a:r>
              <a:rPr lang="zh-CN" altLang="en-US" dirty="0">
                <a:latin typeface="Times New Roman" panose="02020603050405020304" charset="0"/>
                <a:cs typeface="Times New Roman" panose="02020603050405020304" charset="0"/>
              </a:rPr>
              <a:t>消息的接收</a:t>
            </a:r>
            <a:r>
              <a:rPr lang="en-US" altLang="zh-CN" dirty="0">
                <a:latin typeface="Times New Roman" panose="02020603050405020304" charset="0"/>
                <a:cs typeface="Times New Roman" panose="02020603050405020304" charset="0"/>
              </a:rPr>
              <a:t>/</a:t>
            </a:r>
            <a:r>
              <a:rPr lang="zh-CN" altLang="en-US" dirty="0" smtClean="0">
                <a:latin typeface="Times New Roman" panose="02020603050405020304" charset="0"/>
                <a:cs typeface="Times New Roman" panose="02020603050405020304" charset="0"/>
              </a:rPr>
              <a:t>发送者及信</a:t>
            </a:r>
            <a:r>
              <a:rPr lang="zh-CN" altLang="en-US" dirty="0">
                <a:latin typeface="Times New Roman" panose="02020603050405020304" charset="0"/>
                <a:cs typeface="Times New Roman" panose="02020603050405020304" charset="0"/>
              </a:rPr>
              <a:t>的地址，在</a:t>
            </a:r>
            <a:r>
              <a:rPr lang="en-US" altLang="zh-CN" dirty="0">
                <a:latin typeface="Times New Roman" panose="02020603050405020304" charset="0"/>
                <a:cs typeface="Times New Roman" panose="02020603050405020304" charset="0"/>
              </a:rPr>
              <a:t>MPI</a:t>
            </a:r>
            <a:r>
              <a:rPr lang="zh-CN" altLang="en-US" dirty="0">
                <a:latin typeface="Times New Roman" panose="02020603050405020304" charset="0"/>
                <a:cs typeface="Times New Roman" panose="02020603050405020304" charset="0"/>
              </a:rPr>
              <a:t>中称为消息信封</a:t>
            </a:r>
            <a:r>
              <a:rPr lang="en-US" altLang="zh-CN" dirty="0">
                <a:latin typeface="Times New Roman" panose="02020603050405020304" charset="0"/>
                <a:cs typeface="Times New Roman" panose="02020603050405020304" charset="0"/>
              </a:rPr>
              <a:t>(Message Envelop)</a:t>
            </a:r>
            <a:endParaRPr lang="en-US" altLang="zh-CN" dirty="0">
              <a:latin typeface="Times New Roman" panose="02020603050405020304" charset="0"/>
              <a:cs typeface="Times New Roman" panose="02020603050405020304" charset="0"/>
            </a:endParaRPr>
          </a:p>
          <a:p>
            <a:pPr lvl="1"/>
            <a:r>
              <a:rPr lang="zh-CN" altLang="en-US" sz="2000" dirty="0">
                <a:latin typeface="Times New Roman" panose="02020603050405020304" charset="0"/>
                <a:cs typeface="Times New Roman" panose="02020603050405020304" charset="0"/>
              </a:rPr>
              <a:t>消息信封由三元组</a:t>
            </a:r>
            <a:r>
              <a:rPr lang="en-US" altLang="zh-CN" sz="2000" dirty="0">
                <a:latin typeface="Times New Roman" panose="02020603050405020304" charset="0"/>
                <a:cs typeface="Times New Roman" panose="02020603050405020304" charset="0"/>
              </a:rPr>
              <a:t>&lt;</a:t>
            </a:r>
            <a:r>
              <a:rPr lang="zh-CN" altLang="en-US" sz="2000" dirty="0">
                <a:solidFill>
                  <a:srgbClr val="00CC00"/>
                </a:solidFill>
                <a:latin typeface="Times New Roman" panose="02020603050405020304" charset="0"/>
                <a:cs typeface="Times New Roman" panose="02020603050405020304" charset="0"/>
              </a:rPr>
              <a:t>源</a:t>
            </a:r>
            <a:r>
              <a:rPr lang="en-US" altLang="zh-CN" sz="2000" dirty="0">
                <a:solidFill>
                  <a:srgbClr val="00CC00"/>
                </a:solidFill>
                <a:latin typeface="Times New Roman" panose="02020603050405020304" charset="0"/>
                <a:cs typeface="Times New Roman" panose="02020603050405020304" charset="0"/>
              </a:rPr>
              <a:t>/</a:t>
            </a:r>
            <a:r>
              <a:rPr lang="zh-CN" altLang="en-US" sz="2000" dirty="0">
                <a:solidFill>
                  <a:srgbClr val="00CC00"/>
                </a:solidFill>
                <a:latin typeface="Times New Roman" panose="02020603050405020304" charset="0"/>
                <a:cs typeface="Times New Roman" panose="02020603050405020304" charset="0"/>
              </a:rPr>
              <a:t>目标进程，消息标签，通信域</a:t>
            </a:r>
            <a:r>
              <a:rPr lang="en-US" altLang="zh-CN" sz="2000" dirty="0">
                <a:latin typeface="Times New Roman" panose="02020603050405020304" charset="0"/>
                <a:cs typeface="Times New Roman" panose="02020603050405020304" charset="0"/>
              </a:rPr>
              <a:t>&gt;</a:t>
            </a:r>
            <a:r>
              <a:rPr lang="zh-CN" altLang="en-US" sz="2000" dirty="0">
                <a:latin typeface="Times New Roman" panose="02020603050405020304" charset="0"/>
                <a:cs typeface="Times New Roman" panose="02020603050405020304" charset="0"/>
              </a:rPr>
              <a:t>标识 </a:t>
            </a:r>
            <a:endParaRPr lang="zh-CN" altLang="en-US" sz="2000" dirty="0">
              <a:latin typeface="Times New Roman" panose="02020603050405020304" charset="0"/>
              <a:cs typeface="Times New Roman" panose="02020603050405020304" charset="0"/>
            </a:endParaRPr>
          </a:p>
          <a:p>
            <a:pPr marL="0" indent="0">
              <a:buNone/>
            </a:pPr>
            <a:r>
              <a:rPr lang="en-US" altLang="zh-CN" dirty="0">
                <a:latin typeface="Times New Roman" panose="02020603050405020304" charset="0"/>
                <a:cs typeface="Times New Roman" panose="02020603050405020304" charset="0"/>
              </a:rPr>
              <a:t>    </a:t>
            </a:r>
            <a:r>
              <a:rPr lang="en-US" altLang="zh-CN" dirty="0">
                <a:solidFill>
                  <a:srgbClr val="C00000"/>
                </a:solidFill>
                <a:latin typeface="Times New Roman" panose="02020603050405020304" charset="0"/>
                <a:cs typeface="Times New Roman" panose="02020603050405020304" charset="0"/>
              </a:rPr>
              <a:t>int </a:t>
            </a:r>
            <a:r>
              <a:rPr lang="en-US" altLang="zh-CN" dirty="0" err="1">
                <a:solidFill>
                  <a:srgbClr val="C00000"/>
                </a:solidFill>
                <a:latin typeface="Times New Roman" panose="02020603050405020304" charset="0"/>
                <a:cs typeface="Times New Roman" panose="02020603050405020304" charset="0"/>
              </a:rPr>
              <a:t>MPI_Send</a:t>
            </a:r>
            <a:r>
              <a:rPr lang="en-US" altLang="zh-CN" dirty="0">
                <a:latin typeface="Times New Roman" panose="02020603050405020304" charset="0"/>
                <a:cs typeface="Times New Roman" panose="02020603050405020304" charset="0"/>
              </a:rPr>
              <a:t>(</a:t>
            </a:r>
            <a:r>
              <a:rPr lang="en-US" altLang="zh-CN" dirty="0" err="1">
                <a:solidFill>
                  <a:srgbClr val="00B0F0"/>
                </a:solidFill>
                <a:latin typeface="Times New Roman" panose="02020603050405020304" charset="0"/>
                <a:cs typeface="Times New Roman" panose="02020603050405020304" charset="0"/>
              </a:rPr>
              <a:t>buf</a:t>
            </a:r>
            <a:r>
              <a:rPr lang="en-US" altLang="zh-CN" dirty="0">
                <a:solidFill>
                  <a:srgbClr val="00B0F0"/>
                </a:solidFill>
                <a:latin typeface="Times New Roman" panose="02020603050405020304" charset="0"/>
                <a:cs typeface="Times New Roman" panose="02020603050405020304" charset="0"/>
              </a:rPr>
              <a:t>,</a:t>
            </a:r>
            <a:r>
              <a:rPr lang="zh-CN" altLang="en-US" dirty="0">
                <a:solidFill>
                  <a:srgbClr val="00B0F0"/>
                </a:solidFill>
                <a:latin typeface="Times New Roman" panose="02020603050405020304" charset="0"/>
                <a:cs typeface="Times New Roman" panose="02020603050405020304" charset="0"/>
              </a:rPr>
              <a:t> </a:t>
            </a:r>
            <a:r>
              <a:rPr lang="en-US" altLang="zh-CN" dirty="0">
                <a:solidFill>
                  <a:srgbClr val="00B0F0"/>
                </a:solidFill>
                <a:latin typeface="Times New Roman" panose="02020603050405020304" charset="0"/>
                <a:cs typeface="Times New Roman" panose="02020603050405020304" charset="0"/>
              </a:rPr>
              <a:t>count,</a:t>
            </a:r>
            <a:r>
              <a:rPr lang="zh-CN" altLang="en-US" dirty="0">
                <a:solidFill>
                  <a:srgbClr val="00B0F0"/>
                </a:solidFill>
                <a:latin typeface="Times New Roman" panose="02020603050405020304" charset="0"/>
                <a:cs typeface="Times New Roman" panose="02020603050405020304" charset="0"/>
              </a:rPr>
              <a:t> </a:t>
            </a:r>
            <a:r>
              <a:rPr lang="en-US" altLang="zh-CN" dirty="0">
                <a:solidFill>
                  <a:srgbClr val="00B0F0"/>
                </a:solidFill>
                <a:latin typeface="Times New Roman" panose="02020603050405020304" charset="0"/>
                <a:cs typeface="Times New Roman" panose="02020603050405020304" charset="0"/>
              </a:rPr>
              <a:t>datatype</a:t>
            </a:r>
            <a:r>
              <a:rPr lang="en-US" altLang="zh-CN" dirty="0">
                <a:latin typeface="Times New Roman" panose="02020603050405020304" charset="0"/>
                <a:cs typeface="Times New Roman" panose="02020603050405020304" charset="0"/>
              </a:rPr>
              <a:t>,</a:t>
            </a:r>
            <a:r>
              <a:rPr lang="zh-CN" altLang="en-US" dirty="0">
                <a:latin typeface="Times New Roman" panose="02020603050405020304" charset="0"/>
                <a:cs typeface="Times New Roman" panose="02020603050405020304" charset="0"/>
              </a:rPr>
              <a:t> </a:t>
            </a:r>
            <a:r>
              <a:rPr lang="en-US" altLang="zh-CN" dirty="0" err="1">
                <a:solidFill>
                  <a:srgbClr val="00CC00"/>
                </a:solidFill>
                <a:latin typeface="Times New Roman" panose="02020603050405020304" charset="0"/>
                <a:cs typeface="Times New Roman" panose="02020603050405020304" charset="0"/>
              </a:rPr>
              <a:t>dest</a:t>
            </a:r>
            <a:r>
              <a:rPr lang="en-US" altLang="zh-CN" dirty="0">
                <a:solidFill>
                  <a:srgbClr val="00CC00"/>
                </a:solidFill>
                <a:latin typeface="Times New Roman" panose="02020603050405020304" charset="0"/>
                <a:cs typeface="Times New Roman" panose="02020603050405020304" charset="0"/>
              </a:rPr>
              <a:t>,</a:t>
            </a:r>
            <a:r>
              <a:rPr lang="zh-CN" altLang="en-US" dirty="0">
                <a:solidFill>
                  <a:srgbClr val="00CC00"/>
                </a:solidFill>
                <a:latin typeface="Times New Roman" panose="02020603050405020304" charset="0"/>
                <a:cs typeface="Times New Roman" panose="02020603050405020304" charset="0"/>
              </a:rPr>
              <a:t> </a:t>
            </a:r>
            <a:r>
              <a:rPr lang="en-US" altLang="zh-CN" dirty="0">
                <a:solidFill>
                  <a:srgbClr val="00CC00"/>
                </a:solidFill>
                <a:latin typeface="Times New Roman" panose="02020603050405020304" charset="0"/>
                <a:cs typeface="Times New Roman" panose="02020603050405020304" charset="0"/>
              </a:rPr>
              <a:t>tag,</a:t>
            </a:r>
            <a:r>
              <a:rPr lang="zh-CN" altLang="en-US" dirty="0">
                <a:solidFill>
                  <a:srgbClr val="00CC00"/>
                </a:solidFill>
                <a:latin typeface="Times New Roman" panose="02020603050405020304" charset="0"/>
                <a:cs typeface="Times New Roman" panose="02020603050405020304" charset="0"/>
              </a:rPr>
              <a:t> </a:t>
            </a:r>
            <a:r>
              <a:rPr lang="en-US" altLang="zh-CN" dirty="0">
                <a:solidFill>
                  <a:srgbClr val="00CC00"/>
                </a:solidFill>
                <a:latin typeface="Times New Roman" panose="02020603050405020304" charset="0"/>
                <a:cs typeface="Times New Roman" panose="02020603050405020304" charset="0"/>
              </a:rPr>
              <a:t>comm</a:t>
            </a:r>
            <a:r>
              <a:rPr lang="en-US" altLang="zh-CN" dirty="0">
                <a:latin typeface="Times New Roman" panose="02020603050405020304" charset="0"/>
                <a:cs typeface="Times New Roman" panose="02020603050405020304" charset="0"/>
              </a:rPr>
              <a:t>)</a:t>
            </a:r>
            <a:endParaRPr lang="en-US" altLang="zh-CN" dirty="0">
              <a:latin typeface="Times New Roman" panose="02020603050405020304" charset="0"/>
              <a:cs typeface="Times New Roman" panose="02020603050405020304" charset="0"/>
            </a:endParaRPr>
          </a:p>
          <a:p>
            <a:endParaRPr lang="en-US" altLang="zh-CN" dirty="0">
              <a:latin typeface="Times New Roman" panose="02020603050405020304" charset="0"/>
              <a:cs typeface="Times New Roman" panose="02020603050405020304" charset="0"/>
            </a:endParaRPr>
          </a:p>
          <a:p>
            <a:endParaRPr lang="en-US" altLang="zh-CN" dirty="0">
              <a:latin typeface="Times New Roman" panose="02020603050405020304" charset="0"/>
              <a:cs typeface="Times New Roman" panose="02020603050405020304" charset="0"/>
            </a:endParaRPr>
          </a:p>
          <a:p>
            <a:r>
              <a:rPr lang="zh-CN" altLang="en-US" dirty="0">
                <a:latin typeface="Times New Roman" panose="02020603050405020304" charset="0"/>
                <a:cs typeface="Times New Roman" panose="02020603050405020304" charset="0"/>
              </a:rPr>
              <a:t>三元组的方式使得</a:t>
            </a:r>
            <a:r>
              <a:rPr lang="en-US" altLang="zh-CN" dirty="0">
                <a:latin typeface="Times New Roman" panose="02020603050405020304" charset="0"/>
                <a:cs typeface="Times New Roman" panose="02020603050405020304" charset="0"/>
              </a:rPr>
              <a:t>MPI</a:t>
            </a:r>
            <a:r>
              <a:rPr lang="zh-CN" altLang="en-US" dirty="0">
                <a:latin typeface="Times New Roman" panose="02020603050405020304" charset="0"/>
                <a:cs typeface="Times New Roman" panose="02020603050405020304" charset="0"/>
              </a:rPr>
              <a:t>可以表达更为丰富的信息，功能更强大</a:t>
            </a:r>
            <a:endParaRPr lang="en-US" altLang="zh-CN" dirty="0">
              <a:latin typeface="Times New Roman" panose="02020603050405020304" charset="0"/>
              <a:cs typeface="Times New Roman" panose="02020603050405020304" charset="0"/>
            </a:endParaRPr>
          </a:p>
          <a:p>
            <a:endParaRPr lang="en-US" altLang="zh-CN" dirty="0"/>
          </a:p>
          <a:p>
            <a:pPr marL="0" indent="0">
              <a:buNone/>
            </a:pPr>
            <a:endParaRPr lang="zh-CN" altLang="en-US" dirty="0"/>
          </a:p>
        </p:txBody>
      </p:sp>
      <p:sp>
        <p:nvSpPr>
          <p:cNvPr id="3" name="标题 2"/>
          <p:cNvSpPr>
            <a:spLocks noGrp="1"/>
          </p:cNvSpPr>
          <p:nvPr>
            <p:ph type="ctrTitle"/>
          </p:nvPr>
        </p:nvSpPr>
        <p:spPr/>
        <p:txBody>
          <a:bodyPr/>
          <a:lstStyle/>
          <a:p>
            <a:r>
              <a:rPr lang="en-US" altLang="zh-CN" dirty="0"/>
              <a:t>MPI</a:t>
            </a:r>
            <a:r>
              <a:rPr lang="zh-CN" altLang="en-US" dirty="0"/>
              <a:t>消息</a:t>
            </a:r>
            <a:endParaRPr lang="zh-CN" altLang="en-US" dirty="0"/>
          </a:p>
        </p:txBody>
      </p:sp>
      <p:sp>
        <p:nvSpPr>
          <p:cNvPr id="4" name="左大括号 3"/>
          <p:cNvSpPr/>
          <p:nvPr/>
        </p:nvSpPr>
        <p:spPr bwMode="auto">
          <a:xfrm rot="16200000">
            <a:off x="3735565" y="3275947"/>
            <a:ext cx="349329" cy="2390317"/>
          </a:xfrm>
          <a:prstGeom prst="leftBrace">
            <a:avLst>
              <a:gd name="adj1" fmla="val 63440"/>
              <a:gd name="adj2"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2400" b="0" i="0" u="none" strike="noStrike" cap="none" normalizeH="0" baseline="0">
              <a:ln>
                <a:noFill/>
              </a:ln>
              <a:solidFill>
                <a:schemeClr val="tx1"/>
              </a:solidFill>
              <a:effectLst/>
              <a:latin typeface="Times" panose="02020603050405020304" pitchFamily="18" charset="0"/>
              <a:ea typeface="宋体" panose="02010600030101010101" pitchFamily="2" charset="-122"/>
            </a:endParaRPr>
          </a:p>
        </p:txBody>
      </p:sp>
      <p:sp>
        <p:nvSpPr>
          <p:cNvPr id="5" name="左大括号 4"/>
          <p:cNvSpPr/>
          <p:nvPr/>
        </p:nvSpPr>
        <p:spPr bwMode="auto">
          <a:xfrm rot="16200000">
            <a:off x="6045514" y="3508527"/>
            <a:ext cx="349329" cy="1885108"/>
          </a:xfrm>
          <a:prstGeom prst="leftBrace">
            <a:avLst>
              <a:gd name="adj1" fmla="val 63440"/>
              <a:gd name="adj2" fmla="val 50000"/>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2400" b="0" i="0" u="none" strike="noStrike" cap="none" normalizeH="0" baseline="0">
              <a:ln>
                <a:noFill/>
              </a:ln>
              <a:solidFill>
                <a:schemeClr val="tx1"/>
              </a:solidFill>
              <a:effectLst/>
              <a:latin typeface="Times" panose="02020603050405020304" pitchFamily="18" charset="0"/>
              <a:ea typeface="宋体" panose="02010600030101010101" pitchFamily="2" charset="-122"/>
            </a:endParaRPr>
          </a:p>
        </p:txBody>
      </p:sp>
      <p:sp>
        <p:nvSpPr>
          <p:cNvPr id="6" name="文本框 5"/>
          <p:cNvSpPr txBox="1"/>
          <p:nvPr/>
        </p:nvSpPr>
        <p:spPr>
          <a:xfrm>
            <a:off x="5547967" y="4625746"/>
            <a:ext cx="1752554" cy="461665"/>
          </a:xfrm>
          <a:prstGeom prst="rect">
            <a:avLst/>
          </a:prstGeom>
          <a:noFill/>
        </p:spPr>
        <p:txBody>
          <a:bodyPr wrap="square" rtlCol="0">
            <a:spAutoFit/>
          </a:bodyPr>
          <a:lstStyle/>
          <a:p>
            <a:r>
              <a:rPr lang="zh-CN" altLang="en-US" dirty="0"/>
              <a:t>消息信封</a:t>
            </a:r>
            <a:endParaRPr lang="zh-CN" altLang="en-US" dirty="0"/>
          </a:p>
        </p:txBody>
      </p:sp>
      <p:sp>
        <p:nvSpPr>
          <p:cNvPr id="7" name="文本框 6"/>
          <p:cNvSpPr txBox="1"/>
          <p:nvPr/>
        </p:nvSpPr>
        <p:spPr>
          <a:xfrm>
            <a:off x="3303781" y="4624490"/>
            <a:ext cx="1752554" cy="461665"/>
          </a:xfrm>
          <a:prstGeom prst="rect">
            <a:avLst/>
          </a:prstGeom>
          <a:noFill/>
        </p:spPr>
        <p:txBody>
          <a:bodyPr wrap="square" rtlCol="0">
            <a:spAutoFit/>
          </a:bodyPr>
          <a:lstStyle/>
          <a:p>
            <a:r>
              <a:rPr lang="zh-CN" altLang="en-US" dirty="0"/>
              <a:t>消息缓冲</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lstStyle/>
          <a:p>
            <a:r>
              <a:rPr lang="en-US" altLang="zh-CN" dirty="0">
                <a:latin typeface="Times New Roman" panose="02020603050405020304" charset="0"/>
                <a:cs typeface="Times New Roman" panose="02020603050405020304" charset="0"/>
              </a:rPr>
              <a:t>MPI</a:t>
            </a:r>
            <a:r>
              <a:rPr lang="zh-CN" altLang="en-US" dirty="0">
                <a:latin typeface="Times New Roman" panose="02020603050405020304" charset="0"/>
                <a:cs typeface="Times New Roman" panose="02020603050405020304" charset="0"/>
              </a:rPr>
              <a:t>的消息类型分为两种：</a:t>
            </a:r>
            <a:r>
              <a:rPr lang="zh-CN" altLang="en-US" dirty="0">
                <a:solidFill>
                  <a:srgbClr val="C00000"/>
                </a:solidFill>
                <a:latin typeface="Times New Roman" panose="02020603050405020304" charset="0"/>
                <a:cs typeface="Times New Roman" panose="02020603050405020304" charset="0"/>
              </a:rPr>
              <a:t>预定义类型</a:t>
            </a:r>
            <a:r>
              <a:rPr lang="zh-CN" altLang="en-US" dirty="0">
                <a:latin typeface="Times New Roman" panose="02020603050405020304" charset="0"/>
                <a:cs typeface="Times New Roman" panose="02020603050405020304" charset="0"/>
              </a:rPr>
              <a:t>和</a:t>
            </a:r>
            <a:r>
              <a:rPr lang="zh-CN" altLang="en-US" dirty="0">
                <a:solidFill>
                  <a:srgbClr val="C00000"/>
                </a:solidFill>
                <a:latin typeface="Times New Roman" panose="02020603050405020304" charset="0"/>
                <a:cs typeface="Times New Roman" panose="02020603050405020304" charset="0"/>
              </a:rPr>
              <a:t>派生数据类型</a:t>
            </a:r>
            <a:r>
              <a:rPr lang="en-US" altLang="zh-CN" dirty="0">
                <a:solidFill>
                  <a:srgbClr val="C00000"/>
                </a:solidFill>
                <a:latin typeface="Times New Roman" panose="02020603050405020304" charset="0"/>
                <a:cs typeface="Times New Roman" panose="02020603050405020304" charset="0"/>
              </a:rPr>
              <a:t>(Derived Data Type)</a:t>
            </a:r>
            <a:endParaRPr lang="en-US" altLang="zh-CN" dirty="0">
              <a:solidFill>
                <a:srgbClr val="C00000"/>
              </a:solidFill>
              <a:latin typeface="Times New Roman" panose="02020603050405020304" charset="0"/>
              <a:cs typeface="Times New Roman" panose="02020603050405020304" charset="0"/>
            </a:endParaRPr>
          </a:p>
          <a:p>
            <a:r>
              <a:rPr lang="zh-CN" altLang="en-US" dirty="0">
                <a:solidFill>
                  <a:srgbClr val="C00000"/>
                </a:solidFill>
                <a:latin typeface="Times New Roman" panose="02020603050405020304" charset="0"/>
                <a:cs typeface="Times New Roman" panose="02020603050405020304" charset="0"/>
              </a:rPr>
              <a:t>预定义数据类型：</a:t>
            </a:r>
            <a:r>
              <a:rPr lang="en-US" altLang="zh-CN" dirty="0">
                <a:latin typeface="Times New Roman" panose="02020603050405020304" charset="0"/>
                <a:cs typeface="Times New Roman" panose="02020603050405020304" charset="0"/>
              </a:rPr>
              <a:t>MPI</a:t>
            </a:r>
            <a:r>
              <a:rPr lang="zh-CN" altLang="en-US" dirty="0">
                <a:latin typeface="Times New Roman" panose="02020603050405020304" charset="0"/>
                <a:cs typeface="Times New Roman" panose="02020603050405020304" charset="0"/>
              </a:rPr>
              <a:t>支持异构计算</a:t>
            </a:r>
            <a:r>
              <a:rPr lang="en-US" altLang="zh-CN" dirty="0">
                <a:latin typeface="Times New Roman" panose="02020603050405020304" charset="0"/>
                <a:cs typeface="Times New Roman" panose="02020603050405020304" charset="0"/>
              </a:rPr>
              <a:t>(Heterogeneous Computing)</a:t>
            </a:r>
            <a:endParaRPr lang="en-US" altLang="zh-CN" dirty="0">
              <a:latin typeface="Times New Roman" panose="02020603050405020304" charset="0"/>
              <a:cs typeface="Times New Roman" panose="02020603050405020304" charset="0"/>
            </a:endParaRPr>
          </a:p>
          <a:p>
            <a:pPr lvl="1"/>
            <a:r>
              <a:rPr lang="zh-CN" altLang="en-US" sz="2000" dirty="0">
                <a:latin typeface="Times New Roman" panose="02020603050405020304" charset="0"/>
                <a:cs typeface="Times New Roman" panose="02020603050405020304" charset="0"/>
              </a:rPr>
              <a:t>异构计算指在不同计算机系统上运行程序，每台计算可能有不同生产厂商，不同操作系统。</a:t>
            </a:r>
            <a:endParaRPr lang="en-US" altLang="zh-CN" sz="2000" dirty="0">
              <a:latin typeface="Times New Roman" panose="02020603050405020304" charset="0"/>
              <a:cs typeface="Times New Roman" panose="02020603050405020304" charset="0"/>
            </a:endParaRPr>
          </a:p>
          <a:p>
            <a:pPr lvl="1"/>
            <a:r>
              <a:rPr lang="en-US" altLang="zh-CN" sz="2000" dirty="0">
                <a:latin typeface="Times New Roman" panose="02020603050405020304" charset="0"/>
                <a:cs typeface="Times New Roman" panose="02020603050405020304" charset="0"/>
              </a:rPr>
              <a:t>MPI</a:t>
            </a:r>
            <a:r>
              <a:rPr lang="zh-CN" altLang="en-US" sz="2000" dirty="0">
                <a:latin typeface="Times New Roman" panose="02020603050405020304" charset="0"/>
                <a:cs typeface="Times New Roman" panose="02020603050405020304" charset="0"/>
              </a:rPr>
              <a:t>通过提供预定义数据类型来解决异构计算中的互操作性问题，建立它与具体语言的对应关系</a:t>
            </a:r>
            <a:endParaRPr lang="zh-CN" altLang="en-US" sz="2000" dirty="0">
              <a:latin typeface="Times New Roman" panose="02020603050405020304" charset="0"/>
              <a:cs typeface="Times New Roman" panose="02020603050405020304" charset="0"/>
            </a:endParaRPr>
          </a:p>
          <a:p>
            <a:r>
              <a:rPr lang="zh-CN" altLang="en-US" dirty="0">
                <a:solidFill>
                  <a:srgbClr val="C00000"/>
                </a:solidFill>
                <a:latin typeface="Times New Roman" panose="02020603050405020304" charset="0"/>
                <a:cs typeface="Times New Roman" panose="02020603050405020304" charset="0"/>
              </a:rPr>
              <a:t>派生数据类型：</a:t>
            </a:r>
            <a:r>
              <a:rPr lang="en-US" altLang="zh-CN" dirty="0">
                <a:latin typeface="Times New Roman" panose="02020603050405020304" charset="0"/>
                <a:cs typeface="Times New Roman" panose="02020603050405020304" charset="0"/>
              </a:rPr>
              <a:t>MPI</a:t>
            </a:r>
            <a:r>
              <a:rPr lang="zh-CN" altLang="en-US" dirty="0">
                <a:latin typeface="Times New Roman" panose="02020603050405020304" charset="0"/>
                <a:cs typeface="Times New Roman" panose="02020603050405020304" charset="0"/>
              </a:rPr>
              <a:t>引入派生数据类型来定义由数据类型不同且地址空间不连续的数据项组成的消息 </a:t>
            </a:r>
            <a:endParaRPr lang="zh-CN" altLang="en-US" dirty="0">
              <a:latin typeface="Times New Roman" panose="02020603050405020304" charset="0"/>
              <a:cs typeface="Times New Roman" panose="02020603050405020304" charset="0"/>
            </a:endParaRPr>
          </a:p>
          <a:p>
            <a:endParaRPr lang="zh-CN" altLang="en-US" dirty="0"/>
          </a:p>
        </p:txBody>
      </p:sp>
      <p:sp>
        <p:nvSpPr>
          <p:cNvPr id="3" name="标题 2"/>
          <p:cNvSpPr>
            <a:spLocks noGrp="1"/>
          </p:cNvSpPr>
          <p:nvPr>
            <p:ph type="ctrTitle"/>
          </p:nvPr>
        </p:nvSpPr>
        <p:spPr/>
        <p:txBody>
          <a:bodyPr/>
          <a:lstStyle/>
          <a:p>
            <a:r>
              <a:rPr lang="en-US" altLang="zh-CN" dirty="0"/>
              <a:t>MPI</a:t>
            </a:r>
            <a:r>
              <a:rPr lang="zh-CN" altLang="en-US" dirty="0"/>
              <a:t>消息：数据类型</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a:t>预定义数据类型</a:t>
            </a:r>
            <a:endParaRPr lang="zh-CN" altLang="en-US" dirty="0"/>
          </a:p>
        </p:txBody>
      </p:sp>
      <p:graphicFrame>
        <p:nvGraphicFramePr>
          <p:cNvPr id="4" name="Object 4"/>
          <p:cNvGraphicFramePr>
            <a:graphicFrameLocks noChangeAspect="1"/>
          </p:cNvGraphicFramePr>
          <p:nvPr/>
        </p:nvGraphicFramePr>
        <p:xfrm>
          <a:off x="685902" y="1066861"/>
          <a:ext cx="8187052" cy="5667959"/>
        </p:xfrm>
        <a:graphic>
          <a:graphicData uri="http://schemas.openxmlformats.org/presentationml/2006/ole">
            <mc:AlternateContent xmlns:mc="http://schemas.openxmlformats.org/markup-compatibility/2006">
              <mc:Choice xmlns:v="urn:schemas-microsoft-com:vml" Requires="v">
                <p:oleObj spid="_x0000_s1172" name="Document" r:id="rId1" imgW="7538085" imgH="5234305" progId="Word.Document.8">
                  <p:embed/>
                </p:oleObj>
              </mc:Choice>
              <mc:Fallback>
                <p:oleObj name="Document" r:id="rId1" imgW="7538085" imgH="5234305" progId="Word.Document.8">
                  <p:embed/>
                  <p:pic>
                    <p:nvPicPr>
                      <p:cNvPr id="0" name="Object 4"/>
                      <p:cNvPicPr>
                        <a:picLocks noChangeAspect="1" noChangeArrowheads="1"/>
                      </p:cNvPicPr>
                      <p:nvPr/>
                    </p:nvPicPr>
                    <p:blipFill>
                      <a:blip r:embed="rId2"/>
                      <a:srcRect/>
                      <a:stretch>
                        <a:fillRect/>
                      </a:stretch>
                    </p:blipFill>
                    <p:spPr bwMode="auto">
                      <a:xfrm>
                        <a:off x="685902" y="1066861"/>
                        <a:ext cx="8187052" cy="5667959"/>
                      </a:xfrm>
                      <a:prstGeom prst="rect">
                        <a:avLst/>
                      </a:prstGeom>
                      <a:solidFill>
                        <a:schemeClr val="accent5"/>
                      </a:solidFill>
                      <a:ln w="9525">
                        <a:solidFill>
                          <a:srgbClr val="000000"/>
                        </a:solidFill>
                        <a:miter lim="800000"/>
                        <a:headEnd/>
                        <a:tailEnd/>
                      </a:ln>
                      <a:effectLst/>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a:xfrm>
            <a:off x="481894" y="1107832"/>
            <a:ext cx="8184958" cy="2168772"/>
          </a:xfrm>
        </p:spPr>
        <p:txBody>
          <a:bodyPr/>
          <a:lstStyle/>
          <a:p>
            <a:r>
              <a:rPr lang="en-US" altLang="zh-CN" dirty="0">
                <a:solidFill>
                  <a:srgbClr val="C00000"/>
                </a:solidFill>
                <a:latin typeface="Times New Roman" panose="02020603050405020304" charset="0"/>
                <a:cs typeface="Times New Roman" panose="02020603050405020304" charset="0"/>
              </a:rPr>
              <a:t>MPI_BYTE</a:t>
            </a:r>
            <a:r>
              <a:rPr lang="zh-CN" altLang="en-US" dirty="0">
                <a:solidFill>
                  <a:srgbClr val="C00000"/>
                </a:solidFill>
                <a:latin typeface="Times New Roman" panose="02020603050405020304" charset="0"/>
                <a:cs typeface="Times New Roman" panose="02020603050405020304" charset="0"/>
              </a:rPr>
              <a:t>：</a:t>
            </a:r>
            <a:r>
              <a:rPr lang="zh-CN" altLang="en-US" dirty="0">
                <a:latin typeface="Times New Roman" panose="02020603050405020304" charset="0"/>
                <a:cs typeface="Times New Roman" panose="02020603050405020304" charset="0"/>
              </a:rPr>
              <a:t>表示一个字节，所有的计算系统中一个字节都代表</a:t>
            </a:r>
            <a:r>
              <a:rPr lang="en-US" altLang="zh-CN" dirty="0">
                <a:latin typeface="Times New Roman" panose="02020603050405020304" charset="0"/>
                <a:cs typeface="Times New Roman" panose="02020603050405020304" charset="0"/>
              </a:rPr>
              <a:t>8</a:t>
            </a:r>
            <a:r>
              <a:rPr lang="zh-CN" altLang="en-US" dirty="0">
                <a:latin typeface="Times New Roman" panose="02020603050405020304" charset="0"/>
                <a:cs typeface="Times New Roman" panose="02020603050405020304" charset="0"/>
              </a:rPr>
              <a:t>个二进制位</a:t>
            </a:r>
            <a:endParaRPr lang="zh-CN" altLang="en-US" dirty="0">
              <a:latin typeface="Times New Roman" panose="02020603050405020304" charset="0"/>
              <a:cs typeface="Times New Roman" panose="02020603050405020304" charset="0"/>
            </a:endParaRPr>
          </a:p>
          <a:p>
            <a:r>
              <a:rPr lang="en-US" altLang="zh-CN" dirty="0">
                <a:solidFill>
                  <a:srgbClr val="C00000"/>
                </a:solidFill>
                <a:latin typeface="Times New Roman" panose="02020603050405020304" charset="0"/>
                <a:cs typeface="Times New Roman" panose="02020603050405020304" charset="0"/>
              </a:rPr>
              <a:t>MPI_PACKED</a:t>
            </a:r>
            <a:r>
              <a:rPr lang="zh-CN" altLang="en-US" dirty="0">
                <a:solidFill>
                  <a:srgbClr val="C00000"/>
                </a:solidFill>
                <a:latin typeface="Times New Roman" panose="02020603050405020304" charset="0"/>
                <a:cs typeface="Times New Roman" panose="02020603050405020304" charset="0"/>
              </a:rPr>
              <a:t>：</a:t>
            </a:r>
            <a:r>
              <a:rPr lang="zh-CN" altLang="en-US" dirty="0">
                <a:latin typeface="Times New Roman" panose="02020603050405020304" charset="0"/>
                <a:cs typeface="Times New Roman" panose="02020603050405020304" charset="0"/>
              </a:rPr>
              <a:t>预定义数据类型被用来实现传输地址空间不连续的数据项 </a:t>
            </a:r>
            <a:endParaRPr lang="zh-CN" altLang="en-US" dirty="0">
              <a:latin typeface="Times New Roman" panose="02020603050405020304" charset="0"/>
              <a:cs typeface="Times New Roman" panose="02020603050405020304" charset="0"/>
            </a:endParaRPr>
          </a:p>
          <a:p>
            <a:endParaRPr lang="zh-CN" altLang="en-US" dirty="0"/>
          </a:p>
        </p:txBody>
      </p:sp>
      <p:sp>
        <p:nvSpPr>
          <p:cNvPr id="3" name="标题 2"/>
          <p:cNvSpPr>
            <a:spLocks noGrp="1"/>
          </p:cNvSpPr>
          <p:nvPr>
            <p:ph type="ctrTitle"/>
          </p:nvPr>
        </p:nvSpPr>
        <p:spPr/>
        <p:txBody>
          <a:bodyPr/>
          <a:lstStyle/>
          <a:p>
            <a:r>
              <a:rPr lang="zh-CN" altLang="en-US" dirty="0"/>
              <a:t>预定义数据类型：两个附加类型</a:t>
            </a: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a:xfrm>
            <a:off x="481894" y="4114782"/>
            <a:ext cx="8184958" cy="2590732"/>
          </a:xfrm>
        </p:spPr>
        <p:txBody>
          <a:bodyPr/>
          <a:lstStyle/>
          <a:p>
            <a:r>
              <a:rPr lang="en-US" altLang="zh-CN" dirty="0">
                <a:latin typeface="Times New Roman" panose="02020603050405020304" charset="0"/>
                <a:cs typeface="Times New Roman" panose="02020603050405020304" charset="0"/>
              </a:rPr>
              <a:t>MPI_Pack_size</a:t>
            </a:r>
            <a:r>
              <a:rPr lang="zh-CN" altLang="en-US" dirty="0">
                <a:latin typeface="Times New Roman" panose="02020603050405020304" charset="0"/>
                <a:cs typeface="Times New Roman" panose="02020603050405020304" charset="0"/>
              </a:rPr>
              <a:t>函数来决定用于存放</a:t>
            </a:r>
            <a:r>
              <a:rPr lang="en-US" altLang="zh-CN" dirty="0">
                <a:latin typeface="Times New Roman" panose="02020603050405020304" charset="0"/>
                <a:cs typeface="Times New Roman" panose="02020603050405020304" charset="0"/>
              </a:rPr>
              <a:t>50</a:t>
            </a:r>
            <a:r>
              <a:rPr lang="zh-CN" altLang="en-US" dirty="0">
                <a:latin typeface="Times New Roman" panose="02020603050405020304" charset="0"/>
                <a:cs typeface="Times New Roman" panose="02020603050405020304" charset="0"/>
              </a:rPr>
              <a:t>个</a:t>
            </a:r>
            <a:r>
              <a:rPr lang="en-US" altLang="zh-CN" dirty="0">
                <a:latin typeface="Times New Roman" panose="02020603050405020304" charset="0"/>
                <a:cs typeface="Times New Roman" panose="02020603050405020304" charset="0"/>
              </a:rPr>
              <a:t>MPI_DOUBLE</a:t>
            </a:r>
            <a:r>
              <a:rPr lang="zh-CN" altLang="en-US" dirty="0">
                <a:latin typeface="Times New Roman" panose="02020603050405020304" charset="0"/>
                <a:cs typeface="Times New Roman" panose="02020603050405020304" charset="0"/>
              </a:rPr>
              <a:t>数据项的临时缓冲区的大小 </a:t>
            </a:r>
            <a:endParaRPr lang="zh-CN" altLang="en-US" dirty="0">
              <a:latin typeface="Times New Roman" panose="02020603050405020304" charset="0"/>
              <a:cs typeface="Times New Roman" panose="02020603050405020304" charset="0"/>
            </a:endParaRPr>
          </a:p>
          <a:p>
            <a:r>
              <a:rPr lang="zh-CN" altLang="en-US" dirty="0">
                <a:latin typeface="Times New Roman" panose="02020603050405020304" charset="0"/>
                <a:cs typeface="Times New Roman" panose="02020603050405020304" charset="0"/>
              </a:rPr>
              <a:t>调用</a:t>
            </a:r>
            <a:r>
              <a:rPr lang="en-US" altLang="zh-CN" dirty="0">
                <a:latin typeface="Times New Roman" panose="02020603050405020304" charset="0"/>
                <a:cs typeface="Times New Roman" panose="02020603050405020304" charset="0"/>
              </a:rPr>
              <a:t>malloc</a:t>
            </a:r>
            <a:r>
              <a:rPr lang="zh-CN" altLang="en-US" dirty="0">
                <a:latin typeface="Times New Roman" panose="02020603050405020304" charset="0"/>
                <a:cs typeface="Times New Roman" panose="02020603050405020304" charset="0"/>
              </a:rPr>
              <a:t>函数为这个临时缓冲区分配内存 </a:t>
            </a:r>
            <a:endParaRPr lang="zh-CN" altLang="en-US" dirty="0">
              <a:latin typeface="Times New Roman" panose="02020603050405020304" charset="0"/>
              <a:cs typeface="Times New Roman" panose="02020603050405020304" charset="0"/>
            </a:endParaRPr>
          </a:p>
          <a:p>
            <a:r>
              <a:rPr lang="en-US" altLang="zh-CN" dirty="0">
                <a:latin typeface="Times New Roman" panose="02020603050405020304" charset="0"/>
                <a:cs typeface="Times New Roman" panose="02020603050405020304" charset="0"/>
              </a:rPr>
              <a:t>for</a:t>
            </a:r>
            <a:r>
              <a:rPr lang="zh-CN" altLang="en-US" dirty="0">
                <a:latin typeface="Times New Roman" panose="02020603050405020304" charset="0"/>
                <a:cs typeface="Times New Roman" panose="02020603050405020304" charset="0"/>
              </a:rPr>
              <a:t>循环中将数组</a:t>
            </a:r>
            <a:r>
              <a:rPr lang="en-US" altLang="zh-CN" dirty="0">
                <a:latin typeface="Times New Roman" panose="02020603050405020304" charset="0"/>
                <a:cs typeface="Times New Roman" panose="02020603050405020304" charset="0"/>
              </a:rPr>
              <a:t>A</a:t>
            </a:r>
            <a:r>
              <a:rPr lang="zh-CN" altLang="en-US" dirty="0">
                <a:latin typeface="Times New Roman" panose="02020603050405020304" charset="0"/>
                <a:cs typeface="Times New Roman" panose="02020603050405020304" charset="0"/>
              </a:rPr>
              <a:t>的</a:t>
            </a:r>
            <a:r>
              <a:rPr lang="en-US" altLang="zh-CN" dirty="0">
                <a:latin typeface="Times New Roman" panose="02020603050405020304" charset="0"/>
                <a:cs typeface="Times New Roman" panose="02020603050405020304" charset="0"/>
              </a:rPr>
              <a:t>50</a:t>
            </a:r>
            <a:r>
              <a:rPr lang="zh-CN" altLang="en-US" dirty="0">
                <a:latin typeface="Times New Roman" panose="02020603050405020304" charset="0"/>
                <a:cs typeface="Times New Roman" panose="02020603050405020304" charset="0"/>
              </a:rPr>
              <a:t>个偶序数元素打包成一个消息并存放在临时缓冲区</a:t>
            </a:r>
            <a:endParaRPr lang="en-US" altLang="zh-CN" dirty="0">
              <a:latin typeface="Times New Roman" panose="02020603050405020304" charset="0"/>
              <a:cs typeface="Times New Roman" panose="02020603050405020304" charset="0"/>
            </a:endParaRPr>
          </a:p>
          <a:p>
            <a:r>
              <a:rPr lang="zh-CN" altLang="en-US" dirty="0">
                <a:latin typeface="Times New Roman" panose="02020603050405020304" charset="0"/>
                <a:cs typeface="Times New Roman" panose="02020603050405020304" charset="0"/>
              </a:rPr>
              <a:t>将临时缓冲区的数据类型为</a:t>
            </a:r>
            <a:r>
              <a:rPr lang="en-US" altLang="zh-CN" dirty="0">
                <a:latin typeface="Times New Roman" panose="02020603050405020304" charset="0"/>
                <a:cs typeface="Times New Roman" panose="02020603050405020304" charset="0"/>
              </a:rPr>
              <a:t>MPI_PACKED</a:t>
            </a:r>
            <a:r>
              <a:rPr lang="zh-CN" altLang="en-US" dirty="0">
                <a:latin typeface="Times New Roman" panose="02020603050405020304" charset="0"/>
                <a:cs typeface="Times New Roman" panose="02020603050405020304" charset="0"/>
              </a:rPr>
              <a:t>的消息发送</a:t>
            </a:r>
            <a:endParaRPr lang="zh-CN" altLang="en-US" dirty="0">
              <a:latin typeface="Times New Roman" panose="02020603050405020304" charset="0"/>
              <a:cs typeface="Times New Roman" panose="02020603050405020304" charset="0"/>
            </a:endParaRPr>
          </a:p>
          <a:p>
            <a:endParaRPr lang="zh-CN" altLang="en-US" dirty="0"/>
          </a:p>
        </p:txBody>
      </p:sp>
      <p:sp>
        <p:nvSpPr>
          <p:cNvPr id="3" name="标题 2"/>
          <p:cNvSpPr>
            <a:spLocks noGrp="1"/>
          </p:cNvSpPr>
          <p:nvPr>
            <p:ph type="ctrTitle"/>
          </p:nvPr>
        </p:nvSpPr>
        <p:spPr/>
        <p:txBody>
          <a:bodyPr/>
          <a:lstStyle/>
          <a:p>
            <a:r>
              <a:rPr lang="en-US" altLang="zh-CN" dirty="0">
                <a:solidFill>
                  <a:srgbClr val="C00000"/>
                </a:solidFill>
              </a:rPr>
              <a:t>MPI_PACKED</a:t>
            </a:r>
            <a:endParaRPr lang="zh-CN" altLang="en-US" dirty="0"/>
          </a:p>
        </p:txBody>
      </p:sp>
      <p:sp>
        <p:nvSpPr>
          <p:cNvPr id="5" name="文本框 4"/>
          <p:cNvSpPr txBox="1"/>
          <p:nvPr/>
        </p:nvSpPr>
        <p:spPr>
          <a:xfrm>
            <a:off x="535747" y="1066862"/>
            <a:ext cx="8072505" cy="3046988"/>
          </a:xfrm>
          <a:prstGeom prst="rect">
            <a:avLst/>
          </a:prstGeom>
          <a:solidFill>
            <a:schemeClr val="accent5"/>
          </a:solidFill>
        </p:spPr>
        <p:txBody>
          <a:bodyPr wrap="square">
            <a:spAutoFit/>
          </a:bodyPr>
          <a:lstStyle/>
          <a:p>
            <a:pPr>
              <a:lnSpc>
                <a:spcPct val="150000"/>
              </a:lnSpc>
            </a:pPr>
            <a:r>
              <a:rPr lang="en-US" altLang="zh-CN" sz="1600" dirty="0">
                <a:latin typeface="Calibri" panose="020F0502020204030204" pitchFamily="34" charset="0"/>
                <a:cs typeface="Calibri" panose="020F0502020204030204" pitchFamily="34" charset="0"/>
              </a:rPr>
              <a:t>double A[100];</a:t>
            </a:r>
            <a:endParaRPr lang="en-US" altLang="zh-CN" sz="1600" dirty="0">
              <a:latin typeface="Calibri" panose="020F0502020204030204" pitchFamily="34" charset="0"/>
              <a:cs typeface="Calibri" panose="020F0502020204030204" pitchFamily="34" charset="0"/>
            </a:endParaRPr>
          </a:p>
          <a:p>
            <a:pPr>
              <a:lnSpc>
                <a:spcPct val="150000"/>
              </a:lnSpc>
            </a:pPr>
            <a:r>
              <a:rPr lang="en-US" altLang="zh-CN" sz="1600" dirty="0" err="1">
                <a:solidFill>
                  <a:srgbClr val="C00000"/>
                </a:solidFill>
                <a:latin typeface="Calibri" panose="020F0502020204030204" pitchFamily="34" charset="0"/>
                <a:cs typeface="Calibri" panose="020F0502020204030204" pitchFamily="34" charset="0"/>
              </a:rPr>
              <a:t>MPI_Pack_size</a:t>
            </a:r>
            <a:r>
              <a:rPr lang="en-US" altLang="zh-CN" sz="1600" dirty="0">
                <a:solidFill>
                  <a:srgbClr val="C00000"/>
                </a:solidFill>
                <a:latin typeface="Calibri" panose="020F0502020204030204" pitchFamily="34" charset="0"/>
                <a:cs typeface="Calibri" panose="020F0502020204030204" pitchFamily="34" charset="0"/>
              </a:rPr>
              <a:t> (50,MPI_DOUBLE,comm,&amp;BufferSize);</a:t>
            </a:r>
            <a:endParaRPr lang="en-US" altLang="zh-CN" sz="1600" dirty="0">
              <a:solidFill>
                <a:srgbClr val="C00000"/>
              </a:solidFill>
              <a:latin typeface="Calibri" panose="020F0502020204030204" pitchFamily="34" charset="0"/>
              <a:cs typeface="Calibri" panose="020F0502020204030204" pitchFamily="34" charset="0"/>
            </a:endParaRPr>
          </a:p>
          <a:p>
            <a:pPr>
              <a:lnSpc>
                <a:spcPct val="150000"/>
              </a:lnSpc>
            </a:pPr>
            <a:r>
              <a:rPr lang="en-US" altLang="zh-CN" sz="1600" dirty="0" err="1">
                <a:latin typeface="Calibri" panose="020F0502020204030204" pitchFamily="34" charset="0"/>
                <a:cs typeface="Calibri" panose="020F0502020204030204" pitchFamily="34" charset="0"/>
              </a:rPr>
              <a:t>TempBuffer</a:t>
            </a:r>
            <a:r>
              <a:rPr lang="en-US" altLang="zh-CN" sz="1600" dirty="0">
                <a:latin typeface="Calibri" panose="020F0502020204030204" pitchFamily="34" charset="0"/>
                <a:cs typeface="Calibri" panose="020F0502020204030204" pitchFamily="34" charset="0"/>
              </a:rPr>
              <a:t> = malloc(</a:t>
            </a:r>
            <a:r>
              <a:rPr lang="en-US" altLang="zh-CN" sz="1600" dirty="0" err="1">
                <a:latin typeface="Calibri" panose="020F0502020204030204" pitchFamily="34" charset="0"/>
                <a:cs typeface="Calibri" panose="020F0502020204030204" pitchFamily="34" charset="0"/>
              </a:rPr>
              <a:t>BufferSize</a:t>
            </a:r>
            <a:r>
              <a:rPr lang="en-US" altLang="zh-CN" sz="1600" dirty="0">
                <a:latin typeface="Calibri" panose="020F0502020204030204" pitchFamily="34" charset="0"/>
                <a:cs typeface="Calibri" panose="020F0502020204030204" pitchFamily="34" charset="0"/>
              </a:rPr>
              <a:t>);</a:t>
            </a:r>
            <a:endParaRPr lang="en-US" altLang="zh-CN" sz="1600" dirty="0">
              <a:latin typeface="Calibri" panose="020F0502020204030204" pitchFamily="34" charset="0"/>
              <a:cs typeface="Calibri" panose="020F0502020204030204" pitchFamily="34" charset="0"/>
            </a:endParaRPr>
          </a:p>
          <a:p>
            <a:pPr>
              <a:lnSpc>
                <a:spcPct val="150000"/>
              </a:lnSpc>
            </a:pPr>
            <a:r>
              <a:rPr lang="en-US" altLang="zh-CN" sz="1600" dirty="0">
                <a:latin typeface="Calibri" panose="020F0502020204030204" pitchFamily="34" charset="0"/>
                <a:cs typeface="Calibri" panose="020F0502020204030204" pitchFamily="34" charset="0"/>
              </a:rPr>
              <a:t>j = </a:t>
            </a:r>
            <a:r>
              <a:rPr lang="en-US" altLang="zh-CN" sz="1600" dirty="0" err="1">
                <a:latin typeface="Calibri" panose="020F0502020204030204" pitchFamily="34" charset="0"/>
                <a:cs typeface="Calibri" panose="020F0502020204030204" pitchFamily="34" charset="0"/>
              </a:rPr>
              <a:t>sizeof</a:t>
            </a:r>
            <a:r>
              <a:rPr lang="en-US" altLang="zh-CN" sz="1600" dirty="0">
                <a:latin typeface="Calibri" panose="020F0502020204030204" pitchFamily="34" charset="0"/>
                <a:cs typeface="Calibri" panose="020F0502020204030204" pitchFamily="34" charset="0"/>
              </a:rPr>
              <a:t>(MPI_DOUBLE);</a:t>
            </a:r>
            <a:endParaRPr lang="en-US" altLang="zh-CN" sz="1600" dirty="0">
              <a:latin typeface="Calibri" panose="020F0502020204030204" pitchFamily="34" charset="0"/>
              <a:cs typeface="Calibri" panose="020F0502020204030204" pitchFamily="34" charset="0"/>
            </a:endParaRPr>
          </a:p>
          <a:p>
            <a:pPr>
              <a:lnSpc>
                <a:spcPct val="150000"/>
              </a:lnSpc>
            </a:pPr>
            <a:r>
              <a:rPr lang="en-US" altLang="zh-CN" sz="1600" dirty="0">
                <a:latin typeface="Calibri" panose="020F0502020204030204" pitchFamily="34" charset="0"/>
                <a:cs typeface="Calibri" panose="020F0502020204030204" pitchFamily="34" charset="0"/>
              </a:rPr>
              <a:t>Position = 0;</a:t>
            </a:r>
            <a:endParaRPr lang="en-US" altLang="zh-CN" sz="1600" dirty="0">
              <a:latin typeface="Calibri" panose="020F0502020204030204" pitchFamily="34" charset="0"/>
              <a:cs typeface="Calibri" panose="020F0502020204030204" pitchFamily="34" charset="0"/>
            </a:endParaRPr>
          </a:p>
          <a:p>
            <a:pPr>
              <a:lnSpc>
                <a:spcPct val="150000"/>
              </a:lnSpc>
            </a:pPr>
            <a:r>
              <a:rPr lang="en-US" altLang="zh-CN" sz="1600" dirty="0">
                <a:latin typeface="Calibri" panose="020F0502020204030204" pitchFamily="34" charset="0"/>
                <a:cs typeface="Calibri" panose="020F0502020204030204" pitchFamily="34" charset="0"/>
              </a:rPr>
              <a:t>for (</a:t>
            </a:r>
            <a:r>
              <a:rPr lang="en-US" altLang="zh-CN" sz="1600" dirty="0" err="1">
                <a:latin typeface="Calibri" panose="020F0502020204030204" pitchFamily="34" charset="0"/>
                <a:cs typeface="Calibri" panose="020F0502020204030204" pitchFamily="34" charset="0"/>
              </a:rPr>
              <a:t>i</a:t>
            </a:r>
            <a:r>
              <a:rPr lang="en-US" altLang="zh-CN" sz="1600" dirty="0">
                <a:latin typeface="Calibri" panose="020F0502020204030204" pitchFamily="34" charset="0"/>
                <a:cs typeface="Calibri" panose="020F0502020204030204" pitchFamily="34" charset="0"/>
              </a:rPr>
              <a:t>=0;i&lt;50;i++)</a:t>
            </a:r>
            <a:endParaRPr lang="en-US" altLang="zh-CN" sz="1600" dirty="0">
              <a:latin typeface="Calibri" panose="020F0502020204030204" pitchFamily="34" charset="0"/>
              <a:cs typeface="Calibri" panose="020F0502020204030204" pitchFamily="34" charset="0"/>
            </a:endParaRPr>
          </a:p>
          <a:p>
            <a:pPr>
              <a:lnSpc>
                <a:spcPct val="150000"/>
              </a:lnSpc>
            </a:pPr>
            <a:r>
              <a:rPr lang="en-US" altLang="zh-CN" sz="1600" dirty="0">
                <a:latin typeface="Calibri" panose="020F0502020204030204" pitchFamily="34" charset="0"/>
                <a:cs typeface="Calibri" panose="020F0502020204030204" pitchFamily="34" charset="0"/>
              </a:rPr>
              <a:t>	</a:t>
            </a:r>
            <a:r>
              <a:rPr lang="en-US" altLang="zh-CN" sz="1600" dirty="0" err="1" smtClean="0">
                <a:solidFill>
                  <a:srgbClr val="C00000"/>
                </a:solidFill>
                <a:latin typeface="Calibri" panose="020F0502020204030204" pitchFamily="34" charset="0"/>
                <a:cs typeface="Calibri" panose="020F0502020204030204" pitchFamily="34" charset="0"/>
              </a:rPr>
              <a:t>MPI_Pack</a:t>
            </a:r>
            <a:r>
              <a:rPr lang="en-US" altLang="zh-CN" sz="1600" dirty="0" smtClean="0">
                <a:solidFill>
                  <a:srgbClr val="C00000"/>
                </a:solidFill>
                <a:latin typeface="Calibri" panose="020F0502020204030204" pitchFamily="34" charset="0"/>
                <a:cs typeface="Calibri" panose="020F0502020204030204" pitchFamily="34" charset="0"/>
              </a:rPr>
              <a:t>(</a:t>
            </a:r>
            <a:r>
              <a:rPr lang="en-US" altLang="zh-CN" sz="1600" dirty="0" err="1" smtClean="0">
                <a:solidFill>
                  <a:srgbClr val="C00000"/>
                </a:solidFill>
                <a:latin typeface="Calibri" panose="020F0502020204030204" pitchFamily="34" charset="0"/>
                <a:cs typeface="Calibri" panose="020F0502020204030204" pitchFamily="34" charset="0"/>
              </a:rPr>
              <a:t>A+i</a:t>
            </a:r>
            <a:r>
              <a:rPr lang="en-US" altLang="zh-CN" sz="1600" dirty="0" smtClean="0">
                <a:solidFill>
                  <a:srgbClr val="C00000"/>
                </a:solidFill>
                <a:latin typeface="Calibri" panose="020F0502020204030204" pitchFamily="34" charset="0"/>
                <a:cs typeface="Calibri" panose="020F0502020204030204" pitchFamily="34" charset="0"/>
              </a:rPr>
              <a:t>*2j,1,MPI_DOUBLE,TempBuffer,BufferSize</a:t>
            </a:r>
            <a:r>
              <a:rPr lang="en-US" altLang="zh-CN" sz="1600" dirty="0">
                <a:solidFill>
                  <a:srgbClr val="C00000"/>
                </a:solidFill>
                <a:latin typeface="Calibri" panose="020F0502020204030204" pitchFamily="34" charset="0"/>
                <a:cs typeface="Calibri" panose="020F0502020204030204" pitchFamily="34" charset="0"/>
              </a:rPr>
              <a:t>,&amp;Position,comm);</a:t>
            </a:r>
            <a:endParaRPr lang="en-US" altLang="zh-CN" sz="1600" dirty="0">
              <a:solidFill>
                <a:srgbClr val="C00000"/>
              </a:solidFill>
              <a:latin typeface="Calibri" panose="020F0502020204030204" pitchFamily="34" charset="0"/>
              <a:cs typeface="Calibri" panose="020F0502020204030204" pitchFamily="34" charset="0"/>
            </a:endParaRPr>
          </a:p>
          <a:p>
            <a:pPr>
              <a:lnSpc>
                <a:spcPct val="150000"/>
              </a:lnSpc>
            </a:pPr>
            <a:r>
              <a:rPr lang="en-US" altLang="zh-CN" sz="1600" dirty="0" err="1">
                <a:solidFill>
                  <a:srgbClr val="C00000"/>
                </a:solidFill>
                <a:latin typeface="Calibri" panose="020F0502020204030204" pitchFamily="34" charset="0"/>
                <a:cs typeface="Calibri" panose="020F0502020204030204" pitchFamily="34" charset="0"/>
              </a:rPr>
              <a:t>MPI_Send</a:t>
            </a:r>
            <a:r>
              <a:rPr lang="en-US" altLang="zh-CN" sz="1600" dirty="0">
                <a:latin typeface="Calibri" panose="020F0502020204030204" pitchFamily="34" charset="0"/>
                <a:cs typeface="Calibri" panose="020F0502020204030204" pitchFamily="34" charset="0"/>
              </a:rPr>
              <a:t>(</a:t>
            </a:r>
            <a:r>
              <a:rPr lang="en-US" altLang="zh-CN" sz="1600" dirty="0" err="1">
                <a:latin typeface="Calibri" panose="020F0502020204030204" pitchFamily="34" charset="0"/>
                <a:cs typeface="Calibri" panose="020F0502020204030204" pitchFamily="34" charset="0"/>
              </a:rPr>
              <a:t>TempBuffer,Position,</a:t>
            </a:r>
            <a:r>
              <a:rPr lang="en-US" altLang="zh-CN" sz="1600" dirty="0" err="1">
                <a:solidFill>
                  <a:srgbClr val="00B0F0"/>
                </a:solidFill>
                <a:latin typeface="Calibri" panose="020F0502020204030204" pitchFamily="34" charset="0"/>
                <a:cs typeface="Calibri" panose="020F0502020204030204" pitchFamily="34" charset="0"/>
              </a:rPr>
              <a:t>MPI_PACKED</a:t>
            </a:r>
            <a:r>
              <a:rPr lang="en-US" altLang="zh-CN" sz="1600" dirty="0" err="1">
                <a:latin typeface="Calibri" panose="020F0502020204030204" pitchFamily="34" charset="0"/>
                <a:cs typeface="Calibri" panose="020F0502020204030204" pitchFamily="34" charset="0"/>
              </a:rPr>
              <a:t>,destination,tag,comm</a:t>
            </a:r>
            <a:r>
              <a:rPr lang="en-US" altLang="zh-CN" sz="1600" dirty="0">
                <a:latin typeface="Calibri" panose="020F0502020204030204" pitchFamily="34" charset="0"/>
                <a:cs typeface="Calibri" panose="020F0502020204030204" pitchFamily="34" charset="0"/>
              </a:rPr>
              <a:t>); </a:t>
            </a:r>
            <a:endParaRPr lang="en-US" altLang="zh-CN" sz="1600" dirty="0">
              <a:latin typeface="Calibri" panose="020F0502020204030204" pitchFamily="34" charset="0"/>
              <a:cs typeface="Calibri" panose="020F050202020403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lstStyle/>
          <a:p>
            <a:r>
              <a:rPr lang="zh-CN" altLang="en-US" sz="2400" dirty="0">
                <a:latin typeface="Times New Roman" panose="02020603050405020304" charset="0"/>
                <a:cs typeface="Times New Roman" panose="02020603050405020304" charset="0"/>
              </a:rPr>
              <a:t>消息打包，然后发送</a:t>
            </a:r>
            <a:endParaRPr lang="zh-CN" altLang="en-US" sz="2400" dirty="0">
              <a:latin typeface="Times New Roman" panose="02020603050405020304" charset="0"/>
              <a:cs typeface="Times New Roman" panose="02020603050405020304" charset="0"/>
            </a:endParaRPr>
          </a:p>
          <a:p>
            <a:pPr>
              <a:buFont typeface="Wingdings" panose="05000000000000000000" pitchFamily="2" charset="2"/>
              <a:buNone/>
            </a:pPr>
            <a:r>
              <a:rPr lang="en-US" altLang="zh-CN" sz="2400" dirty="0">
                <a:latin typeface="Times New Roman" panose="02020603050405020304" charset="0"/>
                <a:cs typeface="Times New Roman" panose="02020603050405020304" charset="0"/>
              </a:rPr>
              <a:t>     </a:t>
            </a:r>
            <a:r>
              <a:rPr lang="en-US" altLang="zh-CN" sz="2400" dirty="0" err="1">
                <a:solidFill>
                  <a:srgbClr val="C00000"/>
                </a:solidFill>
                <a:latin typeface="Times New Roman" panose="02020603050405020304" charset="0"/>
                <a:cs typeface="Times New Roman" panose="02020603050405020304" charset="0"/>
              </a:rPr>
              <a:t>MPI_Pack</a:t>
            </a:r>
            <a:r>
              <a:rPr lang="en-US" altLang="zh-CN" sz="2400" dirty="0">
                <a:latin typeface="Times New Roman" panose="02020603050405020304" charset="0"/>
                <a:cs typeface="Times New Roman" panose="02020603050405020304" charset="0"/>
              </a:rPr>
              <a:t>(</a:t>
            </a:r>
            <a:r>
              <a:rPr lang="en-US" altLang="zh-CN" sz="2400" dirty="0" err="1">
                <a:latin typeface="Times New Roman" panose="02020603050405020304" charset="0"/>
                <a:cs typeface="Times New Roman" panose="02020603050405020304" charset="0"/>
              </a:rPr>
              <a:t>buf</a:t>
            </a:r>
            <a:r>
              <a:rPr lang="en-US" altLang="zh-CN" sz="2400" dirty="0">
                <a:latin typeface="Times New Roman" panose="02020603050405020304" charset="0"/>
                <a:cs typeface="Times New Roman" panose="02020603050405020304" charset="0"/>
              </a:rPr>
              <a:t>, count, </a:t>
            </a:r>
            <a:r>
              <a:rPr lang="en-US" altLang="zh-CN" sz="2400" dirty="0" err="1">
                <a:latin typeface="Times New Roman" panose="02020603050405020304" charset="0"/>
                <a:cs typeface="Times New Roman" panose="02020603050405020304" charset="0"/>
              </a:rPr>
              <a:t>dtype</a:t>
            </a:r>
            <a:r>
              <a:rPr lang="en-US" altLang="zh-CN" sz="2400" dirty="0">
                <a:latin typeface="Times New Roman" panose="02020603050405020304" charset="0"/>
                <a:cs typeface="Times New Roman" panose="02020603050405020304" charset="0"/>
              </a:rPr>
              <a:t>, </a:t>
            </a:r>
            <a:endParaRPr lang="en-US" altLang="zh-CN" sz="2400" dirty="0">
              <a:latin typeface="Times New Roman" panose="02020603050405020304" charset="0"/>
              <a:cs typeface="Times New Roman" panose="02020603050405020304" charset="0"/>
            </a:endParaRPr>
          </a:p>
          <a:p>
            <a:pPr>
              <a:buFont typeface="Wingdings" panose="05000000000000000000" pitchFamily="2" charset="2"/>
              <a:buNone/>
            </a:pPr>
            <a:r>
              <a:rPr lang="en-US" altLang="zh-CN" sz="2400" dirty="0">
                <a:latin typeface="Times New Roman" panose="02020603050405020304" charset="0"/>
                <a:cs typeface="Times New Roman" panose="02020603050405020304" charset="0"/>
              </a:rPr>
              <a:t>                      //</a:t>
            </a:r>
            <a:r>
              <a:rPr lang="zh-CN" altLang="en-US" sz="2400" dirty="0">
                <a:latin typeface="Times New Roman" panose="02020603050405020304" charset="0"/>
                <a:cs typeface="Times New Roman" panose="02020603050405020304" charset="0"/>
              </a:rPr>
              <a:t>以上为待打包消息描述</a:t>
            </a:r>
            <a:endParaRPr lang="zh-CN" altLang="en-US" sz="2400" dirty="0">
              <a:latin typeface="Times New Roman" panose="02020603050405020304" charset="0"/>
              <a:cs typeface="Times New Roman" panose="02020603050405020304" charset="0"/>
            </a:endParaRPr>
          </a:p>
          <a:p>
            <a:pPr>
              <a:buFont typeface="Wingdings" panose="05000000000000000000" pitchFamily="2" charset="2"/>
              <a:buNone/>
            </a:pPr>
            <a:r>
              <a:rPr lang="en-US" altLang="zh-CN" sz="2400" dirty="0">
                <a:latin typeface="Times New Roman" panose="02020603050405020304" charset="0"/>
                <a:cs typeface="Times New Roman" panose="02020603050405020304" charset="0"/>
              </a:rPr>
              <a:t>                      </a:t>
            </a:r>
            <a:r>
              <a:rPr lang="en-US" altLang="zh-CN" sz="2400" dirty="0" err="1">
                <a:latin typeface="Times New Roman" panose="02020603050405020304" charset="0"/>
                <a:cs typeface="Times New Roman" panose="02020603050405020304" charset="0"/>
              </a:rPr>
              <a:t>packbuf</a:t>
            </a:r>
            <a:r>
              <a:rPr lang="en-US" altLang="zh-CN" sz="2400" dirty="0">
                <a:latin typeface="Times New Roman" panose="02020603050405020304" charset="0"/>
                <a:cs typeface="Times New Roman" panose="02020603050405020304" charset="0"/>
              </a:rPr>
              <a:t>, </a:t>
            </a:r>
            <a:r>
              <a:rPr lang="en-US" altLang="zh-CN" sz="2400" dirty="0" err="1">
                <a:latin typeface="Times New Roman" panose="02020603050405020304" charset="0"/>
                <a:cs typeface="Times New Roman" panose="02020603050405020304" charset="0"/>
              </a:rPr>
              <a:t>packsize</a:t>
            </a:r>
            <a:r>
              <a:rPr lang="en-US" altLang="zh-CN" sz="2400" dirty="0">
                <a:latin typeface="Times New Roman" panose="02020603050405020304" charset="0"/>
                <a:cs typeface="Times New Roman" panose="02020603050405020304" charset="0"/>
              </a:rPr>
              <a:t>, </a:t>
            </a:r>
            <a:r>
              <a:rPr lang="en-US" altLang="zh-CN" sz="2400" dirty="0" err="1">
                <a:solidFill>
                  <a:schemeClr val="tx2"/>
                </a:solidFill>
                <a:latin typeface="Times New Roman" panose="02020603050405020304" charset="0"/>
                <a:cs typeface="Times New Roman" panose="02020603050405020304" charset="0"/>
              </a:rPr>
              <a:t>packpos</a:t>
            </a:r>
            <a:r>
              <a:rPr lang="en-US" altLang="zh-CN" sz="2400" dirty="0">
                <a:latin typeface="Times New Roman" panose="02020603050405020304" charset="0"/>
                <a:cs typeface="Times New Roman" panose="02020603050405020304" charset="0"/>
              </a:rPr>
              <a:t>, </a:t>
            </a:r>
            <a:endParaRPr lang="en-US" altLang="zh-CN" sz="2400" dirty="0">
              <a:latin typeface="Times New Roman" panose="02020603050405020304" charset="0"/>
              <a:cs typeface="Times New Roman" panose="02020603050405020304" charset="0"/>
            </a:endParaRPr>
          </a:p>
          <a:p>
            <a:pPr>
              <a:buFont typeface="Wingdings" panose="05000000000000000000" pitchFamily="2" charset="2"/>
              <a:buNone/>
            </a:pPr>
            <a:r>
              <a:rPr lang="en-US" altLang="zh-CN" sz="2400" dirty="0">
                <a:latin typeface="Times New Roman" panose="02020603050405020304" charset="0"/>
                <a:cs typeface="Times New Roman" panose="02020603050405020304" charset="0"/>
              </a:rPr>
              <a:t>                      //</a:t>
            </a:r>
            <a:r>
              <a:rPr lang="zh-CN" altLang="en-US" sz="2400" dirty="0">
                <a:latin typeface="Times New Roman" panose="02020603050405020304" charset="0"/>
                <a:cs typeface="Times New Roman" panose="02020603050405020304" charset="0"/>
              </a:rPr>
              <a:t>以上为打包缓冲区描述</a:t>
            </a:r>
            <a:endParaRPr lang="zh-CN" altLang="en-US" sz="2400" dirty="0">
              <a:latin typeface="Times New Roman" panose="02020603050405020304" charset="0"/>
              <a:cs typeface="Times New Roman" panose="02020603050405020304" charset="0"/>
            </a:endParaRPr>
          </a:p>
          <a:p>
            <a:pPr>
              <a:buFont typeface="Wingdings" panose="05000000000000000000" pitchFamily="2" charset="2"/>
              <a:buNone/>
            </a:pPr>
            <a:r>
              <a:rPr lang="en-US" altLang="zh-CN" sz="2400" dirty="0">
                <a:latin typeface="Times New Roman" panose="02020603050405020304" charset="0"/>
                <a:cs typeface="Times New Roman" panose="02020603050405020304" charset="0"/>
              </a:rPr>
              <a:t>                      communicator)</a:t>
            </a:r>
            <a:endParaRPr lang="en-US" altLang="zh-CN" sz="2400" dirty="0">
              <a:latin typeface="Times New Roman" panose="02020603050405020304" charset="0"/>
              <a:cs typeface="Times New Roman" panose="02020603050405020304" charset="0"/>
            </a:endParaRPr>
          </a:p>
          <a:p>
            <a:r>
              <a:rPr lang="zh-CN" altLang="en-US" sz="2400" dirty="0">
                <a:latin typeface="Times New Roman" panose="02020603050405020304" charset="0"/>
                <a:cs typeface="Times New Roman" panose="02020603050405020304" charset="0"/>
              </a:rPr>
              <a:t>消息接收，然后拆包</a:t>
            </a:r>
            <a:endParaRPr lang="zh-CN" altLang="en-US" sz="2400" dirty="0">
              <a:latin typeface="Times New Roman" panose="02020603050405020304" charset="0"/>
              <a:cs typeface="Times New Roman" panose="02020603050405020304" charset="0"/>
            </a:endParaRPr>
          </a:p>
          <a:p>
            <a:pPr>
              <a:buFont typeface="Wingdings" panose="05000000000000000000" pitchFamily="2" charset="2"/>
              <a:buNone/>
            </a:pPr>
            <a:r>
              <a:rPr lang="en-US" altLang="zh-CN" sz="2400" dirty="0">
                <a:latin typeface="Times New Roman" panose="02020603050405020304" charset="0"/>
                <a:cs typeface="Times New Roman" panose="02020603050405020304" charset="0"/>
              </a:rPr>
              <a:t>	</a:t>
            </a:r>
            <a:r>
              <a:rPr lang="en-US" altLang="zh-CN" sz="2400" dirty="0" err="1">
                <a:solidFill>
                  <a:srgbClr val="C00000"/>
                </a:solidFill>
                <a:latin typeface="Times New Roman" panose="02020603050405020304" charset="0"/>
                <a:cs typeface="Times New Roman" panose="02020603050405020304" charset="0"/>
              </a:rPr>
              <a:t>MPI_Unpack</a:t>
            </a:r>
            <a:r>
              <a:rPr lang="en-US" altLang="zh-CN" sz="2400" dirty="0">
                <a:latin typeface="Times New Roman" panose="02020603050405020304" charset="0"/>
                <a:cs typeface="Times New Roman" panose="02020603050405020304" charset="0"/>
              </a:rPr>
              <a:t>(</a:t>
            </a:r>
            <a:r>
              <a:rPr lang="en-US" altLang="zh-CN" sz="2400" dirty="0" err="1">
                <a:latin typeface="Times New Roman" panose="02020603050405020304" charset="0"/>
                <a:cs typeface="Times New Roman" panose="02020603050405020304" charset="0"/>
              </a:rPr>
              <a:t>packbuf</a:t>
            </a:r>
            <a:r>
              <a:rPr lang="en-US" altLang="zh-CN" sz="2400" dirty="0">
                <a:latin typeface="Times New Roman" panose="02020603050405020304" charset="0"/>
                <a:cs typeface="Times New Roman" panose="02020603050405020304" charset="0"/>
              </a:rPr>
              <a:t>, </a:t>
            </a:r>
            <a:r>
              <a:rPr lang="en-US" altLang="zh-CN" sz="2400" dirty="0" err="1">
                <a:latin typeface="Times New Roman" panose="02020603050405020304" charset="0"/>
                <a:cs typeface="Times New Roman" panose="02020603050405020304" charset="0"/>
              </a:rPr>
              <a:t>packsize</a:t>
            </a:r>
            <a:r>
              <a:rPr lang="en-US" altLang="zh-CN" sz="2400" dirty="0">
                <a:latin typeface="Times New Roman" panose="02020603050405020304" charset="0"/>
                <a:cs typeface="Times New Roman" panose="02020603050405020304" charset="0"/>
              </a:rPr>
              <a:t>,</a:t>
            </a:r>
            <a:r>
              <a:rPr lang="en-US" altLang="zh-CN" sz="2400" dirty="0">
                <a:solidFill>
                  <a:schemeClr val="tx2"/>
                </a:solidFill>
                <a:latin typeface="Times New Roman" panose="02020603050405020304" charset="0"/>
                <a:cs typeface="Times New Roman" panose="02020603050405020304" charset="0"/>
              </a:rPr>
              <a:t> </a:t>
            </a:r>
            <a:r>
              <a:rPr lang="en-US" altLang="zh-CN" sz="2400" dirty="0" err="1">
                <a:solidFill>
                  <a:schemeClr val="tx2"/>
                </a:solidFill>
                <a:latin typeface="Times New Roman" panose="02020603050405020304" charset="0"/>
                <a:cs typeface="Times New Roman" panose="02020603050405020304" charset="0"/>
              </a:rPr>
              <a:t>packpos</a:t>
            </a:r>
            <a:r>
              <a:rPr lang="en-US" altLang="zh-CN" sz="2400" dirty="0">
                <a:latin typeface="Times New Roman" panose="02020603050405020304" charset="0"/>
                <a:cs typeface="Times New Roman" panose="02020603050405020304" charset="0"/>
              </a:rPr>
              <a:t>,</a:t>
            </a:r>
            <a:endParaRPr lang="en-US" altLang="zh-CN" sz="2400" dirty="0">
              <a:latin typeface="Times New Roman" panose="02020603050405020304" charset="0"/>
              <a:cs typeface="Times New Roman" panose="02020603050405020304" charset="0"/>
            </a:endParaRPr>
          </a:p>
          <a:p>
            <a:pPr>
              <a:buFont typeface="Wingdings" panose="05000000000000000000" pitchFamily="2" charset="2"/>
              <a:buNone/>
            </a:pPr>
            <a:r>
              <a:rPr lang="en-US" altLang="zh-CN" sz="2400" dirty="0">
                <a:latin typeface="Times New Roman" panose="02020603050405020304" charset="0"/>
                <a:cs typeface="Times New Roman" panose="02020603050405020304" charset="0"/>
              </a:rPr>
              <a:t>                         //</a:t>
            </a:r>
            <a:r>
              <a:rPr lang="zh-CN" altLang="en-US" sz="2400" dirty="0">
                <a:latin typeface="Times New Roman" panose="02020603050405020304" charset="0"/>
                <a:cs typeface="Times New Roman" panose="02020603050405020304" charset="0"/>
              </a:rPr>
              <a:t>以上为拆包缓冲区描述</a:t>
            </a:r>
            <a:endParaRPr lang="zh-CN" altLang="en-US" sz="2400" dirty="0">
              <a:latin typeface="Times New Roman" panose="02020603050405020304" charset="0"/>
              <a:cs typeface="Times New Roman" panose="02020603050405020304" charset="0"/>
            </a:endParaRPr>
          </a:p>
          <a:p>
            <a:pPr>
              <a:buFont typeface="Wingdings" panose="05000000000000000000" pitchFamily="2" charset="2"/>
              <a:buNone/>
            </a:pPr>
            <a:r>
              <a:rPr lang="en-US" altLang="zh-CN" sz="2400" dirty="0">
                <a:latin typeface="Times New Roman" panose="02020603050405020304" charset="0"/>
                <a:cs typeface="Times New Roman" panose="02020603050405020304" charset="0"/>
              </a:rPr>
              <a:t>                        </a:t>
            </a:r>
            <a:r>
              <a:rPr lang="en-US" altLang="zh-CN" sz="2400" dirty="0" err="1">
                <a:latin typeface="Times New Roman" panose="02020603050405020304" charset="0"/>
                <a:cs typeface="Times New Roman" panose="02020603050405020304" charset="0"/>
              </a:rPr>
              <a:t>buf</a:t>
            </a:r>
            <a:r>
              <a:rPr lang="en-US" altLang="zh-CN" sz="2400" dirty="0">
                <a:latin typeface="Times New Roman" panose="02020603050405020304" charset="0"/>
                <a:cs typeface="Times New Roman" panose="02020603050405020304" charset="0"/>
              </a:rPr>
              <a:t>,  count,  </a:t>
            </a:r>
            <a:r>
              <a:rPr lang="en-US" altLang="zh-CN" sz="2400" dirty="0" err="1">
                <a:latin typeface="Times New Roman" panose="02020603050405020304" charset="0"/>
                <a:cs typeface="Times New Roman" panose="02020603050405020304" charset="0"/>
              </a:rPr>
              <a:t>dtype</a:t>
            </a:r>
            <a:r>
              <a:rPr lang="en-US" altLang="zh-CN" sz="2400" dirty="0">
                <a:latin typeface="Times New Roman" panose="02020603050405020304" charset="0"/>
                <a:cs typeface="Times New Roman" panose="02020603050405020304" charset="0"/>
              </a:rPr>
              <a:t>,</a:t>
            </a:r>
            <a:endParaRPr lang="en-US" altLang="zh-CN" sz="2400" dirty="0">
              <a:latin typeface="Times New Roman" panose="02020603050405020304" charset="0"/>
              <a:cs typeface="Times New Roman" panose="02020603050405020304" charset="0"/>
            </a:endParaRPr>
          </a:p>
          <a:p>
            <a:pPr>
              <a:buFont typeface="Wingdings" panose="05000000000000000000" pitchFamily="2" charset="2"/>
              <a:buNone/>
            </a:pPr>
            <a:r>
              <a:rPr lang="en-US" altLang="zh-CN" sz="2400" dirty="0">
                <a:latin typeface="Times New Roman" panose="02020603050405020304" charset="0"/>
                <a:cs typeface="Times New Roman" panose="02020603050405020304" charset="0"/>
              </a:rPr>
              <a:t>                       // </a:t>
            </a:r>
            <a:r>
              <a:rPr lang="zh-CN" altLang="en-US" sz="2400" dirty="0">
                <a:latin typeface="Times New Roman" panose="02020603050405020304" charset="0"/>
                <a:cs typeface="Times New Roman" panose="02020603050405020304" charset="0"/>
              </a:rPr>
              <a:t>以上为拆包消息描述</a:t>
            </a:r>
            <a:endParaRPr lang="zh-CN" altLang="en-US" sz="2400" dirty="0">
              <a:latin typeface="Times New Roman" panose="02020603050405020304" charset="0"/>
              <a:cs typeface="Times New Roman" panose="02020603050405020304" charset="0"/>
            </a:endParaRPr>
          </a:p>
          <a:p>
            <a:pPr>
              <a:buFont typeface="Wingdings" panose="05000000000000000000" pitchFamily="2" charset="2"/>
              <a:buNone/>
            </a:pPr>
            <a:r>
              <a:rPr lang="en-US" altLang="zh-CN" sz="2400" dirty="0">
                <a:latin typeface="Times New Roman" panose="02020603050405020304" charset="0"/>
                <a:cs typeface="Times New Roman" panose="02020603050405020304" charset="0"/>
              </a:rPr>
              <a:t>                       </a:t>
            </a:r>
            <a:r>
              <a:rPr lang="en-US" altLang="zh-CN" sz="2400" dirty="0" err="1">
                <a:latin typeface="Times New Roman" panose="02020603050405020304" charset="0"/>
                <a:cs typeface="Times New Roman" panose="02020603050405020304" charset="0"/>
              </a:rPr>
              <a:t>communicatior</a:t>
            </a:r>
            <a:r>
              <a:rPr lang="en-US" altLang="zh-CN" sz="2400" dirty="0">
                <a:latin typeface="Times New Roman" panose="02020603050405020304" charset="0"/>
                <a:cs typeface="Times New Roman" panose="02020603050405020304" charset="0"/>
              </a:rPr>
              <a:t>)</a:t>
            </a:r>
            <a:endParaRPr lang="zh-CN" altLang="en-US" dirty="0">
              <a:latin typeface="Times New Roman" panose="02020603050405020304" charset="0"/>
              <a:cs typeface="Times New Roman" panose="02020603050405020304" charset="0"/>
            </a:endParaRPr>
          </a:p>
        </p:txBody>
      </p:sp>
      <p:sp>
        <p:nvSpPr>
          <p:cNvPr id="3" name="标题 2"/>
          <p:cNvSpPr>
            <a:spLocks noGrp="1"/>
          </p:cNvSpPr>
          <p:nvPr>
            <p:ph type="ctrTitle"/>
          </p:nvPr>
        </p:nvSpPr>
        <p:spPr/>
        <p:txBody>
          <a:bodyPr/>
          <a:lstStyle/>
          <a:p>
            <a:r>
              <a:rPr lang="zh-CN" altLang="en-US" dirty="0"/>
              <a:t>打包与拆包</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a:xfrm>
            <a:off x="481894" y="1107832"/>
            <a:ext cx="8184958" cy="5140494"/>
          </a:xfrm>
        </p:spPr>
        <p:txBody>
          <a:bodyPr>
            <a:normAutofit/>
          </a:bodyPr>
          <a:lstStyle/>
          <a:p>
            <a:r>
              <a:rPr lang="zh-CN" altLang="en-US" dirty="0">
                <a:solidFill>
                  <a:srgbClr val="C00000"/>
                </a:solidFill>
                <a:latin typeface="Times New Roman" panose="02020603050405020304" charset="0"/>
                <a:cs typeface="Times New Roman" panose="02020603050405020304" charset="0"/>
              </a:rPr>
              <a:t>派生数据类型</a:t>
            </a:r>
            <a:r>
              <a:rPr lang="zh-CN" altLang="en-US" dirty="0">
                <a:latin typeface="Times New Roman" panose="02020603050405020304" charset="0"/>
                <a:cs typeface="Times New Roman" panose="02020603050405020304" charset="0"/>
              </a:rPr>
              <a:t>可以用</a:t>
            </a:r>
            <a:r>
              <a:rPr lang="zh-CN" altLang="en-US" dirty="0">
                <a:solidFill>
                  <a:srgbClr val="00B0F0"/>
                </a:solidFill>
                <a:latin typeface="Times New Roman" panose="02020603050405020304" charset="0"/>
                <a:cs typeface="Times New Roman" panose="02020603050405020304" charset="0"/>
              </a:rPr>
              <a:t>类型图</a:t>
            </a:r>
            <a:r>
              <a:rPr lang="zh-CN" altLang="en-US" dirty="0">
                <a:latin typeface="Times New Roman" panose="02020603050405020304" charset="0"/>
                <a:cs typeface="Times New Roman" panose="02020603050405020304" charset="0"/>
              </a:rPr>
              <a:t>来描述，这是一种通用的类型描述方法，它是一系列二元组</a:t>
            </a:r>
            <a:r>
              <a:rPr lang="en-US" altLang="zh-CN" dirty="0">
                <a:latin typeface="Times New Roman" panose="02020603050405020304" charset="0"/>
                <a:cs typeface="Times New Roman" panose="02020603050405020304" charset="0"/>
              </a:rPr>
              <a:t>&lt;</a:t>
            </a:r>
            <a:r>
              <a:rPr lang="zh-CN" altLang="en-US" dirty="0">
                <a:solidFill>
                  <a:srgbClr val="C00000"/>
                </a:solidFill>
                <a:latin typeface="Times New Roman" panose="02020603050405020304" charset="0"/>
                <a:cs typeface="Times New Roman" panose="02020603050405020304" charset="0"/>
              </a:rPr>
              <a:t>基类型，偏移</a:t>
            </a:r>
            <a:r>
              <a:rPr lang="en-US" altLang="zh-CN" dirty="0">
                <a:latin typeface="Times New Roman" panose="02020603050405020304" charset="0"/>
                <a:cs typeface="Times New Roman" panose="02020603050405020304" charset="0"/>
              </a:rPr>
              <a:t>&gt;</a:t>
            </a:r>
            <a:r>
              <a:rPr lang="zh-CN" altLang="en-US" dirty="0">
                <a:latin typeface="Times New Roman" panose="02020603050405020304" charset="0"/>
                <a:cs typeface="Times New Roman" panose="02020603050405020304" charset="0"/>
              </a:rPr>
              <a:t>的集合，可以表示成如下格式：</a:t>
            </a:r>
            <a:endParaRPr lang="zh-CN" altLang="en-US" dirty="0">
              <a:latin typeface="Times New Roman" panose="02020603050405020304" charset="0"/>
              <a:cs typeface="Times New Roman" panose="02020603050405020304" charset="0"/>
            </a:endParaRPr>
          </a:p>
          <a:p>
            <a:pPr lvl="1"/>
            <a:r>
              <a:rPr lang="en-US" altLang="zh-CN" sz="2000" dirty="0">
                <a:latin typeface="Times New Roman" panose="02020603050405020304" charset="0"/>
                <a:cs typeface="Times New Roman" panose="02020603050405020304" charset="0"/>
              </a:rPr>
              <a:t>{&lt;</a:t>
            </a:r>
            <a:r>
              <a:rPr lang="zh-CN" altLang="en-US" sz="2000" dirty="0">
                <a:latin typeface="Times New Roman" panose="02020603050405020304" charset="0"/>
                <a:cs typeface="Times New Roman" panose="02020603050405020304" charset="0"/>
              </a:rPr>
              <a:t>基类型</a:t>
            </a:r>
            <a:r>
              <a:rPr lang="en-US" altLang="zh-CN" sz="2000" dirty="0">
                <a:latin typeface="Times New Roman" panose="02020603050405020304" charset="0"/>
                <a:cs typeface="Times New Roman" panose="02020603050405020304" charset="0"/>
              </a:rPr>
              <a:t>0,</a:t>
            </a:r>
            <a:r>
              <a:rPr lang="zh-CN" altLang="en-US" sz="2000" dirty="0">
                <a:latin typeface="Times New Roman" panose="02020603050405020304" charset="0"/>
                <a:cs typeface="Times New Roman" panose="02020603050405020304" charset="0"/>
              </a:rPr>
              <a:t>偏移</a:t>
            </a:r>
            <a:r>
              <a:rPr lang="en-US" altLang="zh-CN" sz="2000" dirty="0">
                <a:latin typeface="Times New Roman" panose="02020603050405020304" charset="0"/>
                <a:cs typeface="Times New Roman" panose="02020603050405020304" charset="0"/>
              </a:rPr>
              <a:t>0&gt;</a:t>
            </a:r>
            <a:r>
              <a:rPr lang="zh-CN" altLang="en-US" sz="2000" dirty="0">
                <a:latin typeface="Times New Roman" panose="02020603050405020304" charset="0"/>
                <a:cs typeface="Times New Roman" panose="02020603050405020304" charset="0"/>
              </a:rPr>
              <a:t>，</a:t>
            </a:r>
            <a:r>
              <a:rPr lang="en-US" altLang="zh-CN" sz="2000" dirty="0">
                <a:latin typeface="Times New Roman" panose="02020603050405020304" charset="0"/>
                <a:cs typeface="Times New Roman" panose="02020603050405020304" charset="0"/>
              </a:rPr>
              <a:t>···</a:t>
            </a:r>
            <a:r>
              <a:rPr lang="zh-CN" altLang="en-US" sz="2000" dirty="0">
                <a:latin typeface="Times New Roman" panose="02020603050405020304" charset="0"/>
                <a:cs typeface="Times New Roman" panose="02020603050405020304" charset="0"/>
              </a:rPr>
              <a:t>，</a:t>
            </a:r>
            <a:r>
              <a:rPr lang="en-US" altLang="zh-CN" sz="2000" dirty="0">
                <a:latin typeface="Times New Roman" panose="02020603050405020304" charset="0"/>
                <a:cs typeface="Times New Roman" panose="02020603050405020304" charset="0"/>
              </a:rPr>
              <a:t>&lt;</a:t>
            </a:r>
            <a:r>
              <a:rPr lang="zh-CN" altLang="en-US" sz="2000" dirty="0">
                <a:latin typeface="Times New Roman" panose="02020603050405020304" charset="0"/>
                <a:cs typeface="Times New Roman" panose="02020603050405020304" charset="0"/>
              </a:rPr>
              <a:t>基类型</a:t>
            </a:r>
            <a:r>
              <a:rPr lang="en-US" altLang="zh-CN" sz="2000" dirty="0">
                <a:latin typeface="Times New Roman" panose="02020603050405020304" charset="0"/>
                <a:cs typeface="Times New Roman" panose="02020603050405020304" charset="0"/>
              </a:rPr>
              <a:t>n-1,</a:t>
            </a:r>
            <a:r>
              <a:rPr lang="zh-CN" altLang="en-US" sz="2000" dirty="0">
                <a:latin typeface="Times New Roman" panose="02020603050405020304" charset="0"/>
                <a:cs typeface="Times New Roman" panose="02020603050405020304" charset="0"/>
              </a:rPr>
              <a:t>偏移</a:t>
            </a:r>
            <a:r>
              <a:rPr lang="en-US" altLang="zh-CN" sz="2000" dirty="0">
                <a:latin typeface="Times New Roman" panose="02020603050405020304" charset="0"/>
                <a:cs typeface="Times New Roman" panose="02020603050405020304" charset="0"/>
              </a:rPr>
              <a:t>n-1&gt;}</a:t>
            </a:r>
            <a:endParaRPr lang="en-US" altLang="zh-CN" sz="2000" dirty="0">
              <a:latin typeface="Times New Roman" panose="02020603050405020304" charset="0"/>
              <a:cs typeface="Times New Roman" panose="02020603050405020304" charset="0"/>
            </a:endParaRPr>
          </a:p>
          <a:p>
            <a:pPr lvl="1"/>
            <a:endParaRPr lang="en-US" altLang="zh-CN" sz="2000" dirty="0">
              <a:latin typeface="Times New Roman" panose="02020603050405020304" charset="0"/>
              <a:cs typeface="Times New Roman" panose="02020603050405020304" charset="0"/>
            </a:endParaRPr>
          </a:p>
          <a:p>
            <a:pPr lvl="1"/>
            <a:endParaRPr lang="en-US" altLang="zh-CN" sz="2000" dirty="0">
              <a:latin typeface="Times New Roman" panose="02020603050405020304" charset="0"/>
              <a:cs typeface="Times New Roman" panose="02020603050405020304" charset="0"/>
            </a:endParaRPr>
          </a:p>
          <a:p>
            <a:pPr lvl="1"/>
            <a:endParaRPr lang="en-US" altLang="zh-CN" sz="2000" dirty="0">
              <a:latin typeface="Times New Roman" panose="02020603050405020304" charset="0"/>
              <a:cs typeface="Times New Roman" panose="02020603050405020304" charset="0"/>
            </a:endParaRPr>
          </a:p>
          <a:p>
            <a:pPr lvl="1"/>
            <a:endParaRPr lang="en-US" altLang="zh-CN" sz="2000" dirty="0">
              <a:latin typeface="Times New Roman" panose="02020603050405020304" charset="0"/>
              <a:cs typeface="Times New Roman" panose="02020603050405020304" charset="0"/>
            </a:endParaRPr>
          </a:p>
          <a:p>
            <a:pPr lvl="1"/>
            <a:endParaRPr lang="en-US" altLang="zh-CN" sz="2000" dirty="0">
              <a:latin typeface="Times New Roman" panose="02020603050405020304" charset="0"/>
              <a:cs typeface="Times New Roman" panose="02020603050405020304" charset="0"/>
            </a:endParaRPr>
          </a:p>
          <a:p>
            <a:pPr lvl="1"/>
            <a:endParaRPr lang="en-US" altLang="zh-CN" sz="2000" dirty="0">
              <a:latin typeface="Times New Roman" panose="02020603050405020304" charset="0"/>
              <a:cs typeface="Times New Roman" panose="02020603050405020304" charset="0"/>
            </a:endParaRPr>
          </a:p>
          <a:p>
            <a:r>
              <a:rPr lang="zh-CN" altLang="en-US" dirty="0">
                <a:latin typeface="Times New Roman" panose="02020603050405020304" charset="0"/>
                <a:cs typeface="Times New Roman" panose="02020603050405020304" charset="0"/>
              </a:rPr>
              <a:t>在派生数据类型中，基类型可以是任何</a:t>
            </a:r>
            <a:r>
              <a:rPr lang="en-US" altLang="zh-CN" dirty="0">
                <a:latin typeface="Times New Roman" panose="02020603050405020304" charset="0"/>
                <a:cs typeface="Times New Roman" panose="02020603050405020304" charset="0"/>
              </a:rPr>
              <a:t>MPI</a:t>
            </a:r>
            <a:r>
              <a:rPr lang="zh-CN" altLang="en-US" dirty="0">
                <a:latin typeface="Times New Roman" panose="02020603050405020304" charset="0"/>
                <a:cs typeface="Times New Roman" panose="02020603050405020304" charset="0"/>
              </a:rPr>
              <a:t>预定义数据类型，也可以是其它的派生数据类型，即支持数据类型的嵌套定义 </a:t>
            </a:r>
            <a:endParaRPr lang="zh-CN" altLang="en-US" dirty="0">
              <a:latin typeface="Times New Roman" panose="02020603050405020304" charset="0"/>
              <a:cs typeface="Times New Roman" panose="02020603050405020304" charset="0"/>
            </a:endParaRPr>
          </a:p>
          <a:p>
            <a:endParaRPr lang="zh-CN" altLang="en-US" dirty="0"/>
          </a:p>
        </p:txBody>
      </p:sp>
      <p:sp>
        <p:nvSpPr>
          <p:cNvPr id="3" name="标题 2"/>
          <p:cNvSpPr>
            <a:spLocks noGrp="1"/>
          </p:cNvSpPr>
          <p:nvPr>
            <p:ph type="ctrTitle"/>
          </p:nvPr>
        </p:nvSpPr>
        <p:spPr/>
        <p:txBody>
          <a:bodyPr/>
          <a:lstStyle/>
          <a:p>
            <a:r>
              <a:rPr lang="zh-CN" altLang="en-US" dirty="0"/>
              <a:t>派生数据类型</a:t>
            </a:r>
            <a:endParaRPr lang="zh-CN" altLang="en-US" dirty="0"/>
          </a:p>
        </p:txBody>
      </p:sp>
      <p:grpSp>
        <p:nvGrpSpPr>
          <p:cNvPr id="50" name="组合 49"/>
          <p:cNvGrpSpPr/>
          <p:nvPr/>
        </p:nvGrpSpPr>
        <p:grpSpPr>
          <a:xfrm>
            <a:off x="1159244" y="2858259"/>
            <a:ext cx="6007560" cy="2012571"/>
            <a:chOff x="1159244" y="2858259"/>
            <a:chExt cx="6007560" cy="2012571"/>
          </a:xfrm>
        </p:grpSpPr>
        <p:grpSp>
          <p:nvGrpSpPr>
            <p:cNvPr id="11" name="组合 10"/>
            <p:cNvGrpSpPr/>
            <p:nvPr/>
          </p:nvGrpSpPr>
          <p:grpSpPr>
            <a:xfrm>
              <a:off x="1600278" y="3482755"/>
              <a:ext cx="5333860" cy="502073"/>
              <a:chOff x="2286060" y="4997845"/>
              <a:chExt cx="4419484" cy="380990"/>
            </a:xfrm>
          </p:grpSpPr>
          <p:sp>
            <p:nvSpPr>
              <p:cNvPr id="4" name="矩形 3"/>
              <p:cNvSpPr/>
              <p:nvPr/>
            </p:nvSpPr>
            <p:spPr bwMode="auto">
              <a:xfrm>
                <a:off x="2286060" y="4997845"/>
                <a:ext cx="304792" cy="380990"/>
              </a:xfrm>
              <a:prstGeom prst="rect">
                <a:avLst/>
              </a:prstGeom>
              <a:solidFill>
                <a:schemeClr val="accent5"/>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2400" b="0" i="0" u="none" strike="noStrike" cap="none" normalizeH="0" baseline="0">
                  <a:ln>
                    <a:noFill/>
                  </a:ln>
                  <a:solidFill>
                    <a:schemeClr val="tx1"/>
                  </a:solidFill>
                  <a:effectLst/>
                  <a:latin typeface="Times" panose="02020603050405020304" pitchFamily="18" charset="0"/>
                  <a:ea typeface="宋体" panose="02010600030101010101" pitchFamily="2" charset="-122"/>
                </a:endParaRPr>
              </a:p>
            </p:txBody>
          </p:sp>
          <p:sp>
            <p:nvSpPr>
              <p:cNvPr id="5" name="矩形 4"/>
              <p:cNvSpPr/>
              <p:nvPr/>
            </p:nvSpPr>
            <p:spPr bwMode="auto">
              <a:xfrm>
                <a:off x="2590924" y="4997845"/>
                <a:ext cx="609512" cy="38099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2400" b="0" i="0" u="none" strike="noStrike" cap="none" normalizeH="0" baseline="0">
                  <a:ln>
                    <a:noFill/>
                  </a:ln>
                  <a:solidFill>
                    <a:schemeClr val="tx1"/>
                  </a:solidFill>
                  <a:effectLst/>
                  <a:latin typeface="Times" panose="02020603050405020304" pitchFamily="18" charset="0"/>
                  <a:ea typeface="宋体" panose="02010600030101010101" pitchFamily="2" charset="-122"/>
                </a:endParaRPr>
              </a:p>
            </p:txBody>
          </p:sp>
          <p:sp>
            <p:nvSpPr>
              <p:cNvPr id="6" name="矩形 5"/>
              <p:cNvSpPr/>
              <p:nvPr/>
            </p:nvSpPr>
            <p:spPr bwMode="auto">
              <a:xfrm>
                <a:off x="3200436" y="4997845"/>
                <a:ext cx="838178" cy="380990"/>
              </a:xfrm>
              <a:prstGeom prst="rect">
                <a:avLst/>
              </a:prstGeom>
              <a:solidFill>
                <a:schemeClr val="accent5"/>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2400" b="0" i="0" u="none" strike="noStrike" cap="none" normalizeH="0" baseline="0">
                  <a:ln>
                    <a:noFill/>
                  </a:ln>
                  <a:solidFill>
                    <a:schemeClr val="tx1"/>
                  </a:solidFill>
                  <a:effectLst/>
                  <a:latin typeface="Times" panose="02020603050405020304" pitchFamily="18" charset="0"/>
                  <a:ea typeface="宋体" panose="02010600030101010101" pitchFamily="2" charset="-122"/>
                </a:endParaRPr>
              </a:p>
            </p:txBody>
          </p:sp>
          <p:sp>
            <p:nvSpPr>
              <p:cNvPr id="7" name="矩形 6"/>
              <p:cNvSpPr/>
              <p:nvPr/>
            </p:nvSpPr>
            <p:spPr bwMode="auto">
              <a:xfrm>
                <a:off x="4038614" y="4997845"/>
                <a:ext cx="304792" cy="38099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2400" b="0" i="0" u="none" strike="noStrike" cap="none" normalizeH="0" baseline="0">
                  <a:ln>
                    <a:noFill/>
                  </a:ln>
                  <a:solidFill>
                    <a:schemeClr val="tx1"/>
                  </a:solidFill>
                  <a:effectLst/>
                  <a:latin typeface="Times" panose="02020603050405020304" pitchFamily="18" charset="0"/>
                  <a:ea typeface="宋体" panose="02010600030101010101" pitchFamily="2" charset="-122"/>
                </a:endParaRPr>
              </a:p>
            </p:txBody>
          </p:sp>
          <p:sp>
            <p:nvSpPr>
              <p:cNvPr id="8" name="矩形 7"/>
              <p:cNvSpPr/>
              <p:nvPr/>
            </p:nvSpPr>
            <p:spPr bwMode="auto">
              <a:xfrm>
                <a:off x="4343334" y="4997845"/>
                <a:ext cx="304792" cy="380990"/>
              </a:xfrm>
              <a:prstGeom prst="rect">
                <a:avLst/>
              </a:prstGeom>
              <a:solidFill>
                <a:schemeClr val="accent5"/>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2400" b="0" i="0" u="none" strike="noStrike" cap="none" normalizeH="0" baseline="0">
                  <a:ln>
                    <a:noFill/>
                  </a:ln>
                  <a:solidFill>
                    <a:schemeClr val="tx1"/>
                  </a:solidFill>
                  <a:effectLst/>
                  <a:latin typeface="Times" panose="02020603050405020304" pitchFamily="18" charset="0"/>
                  <a:ea typeface="宋体" panose="02010600030101010101" pitchFamily="2" charset="-122"/>
                </a:endParaRPr>
              </a:p>
            </p:txBody>
          </p:sp>
          <p:sp>
            <p:nvSpPr>
              <p:cNvPr id="9" name="矩形 8"/>
              <p:cNvSpPr/>
              <p:nvPr/>
            </p:nvSpPr>
            <p:spPr bwMode="auto">
              <a:xfrm>
                <a:off x="4645818" y="4997845"/>
                <a:ext cx="1373944" cy="380990"/>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2400" b="0" i="0" u="none" strike="noStrike" cap="none" normalizeH="0" baseline="0">
                  <a:ln>
                    <a:noFill/>
                  </a:ln>
                  <a:solidFill>
                    <a:schemeClr val="tx1"/>
                  </a:solidFill>
                  <a:effectLst/>
                  <a:latin typeface="Times" panose="02020603050405020304" pitchFamily="18" charset="0"/>
                  <a:ea typeface="宋体" panose="02010600030101010101" pitchFamily="2" charset="-122"/>
                </a:endParaRPr>
              </a:p>
            </p:txBody>
          </p:sp>
          <p:sp>
            <p:nvSpPr>
              <p:cNvPr id="10" name="矩形 9"/>
              <p:cNvSpPr/>
              <p:nvPr/>
            </p:nvSpPr>
            <p:spPr bwMode="auto">
              <a:xfrm>
                <a:off x="6019762" y="4997845"/>
                <a:ext cx="685782" cy="380990"/>
              </a:xfrm>
              <a:prstGeom prst="rect">
                <a:avLst/>
              </a:prstGeom>
              <a:solidFill>
                <a:schemeClr val="accent5"/>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2400" b="0" i="0" u="none" strike="noStrike" cap="none" normalizeH="0" baseline="0">
                  <a:ln>
                    <a:noFill/>
                  </a:ln>
                  <a:solidFill>
                    <a:schemeClr val="tx1"/>
                  </a:solidFill>
                  <a:effectLst/>
                  <a:latin typeface="Times" panose="02020603050405020304" pitchFamily="18" charset="0"/>
                  <a:ea typeface="宋体" panose="02010600030101010101" pitchFamily="2" charset="-122"/>
                </a:endParaRPr>
              </a:p>
            </p:txBody>
          </p:sp>
        </p:grpSp>
        <p:cxnSp>
          <p:nvCxnSpPr>
            <p:cNvPr id="13" name="直接箭头连接符 12"/>
            <p:cNvCxnSpPr/>
            <p:nvPr/>
          </p:nvCxnSpPr>
          <p:spPr bwMode="auto">
            <a:xfrm flipV="1">
              <a:off x="1600278" y="3982872"/>
              <a:ext cx="0" cy="589098"/>
            </a:xfrm>
            <a:prstGeom prst="straightConnector1">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16" name="直接箭头连接符 15"/>
            <p:cNvCxnSpPr/>
            <p:nvPr/>
          </p:nvCxnSpPr>
          <p:spPr bwMode="auto">
            <a:xfrm flipH="1" flipV="1">
              <a:off x="2703340" y="3982872"/>
              <a:ext cx="495" cy="294549"/>
            </a:xfrm>
            <a:prstGeom prst="straightConnector1">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18" name="直接箭头连接符 17"/>
            <p:cNvCxnSpPr/>
            <p:nvPr/>
          </p:nvCxnSpPr>
          <p:spPr bwMode="auto">
            <a:xfrm flipH="1" flipV="1">
              <a:off x="4080410" y="3967892"/>
              <a:ext cx="495" cy="294549"/>
            </a:xfrm>
            <a:prstGeom prst="straightConnector1">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19" name="直接箭头连接符 18"/>
            <p:cNvCxnSpPr/>
            <p:nvPr/>
          </p:nvCxnSpPr>
          <p:spPr bwMode="auto">
            <a:xfrm flipH="1" flipV="1">
              <a:off x="6106470" y="3967892"/>
              <a:ext cx="495" cy="294549"/>
            </a:xfrm>
            <a:prstGeom prst="straightConnector1">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20" name="直接箭头连接符 19"/>
            <p:cNvCxnSpPr/>
            <p:nvPr/>
          </p:nvCxnSpPr>
          <p:spPr bwMode="auto">
            <a:xfrm flipV="1">
              <a:off x="6947161" y="3982874"/>
              <a:ext cx="0" cy="589096"/>
            </a:xfrm>
            <a:prstGeom prst="straightConnector1">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22" name="直接箭头连接符 21"/>
            <p:cNvCxnSpPr/>
            <p:nvPr/>
          </p:nvCxnSpPr>
          <p:spPr bwMode="auto">
            <a:xfrm>
              <a:off x="1793616" y="3200406"/>
              <a:ext cx="0" cy="282349"/>
            </a:xfrm>
            <a:prstGeom prst="straightConnector1">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26" name="直接箭头连接符 25"/>
            <p:cNvCxnSpPr/>
            <p:nvPr/>
          </p:nvCxnSpPr>
          <p:spPr bwMode="auto">
            <a:xfrm>
              <a:off x="3200436" y="3200405"/>
              <a:ext cx="0" cy="282349"/>
            </a:xfrm>
            <a:prstGeom prst="straightConnector1">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27" name="直接箭头连接符 26"/>
            <p:cNvCxnSpPr/>
            <p:nvPr/>
          </p:nvCxnSpPr>
          <p:spPr bwMode="auto">
            <a:xfrm>
              <a:off x="4264865" y="3200404"/>
              <a:ext cx="0" cy="282349"/>
            </a:xfrm>
            <a:prstGeom prst="straightConnector1">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28" name="直接箭头连接符 27"/>
            <p:cNvCxnSpPr/>
            <p:nvPr/>
          </p:nvCxnSpPr>
          <p:spPr bwMode="auto">
            <a:xfrm>
              <a:off x="6520304" y="3200404"/>
              <a:ext cx="0" cy="282349"/>
            </a:xfrm>
            <a:prstGeom prst="straightConnector1">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29" name="直接箭头连接符 28"/>
            <p:cNvCxnSpPr/>
            <p:nvPr/>
          </p:nvCxnSpPr>
          <p:spPr bwMode="auto">
            <a:xfrm flipH="1">
              <a:off x="1600279" y="4571970"/>
              <a:ext cx="1828751" cy="0"/>
            </a:xfrm>
            <a:prstGeom prst="straightConnector1">
              <a:avLst/>
            </a:prstGeom>
            <a:solidFill>
              <a:schemeClr val="accent1"/>
            </a:solidFill>
            <a:ln w="12700" cap="flat" cmpd="sng" algn="ctr">
              <a:solidFill>
                <a:schemeClr val="tx1"/>
              </a:solidFill>
              <a:prstDash val="solid"/>
              <a:round/>
              <a:headEnd type="none" w="med" len="med"/>
              <a:tailEnd type="triangle" w="med" len="med"/>
            </a:ln>
            <a:effectLst/>
          </p:spPr>
        </p:cxnSp>
        <p:cxnSp>
          <p:nvCxnSpPr>
            <p:cNvPr id="35" name="直接箭头连接符 34"/>
            <p:cNvCxnSpPr/>
            <p:nvPr/>
          </p:nvCxnSpPr>
          <p:spPr bwMode="auto">
            <a:xfrm>
              <a:off x="4906964" y="4571970"/>
              <a:ext cx="2027174" cy="0"/>
            </a:xfrm>
            <a:prstGeom prst="straightConnector1">
              <a:avLst/>
            </a:prstGeom>
            <a:solidFill>
              <a:schemeClr val="accent1"/>
            </a:solidFill>
            <a:ln w="12700" cap="flat" cmpd="sng" algn="ctr">
              <a:solidFill>
                <a:schemeClr val="tx1"/>
              </a:solidFill>
              <a:prstDash val="solid"/>
              <a:round/>
              <a:headEnd type="none" w="med" len="med"/>
              <a:tailEnd type="triangle" w="med" len="med"/>
            </a:ln>
            <a:effectLst/>
          </p:spPr>
        </p:cxnSp>
        <p:sp>
          <p:nvSpPr>
            <p:cNvPr id="41" name="文本框 40"/>
            <p:cNvSpPr txBox="1"/>
            <p:nvPr/>
          </p:nvSpPr>
          <p:spPr>
            <a:xfrm>
              <a:off x="1376208" y="2869328"/>
              <a:ext cx="1160193" cy="338554"/>
            </a:xfrm>
            <a:prstGeom prst="rect">
              <a:avLst/>
            </a:prstGeom>
            <a:noFill/>
          </p:spPr>
          <p:txBody>
            <a:bodyPr wrap="square">
              <a:spAutoFit/>
            </a:bodyPr>
            <a:lstStyle/>
            <a:p>
              <a:r>
                <a:rPr lang="zh-CN" altLang="en-US" sz="1600" dirty="0"/>
                <a:t>基类型</a:t>
              </a:r>
              <a:r>
                <a:rPr lang="en-US" altLang="zh-CN" sz="1600" dirty="0"/>
                <a:t>0</a:t>
              </a:r>
              <a:endParaRPr lang="zh-CN" altLang="en-US" sz="1600" dirty="0"/>
            </a:p>
          </p:txBody>
        </p:sp>
        <p:sp>
          <p:nvSpPr>
            <p:cNvPr id="42" name="文本框 41"/>
            <p:cNvSpPr txBox="1"/>
            <p:nvPr/>
          </p:nvSpPr>
          <p:spPr>
            <a:xfrm>
              <a:off x="2739162" y="2861851"/>
              <a:ext cx="1160193" cy="338554"/>
            </a:xfrm>
            <a:prstGeom prst="rect">
              <a:avLst/>
            </a:prstGeom>
            <a:noFill/>
          </p:spPr>
          <p:txBody>
            <a:bodyPr wrap="square">
              <a:spAutoFit/>
            </a:bodyPr>
            <a:lstStyle/>
            <a:p>
              <a:r>
                <a:rPr lang="zh-CN" altLang="en-US" sz="1600" dirty="0"/>
                <a:t>基类型</a:t>
              </a:r>
              <a:r>
                <a:rPr lang="en-US" altLang="zh-CN" sz="1600" dirty="0"/>
                <a:t>1</a:t>
              </a:r>
              <a:endParaRPr lang="zh-CN" altLang="en-US" sz="1600" dirty="0"/>
            </a:p>
          </p:txBody>
        </p:sp>
        <p:sp>
          <p:nvSpPr>
            <p:cNvPr id="43" name="文本框 42"/>
            <p:cNvSpPr txBox="1"/>
            <p:nvPr/>
          </p:nvSpPr>
          <p:spPr>
            <a:xfrm>
              <a:off x="3868165" y="2858259"/>
              <a:ext cx="1160193" cy="338554"/>
            </a:xfrm>
            <a:prstGeom prst="rect">
              <a:avLst/>
            </a:prstGeom>
            <a:noFill/>
          </p:spPr>
          <p:txBody>
            <a:bodyPr wrap="square">
              <a:spAutoFit/>
            </a:bodyPr>
            <a:lstStyle/>
            <a:p>
              <a:r>
                <a:rPr lang="zh-CN" altLang="en-US" sz="1600" dirty="0"/>
                <a:t>基类型</a:t>
              </a:r>
              <a:r>
                <a:rPr lang="en-US" altLang="zh-CN" sz="1600" dirty="0" err="1"/>
                <a:t>i</a:t>
              </a:r>
              <a:endParaRPr lang="zh-CN" altLang="en-US" sz="1600" dirty="0"/>
            </a:p>
          </p:txBody>
        </p:sp>
        <p:sp>
          <p:nvSpPr>
            <p:cNvPr id="44" name="文本框 43"/>
            <p:cNvSpPr txBox="1"/>
            <p:nvPr/>
          </p:nvSpPr>
          <p:spPr>
            <a:xfrm>
              <a:off x="6006611" y="2862385"/>
              <a:ext cx="1160193" cy="338554"/>
            </a:xfrm>
            <a:prstGeom prst="rect">
              <a:avLst/>
            </a:prstGeom>
            <a:noFill/>
          </p:spPr>
          <p:txBody>
            <a:bodyPr wrap="square">
              <a:spAutoFit/>
            </a:bodyPr>
            <a:lstStyle/>
            <a:p>
              <a:r>
                <a:rPr lang="zh-CN" altLang="en-US" sz="1600" dirty="0"/>
                <a:t>基类型</a:t>
              </a:r>
              <a:r>
                <a:rPr lang="en-US" altLang="zh-CN" sz="1600" dirty="0"/>
                <a:t>n-1</a:t>
              </a:r>
              <a:endParaRPr lang="zh-CN" altLang="en-US" sz="1600" dirty="0"/>
            </a:p>
          </p:txBody>
        </p:sp>
        <p:sp>
          <p:nvSpPr>
            <p:cNvPr id="45" name="文本框 44"/>
            <p:cNvSpPr txBox="1"/>
            <p:nvPr/>
          </p:nvSpPr>
          <p:spPr>
            <a:xfrm>
              <a:off x="2313643" y="4212346"/>
              <a:ext cx="1160193" cy="338554"/>
            </a:xfrm>
            <a:prstGeom prst="rect">
              <a:avLst/>
            </a:prstGeom>
            <a:noFill/>
          </p:spPr>
          <p:txBody>
            <a:bodyPr wrap="square">
              <a:spAutoFit/>
            </a:bodyPr>
            <a:lstStyle/>
            <a:p>
              <a:r>
                <a:rPr lang="zh-CN" altLang="en-US" sz="1600" dirty="0"/>
                <a:t>偏移</a:t>
              </a:r>
              <a:r>
                <a:rPr lang="en-US" altLang="zh-CN" sz="1600" dirty="0"/>
                <a:t>1</a:t>
              </a:r>
              <a:endParaRPr lang="zh-CN" altLang="en-US" sz="1600" dirty="0"/>
            </a:p>
          </p:txBody>
        </p:sp>
        <p:sp>
          <p:nvSpPr>
            <p:cNvPr id="46" name="文本框 45"/>
            <p:cNvSpPr txBox="1"/>
            <p:nvPr/>
          </p:nvSpPr>
          <p:spPr>
            <a:xfrm>
              <a:off x="1159244" y="4532276"/>
              <a:ext cx="1160193" cy="338554"/>
            </a:xfrm>
            <a:prstGeom prst="rect">
              <a:avLst/>
            </a:prstGeom>
            <a:noFill/>
          </p:spPr>
          <p:txBody>
            <a:bodyPr wrap="square">
              <a:spAutoFit/>
            </a:bodyPr>
            <a:lstStyle/>
            <a:p>
              <a:r>
                <a:rPr lang="zh-CN" altLang="en-US" sz="1600" dirty="0"/>
                <a:t>偏移</a:t>
              </a:r>
              <a:r>
                <a:rPr lang="en-US" altLang="zh-CN" sz="1600" dirty="0"/>
                <a:t>0</a:t>
              </a:r>
              <a:endParaRPr lang="zh-CN" altLang="en-US" sz="1600" dirty="0"/>
            </a:p>
          </p:txBody>
        </p:sp>
        <p:sp>
          <p:nvSpPr>
            <p:cNvPr id="47" name="文本框 46"/>
            <p:cNvSpPr txBox="1"/>
            <p:nvPr/>
          </p:nvSpPr>
          <p:spPr>
            <a:xfrm>
              <a:off x="3727491" y="4195789"/>
              <a:ext cx="1160193" cy="338554"/>
            </a:xfrm>
            <a:prstGeom prst="rect">
              <a:avLst/>
            </a:prstGeom>
            <a:noFill/>
          </p:spPr>
          <p:txBody>
            <a:bodyPr wrap="square">
              <a:spAutoFit/>
            </a:bodyPr>
            <a:lstStyle/>
            <a:p>
              <a:r>
                <a:rPr lang="zh-CN" altLang="en-US" sz="1600" dirty="0"/>
                <a:t>偏移</a:t>
              </a:r>
              <a:r>
                <a:rPr lang="en-US" altLang="zh-CN" sz="1600" dirty="0" err="1"/>
                <a:t>i</a:t>
              </a:r>
              <a:endParaRPr lang="zh-CN" altLang="en-US" sz="1600" dirty="0"/>
            </a:p>
          </p:txBody>
        </p:sp>
        <p:sp>
          <p:nvSpPr>
            <p:cNvPr id="48" name="文本框 47"/>
            <p:cNvSpPr txBox="1"/>
            <p:nvPr/>
          </p:nvSpPr>
          <p:spPr>
            <a:xfrm>
              <a:off x="5718044" y="4193722"/>
              <a:ext cx="1160193" cy="338554"/>
            </a:xfrm>
            <a:prstGeom prst="rect">
              <a:avLst/>
            </a:prstGeom>
            <a:noFill/>
          </p:spPr>
          <p:txBody>
            <a:bodyPr wrap="square">
              <a:spAutoFit/>
            </a:bodyPr>
            <a:lstStyle/>
            <a:p>
              <a:r>
                <a:rPr lang="zh-CN" altLang="en-US" sz="1600" dirty="0"/>
                <a:t>偏移</a:t>
              </a:r>
              <a:r>
                <a:rPr lang="en-US" altLang="zh-CN" sz="1600" dirty="0"/>
                <a:t>n-1</a:t>
              </a:r>
              <a:endParaRPr lang="zh-CN" altLang="en-US" sz="1600" dirty="0"/>
            </a:p>
          </p:txBody>
        </p:sp>
        <p:sp>
          <p:nvSpPr>
            <p:cNvPr id="49" name="文本框 48"/>
            <p:cNvSpPr txBox="1"/>
            <p:nvPr/>
          </p:nvSpPr>
          <p:spPr>
            <a:xfrm>
              <a:off x="3529350" y="4406750"/>
              <a:ext cx="1460079" cy="338554"/>
            </a:xfrm>
            <a:prstGeom prst="rect">
              <a:avLst/>
            </a:prstGeom>
            <a:noFill/>
          </p:spPr>
          <p:txBody>
            <a:bodyPr wrap="square">
              <a:spAutoFit/>
            </a:bodyPr>
            <a:lstStyle/>
            <a:p>
              <a:r>
                <a:rPr lang="zh-CN" altLang="en-US" sz="1600" dirty="0"/>
                <a:t>类型图的跨度</a:t>
              </a:r>
              <a:endParaRPr lang="zh-CN" altLang="en-US" sz="1600" dirty="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1"/>
          <p:cNvSpPr>
            <a:spLocks noGrp="1"/>
          </p:cNvSpPr>
          <p:nvPr>
            <p:ph idx="11"/>
          </p:nvPr>
        </p:nvSpPr>
        <p:spPr bwMode="auto">
          <a:xfrm>
            <a:off x="482600" y="1108075"/>
            <a:ext cx="8183563" cy="544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p>
            <a:pPr>
              <a:lnSpc>
                <a:spcPct val="150000"/>
              </a:lnSpc>
            </a:pPr>
            <a:r>
              <a:rPr lang="en-US" altLang="zh-CN" sz="3200" dirty="0">
                <a:latin typeface="Times New Roman" panose="02020603050405020304" charset="0"/>
                <a:cs typeface="Times New Roman" panose="02020603050405020304" charset="0"/>
              </a:rPr>
              <a:t>MPI</a:t>
            </a:r>
            <a:r>
              <a:rPr lang="zh-CN" altLang="en-US" sz="3200" dirty="0">
                <a:latin typeface="Times New Roman" panose="02020603050405020304" charset="0"/>
                <a:cs typeface="Times New Roman" panose="02020603050405020304" charset="0"/>
              </a:rPr>
              <a:t>简介</a:t>
            </a:r>
            <a:endParaRPr lang="en-US" altLang="zh-CN" sz="3200" dirty="0">
              <a:latin typeface="Times New Roman" panose="02020603050405020304" charset="0"/>
              <a:cs typeface="Times New Roman" panose="02020603050405020304" charset="0"/>
            </a:endParaRPr>
          </a:p>
          <a:p>
            <a:pPr>
              <a:lnSpc>
                <a:spcPct val="150000"/>
              </a:lnSpc>
            </a:pPr>
            <a:r>
              <a:rPr lang="zh-CN" altLang="en-US" sz="3200" dirty="0">
                <a:latin typeface="Times New Roman" panose="02020603050405020304" charset="0"/>
                <a:cs typeface="Times New Roman" panose="02020603050405020304" charset="0"/>
              </a:rPr>
              <a:t>简单</a:t>
            </a:r>
            <a:r>
              <a:rPr lang="en-US" altLang="zh-CN" sz="3200" dirty="0">
                <a:latin typeface="Times New Roman" panose="02020603050405020304" charset="0"/>
                <a:cs typeface="Times New Roman" panose="02020603050405020304" charset="0"/>
              </a:rPr>
              <a:t>MPI</a:t>
            </a:r>
            <a:r>
              <a:rPr lang="zh-CN" altLang="en-US" sz="3200" dirty="0">
                <a:latin typeface="Times New Roman" panose="02020603050405020304" charset="0"/>
                <a:cs typeface="Times New Roman" panose="02020603050405020304" charset="0"/>
              </a:rPr>
              <a:t>程序</a:t>
            </a:r>
            <a:endParaRPr lang="en-US" altLang="zh-CN" sz="3200" dirty="0">
              <a:latin typeface="Times New Roman" panose="02020603050405020304" charset="0"/>
              <a:cs typeface="Times New Roman" panose="02020603050405020304" charset="0"/>
            </a:endParaRPr>
          </a:p>
          <a:p>
            <a:pPr>
              <a:lnSpc>
                <a:spcPct val="150000"/>
              </a:lnSpc>
            </a:pPr>
            <a:r>
              <a:rPr lang="en-US" altLang="zh-CN" sz="3200" dirty="0">
                <a:latin typeface="Times New Roman" panose="02020603050405020304" charset="0"/>
                <a:cs typeface="Times New Roman" panose="02020603050405020304" charset="0"/>
              </a:rPr>
              <a:t>MPI</a:t>
            </a:r>
            <a:r>
              <a:rPr lang="zh-CN" altLang="en-US" sz="3200" dirty="0">
                <a:latin typeface="Times New Roman" panose="02020603050405020304" charset="0"/>
                <a:cs typeface="Times New Roman" panose="02020603050405020304" charset="0"/>
              </a:rPr>
              <a:t>消息</a:t>
            </a:r>
            <a:endParaRPr lang="zh-CN" altLang="en-US" sz="3200" dirty="0">
              <a:latin typeface="Times New Roman" panose="02020603050405020304" charset="0"/>
              <a:cs typeface="Times New Roman" panose="02020603050405020304" charset="0"/>
            </a:endParaRPr>
          </a:p>
          <a:p>
            <a:pPr>
              <a:lnSpc>
                <a:spcPct val="150000"/>
              </a:lnSpc>
            </a:pPr>
            <a:r>
              <a:rPr lang="zh-CN" altLang="en-US" sz="3200" dirty="0">
                <a:latin typeface="Times New Roman" panose="02020603050405020304" charset="0"/>
                <a:cs typeface="Times New Roman" panose="02020603050405020304" charset="0"/>
              </a:rPr>
              <a:t>点对点通信</a:t>
            </a:r>
            <a:endParaRPr lang="en-US" altLang="zh-CN" sz="3200" dirty="0">
              <a:latin typeface="Times New Roman" panose="02020603050405020304" charset="0"/>
              <a:cs typeface="Times New Roman" panose="02020603050405020304" charset="0"/>
            </a:endParaRPr>
          </a:p>
          <a:p>
            <a:pPr>
              <a:lnSpc>
                <a:spcPct val="150000"/>
              </a:lnSpc>
            </a:pPr>
            <a:r>
              <a:rPr lang="zh-CN" altLang="en-US" sz="3200" dirty="0">
                <a:latin typeface="Times New Roman" panose="02020603050405020304" charset="0"/>
                <a:cs typeface="Times New Roman" panose="02020603050405020304" charset="0"/>
              </a:rPr>
              <a:t>集合通信</a:t>
            </a:r>
            <a:endParaRPr lang="en-US" altLang="zh-CN" sz="3200" dirty="0">
              <a:latin typeface="Times New Roman" panose="02020603050405020304" charset="0"/>
              <a:cs typeface="Times New Roman" panose="02020603050405020304" charset="0"/>
            </a:endParaRPr>
          </a:p>
        </p:txBody>
      </p:sp>
      <p:sp>
        <p:nvSpPr>
          <p:cNvPr id="7171" name="标题 2"/>
          <p:cNvSpPr>
            <a:spLocks noGrp="1"/>
          </p:cNvSpPr>
          <p:nvPr>
            <p:ph type="ctrTitle"/>
          </p:nvPr>
        </p:nvSpPr>
        <p:spPr bwMode="auto">
          <a:xfrm>
            <a:off x="1249363" y="225425"/>
            <a:ext cx="7315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US"/>
              <a:t>大纲</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a:xfrm>
            <a:off x="481894" y="1107832"/>
            <a:ext cx="8184958" cy="949604"/>
          </a:xfrm>
        </p:spPr>
        <p:txBody>
          <a:bodyPr/>
          <a:lstStyle/>
          <a:p>
            <a:r>
              <a:rPr lang="en-US" altLang="zh-CN" dirty="0">
                <a:latin typeface="Times New Roman" panose="02020603050405020304" charset="0"/>
                <a:cs typeface="Times New Roman" panose="02020603050405020304" charset="0"/>
              </a:rPr>
              <a:t>MPI</a:t>
            </a:r>
            <a:r>
              <a:rPr lang="zh-CN" altLang="en-US" dirty="0">
                <a:latin typeface="Times New Roman" panose="02020603050405020304" charset="0"/>
                <a:cs typeface="Times New Roman" panose="02020603050405020304" charset="0"/>
              </a:rPr>
              <a:t>提供了全面而强大的构造函数</a:t>
            </a:r>
            <a:r>
              <a:rPr lang="en-US" altLang="zh-CN" dirty="0">
                <a:latin typeface="Times New Roman" panose="02020603050405020304" charset="0"/>
                <a:cs typeface="Times New Roman" panose="02020603050405020304" charset="0"/>
              </a:rPr>
              <a:t>(Constructor Function)</a:t>
            </a:r>
            <a:r>
              <a:rPr lang="zh-CN" altLang="en-US" dirty="0">
                <a:latin typeface="Times New Roman" panose="02020603050405020304" charset="0"/>
                <a:cs typeface="Times New Roman" panose="02020603050405020304" charset="0"/>
              </a:rPr>
              <a:t>来定义派生数据类型。 </a:t>
            </a:r>
            <a:endParaRPr lang="zh-CN" altLang="en-US" dirty="0">
              <a:latin typeface="Times New Roman" panose="02020603050405020304" charset="0"/>
              <a:cs typeface="Times New Roman" panose="02020603050405020304" charset="0"/>
            </a:endParaRPr>
          </a:p>
          <a:p>
            <a:endParaRPr lang="zh-CN" altLang="en-US" dirty="0"/>
          </a:p>
        </p:txBody>
      </p:sp>
      <p:sp>
        <p:nvSpPr>
          <p:cNvPr id="3" name="标题 2"/>
          <p:cNvSpPr>
            <a:spLocks noGrp="1"/>
          </p:cNvSpPr>
          <p:nvPr>
            <p:ph type="ctrTitle"/>
          </p:nvPr>
        </p:nvSpPr>
        <p:spPr/>
        <p:txBody>
          <a:bodyPr/>
          <a:lstStyle/>
          <a:p>
            <a:r>
              <a:rPr lang="zh-CN" altLang="en-US" dirty="0"/>
              <a:t>派生数据类型</a:t>
            </a:r>
            <a:endParaRPr lang="zh-CN" altLang="en-US" dirty="0"/>
          </a:p>
        </p:txBody>
      </p:sp>
      <p:graphicFrame>
        <p:nvGraphicFramePr>
          <p:cNvPr id="4" name="Group 101"/>
          <p:cNvGraphicFramePr/>
          <p:nvPr/>
        </p:nvGraphicFramePr>
        <p:xfrm>
          <a:off x="362009" y="2057437"/>
          <a:ext cx="8419982" cy="3505109"/>
        </p:xfrm>
        <a:graphic>
          <a:graphicData uri="http://schemas.openxmlformats.org/drawingml/2006/table">
            <a:tbl>
              <a:tblPr/>
              <a:tblGrid>
                <a:gridCol w="2493341"/>
                <a:gridCol w="5926641"/>
              </a:tblGrid>
              <a:tr h="462460">
                <a:tc>
                  <a:txBody>
                    <a:bodyPr/>
                    <a:lstStyle>
                      <a:lvl1pPr marL="342900" indent="-342900" algn="l">
                        <a:buFont typeface="Wingdings" panose="05000000000000000000" pitchFamily="2" charset="2"/>
                        <a:tabLst>
                          <a:tab pos="266700" algn="r"/>
                          <a:tab pos="2636520" algn="ctr"/>
                          <a:tab pos="5273675" algn="r"/>
                        </a:tabLst>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tabLst>
                          <a:tab pos="266700" algn="r"/>
                          <a:tab pos="2636520" algn="ctr"/>
                          <a:tab pos="5273675" algn="r"/>
                        </a:tabLs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tabLst>
                          <a:tab pos="266700" algn="r"/>
                          <a:tab pos="2636520" algn="ctr"/>
                          <a:tab pos="5273675" algn="r"/>
                        </a:tabLst>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tabLst>
                          <a:tab pos="266700" algn="r"/>
                          <a:tab pos="2636520" algn="ctr"/>
                          <a:tab pos="5273675" algn="r"/>
                        </a:tabLs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tabLst>
                          <a:tab pos="266700" algn="r"/>
                          <a:tab pos="2636520" algn="ctr"/>
                          <a:tab pos="5273675" algn="r"/>
                        </a:tabLs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tabLst>
                          <a:tab pos="266700" algn="r"/>
                          <a:tab pos="2636520" algn="ctr"/>
                          <a:tab pos="5273675" algn="r"/>
                        </a:tabLs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tabLst>
                          <a:tab pos="266700" algn="r"/>
                          <a:tab pos="2636520" algn="ctr"/>
                          <a:tab pos="5273675" algn="r"/>
                        </a:tabLs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tabLst>
                          <a:tab pos="266700" algn="r"/>
                          <a:tab pos="2636520" algn="ctr"/>
                          <a:tab pos="5273675" algn="r"/>
                        </a:tabLs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tabLst>
                          <a:tab pos="266700" algn="r"/>
                          <a:tab pos="2636520" algn="ctr"/>
                          <a:tab pos="5273675" algn="r"/>
                        </a:tabLs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266700" algn="r"/>
                          <a:tab pos="2636520" algn="ctr"/>
                          <a:tab pos="5273675" algn="r"/>
                        </a:tabLst>
                      </a:pP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charset="0"/>
                        </a:rPr>
                        <a:t>函数名</a:t>
                      </a:r>
                      <a:endParaRPr kumimoji="0" lang="zh-CN" altLang="en-US" sz="20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c>
                  <a:txBody>
                    <a:bodyPr/>
                    <a:lstStyle>
                      <a:lvl1pPr marL="342900" indent="-342900" algn="l">
                        <a:buFont typeface="Wingdings" panose="05000000000000000000" pitchFamily="2" charset="2"/>
                        <a:tabLst>
                          <a:tab pos="266700" algn="r"/>
                          <a:tab pos="2636520" algn="ctr"/>
                          <a:tab pos="5273675" algn="r"/>
                        </a:tabLst>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tabLst>
                          <a:tab pos="266700" algn="r"/>
                          <a:tab pos="2636520" algn="ctr"/>
                          <a:tab pos="5273675" algn="r"/>
                        </a:tabLs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tabLst>
                          <a:tab pos="266700" algn="r"/>
                          <a:tab pos="2636520" algn="ctr"/>
                          <a:tab pos="5273675" algn="r"/>
                        </a:tabLst>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tabLst>
                          <a:tab pos="266700" algn="r"/>
                          <a:tab pos="2636520" algn="ctr"/>
                          <a:tab pos="5273675" algn="r"/>
                        </a:tabLs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tabLst>
                          <a:tab pos="266700" algn="r"/>
                          <a:tab pos="2636520" algn="ctr"/>
                          <a:tab pos="5273675" algn="r"/>
                        </a:tabLs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tabLst>
                          <a:tab pos="266700" algn="r"/>
                          <a:tab pos="2636520" algn="ctr"/>
                          <a:tab pos="5273675" algn="r"/>
                        </a:tabLs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tabLst>
                          <a:tab pos="266700" algn="r"/>
                          <a:tab pos="2636520" algn="ctr"/>
                          <a:tab pos="5273675" algn="r"/>
                        </a:tabLs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tabLst>
                          <a:tab pos="266700" algn="r"/>
                          <a:tab pos="2636520" algn="ctr"/>
                          <a:tab pos="5273675" algn="r"/>
                        </a:tabLs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tabLst>
                          <a:tab pos="266700" algn="r"/>
                          <a:tab pos="2636520" algn="ctr"/>
                          <a:tab pos="5273675" algn="r"/>
                        </a:tabLs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266700" algn="r"/>
                          <a:tab pos="2636520" algn="ctr"/>
                          <a:tab pos="5273675" algn="r"/>
                        </a:tabLst>
                      </a:pP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charset="0"/>
                        </a:rPr>
                        <a:t>含义</a:t>
                      </a:r>
                      <a:endParaRPr kumimoji="0" lang="zh-CN" altLang="en-US" sz="20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marL="18000" marR="18000" marT="18000" marB="1800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r>
              <a:tr h="462460">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err="1">
                          <a:ln>
                            <a:noFill/>
                          </a:ln>
                          <a:solidFill>
                            <a:schemeClr val="tx1"/>
                          </a:solidFill>
                          <a:effectLst/>
                          <a:latin typeface="Times New Roman" panose="02020603050405020304" charset="0"/>
                          <a:ea typeface="宋体" panose="02010600030101010101" pitchFamily="2" charset="-122"/>
                          <a:cs typeface="Times New Roman" panose="02020603050405020304" charset="0"/>
                        </a:rPr>
                        <a:t>MPI_Type_contiguous</a:t>
                      </a:r>
                      <a:endParaRPr kumimoji="0" lang="en-US" altLang="zh-CN" sz="18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定义由相同数据类型的元素组成的类型</a:t>
                      </a:r>
                      <a:endParaRPr kumimoji="0" lang="zh-CN" altLang="en-US" sz="18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4367">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MPI_Type_vector</a:t>
                      </a:r>
                      <a:endParaRPr kumimoji="0" lang="en-US" altLang="zh-CN" sz="18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定义由成块的元素组成的类型，块之间具有相同间隔</a:t>
                      </a:r>
                      <a:endParaRPr kumimoji="0" lang="zh-CN" altLang="en-US" sz="18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8442">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err="1">
                          <a:ln>
                            <a:noFill/>
                          </a:ln>
                          <a:solidFill>
                            <a:schemeClr val="tx1"/>
                          </a:solidFill>
                          <a:effectLst/>
                          <a:latin typeface="Times New Roman" panose="02020603050405020304" charset="0"/>
                          <a:ea typeface="宋体" panose="02010600030101010101" pitchFamily="2" charset="-122"/>
                          <a:cs typeface="Times New Roman" panose="02020603050405020304" charset="0"/>
                        </a:rPr>
                        <a:t>MPI_Type_indexed</a:t>
                      </a:r>
                      <a:endParaRPr kumimoji="0" lang="en-US" altLang="zh-CN" sz="18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定义由成块的元素组成的类型，块长度和偏移由参数指定</a:t>
                      </a:r>
                      <a:endParaRPr kumimoji="0" lang="zh-CN" altLang="en-US" sz="18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2460">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MPI_Type_struct</a:t>
                      </a:r>
                      <a:endParaRPr kumimoji="0" lang="en-US" altLang="zh-CN" sz="18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定义由不同数据类型的元素组成的类型</a:t>
                      </a:r>
                      <a:endParaRPr kumimoji="0" lang="zh-CN" altLang="en-US" sz="18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2460">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MPI_Type_commit</a:t>
                      </a:r>
                      <a:endParaRPr kumimoji="0" lang="en-US" altLang="zh-CN" sz="18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提交一个派生数据类型</a:t>
                      </a:r>
                      <a:endParaRPr kumimoji="0" lang="zh-CN" altLang="en-US" sz="18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62460">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MPI_Type_free</a:t>
                      </a:r>
                      <a:endParaRPr kumimoji="0" lang="en-US" altLang="zh-CN" sz="18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释放一个派生数据类型</a:t>
                      </a:r>
                      <a:endParaRPr kumimoji="0" lang="zh-CN" altLang="en-US" sz="18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a:xfrm>
            <a:off x="481894" y="3276604"/>
            <a:ext cx="8184958" cy="3276514"/>
          </a:xfrm>
        </p:spPr>
        <p:txBody>
          <a:bodyPr/>
          <a:lstStyle/>
          <a:p>
            <a:r>
              <a:rPr lang="zh-CN" altLang="en-US" dirty="0">
                <a:latin typeface="Times New Roman" panose="02020603050405020304" charset="0"/>
                <a:cs typeface="Times New Roman" panose="02020603050405020304" charset="0"/>
              </a:rPr>
              <a:t>首先声明一个类型为</a:t>
            </a:r>
            <a:r>
              <a:rPr lang="en-US" altLang="zh-CN" dirty="0" err="1">
                <a:latin typeface="Times New Roman" panose="02020603050405020304" charset="0"/>
                <a:cs typeface="Times New Roman" panose="02020603050405020304" charset="0"/>
              </a:rPr>
              <a:t>MPI_Data_type</a:t>
            </a:r>
            <a:r>
              <a:rPr lang="zh-CN" altLang="en-US" dirty="0">
                <a:latin typeface="Times New Roman" panose="02020603050405020304" charset="0"/>
                <a:cs typeface="Times New Roman" panose="02020603050405020304" charset="0"/>
              </a:rPr>
              <a:t>的变量</a:t>
            </a:r>
            <a:r>
              <a:rPr lang="en-US" altLang="zh-CN" dirty="0" err="1">
                <a:latin typeface="Times New Roman" panose="02020603050405020304" charset="0"/>
                <a:cs typeface="Times New Roman" panose="02020603050405020304" charset="0"/>
              </a:rPr>
              <a:t>EvenElements</a:t>
            </a:r>
            <a:r>
              <a:rPr lang="en-US" altLang="zh-CN" dirty="0">
                <a:latin typeface="Times New Roman" panose="02020603050405020304" charset="0"/>
                <a:cs typeface="Times New Roman" panose="02020603050405020304" charset="0"/>
              </a:rPr>
              <a:t> </a:t>
            </a:r>
            <a:endParaRPr lang="en-US" altLang="zh-CN" dirty="0">
              <a:latin typeface="Times New Roman" panose="02020603050405020304" charset="0"/>
              <a:cs typeface="Times New Roman" panose="02020603050405020304" charset="0"/>
            </a:endParaRPr>
          </a:p>
          <a:p>
            <a:r>
              <a:rPr lang="zh-CN" altLang="en-US" dirty="0">
                <a:latin typeface="Times New Roman" panose="02020603050405020304" charset="0"/>
                <a:cs typeface="Times New Roman" panose="02020603050405020304" charset="0"/>
              </a:rPr>
              <a:t>调用构造函数</a:t>
            </a:r>
            <a:r>
              <a:rPr lang="en-US" altLang="zh-CN" dirty="0" err="1">
                <a:solidFill>
                  <a:srgbClr val="C00000"/>
                </a:solidFill>
                <a:latin typeface="Times New Roman" panose="02020603050405020304" charset="0"/>
                <a:cs typeface="Times New Roman" panose="02020603050405020304" charset="0"/>
              </a:rPr>
              <a:t>MPI_Type_vector</a:t>
            </a:r>
            <a:r>
              <a:rPr lang="en-US" altLang="zh-CN" dirty="0">
                <a:solidFill>
                  <a:srgbClr val="C00000"/>
                </a:solidFill>
                <a:latin typeface="Times New Roman" panose="02020603050405020304" charset="0"/>
                <a:cs typeface="Times New Roman" panose="02020603050405020304" charset="0"/>
              </a:rPr>
              <a:t>(count, </a:t>
            </a:r>
            <a:r>
              <a:rPr lang="en-US" altLang="zh-CN" dirty="0" err="1">
                <a:solidFill>
                  <a:srgbClr val="C00000"/>
                </a:solidFill>
                <a:latin typeface="Times New Roman" panose="02020603050405020304" charset="0"/>
                <a:cs typeface="Times New Roman" panose="02020603050405020304" charset="0"/>
              </a:rPr>
              <a:t>blocklength</a:t>
            </a:r>
            <a:r>
              <a:rPr lang="en-US" altLang="zh-CN" dirty="0">
                <a:solidFill>
                  <a:srgbClr val="C00000"/>
                </a:solidFill>
                <a:latin typeface="Times New Roman" panose="02020603050405020304" charset="0"/>
                <a:cs typeface="Times New Roman" panose="02020603050405020304" charset="0"/>
              </a:rPr>
              <a:t>, stride, </a:t>
            </a:r>
            <a:r>
              <a:rPr lang="en-US" altLang="zh-CN" dirty="0" err="1">
                <a:solidFill>
                  <a:srgbClr val="C00000"/>
                </a:solidFill>
                <a:latin typeface="Times New Roman" panose="02020603050405020304" charset="0"/>
                <a:cs typeface="Times New Roman" panose="02020603050405020304" charset="0"/>
              </a:rPr>
              <a:t>oldtype</a:t>
            </a:r>
            <a:r>
              <a:rPr lang="en-US" altLang="zh-CN" dirty="0">
                <a:solidFill>
                  <a:srgbClr val="C00000"/>
                </a:solidFill>
                <a:latin typeface="Times New Roman" panose="02020603050405020304" charset="0"/>
                <a:cs typeface="Times New Roman" panose="02020603050405020304" charset="0"/>
              </a:rPr>
              <a:t>, &amp;</a:t>
            </a:r>
            <a:r>
              <a:rPr lang="en-US" altLang="zh-CN" dirty="0" err="1">
                <a:solidFill>
                  <a:srgbClr val="C00000"/>
                </a:solidFill>
                <a:latin typeface="Times New Roman" panose="02020603050405020304" charset="0"/>
                <a:cs typeface="Times New Roman" panose="02020603050405020304" charset="0"/>
              </a:rPr>
              <a:t>newtype</a:t>
            </a:r>
            <a:r>
              <a:rPr lang="en-US" altLang="zh-CN" dirty="0">
                <a:solidFill>
                  <a:srgbClr val="C00000"/>
                </a:solidFill>
                <a:latin typeface="Times New Roman" panose="02020603050405020304" charset="0"/>
                <a:cs typeface="Times New Roman" panose="02020603050405020304" charset="0"/>
              </a:rPr>
              <a:t>)</a:t>
            </a:r>
            <a:r>
              <a:rPr lang="zh-CN" altLang="en-US" dirty="0">
                <a:latin typeface="Times New Roman" panose="02020603050405020304" charset="0"/>
                <a:cs typeface="Times New Roman" panose="02020603050405020304" charset="0"/>
              </a:rPr>
              <a:t>来定义派生数据类型 </a:t>
            </a:r>
            <a:endParaRPr lang="zh-CN" altLang="en-US" dirty="0">
              <a:latin typeface="Times New Roman" panose="02020603050405020304" charset="0"/>
              <a:cs typeface="Times New Roman" panose="02020603050405020304" charset="0"/>
            </a:endParaRPr>
          </a:p>
          <a:p>
            <a:r>
              <a:rPr lang="zh-CN" altLang="en-US" dirty="0">
                <a:latin typeface="Times New Roman" panose="02020603050405020304" charset="0"/>
                <a:cs typeface="Times New Roman" panose="02020603050405020304" charset="0"/>
              </a:rPr>
              <a:t>新的派生数据类型必须先调用函数</a:t>
            </a:r>
            <a:r>
              <a:rPr lang="en-US" altLang="zh-CN" dirty="0" err="1">
                <a:solidFill>
                  <a:srgbClr val="C00000"/>
                </a:solidFill>
                <a:latin typeface="Times New Roman" panose="02020603050405020304" charset="0"/>
                <a:cs typeface="Times New Roman" panose="02020603050405020304" charset="0"/>
              </a:rPr>
              <a:t>MPI_Type_commit</a:t>
            </a:r>
            <a:r>
              <a:rPr lang="zh-CN" altLang="en-US" dirty="0">
                <a:latin typeface="Times New Roman" panose="02020603050405020304" charset="0"/>
                <a:cs typeface="Times New Roman" panose="02020603050405020304" charset="0"/>
              </a:rPr>
              <a:t>获得</a:t>
            </a:r>
            <a:r>
              <a:rPr lang="en-US" altLang="zh-CN" dirty="0">
                <a:latin typeface="Times New Roman" panose="02020603050405020304" charset="0"/>
                <a:cs typeface="Times New Roman" panose="02020603050405020304" charset="0"/>
              </a:rPr>
              <a:t>MPI</a:t>
            </a:r>
            <a:r>
              <a:rPr lang="zh-CN" altLang="en-US" dirty="0">
                <a:latin typeface="Times New Roman" panose="02020603050405020304" charset="0"/>
                <a:cs typeface="Times New Roman" panose="02020603050405020304" charset="0"/>
              </a:rPr>
              <a:t>系统的确认后才能调用</a:t>
            </a:r>
            <a:r>
              <a:rPr lang="en-US" altLang="zh-CN" dirty="0" err="1">
                <a:latin typeface="Times New Roman" panose="02020603050405020304" charset="0"/>
                <a:cs typeface="Times New Roman" panose="02020603050405020304" charset="0"/>
              </a:rPr>
              <a:t>MPI_Send</a:t>
            </a:r>
            <a:r>
              <a:rPr lang="zh-CN" altLang="en-US" dirty="0">
                <a:latin typeface="Times New Roman" panose="02020603050405020304" charset="0"/>
                <a:cs typeface="Times New Roman" panose="02020603050405020304" charset="0"/>
              </a:rPr>
              <a:t>进行消息发送 </a:t>
            </a:r>
            <a:endParaRPr lang="zh-CN" altLang="en-US" dirty="0">
              <a:latin typeface="Times New Roman" panose="02020603050405020304" charset="0"/>
              <a:cs typeface="Times New Roman" panose="02020603050405020304" charset="0"/>
            </a:endParaRPr>
          </a:p>
          <a:p>
            <a:endParaRPr lang="zh-CN" altLang="en-US" dirty="0"/>
          </a:p>
        </p:txBody>
      </p:sp>
      <p:sp>
        <p:nvSpPr>
          <p:cNvPr id="3" name="标题 2"/>
          <p:cNvSpPr>
            <a:spLocks noGrp="1"/>
          </p:cNvSpPr>
          <p:nvPr>
            <p:ph type="ctrTitle"/>
          </p:nvPr>
        </p:nvSpPr>
        <p:spPr/>
        <p:txBody>
          <a:bodyPr/>
          <a:lstStyle/>
          <a:p>
            <a:r>
              <a:rPr lang="zh-CN" altLang="en-US" dirty="0"/>
              <a:t>派生数据类型编程例子</a:t>
            </a:r>
            <a:endParaRPr lang="zh-CN" altLang="en-US" dirty="0"/>
          </a:p>
        </p:txBody>
      </p:sp>
      <p:sp>
        <p:nvSpPr>
          <p:cNvPr id="5" name="文本框 4"/>
          <p:cNvSpPr txBox="1"/>
          <p:nvPr/>
        </p:nvSpPr>
        <p:spPr>
          <a:xfrm>
            <a:off x="477327" y="1143060"/>
            <a:ext cx="8184958" cy="1892826"/>
          </a:xfrm>
          <a:prstGeom prst="rect">
            <a:avLst/>
          </a:prstGeom>
          <a:solidFill>
            <a:schemeClr val="accent5"/>
          </a:solidFill>
        </p:spPr>
        <p:txBody>
          <a:bodyPr wrap="square">
            <a:spAutoFit/>
          </a:bodyPr>
          <a:lstStyle/>
          <a:p>
            <a:r>
              <a:rPr lang="en-US" altLang="zh-CN" sz="1800" dirty="0">
                <a:latin typeface="Calibri" panose="020F0502020204030204" pitchFamily="34" charset="0"/>
                <a:cs typeface="Calibri" panose="020F0502020204030204" pitchFamily="34" charset="0"/>
              </a:rPr>
              <a:t>double A[100];</a:t>
            </a:r>
            <a:endParaRPr lang="en-US" altLang="zh-CN" sz="1800" dirty="0">
              <a:latin typeface="Calibri" panose="020F0502020204030204" pitchFamily="34" charset="0"/>
              <a:cs typeface="Calibri" panose="020F0502020204030204" pitchFamily="34" charset="0"/>
            </a:endParaRPr>
          </a:p>
          <a:p>
            <a:r>
              <a:rPr lang="en-US" altLang="zh-CN" sz="1800" dirty="0" err="1" smtClean="0">
                <a:solidFill>
                  <a:srgbClr val="C00000"/>
                </a:solidFill>
                <a:latin typeface="Calibri" panose="020F0502020204030204" pitchFamily="34" charset="0"/>
                <a:cs typeface="Calibri" panose="020F0502020204030204" pitchFamily="34" charset="0"/>
              </a:rPr>
              <a:t>MPI_Data_type</a:t>
            </a:r>
            <a:r>
              <a:rPr lang="en-US" altLang="zh-CN" sz="1800" dirty="0" smtClean="0">
                <a:latin typeface="Calibri" panose="020F0502020204030204" pitchFamily="34" charset="0"/>
                <a:cs typeface="Calibri" panose="020F0502020204030204" pitchFamily="34" charset="0"/>
              </a:rPr>
              <a:t> </a:t>
            </a:r>
            <a:r>
              <a:rPr lang="en-US" altLang="zh-CN" sz="1800" dirty="0" err="1">
                <a:latin typeface="Calibri" panose="020F0502020204030204" pitchFamily="34" charset="0"/>
                <a:cs typeface="Calibri" panose="020F0502020204030204" pitchFamily="34" charset="0"/>
              </a:rPr>
              <a:t>EvenElements</a:t>
            </a:r>
            <a:r>
              <a:rPr lang="en-US" altLang="zh-CN" sz="1800" dirty="0">
                <a:latin typeface="Calibri" panose="020F0502020204030204" pitchFamily="34" charset="0"/>
                <a:cs typeface="Calibri" panose="020F0502020204030204" pitchFamily="34" charset="0"/>
              </a:rPr>
              <a:t>;</a:t>
            </a:r>
            <a:endParaRPr lang="en-US" altLang="zh-CN" sz="1800" dirty="0">
              <a:latin typeface="Calibri" panose="020F0502020204030204" pitchFamily="34" charset="0"/>
              <a:cs typeface="Calibri" panose="020F0502020204030204" pitchFamily="34" charset="0"/>
            </a:endParaRPr>
          </a:p>
          <a:p>
            <a:r>
              <a:rPr lang="en-US" altLang="zh-CN" sz="1800" dirty="0">
                <a:latin typeface="Calibri" panose="020F0502020204030204" pitchFamily="34" charset="0"/>
                <a:cs typeface="Calibri" panose="020F0502020204030204" pitchFamily="34" charset="0"/>
              </a:rPr>
              <a:t>···</a:t>
            </a:r>
            <a:endParaRPr lang="en-US" altLang="zh-CN" sz="1800" dirty="0">
              <a:latin typeface="Calibri" panose="020F0502020204030204" pitchFamily="34" charset="0"/>
              <a:cs typeface="Calibri" panose="020F0502020204030204" pitchFamily="34" charset="0"/>
            </a:endParaRPr>
          </a:p>
          <a:p>
            <a:pPr>
              <a:lnSpc>
                <a:spcPct val="150000"/>
              </a:lnSpc>
            </a:pPr>
            <a:r>
              <a:rPr lang="en-US" altLang="zh-CN" sz="1800" dirty="0" err="1">
                <a:solidFill>
                  <a:srgbClr val="C00000"/>
                </a:solidFill>
                <a:latin typeface="Calibri" panose="020F0502020204030204" pitchFamily="34" charset="0"/>
                <a:cs typeface="Calibri" panose="020F0502020204030204" pitchFamily="34" charset="0"/>
              </a:rPr>
              <a:t>MPI_Type_vector</a:t>
            </a:r>
            <a:r>
              <a:rPr lang="en-US" altLang="zh-CN" sz="1800" dirty="0">
                <a:solidFill>
                  <a:srgbClr val="C00000"/>
                </a:solidFill>
                <a:latin typeface="Calibri" panose="020F0502020204030204" pitchFamily="34" charset="0"/>
                <a:cs typeface="Calibri" panose="020F0502020204030204" pitchFamily="34" charset="0"/>
              </a:rPr>
              <a:t>(50, 1, 2, MPI_DOUBLE, &amp;</a:t>
            </a:r>
            <a:r>
              <a:rPr lang="en-US" altLang="zh-CN" sz="1800" dirty="0" err="1">
                <a:solidFill>
                  <a:srgbClr val="C00000"/>
                </a:solidFill>
                <a:latin typeface="Calibri" panose="020F0502020204030204" pitchFamily="34" charset="0"/>
                <a:cs typeface="Calibri" panose="020F0502020204030204" pitchFamily="34" charset="0"/>
              </a:rPr>
              <a:t>EvenElements</a:t>
            </a:r>
            <a:r>
              <a:rPr lang="en-US" altLang="zh-CN" sz="1800" dirty="0">
                <a:solidFill>
                  <a:srgbClr val="C00000"/>
                </a:solidFill>
                <a:latin typeface="Calibri" panose="020F0502020204030204" pitchFamily="34" charset="0"/>
                <a:cs typeface="Calibri" panose="020F0502020204030204" pitchFamily="34" charset="0"/>
              </a:rPr>
              <a:t>);</a:t>
            </a:r>
            <a:endParaRPr lang="en-US" altLang="zh-CN" sz="1800" dirty="0">
              <a:solidFill>
                <a:srgbClr val="C00000"/>
              </a:solidFill>
              <a:latin typeface="Calibri" panose="020F0502020204030204" pitchFamily="34" charset="0"/>
              <a:cs typeface="Calibri" panose="020F0502020204030204" pitchFamily="34" charset="0"/>
            </a:endParaRPr>
          </a:p>
          <a:p>
            <a:r>
              <a:rPr lang="en-US" altLang="zh-CN" sz="1800" dirty="0" err="1">
                <a:solidFill>
                  <a:srgbClr val="C00000"/>
                </a:solidFill>
                <a:latin typeface="Calibri" panose="020F0502020204030204" pitchFamily="34" charset="0"/>
                <a:cs typeface="Calibri" panose="020F0502020204030204" pitchFamily="34" charset="0"/>
              </a:rPr>
              <a:t>MPI_Type_commit</a:t>
            </a:r>
            <a:r>
              <a:rPr lang="en-US" altLang="zh-CN" sz="1800" dirty="0">
                <a:solidFill>
                  <a:srgbClr val="C00000"/>
                </a:solidFill>
                <a:latin typeface="Calibri" panose="020F0502020204030204" pitchFamily="34" charset="0"/>
                <a:cs typeface="Calibri" panose="020F0502020204030204" pitchFamily="34" charset="0"/>
              </a:rPr>
              <a:t>(&amp;</a:t>
            </a:r>
            <a:r>
              <a:rPr lang="en-US" altLang="zh-CN" sz="1800" dirty="0" err="1">
                <a:solidFill>
                  <a:srgbClr val="C00000"/>
                </a:solidFill>
                <a:latin typeface="Calibri" panose="020F0502020204030204" pitchFamily="34" charset="0"/>
                <a:cs typeface="Calibri" panose="020F0502020204030204" pitchFamily="34" charset="0"/>
              </a:rPr>
              <a:t>EvenElements</a:t>
            </a:r>
            <a:r>
              <a:rPr lang="en-US" altLang="zh-CN" sz="1800" dirty="0">
                <a:solidFill>
                  <a:srgbClr val="C00000"/>
                </a:solidFill>
                <a:latin typeface="Calibri" panose="020F0502020204030204" pitchFamily="34" charset="0"/>
                <a:cs typeface="Calibri" panose="020F0502020204030204" pitchFamily="34" charset="0"/>
              </a:rPr>
              <a:t>);</a:t>
            </a:r>
            <a:endParaRPr lang="en-US" altLang="zh-CN" sz="1800" dirty="0">
              <a:solidFill>
                <a:srgbClr val="C00000"/>
              </a:solidFill>
              <a:latin typeface="Calibri" panose="020F0502020204030204" pitchFamily="34" charset="0"/>
              <a:cs typeface="Calibri" panose="020F0502020204030204" pitchFamily="34" charset="0"/>
            </a:endParaRPr>
          </a:p>
          <a:p>
            <a:r>
              <a:rPr lang="en-US" altLang="zh-CN" sz="1800" dirty="0" err="1">
                <a:solidFill>
                  <a:srgbClr val="C00000"/>
                </a:solidFill>
                <a:latin typeface="Calibri" panose="020F0502020204030204" pitchFamily="34" charset="0"/>
                <a:cs typeface="Calibri" panose="020F0502020204030204" pitchFamily="34" charset="0"/>
              </a:rPr>
              <a:t>MPI_Send</a:t>
            </a:r>
            <a:r>
              <a:rPr lang="en-US" altLang="zh-CN" sz="1800" dirty="0">
                <a:latin typeface="Calibri" panose="020F0502020204030204" pitchFamily="34" charset="0"/>
                <a:cs typeface="Calibri" panose="020F0502020204030204" pitchFamily="34" charset="0"/>
              </a:rPr>
              <a:t>(A, 1, </a:t>
            </a:r>
            <a:r>
              <a:rPr lang="en-US" altLang="zh-CN" sz="1800" dirty="0" err="1">
                <a:latin typeface="Calibri" panose="020F0502020204030204" pitchFamily="34" charset="0"/>
                <a:cs typeface="Calibri" panose="020F0502020204030204" pitchFamily="34" charset="0"/>
              </a:rPr>
              <a:t>EvenElements</a:t>
            </a:r>
            <a:r>
              <a:rPr lang="en-US" altLang="zh-CN" sz="1800" dirty="0">
                <a:latin typeface="Calibri" panose="020F0502020204030204" pitchFamily="34" charset="0"/>
                <a:cs typeface="Calibri" panose="020F0502020204030204" pitchFamily="34" charset="0"/>
              </a:rPr>
              <a:t>, destination, ···);</a:t>
            </a:r>
            <a:endParaRPr lang="en-US" altLang="zh-CN" sz="1800" dirty="0">
              <a:latin typeface="Calibri" panose="020F0502020204030204" pitchFamily="34" charset="0"/>
              <a:cs typeface="Calibri" panose="020F050202020403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a:xfrm>
            <a:off x="481894" y="1107832"/>
            <a:ext cx="8184958" cy="5750168"/>
          </a:xfrm>
        </p:spPr>
        <p:txBody>
          <a:bodyPr>
            <a:normAutofit/>
          </a:bodyPr>
          <a:lstStyle/>
          <a:p>
            <a:r>
              <a:rPr lang="en-US" altLang="zh-CN" dirty="0" err="1">
                <a:solidFill>
                  <a:srgbClr val="C00000"/>
                </a:solidFill>
                <a:latin typeface="Times New Roman" panose="02020603050405020304" charset="0"/>
                <a:cs typeface="Times New Roman" panose="02020603050405020304" charset="0"/>
              </a:rPr>
              <a:t>MPI_Type_vector</a:t>
            </a:r>
            <a:r>
              <a:rPr lang="en-US" altLang="zh-CN" dirty="0">
                <a:latin typeface="Times New Roman" panose="02020603050405020304" charset="0"/>
                <a:cs typeface="Times New Roman" panose="02020603050405020304" charset="0"/>
              </a:rPr>
              <a:t>(</a:t>
            </a:r>
            <a:r>
              <a:rPr lang="en-US" altLang="zh-CN" dirty="0">
                <a:solidFill>
                  <a:srgbClr val="00B0F0"/>
                </a:solidFill>
                <a:latin typeface="Times New Roman" panose="02020603050405020304" charset="0"/>
                <a:cs typeface="Times New Roman" panose="02020603050405020304" charset="0"/>
              </a:rPr>
              <a:t>count, </a:t>
            </a:r>
            <a:r>
              <a:rPr lang="en-US" altLang="zh-CN" dirty="0" err="1">
                <a:solidFill>
                  <a:srgbClr val="00B0F0"/>
                </a:solidFill>
                <a:latin typeface="Times New Roman" panose="02020603050405020304" charset="0"/>
                <a:cs typeface="Times New Roman" panose="02020603050405020304" charset="0"/>
              </a:rPr>
              <a:t>blocklength</a:t>
            </a:r>
            <a:r>
              <a:rPr lang="en-US" altLang="zh-CN" dirty="0">
                <a:solidFill>
                  <a:srgbClr val="00B0F0"/>
                </a:solidFill>
                <a:latin typeface="Times New Roman" panose="02020603050405020304" charset="0"/>
                <a:cs typeface="Times New Roman" panose="02020603050405020304" charset="0"/>
              </a:rPr>
              <a:t>, stride, </a:t>
            </a:r>
            <a:r>
              <a:rPr lang="en-US" altLang="zh-CN" dirty="0" err="1">
                <a:solidFill>
                  <a:srgbClr val="00B0F0"/>
                </a:solidFill>
                <a:latin typeface="Times New Roman" panose="02020603050405020304" charset="0"/>
                <a:cs typeface="Times New Roman" panose="02020603050405020304" charset="0"/>
              </a:rPr>
              <a:t>oldtype</a:t>
            </a:r>
            <a:r>
              <a:rPr lang="en-US" altLang="zh-CN" dirty="0">
                <a:solidFill>
                  <a:srgbClr val="00B0F0"/>
                </a:solidFill>
                <a:latin typeface="Times New Roman" panose="02020603050405020304" charset="0"/>
                <a:cs typeface="Times New Roman" panose="02020603050405020304" charset="0"/>
              </a:rPr>
              <a:t>, &amp;</a:t>
            </a:r>
            <a:r>
              <a:rPr lang="en-US" altLang="zh-CN" dirty="0" err="1">
                <a:solidFill>
                  <a:srgbClr val="00B0F0"/>
                </a:solidFill>
                <a:latin typeface="Times New Roman" panose="02020603050405020304" charset="0"/>
                <a:cs typeface="Times New Roman" panose="02020603050405020304" charset="0"/>
              </a:rPr>
              <a:t>newtype</a:t>
            </a:r>
            <a:r>
              <a:rPr lang="en-US" altLang="zh-CN" dirty="0">
                <a:latin typeface="Times New Roman" panose="02020603050405020304" charset="0"/>
                <a:cs typeface="Times New Roman" panose="02020603050405020304" charset="0"/>
              </a:rPr>
              <a:t>)</a:t>
            </a:r>
            <a:endParaRPr lang="en-US" altLang="zh-CN" dirty="0">
              <a:latin typeface="Times New Roman" panose="02020603050405020304" charset="0"/>
              <a:cs typeface="Times New Roman" panose="02020603050405020304" charset="0"/>
            </a:endParaRPr>
          </a:p>
          <a:p>
            <a:pPr lvl="1"/>
            <a:r>
              <a:rPr lang="en-US" altLang="zh-CN" sz="2000" dirty="0">
                <a:solidFill>
                  <a:srgbClr val="00B0F0"/>
                </a:solidFill>
                <a:latin typeface="Times New Roman" panose="02020603050405020304" charset="0"/>
                <a:cs typeface="Times New Roman" panose="02020603050405020304" charset="0"/>
              </a:rPr>
              <a:t>count</a:t>
            </a:r>
            <a:r>
              <a:rPr lang="zh-CN" altLang="en-US" sz="2000" dirty="0">
                <a:latin typeface="Times New Roman" panose="02020603050405020304" charset="0"/>
                <a:cs typeface="Times New Roman" panose="02020603050405020304" charset="0"/>
              </a:rPr>
              <a:t>：派生数据类型</a:t>
            </a:r>
            <a:r>
              <a:rPr lang="en-US" altLang="zh-CN" sz="2000" dirty="0" err="1">
                <a:solidFill>
                  <a:srgbClr val="00B0F0"/>
                </a:solidFill>
                <a:latin typeface="Times New Roman" panose="02020603050405020304" charset="0"/>
                <a:cs typeface="Times New Roman" panose="02020603050405020304" charset="0"/>
              </a:rPr>
              <a:t>newtype</a:t>
            </a:r>
            <a:r>
              <a:rPr lang="zh-CN" altLang="en-US" sz="2000" dirty="0">
                <a:latin typeface="Times New Roman" panose="02020603050405020304" charset="0"/>
                <a:cs typeface="Times New Roman" panose="02020603050405020304" charset="0"/>
              </a:rPr>
              <a:t>由</a:t>
            </a:r>
            <a:r>
              <a:rPr lang="en-US" altLang="zh-CN" sz="2000" dirty="0">
                <a:solidFill>
                  <a:srgbClr val="00B0F0"/>
                </a:solidFill>
                <a:latin typeface="Times New Roman" panose="02020603050405020304" charset="0"/>
                <a:cs typeface="Times New Roman" panose="02020603050405020304" charset="0"/>
              </a:rPr>
              <a:t>count</a:t>
            </a:r>
            <a:r>
              <a:rPr lang="zh-CN" altLang="en-US" sz="2000" dirty="0">
                <a:latin typeface="Times New Roman" panose="02020603050405020304" charset="0"/>
                <a:cs typeface="Times New Roman" panose="02020603050405020304" charset="0"/>
              </a:rPr>
              <a:t>个数据块构成。</a:t>
            </a:r>
            <a:endParaRPr lang="en-US" altLang="zh-CN" sz="2000" dirty="0">
              <a:latin typeface="Times New Roman" panose="02020603050405020304" charset="0"/>
              <a:cs typeface="Times New Roman" panose="02020603050405020304" charset="0"/>
            </a:endParaRPr>
          </a:p>
          <a:p>
            <a:pPr lvl="1"/>
            <a:r>
              <a:rPr lang="en-US" altLang="zh-CN" sz="2000" dirty="0" err="1">
                <a:solidFill>
                  <a:srgbClr val="00B0F0"/>
                </a:solidFill>
                <a:latin typeface="Times New Roman" panose="02020603050405020304" charset="0"/>
                <a:cs typeface="Times New Roman" panose="02020603050405020304" charset="0"/>
              </a:rPr>
              <a:t>blocklength</a:t>
            </a:r>
            <a:r>
              <a:rPr lang="zh-CN" altLang="en-US" sz="2000" dirty="0">
                <a:latin typeface="Times New Roman" panose="02020603050405020304" charset="0"/>
                <a:cs typeface="Times New Roman" panose="02020603050405020304" charset="0"/>
              </a:rPr>
              <a:t>和</a:t>
            </a:r>
            <a:r>
              <a:rPr lang="en-US" altLang="zh-CN" sz="2000" dirty="0" err="1">
                <a:solidFill>
                  <a:srgbClr val="00B0F0"/>
                </a:solidFill>
                <a:latin typeface="Times New Roman" panose="02020603050405020304" charset="0"/>
                <a:cs typeface="Times New Roman" panose="02020603050405020304" charset="0"/>
              </a:rPr>
              <a:t>oldtype</a:t>
            </a:r>
            <a:r>
              <a:rPr lang="zh-CN" altLang="en-US" sz="2000" dirty="0">
                <a:latin typeface="Times New Roman" panose="02020603050405020304" charset="0"/>
                <a:cs typeface="Times New Roman" panose="02020603050405020304" charset="0"/>
              </a:rPr>
              <a:t>：每个数据块由</a:t>
            </a:r>
            <a:r>
              <a:rPr lang="en-US" altLang="zh-CN" sz="2000" dirty="0" err="1">
                <a:solidFill>
                  <a:srgbClr val="00B0F0"/>
                </a:solidFill>
                <a:latin typeface="Times New Roman" panose="02020603050405020304" charset="0"/>
                <a:cs typeface="Times New Roman" panose="02020603050405020304" charset="0"/>
              </a:rPr>
              <a:t>blocklength</a:t>
            </a:r>
            <a:r>
              <a:rPr lang="zh-CN" altLang="en-US" sz="2000" dirty="0">
                <a:latin typeface="Times New Roman" panose="02020603050405020304" charset="0"/>
                <a:cs typeface="Times New Roman" panose="02020603050405020304" charset="0"/>
              </a:rPr>
              <a:t>个</a:t>
            </a:r>
            <a:r>
              <a:rPr lang="en-US" altLang="zh-CN" sz="2000" dirty="0" err="1">
                <a:solidFill>
                  <a:srgbClr val="00B0F0"/>
                </a:solidFill>
                <a:latin typeface="Times New Roman" panose="02020603050405020304" charset="0"/>
                <a:cs typeface="Times New Roman" panose="02020603050405020304" charset="0"/>
              </a:rPr>
              <a:t>oldtype</a:t>
            </a:r>
            <a:r>
              <a:rPr lang="zh-CN" altLang="en-US" sz="2000" dirty="0">
                <a:latin typeface="Times New Roman" panose="02020603050405020304" charset="0"/>
                <a:cs typeface="Times New Roman" panose="02020603050405020304" charset="0"/>
              </a:rPr>
              <a:t>类型的连续数据项组成。</a:t>
            </a:r>
            <a:endParaRPr lang="en-US" altLang="zh-CN" sz="2000" dirty="0">
              <a:latin typeface="Times New Roman" panose="02020603050405020304" charset="0"/>
              <a:cs typeface="Times New Roman" panose="02020603050405020304" charset="0"/>
            </a:endParaRPr>
          </a:p>
          <a:p>
            <a:pPr lvl="1"/>
            <a:r>
              <a:rPr lang="en-US" altLang="zh-CN" sz="2000" dirty="0">
                <a:solidFill>
                  <a:srgbClr val="00B0F0"/>
                </a:solidFill>
                <a:latin typeface="Times New Roman" panose="02020603050405020304" charset="0"/>
                <a:cs typeface="Times New Roman" panose="02020603050405020304" charset="0"/>
              </a:rPr>
              <a:t>stride</a:t>
            </a:r>
            <a:r>
              <a:rPr lang="zh-CN" altLang="en-US" sz="2000" dirty="0">
                <a:latin typeface="Times New Roman" panose="02020603050405020304" charset="0"/>
                <a:cs typeface="Times New Roman" panose="02020603050405020304" charset="0"/>
              </a:rPr>
              <a:t>：两个连续数据块的起始位置之间的</a:t>
            </a:r>
            <a:r>
              <a:rPr lang="en-US" altLang="zh-CN" sz="2000" dirty="0" err="1">
                <a:solidFill>
                  <a:srgbClr val="00B0F0"/>
                </a:solidFill>
                <a:latin typeface="Times New Roman" panose="02020603050405020304" charset="0"/>
                <a:cs typeface="Times New Roman" panose="02020603050405020304" charset="0"/>
              </a:rPr>
              <a:t>oldtype</a:t>
            </a:r>
            <a:r>
              <a:rPr lang="zh-CN" altLang="en-US" sz="2000" dirty="0">
                <a:latin typeface="Times New Roman" panose="02020603050405020304" charset="0"/>
                <a:cs typeface="Times New Roman" panose="02020603050405020304" charset="0"/>
              </a:rPr>
              <a:t>类型元素的个数。因此，两个块之间的间隔可以由</a:t>
            </a:r>
            <a:r>
              <a:rPr lang="en-US" altLang="zh-CN" sz="2000" dirty="0">
                <a:latin typeface="Times New Roman" panose="02020603050405020304" charset="0"/>
                <a:cs typeface="Times New Roman" panose="02020603050405020304" charset="0"/>
              </a:rPr>
              <a:t>(</a:t>
            </a:r>
            <a:r>
              <a:rPr lang="en-US" altLang="zh-CN" sz="2000" dirty="0">
                <a:solidFill>
                  <a:srgbClr val="00B0F0"/>
                </a:solidFill>
                <a:latin typeface="Times New Roman" panose="02020603050405020304" charset="0"/>
                <a:cs typeface="Times New Roman" panose="02020603050405020304" charset="0"/>
              </a:rPr>
              <a:t>stride-</a:t>
            </a:r>
            <a:r>
              <a:rPr lang="en-US" altLang="zh-CN" sz="2000" dirty="0" err="1">
                <a:solidFill>
                  <a:srgbClr val="00B0F0"/>
                </a:solidFill>
                <a:latin typeface="Times New Roman" panose="02020603050405020304" charset="0"/>
                <a:cs typeface="Times New Roman" panose="02020603050405020304" charset="0"/>
              </a:rPr>
              <a:t>blocklength</a:t>
            </a:r>
            <a:r>
              <a:rPr lang="en-US" altLang="zh-CN" sz="2000" dirty="0">
                <a:latin typeface="Times New Roman" panose="02020603050405020304" charset="0"/>
                <a:cs typeface="Times New Roman" panose="02020603050405020304" charset="0"/>
              </a:rPr>
              <a:t>)</a:t>
            </a:r>
            <a:r>
              <a:rPr lang="zh-CN" altLang="en-US" sz="2000" dirty="0">
                <a:latin typeface="Times New Roman" panose="02020603050405020304" charset="0"/>
                <a:cs typeface="Times New Roman" panose="02020603050405020304" charset="0"/>
              </a:rPr>
              <a:t>来表示。</a:t>
            </a:r>
            <a:endParaRPr lang="en-US" altLang="zh-CN" sz="2000" dirty="0">
              <a:latin typeface="Times New Roman" panose="02020603050405020304" charset="0"/>
              <a:cs typeface="Times New Roman" panose="02020603050405020304" charset="0"/>
            </a:endParaRPr>
          </a:p>
          <a:p>
            <a:endParaRPr lang="en-US" altLang="zh-CN" dirty="0">
              <a:latin typeface="Times New Roman" panose="02020603050405020304" charset="0"/>
              <a:cs typeface="Times New Roman" panose="02020603050405020304" charset="0"/>
            </a:endParaRPr>
          </a:p>
          <a:p>
            <a:endParaRPr lang="en-US" altLang="zh-CN" dirty="0">
              <a:latin typeface="Times New Roman" panose="02020603050405020304" charset="0"/>
              <a:cs typeface="Times New Roman" panose="02020603050405020304" charset="0"/>
            </a:endParaRPr>
          </a:p>
          <a:p>
            <a:endParaRPr lang="en-US" altLang="zh-CN" dirty="0">
              <a:latin typeface="Times New Roman" panose="02020603050405020304" charset="0"/>
              <a:cs typeface="Times New Roman" panose="02020603050405020304" charset="0"/>
            </a:endParaRPr>
          </a:p>
          <a:p>
            <a:pPr marL="0" indent="0">
              <a:buNone/>
            </a:pPr>
            <a:endParaRPr lang="en-US" altLang="zh-CN" dirty="0">
              <a:latin typeface="Times New Roman" panose="02020603050405020304" charset="0"/>
              <a:cs typeface="Times New Roman" panose="02020603050405020304" charset="0"/>
            </a:endParaRPr>
          </a:p>
          <a:p>
            <a:pPr lvl="1"/>
            <a:r>
              <a:rPr lang="zh-CN" altLang="en-US" sz="2000" dirty="0">
                <a:latin typeface="Times New Roman" panose="02020603050405020304" charset="0"/>
                <a:cs typeface="Times New Roman" panose="02020603050405020304" charset="0"/>
              </a:rPr>
              <a:t>例如：</a:t>
            </a:r>
            <a:r>
              <a:rPr lang="en-US" altLang="zh-CN" sz="2000" dirty="0">
                <a:solidFill>
                  <a:srgbClr val="C00000"/>
                </a:solidFill>
                <a:latin typeface="Times New Roman" panose="02020603050405020304" charset="0"/>
                <a:cs typeface="Times New Roman" panose="02020603050405020304" charset="0"/>
              </a:rPr>
              <a:t>MPI_Type_vector(50,1,2,MPI_DOUBLE,&amp;EvenElements)</a:t>
            </a:r>
            <a:r>
              <a:rPr lang="zh-CN" altLang="en-US" sz="2000" dirty="0">
                <a:latin typeface="Times New Roman" panose="02020603050405020304" charset="0"/>
                <a:cs typeface="Times New Roman" panose="02020603050405020304" charset="0"/>
              </a:rPr>
              <a:t>函数调用产生了派生数据类型</a:t>
            </a:r>
            <a:r>
              <a:rPr lang="en-US" altLang="zh-CN" sz="2000" dirty="0" err="1">
                <a:solidFill>
                  <a:srgbClr val="C00000"/>
                </a:solidFill>
                <a:latin typeface="Times New Roman" panose="02020603050405020304" charset="0"/>
                <a:cs typeface="Times New Roman" panose="02020603050405020304" charset="0"/>
              </a:rPr>
              <a:t>EvenElements</a:t>
            </a:r>
            <a:r>
              <a:rPr lang="zh-CN" altLang="en-US" sz="2000" dirty="0">
                <a:latin typeface="Times New Roman" panose="02020603050405020304" charset="0"/>
                <a:cs typeface="Times New Roman" panose="02020603050405020304" charset="0"/>
              </a:rPr>
              <a:t>，它由</a:t>
            </a:r>
            <a:r>
              <a:rPr lang="en-US" altLang="zh-CN" sz="2000" dirty="0">
                <a:solidFill>
                  <a:srgbClr val="C00000"/>
                </a:solidFill>
                <a:latin typeface="Times New Roman" panose="02020603050405020304" charset="0"/>
                <a:cs typeface="Times New Roman" panose="02020603050405020304" charset="0"/>
              </a:rPr>
              <a:t>50</a:t>
            </a:r>
            <a:r>
              <a:rPr lang="zh-CN" altLang="en-US" sz="2000" dirty="0">
                <a:latin typeface="Times New Roman" panose="02020603050405020304" charset="0"/>
                <a:cs typeface="Times New Roman" panose="02020603050405020304" charset="0"/>
              </a:rPr>
              <a:t>个块组成，每个块包含一个</a:t>
            </a:r>
            <a:r>
              <a:rPr lang="en-US" altLang="zh-CN" sz="2000" dirty="0">
                <a:solidFill>
                  <a:srgbClr val="C00000"/>
                </a:solidFill>
                <a:latin typeface="Times New Roman" panose="02020603050405020304" charset="0"/>
                <a:cs typeface="Times New Roman" panose="02020603050405020304" charset="0"/>
              </a:rPr>
              <a:t>MPI_DOUBLE </a:t>
            </a:r>
            <a:r>
              <a:rPr lang="zh-CN" altLang="en-US" sz="2000" dirty="0">
                <a:latin typeface="Times New Roman" panose="02020603050405020304" charset="0"/>
                <a:cs typeface="Times New Roman" panose="02020603050405020304" charset="0"/>
              </a:rPr>
              <a:t>，后跟一个</a:t>
            </a:r>
            <a:r>
              <a:rPr lang="en-US" altLang="zh-CN" sz="2000" dirty="0">
                <a:solidFill>
                  <a:srgbClr val="C00000"/>
                </a:solidFill>
                <a:latin typeface="Times New Roman" panose="02020603050405020304" charset="0"/>
                <a:cs typeface="Times New Roman" panose="02020603050405020304" charset="0"/>
              </a:rPr>
              <a:t>(2</a:t>
            </a:r>
            <a:r>
              <a:rPr lang="zh-CN" altLang="en-US" sz="2000" dirty="0">
                <a:solidFill>
                  <a:srgbClr val="C00000"/>
                </a:solidFill>
                <a:latin typeface="Times New Roman" panose="02020603050405020304" charset="0"/>
                <a:cs typeface="Times New Roman" panose="02020603050405020304" charset="0"/>
              </a:rPr>
              <a:t>－</a:t>
            </a:r>
            <a:r>
              <a:rPr lang="en-US" altLang="zh-CN" sz="2000" dirty="0">
                <a:solidFill>
                  <a:srgbClr val="C00000"/>
                </a:solidFill>
                <a:latin typeface="Times New Roman" panose="02020603050405020304" charset="0"/>
                <a:cs typeface="Times New Roman" panose="02020603050405020304" charset="0"/>
              </a:rPr>
              <a:t>1) MPI_DOUBLE </a:t>
            </a:r>
            <a:r>
              <a:rPr lang="en-US" altLang="zh-CN" sz="2000" dirty="0">
                <a:latin typeface="Times New Roman" panose="02020603050405020304" charset="0"/>
                <a:cs typeface="Times New Roman" panose="02020603050405020304" charset="0"/>
              </a:rPr>
              <a:t>(8</a:t>
            </a:r>
            <a:r>
              <a:rPr lang="zh-CN" altLang="en-US" sz="2000" dirty="0">
                <a:latin typeface="Times New Roman" panose="02020603050405020304" charset="0"/>
                <a:cs typeface="Times New Roman" panose="02020603050405020304" charset="0"/>
              </a:rPr>
              <a:t>字节</a:t>
            </a:r>
            <a:r>
              <a:rPr lang="en-US" altLang="zh-CN" sz="2000" dirty="0">
                <a:latin typeface="Times New Roman" panose="02020603050405020304" charset="0"/>
                <a:cs typeface="Times New Roman" panose="02020603050405020304" charset="0"/>
              </a:rPr>
              <a:t>) </a:t>
            </a:r>
            <a:r>
              <a:rPr lang="zh-CN" altLang="en-US" sz="2000" dirty="0">
                <a:latin typeface="Times New Roman" panose="02020603050405020304" charset="0"/>
                <a:cs typeface="Times New Roman" panose="02020603050405020304" charset="0"/>
              </a:rPr>
              <a:t>的间隔。</a:t>
            </a:r>
            <a:endParaRPr lang="zh-CN" altLang="en-US" sz="2000" dirty="0">
              <a:latin typeface="Times New Roman" panose="02020603050405020304" charset="0"/>
              <a:cs typeface="Times New Roman" panose="02020603050405020304" charset="0"/>
            </a:endParaRPr>
          </a:p>
        </p:txBody>
      </p:sp>
      <p:sp>
        <p:nvSpPr>
          <p:cNvPr id="3" name="标题 2"/>
          <p:cNvSpPr>
            <a:spLocks noGrp="1"/>
          </p:cNvSpPr>
          <p:nvPr>
            <p:ph type="ctrTitle"/>
          </p:nvPr>
        </p:nvSpPr>
        <p:spPr/>
        <p:txBody>
          <a:bodyPr>
            <a:normAutofit/>
          </a:bodyPr>
          <a:lstStyle/>
          <a:p>
            <a:r>
              <a:rPr lang="zh-CN" altLang="en-US" dirty="0"/>
              <a:t>构造函数</a:t>
            </a:r>
            <a:r>
              <a:rPr lang="en-US" altLang="zh-CN" dirty="0">
                <a:solidFill>
                  <a:srgbClr val="C00000"/>
                </a:solidFill>
              </a:rPr>
              <a:t>MPI_Type_vector</a:t>
            </a:r>
            <a:endParaRPr lang="zh-CN" altLang="en-US" dirty="0"/>
          </a:p>
        </p:txBody>
      </p:sp>
      <p:grpSp>
        <p:nvGrpSpPr>
          <p:cNvPr id="33" name="组合 32"/>
          <p:cNvGrpSpPr/>
          <p:nvPr/>
        </p:nvGrpSpPr>
        <p:grpSpPr>
          <a:xfrm>
            <a:off x="1671574" y="3530849"/>
            <a:ext cx="6253138" cy="1791443"/>
            <a:chOff x="1671574" y="3530849"/>
            <a:chExt cx="6253138" cy="1791443"/>
          </a:xfrm>
        </p:grpSpPr>
        <p:grpSp>
          <p:nvGrpSpPr>
            <p:cNvPr id="8" name="组合 7"/>
            <p:cNvGrpSpPr/>
            <p:nvPr/>
          </p:nvGrpSpPr>
          <p:grpSpPr>
            <a:xfrm>
              <a:off x="1676476" y="4034548"/>
              <a:ext cx="3124118" cy="429909"/>
              <a:chOff x="1249364" y="4110748"/>
              <a:chExt cx="3124118" cy="429909"/>
            </a:xfrm>
          </p:grpSpPr>
          <p:sp>
            <p:nvSpPr>
              <p:cNvPr id="4" name="矩形 3"/>
              <p:cNvSpPr/>
              <p:nvPr/>
            </p:nvSpPr>
            <p:spPr bwMode="auto">
              <a:xfrm>
                <a:off x="1249364" y="4114782"/>
                <a:ext cx="838178" cy="425875"/>
              </a:xfrm>
              <a:prstGeom prst="rect">
                <a:avLst/>
              </a:prstGeom>
              <a:solidFill>
                <a:schemeClr val="accent5"/>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r>
                  <a:rPr kumimoji="0" lang="en-US" altLang="zh-CN" sz="1600" b="0" i="0" u="none" strike="noStrike" cap="none" normalizeH="0" baseline="0" dirty="0" err="1">
                    <a:ln>
                      <a:noFill/>
                    </a:ln>
                    <a:solidFill>
                      <a:schemeClr val="tx1"/>
                    </a:solidFill>
                    <a:effectLst/>
                    <a:latin typeface="+mn-lt"/>
                    <a:ea typeface="宋体" panose="02010600030101010101" pitchFamily="2" charset="-122"/>
                  </a:rPr>
                  <a:t>oldtype</a:t>
                </a:r>
                <a:endParaRPr kumimoji="0" lang="zh-CN" altLang="en-US" sz="1600" b="0" i="0" u="none" strike="noStrike" cap="none" normalizeH="0" baseline="0" dirty="0">
                  <a:ln>
                    <a:noFill/>
                  </a:ln>
                  <a:solidFill>
                    <a:schemeClr val="tx1"/>
                  </a:solidFill>
                  <a:effectLst/>
                  <a:latin typeface="+mn-lt"/>
                  <a:ea typeface="宋体" panose="02010600030101010101" pitchFamily="2" charset="-122"/>
                </a:endParaRPr>
              </a:p>
            </p:txBody>
          </p:sp>
          <p:sp>
            <p:nvSpPr>
              <p:cNvPr id="5" name="矩形 4"/>
              <p:cNvSpPr/>
              <p:nvPr/>
            </p:nvSpPr>
            <p:spPr bwMode="auto">
              <a:xfrm>
                <a:off x="2087542" y="4114781"/>
                <a:ext cx="609584" cy="425875"/>
              </a:xfrm>
              <a:prstGeom prst="rect">
                <a:avLst/>
              </a:prstGeom>
              <a:solidFill>
                <a:schemeClr val="accent5"/>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en-US" altLang="zh-CN" sz="1600" b="0" i="0" u="none" strike="noStrike" cap="none" normalizeH="0" baseline="0" dirty="0">
                    <a:ln>
                      <a:noFill/>
                    </a:ln>
                    <a:solidFill>
                      <a:schemeClr val="tx1"/>
                    </a:solidFill>
                    <a:effectLst/>
                    <a:latin typeface="+mn-lt"/>
                    <a:ea typeface="宋体" panose="02010600030101010101" pitchFamily="2" charset="-122"/>
                  </a:rPr>
                  <a:t>……</a:t>
                </a:r>
                <a:endParaRPr kumimoji="0" lang="zh-CN" altLang="en-US" sz="1600" b="0" i="0" u="none" strike="noStrike" cap="none" normalizeH="0" baseline="0" dirty="0">
                  <a:ln>
                    <a:noFill/>
                  </a:ln>
                  <a:solidFill>
                    <a:schemeClr val="tx1"/>
                  </a:solidFill>
                  <a:effectLst/>
                  <a:latin typeface="+mn-lt"/>
                  <a:ea typeface="宋体" panose="02010600030101010101" pitchFamily="2" charset="-122"/>
                </a:endParaRPr>
              </a:p>
            </p:txBody>
          </p:sp>
          <p:sp>
            <p:nvSpPr>
              <p:cNvPr id="6" name="矩形 5"/>
              <p:cNvSpPr/>
              <p:nvPr/>
            </p:nvSpPr>
            <p:spPr bwMode="auto">
              <a:xfrm>
                <a:off x="2697126" y="4114780"/>
                <a:ext cx="838178" cy="425875"/>
              </a:xfrm>
              <a:prstGeom prst="rect">
                <a:avLst/>
              </a:prstGeom>
              <a:solidFill>
                <a:schemeClr val="accent5"/>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r>
                  <a:rPr kumimoji="0" lang="en-US" altLang="zh-CN" sz="1600" b="0" i="0" u="none" strike="noStrike" cap="none" normalizeH="0" baseline="0" dirty="0" err="1">
                    <a:ln>
                      <a:noFill/>
                    </a:ln>
                    <a:solidFill>
                      <a:schemeClr val="tx1"/>
                    </a:solidFill>
                    <a:effectLst/>
                    <a:latin typeface="+mn-lt"/>
                    <a:ea typeface="宋体" panose="02010600030101010101" pitchFamily="2" charset="-122"/>
                  </a:rPr>
                  <a:t>oldtype</a:t>
                </a:r>
                <a:endParaRPr kumimoji="0" lang="zh-CN" altLang="en-US" sz="1600" b="0" i="0" u="none" strike="noStrike" cap="none" normalizeH="0" baseline="0" dirty="0">
                  <a:ln>
                    <a:noFill/>
                  </a:ln>
                  <a:solidFill>
                    <a:schemeClr val="tx1"/>
                  </a:solidFill>
                  <a:effectLst/>
                  <a:latin typeface="+mn-lt"/>
                  <a:ea typeface="宋体" panose="02010600030101010101" pitchFamily="2" charset="-122"/>
                </a:endParaRPr>
              </a:p>
            </p:txBody>
          </p:sp>
          <p:sp>
            <p:nvSpPr>
              <p:cNvPr id="7" name="矩形 6"/>
              <p:cNvSpPr/>
              <p:nvPr/>
            </p:nvSpPr>
            <p:spPr bwMode="auto">
              <a:xfrm>
                <a:off x="3535304" y="4110748"/>
                <a:ext cx="838178" cy="425875"/>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lang="en-US" altLang="zh-CN" sz="1600" dirty="0">
                    <a:latin typeface="+mn-lt"/>
                  </a:rPr>
                  <a:t>……</a:t>
                </a:r>
                <a:endParaRPr kumimoji="0" lang="zh-CN" altLang="en-US" sz="1600" b="0" i="0" u="none" strike="noStrike" cap="none" normalizeH="0" baseline="0" dirty="0">
                  <a:ln>
                    <a:noFill/>
                  </a:ln>
                  <a:solidFill>
                    <a:schemeClr val="tx1"/>
                  </a:solidFill>
                  <a:effectLst/>
                  <a:latin typeface="+mn-lt"/>
                  <a:ea typeface="宋体" panose="02010600030101010101" pitchFamily="2" charset="-122"/>
                </a:endParaRPr>
              </a:p>
            </p:txBody>
          </p:sp>
        </p:grpSp>
        <p:grpSp>
          <p:nvGrpSpPr>
            <p:cNvPr id="9" name="组合 8"/>
            <p:cNvGrpSpPr/>
            <p:nvPr/>
          </p:nvGrpSpPr>
          <p:grpSpPr>
            <a:xfrm>
              <a:off x="4800594" y="4038582"/>
              <a:ext cx="3124118" cy="425877"/>
              <a:chOff x="1249364" y="4114780"/>
              <a:chExt cx="3124118" cy="425877"/>
            </a:xfrm>
          </p:grpSpPr>
          <p:sp>
            <p:nvSpPr>
              <p:cNvPr id="10" name="矩形 9"/>
              <p:cNvSpPr/>
              <p:nvPr/>
            </p:nvSpPr>
            <p:spPr bwMode="auto">
              <a:xfrm>
                <a:off x="1249364" y="4114782"/>
                <a:ext cx="838178" cy="425875"/>
              </a:xfrm>
              <a:prstGeom prst="rect">
                <a:avLst/>
              </a:prstGeom>
              <a:solidFill>
                <a:schemeClr val="accent5"/>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r>
                  <a:rPr kumimoji="0" lang="en-US" altLang="zh-CN" sz="1600" b="0" i="0" u="none" strike="noStrike" cap="none" normalizeH="0" baseline="0" dirty="0" err="1">
                    <a:ln>
                      <a:noFill/>
                    </a:ln>
                    <a:solidFill>
                      <a:schemeClr val="tx1"/>
                    </a:solidFill>
                    <a:effectLst/>
                    <a:latin typeface="+mn-lt"/>
                    <a:ea typeface="宋体" panose="02010600030101010101" pitchFamily="2" charset="-122"/>
                  </a:rPr>
                  <a:t>oldtype</a:t>
                </a:r>
                <a:endParaRPr kumimoji="0" lang="zh-CN" altLang="en-US" sz="1600" b="0" i="0" u="none" strike="noStrike" cap="none" normalizeH="0" baseline="0" dirty="0">
                  <a:ln>
                    <a:noFill/>
                  </a:ln>
                  <a:solidFill>
                    <a:schemeClr val="tx1"/>
                  </a:solidFill>
                  <a:effectLst/>
                  <a:latin typeface="+mn-lt"/>
                  <a:ea typeface="宋体" panose="02010600030101010101" pitchFamily="2" charset="-122"/>
                </a:endParaRPr>
              </a:p>
            </p:txBody>
          </p:sp>
          <p:sp>
            <p:nvSpPr>
              <p:cNvPr id="11" name="矩形 10"/>
              <p:cNvSpPr/>
              <p:nvPr/>
            </p:nvSpPr>
            <p:spPr bwMode="auto">
              <a:xfrm>
                <a:off x="2087542" y="4114781"/>
                <a:ext cx="609584" cy="425875"/>
              </a:xfrm>
              <a:prstGeom prst="rect">
                <a:avLst/>
              </a:prstGeom>
              <a:solidFill>
                <a:schemeClr val="accent5"/>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en-US" altLang="zh-CN" sz="1600" b="0" i="0" u="none" strike="noStrike" cap="none" normalizeH="0" baseline="0" dirty="0">
                    <a:ln>
                      <a:noFill/>
                    </a:ln>
                    <a:solidFill>
                      <a:schemeClr val="tx1"/>
                    </a:solidFill>
                    <a:effectLst/>
                    <a:latin typeface="+mn-lt"/>
                    <a:ea typeface="宋体" panose="02010600030101010101" pitchFamily="2" charset="-122"/>
                  </a:rPr>
                  <a:t>……</a:t>
                </a:r>
                <a:endParaRPr kumimoji="0" lang="zh-CN" altLang="en-US" sz="1600" b="0" i="0" u="none" strike="noStrike" cap="none" normalizeH="0" baseline="0" dirty="0">
                  <a:ln>
                    <a:noFill/>
                  </a:ln>
                  <a:solidFill>
                    <a:schemeClr val="tx1"/>
                  </a:solidFill>
                  <a:effectLst/>
                  <a:latin typeface="+mn-lt"/>
                  <a:ea typeface="宋体" panose="02010600030101010101" pitchFamily="2" charset="-122"/>
                </a:endParaRPr>
              </a:p>
            </p:txBody>
          </p:sp>
          <p:sp>
            <p:nvSpPr>
              <p:cNvPr id="12" name="矩形 11"/>
              <p:cNvSpPr/>
              <p:nvPr/>
            </p:nvSpPr>
            <p:spPr bwMode="auto">
              <a:xfrm>
                <a:off x="2697126" y="4114780"/>
                <a:ext cx="838178" cy="425875"/>
              </a:xfrm>
              <a:prstGeom prst="rect">
                <a:avLst/>
              </a:prstGeom>
              <a:solidFill>
                <a:schemeClr val="accent5"/>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r>
                  <a:rPr kumimoji="0" lang="en-US" altLang="zh-CN" sz="1600" b="0" i="0" u="none" strike="noStrike" cap="none" normalizeH="0" baseline="0" dirty="0" err="1">
                    <a:ln>
                      <a:noFill/>
                    </a:ln>
                    <a:solidFill>
                      <a:schemeClr val="tx1"/>
                    </a:solidFill>
                    <a:effectLst/>
                    <a:latin typeface="+mn-lt"/>
                    <a:ea typeface="宋体" panose="02010600030101010101" pitchFamily="2" charset="-122"/>
                  </a:rPr>
                  <a:t>oldtype</a:t>
                </a:r>
                <a:endParaRPr kumimoji="0" lang="zh-CN" altLang="en-US" sz="1600" b="0" i="0" u="none" strike="noStrike" cap="none" normalizeH="0" baseline="0" dirty="0">
                  <a:ln>
                    <a:noFill/>
                  </a:ln>
                  <a:solidFill>
                    <a:schemeClr val="tx1"/>
                  </a:solidFill>
                  <a:effectLst/>
                  <a:latin typeface="+mn-lt"/>
                  <a:ea typeface="宋体" panose="02010600030101010101" pitchFamily="2" charset="-122"/>
                </a:endParaRPr>
              </a:p>
            </p:txBody>
          </p:sp>
          <p:sp>
            <p:nvSpPr>
              <p:cNvPr id="13" name="矩形 12"/>
              <p:cNvSpPr/>
              <p:nvPr/>
            </p:nvSpPr>
            <p:spPr bwMode="auto">
              <a:xfrm>
                <a:off x="3535304" y="4114780"/>
                <a:ext cx="838178" cy="425875"/>
              </a:xfrm>
              <a:prstGeom prst="rect">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lang="en-US" altLang="zh-CN" sz="1600" dirty="0">
                    <a:latin typeface="+mn-lt"/>
                  </a:rPr>
                  <a:t>……</a:t>
                </a:r>
                <a:endParaRPr kumimoji="0" lang="zh-CN" altLang="en-US" sz="1600" b="0" i="0" u="none" strike="noStrike" cap="none" normalizeH="0" baseline="0" dirty="0">
                  <a:ln>
                    <a:noFill/>
                  </a:ln>
                  <a:solidFill>
                    <a:schemeClr val="tx1"/>
                  </a:solidFill>
                  <a:effectLst/>
                  <a:latin typeface="+mn-lt"/>
                  <a:ea typeface="宋体" panose="02010600030101010101" pitchFamily="2" charset="-122"/>
                </a:endParaRPr>
              </a:p>
            </p:txBody>
          </p:sp>
        </p:grpSp>
        <p:sp>
          <p:nvSpPr>
            <p:cNvPr id="25" name="文本框 24"/>
            <p:cNvSpPr txBox="1"/>
            <p:nvPr/>
          </p:nvSpPr>
          <p:spPr>
            <a:xfrm>
              <a:off x="2819446" y="3530849"/>
              <a:ext cx="838178" cy="369332"/>
            </a:xfrm>
            <a:prstGeom prst="rect">
              <a:avLst/>
            </a:prstGeom>
            <a:noFill/>
          </p:spPr>
          <p:txBody>
            <a:bodyPr wrap="square">
              <a:spAutoFit/>
            </a:bodyPr>
            <a:lstStyle/>
            <a:p>
              <a:r>
                <a:rPr lang="en-US" altLang="zh-CN" sz="1800" dirty="0"/>
                <a:t>stride</a:t>
              </a:r>
              <a:endParaRPr lang="zh-CN" altLang="en-US" sz="1800" dirty="0"/>
            </a:p>
          </p:txBody>
        </p:sp>
        <p:sp>
          <p:nvSpPr>
            <p:cNvPr id="28" name="左大括号 27"/>
            <p:cNvSpPr/>
            <p:nvPr/>
          </p:nvSpPr>
          <p:spPr bwMode="auto">
            <a:xfrm rot="16200000">
              <a:off x="2734914" y="3440725"/>
              <a:ext cx="169066" cy="2285942"/>
            </a:xfrm>
            <a:prstGeom prst="leftBrace">
              <a:avLst>
                <a:gd name="adj1" fmla="val 72768"/>
                <a:gd name="adj2" fmla="val 51504"/>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2400" b="0" i="0" u="none" strike="noStrike" cap="none" normalizeH="0" baseline="0">
                <a:ln>
                  <a:noFill/>
                </a:ln>
                <a:solidFill>
                  <a:schemeClr val="tx1"/>
                </a:solidFill>
                <a:effectLst/>
                <a:latin typeface="Times" panose="02020603050405020304" pitchFamily="18" charset="0"/>
                <a:ea typeface="宋体" panose="02010600030101010101" pitchFamily="2" charset="-122"/>
              </a:endParaRPr>
            </a:p>
          </p:txBody>
        </p:sp>
        <p:sp>
          <p:nvSpPr>
            <p:cNvPr id="29" name="文本框 28"/>
            <p:cNvSpPr txBox="1"/>
            <p:nvPr/>
          </p:nvSpPr>
          <p:spPr>
            <a:xfrm>
              <a:off x="2245511" y="4574630"/>
              <a:ext cx="1605010" cy="369332"/>
            </a:xfrm>
            <a:prstGeom prst="rect">
              <a:avLst/>
            </a:prstGeom>
            <a:noFill/>
          </p:spPr>
          <p:txBody>
            <a:bodyPr wrap="square">
              <a:spAutoFit/>
            </a:bodyPr>
            <a:lstStyle/>
            <a:p>
              <a:r>
                <a:rPr lang="en-US" altLang="zh-CN" sz="1800" dirty="0" err="1"/>
                <a:t>blocklength</a:t>
              </a:r>
              <a:endParaRPr lang="zh-CN" altLang="en-US" sz="1800" dirty="0"/>
            </a:p>
          </p:txBody>
        </p:sp>
        <p:sp>
          <p:nvSpPr>
            <p:cNvPr id="30" name="左大括号 29"/>
            <p:cNvSpPr/>
            <p:nvPr/>
          </p:nvSpPr>
          <p:spPr bwMode="auto">
            <a:xfrm rot="16200000">
              <a:off x="4686516" y="1790524"/>
              <a:ext cx="228155" cy="6248236"/>
            </a:xfrm>
            <a:prstGeom prst="leftBrace">
              <a:avLst>
                <a:gd name="adj1" fmla="val 72768"/>
                <a:gd name="adj2" fmla="val 51504"/>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2400" b="0" i="0" u="none" strike="noStrike" cap="none" normalizeH="0" baseline="0">
                <a:ln>
                  <a:noFill/>
                </a:ln>
                <a:solidFill>
                  <a:schemeClr val="tx1"/>
                </a:solidFill>
                <a:effectLst/>
                <a:latin typeface="Times" panose="02020603050405020304" pitchFamily="18" charset="0"/>
                <a:ea typeface="宋体" panose="02010600030101010101" pitchFamily="2" charset="-122"/>
              </a:endParaRPr>
            </a:p>
          </p:txBody>
        </p:sp>
        <p:sp>
          <p:nvSpPr>
            <p:cNvPr id="31" name="文本框 30"/>
            <p:cNvSpPr txBox="1"/>
            <p:nvPr/>
          </p:nvSpPr>
          <p:spPr>
            <a:xfrm>
              <a:off x="4481565" y="4952960"/>
              <a:ext cx="850798" cy="369332"/>
            </a:xfrm>
            <a:prstGeom prst="rect">
              <a:avLst/>
            </a:prstGeom>
            <a:noFill/>
          </p:spPr>
          <p:txBody>
            <a:bodyPr wrap="square">
              <a:spAutoFit/>
            </a:bodyPr>
            <a:lstStyle/>
            <a:p>
              <a:r>
                <a:rPr lang="en-US" altLang="zh-CN" sz="1800" dirty="0"/>
                <a:t>count</a:t>
              </a:r>
              <a:endParaRPr lang="zh-CN" altLang="en-US" sz="1800" dirty="0"/>
            </a:p>
          </p:txBody>
        </p:sp>
        <p:sp>
          <p:nvSpPr>
            <p:cNvPr id="32" name="左大括号 31"/>
            <p:cNvSpPr/>
            <p:nvPr/>
          </p:nvSpPr>
          <p:spPr bwMode="auto">
            <a:xfrm rot="5400000">
              <a:off x="3147231" y="2385216"/>
              <a:ext cx="177706" cy="3129019"/>
            </a:xfrm>
            <a:prstGeom prst="leftBrace">
              <a:avLst>
                <a:gd name="adj1" fmla="val 72768"/>
                <a:gd name="adj2" fmla="val 51504"/>
              </a:avLst>
            </a:prstGeom>
            <a:no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2400" b="0" i="0" u="none" strike="noStrike" cap="none" normalizeH="0" baseline="0">
                <a:ln>
                  <a:noFill/>
                </a:ln>
                <a:solidFill>
                  <a:schemeClr val="tx1"/>
                </a:solidFill>
                <a:effectLst/>
                <a:latin typeface="Times" panose="02020603050405020304" pitchFamily="18" charset="0"/>
                <a:ea typeface="宋体" panose="02010600030101010101" pitchFamily="2" charset="-122"/>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a:xfrm>
            <a:off x="481894" y="1107832"/>
            <a:ext cx="3861512" cy="5445286"/>
          </a:xfrm>
        </p:spPr>
        <p:txBody>
          <a:bodyPr/>
          <a:lstStyle/>
          <a:p>
            <a:r>
              <a:rPr lang="zh-CN" altLang="en-US" dirty="0">
                <a:latin typeface="Times New Roman" panose="02020603050405020304" charset="0"/>
                <a:cs typeface="Times New Roman" panose="02020603050405020304" charset="0"/>
              </a:rPr>
              <a:t>构造</a:t>
            </a:r>
            <a:r>
              <a:rPr lang="en-US" altLang="zh-CN" dirty="0">
                <a:latin typeface="Times New Roman" panose="02020603050405020304" charset="0"/>
                <a:cs typeface="Times New Roman" panose="02020603050405020304" charset="0"/>
              </a:rPr>
              <a:t>10×10</a:t>
            </a:r>
            <a:r>
              <a:rPr lang="zh-CN" altLang="en-US" dirty="0">
                <a:latin typeface="Times New Roman" panose="02020603050405020304" charset="0"/>
                <a:cs typeface="Times New Roman" panose="02020603050405020304" charset="0"/>
              </a:rPr>
              <a:t>整数矩阵的所有偶序号的行</a:t>
            </a:r>
            <a:r>
              <a:rPr lang="en-US" altLang="zh-CN" dirty="0">
                <a:latin typeface="Times New Roman" panose="02020603050405020304" charset="0"/>
                <a:cs typeface="Times New Roman" panose="02020603050405020304" charset="0"/>
              </a:rPr>
              <a:t>:</a:t>
            </a:r>
            <a:endParaRPr lang="en-US" altLang="zh-CN" dirty="0">
              <a:latin typeface="Times New Roman" panose="02020603050405020304" charset="0"/>
              <a:cs typeface="Times New Roman" panose="02020603050405020304" charset="0"/>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0" i="0" u="none" strike="noStrike" kern="1200" cap="none" spc="0" normalizeH="0" baseline="0" noProof="0" dirty="0">
                <a:ln>
                  <a:noFill/>
                </a:ln>
                <a:solidFill>
                  <a:srgbClr val="C00000"/>
                </a:solidFill>
                <a:effectLst/>
                <a:uLnTx/>
                <a:uFillTx/>
                <a:latin typeface="Times New Roman" panose="02020603050405020304" charset="0"/>
                <a:ea typeface="黑体" panose="02010609060101010101" pitchFamily="49" charset="-122"/>
                <a:cs typeface="Times New Roman" panose="02020603050405020304" charset="0"/>
              </a:rPr>
              <a:t>MPI_Type_vector</a:t>
            </a:r>
            <a:r>
              <a:rPr kumimoji="0" lang="en-US" altLang="zh-CN" sz="2400" b="0" i="0" u="none" strike="noStrike" kern="1200" cap="none" spc="0" normalizeH="0" baseline="0" noProof="0" dirty="0">
                <a:ln>
                  <a:noFill/>
                </a:ln>
                <a:effectLst/>
                <a:uLnTx/>
                <a:uFillTx/>
                <a:latin typeface="Times New Roman" panose="02020603050405020304" charset="0"/>
                <a:ea typeface="黑体" panose="02010609060101010101" pitchFamily="49" charset="-122"/>
                <a:cs typeface="Times New Roman" panose="02020603050405020304" charset="0"/>
              </a:rPr>
              <a:t>(</a:t>
            </a:r>
            <a:endParaRPr kumimoji="0" lang="en-US" altLang="zh-CN" sz="2400" b="0" i="0" u="none" strike="noStrike" kern="1200" cap="none" spc="0" normalizeH="0" baseline="0" noProof="0" dirty="0">
              <a:ln>
                <a:noFill/>
              </a:ln>
              <a:effectLst/>
              <a:uLnTx/>
              <a:uFillTx/>
              <a:latin typeface="Times New Roman" panose="02020603050405020304" charset="0"/>
              <a:ea typeface="黑体" panose="02010609060101010101" pitchFamily="49" charset="-122"/>
              <a:cs typeface="Times New Roman" panose="02020603050405020304" charset="0"/>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0" i="0" u="none" strike="noStrike" kern="1200" cap="none" spc="0" normalizeH="0" baseline="0" noProof="0" dirty="0">
                <a:ln>
                  <a:noFill/>
                </a:ln>
                <a:effectLst/>
                <a:uLnTx/>
                <a:uFillTx/>
                <a:latin typeface="Times New Roman" panose="02020603050405020304" charset="0"/>
                <a:ea typeface="黑体" panose="02010609060101010101" pitchFamily="49" charset="-122"/>
                <a:cs typeface="Times New Roman" panose="02020603050405020304" charset="0"/>
              </a:rPr>
              <a:t>     5, // count</a:t>
            </a:r>
            <a:endParaRPr kumimoji="0" lang="en-US" altLang="zh-CN" sz="2400" b="0" i="0" u="none" strike="noStrike" kern="1200" cap="none" spc="0" normalizeH="0" baseline="0" noProof="0" dirty="0">
              <a:ln>
                <a:noFill/>
              </a:ln>
              <a:effectLst/>
              <a:uLnTx/>
              <a:uFillTx/>
              <a:latin typeface="Times New Roman" panose="02020603050405020304" charset="0"/>
              <a:ea typeface="黑体" panose="02010609060101010101" pitchFamily="49" charset="-122"/>
              <a:cs typeface="Times New Roman" panose="02020603050405020304" charset="0"/>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0" i="0" u="none" strike="noStrike" kern="1200" cap="none" spc="0" normalizeH="0" baseline="0" noProof="0" dirty="0">
                <a:ln>
                  <a:noFill/>
                </a:ln>
                <a:effectLst/>
                <a:uLnTx/>
                <a:uFillTx/>
                <a:latin typeface="Times New Roman" panose="02020603050405020304" charset="0"/>
                <a:ea typeface="黑体" panose="02010609060101010101" pitchFamily="49" charset="-122"/>
                <a:cs typeface="Times New Roman" panose="02020603050405020304" charset="0"/>
              </a:rPr>
              <a:t>    10, // </a:t>
            </a:r>
            <a:r>
              <a:rPr kumimoji="0" lang="en-US" altLang="zh-CN" sz="2400" b="0" i="0" u="none" strike="noStrike" kern="1200" cap="none" spc="0" normalizeH="0" baseline="0" noProof="0" dirty="0" err="1">
                <a:ln>
                  <a:noFill/>
                </a:ln>
                <a:effectLst/>
                <a:uLnTx/>
                <a:uFillTx/>
                <a:latin typeface="Times New Roman" panose="02020603050405020304" charset="0"/>
                <a:ea typeface="黑体" panose="02010609060101010101" pitchFamily="49" charset="-122"/>
                <a:cs typeface="Times New Roman" panose="02020603050405020304" charset="0"/>
              </a:rPr>
              <a:t>blocklength</a:t>
            </a:r>
            <a:endParaRPr kumimoji="0" lang="en-US" altLang="zh-CN" sz="2400" b="0" i="0" u="none" strike="noStrike" kern="1200" cap="none" spc="0" normalizeH="0" baseline="0" noProof="0" dirty="0">
              <a:ln>
                <a:noFill/>
              </a:ln>
              <a:effectLst/>
              <a:uLnTx/>
              <a:uFillTx/>
              <a:latin typeface="Times New Roman" panose="02020603050405020304" charset="0"/>
              <a:ea typeface="黑体" panose="02010609060101010101" pitchFamily="49" charset="-122"/>
              <a:cs typeface="Times New Roman" panose="02020603050405020304" charset="0"/>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0" i="0" u="none" strike="noStrike" kern="1200" cap="none" spc="0" normalizeH="0" baseline="0" noProof="0" dirty="0">
                <a:ln>
                  <a:noFill/>
                </a:ln>
                <a:effectLst/>
                <a:uLnTx/>
                <a:uFillTx/>
                <a:latin typeface="Times New Roman" panose="02020603050405020304" charset="0"/>
                <a:ea typeface="黑体" panose="02010609060101010101" pitchFamily="49" charset="-122"/>
                <a:cs typeface="Times New Roman" panose="02020603050405020304" charset="0"/>
              </a:rPr>
              <a:t>    20, // stride</a:t>
            </a:r>
            <a:endParaRPr kumimoji="0" lang="en-US" altLang="zh-CN" sz="2400" b="0" i="0" u="none" strike="noStrike" kern="1200" cap="none" spc="0" normalizeH="0" baseline="0" noProof="0" dirty="0">
              <a:ln>
                <a:noFill/>
              </a:ln>
              <a:effectLst/>
              <a:uLnTx/>
              <a:uFillTx/>
              <a:latin typeface="Times New Roman" panose="02020603050405020304" charset="0"/>
              <a:ea typeface="黑体" panose="02010609060101010101" pitchFamily="49" charset="-122"/>
              <a:cs typeface="Times New Roman" panose="02020603050405020304" charset="0"/>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0" i="0" u="none" strike="noStrike" kern="1200" cap="none" spc="0" normalizeH="0" baseline="0" noProof="0" dirty="0">
                <a:ln>
                  <a:noFill/>
                </a:ln>
                <a:effectLst/>
                <a:uLnTx/>
                <a:uFillTx/>
                <a:latin typeface="Times New Roman" panose="02020603050405020304" charset="0"/>
                <a:ea typeface="黑体" panose="02010609060101010101" pitchFamily="49" charset="-122"/>
                <a:cs typeface="Times New Roman" panose="02020603050405020304" charset="0"/>
              </a:rPr>
              <a:t>    MPI_INT, //</a:t>
            </a:r>
            <a:r>
              <a:rPr kumimoji="0" lang="en-US" altLang="zh-CN" sz="2400" b="0" i="0" u="none" strike="noStrike" kern="1200" cap="none" spc="0" normalizeH="0" baseline="0" noProof="0" dirty="0" err="1">
                <a:ln>
                  <a:noFill/>
                </a:ln>
                <a:effectLst/>
                <a:uLnTx/>
                <a:uFillTx/>
                <a:latin typeface="Times New Roman" panose="02020603050405020304" charset="0"/>
                <a:ea typeface="黑体" panose="02010609060101010101" pitchFamily="49" charset="-122"/>
                <a:cs typeface="Times New Roman" panose="02020603050405020304" charset="0"/>
              </a:rPr>
              <a:t>oldtype</a:t>
            </a:r>
            <a:endParaRPr kumimoji="0" lang="en-US" altLang="zh-CN" sz="2400" b="0" i="0" u="none" strike="noStrike" kern="1200" cap="none" spc="0" normalizeH="0" baseline="0" noProof="0" dirty="0">
              <a:ln>
                <a:noFill/>
              </a:ln>
              <a:effectLst/>
              <a:uLnTx/>
              <a:uFillTx/>
              <a:latin typeface="Times New Roman" panose="02020603050405020304" charset="0"/>
              <a:ea typeface="黑体" panose="02010609060101010101" pitchFamily="49" charset="-122"/>
              <a:cs typeface="Times New Roman" panose="02020603050405020304" charset="0"/>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0" i="0" u="none" strike="noStrike" kern="1200" cap="none" spc="0" normalizeH="0" baseline="0" noProof="0" dirty="0">
                <a:ln>
                  <a:noFill/>
                </a:ln>
                <a:effectLst/>
                <a:uLnTx/>
                <a:uFillTx/>
                <a:latin typeface="Times New Roman" panose="02020603050405020304" charset="0"/>
                <a:ea typeface="黑体" panose="02010609060101010101" pitchFamily="49" charset="-122"/>
                <a:cs typeface="Times New Roman" panose="02020603050405020304" charset="0"/>
              </a:rPr>
              <a:t>    &amp;</a:t>
            </a:r>
            <a:r>
              <a:rPr kumimoji="0" lang="en-US" altLang="zh-CN" sz="2400" b="0" i="0" u="none" strike="noStrike" kern="1200" cap="none" spc="0" normalizeH="0" baseline="0" noProof="0" dirty="0" err="1">
                <a:ln>
                  <a:noFill/>
                </a:ln>
                <a:effectLst/>
                <a:uLnTx/>
                <a:uFillTx/>
                <a:latin typeface="Times New Roman" panose="02020603050405020304" charset="0"/>
                <a:ea typeface="黑体" panose="02010609060101010101" pitchFamily="49" charset="-122"/>
                <a:cs typeface="Times New Roman" panose="02020603050405020304" charset="0"/>
              </a:rPr>
              <a:t>newtype</a:t>
            </a:r>
            <a:endParaRPr kumimoji="0" lang="en-US" altLang="zh-CN" sz="2400" b="0" i="0" u="none" strike="noStrike" kern="1200" cap="none" spc="0" normalizeH="0" baseline="0" noProof="0" dirty="0">
              <a:ln>
                <a:noFill/>
              </a:ln>
              <a:effectLst/>
              <a:uLnTx/>
              <a:uFillTx/>
              <a:latin typeface="Times New Roman" panose="02020603050405020304" charset="0"/>
              <a:ea typeface="黑体" panose="02010609060101010101" pitchFamily="49" charset="-122"/>
              <a:cs typeface="Times New Roman" panose="02020603050405020304" charset="0"/>
            </a:endParaRPr>
          </a:p>
          <a:p>
            <a:pPr marL="0" marR="0" lvl="0" indent="0" algn="l" defTabSz="914400" rtl="0" eaLnBrk="1" fontAlgn="base" latinLnBrk="0" hangingPunct="1">
              <a:lnSpc>
                <a:spcPct val="100000"/>
              </a:lnSpc>
              <a:spcBef>
                <a:spcPct val="50000"/>
              </a:spcBef>
              <a:spcAft>
                <a:spcPct val="0"/>
              </a:spcAft>
              <a:buClrTx/>
              <a:buSzTx/>
              <a:buFontTx/>
              <a:buNone/>
              <a:defRPr/>
            </a:pPr>
            <a:r>
              <a:rPr kumimoji="0" lang="en-US" altLang="zh-CN" sz="2400" b="0" i="0" u="none" strike="noStrike" kern="1200" cap="none" spc="0" normalizeH="0" baseline="0" noProof="0" dirty="0">
                <a:ln>
                  <a:noFill/>
                </a:ln>
                <a:effectLst/>
                <a:uLnTx/>
                <a:uFillTx/>
                <a:latin typeface="Times New Roman" panose="02020603050405020304" charset="0"/>
                <a:ea typeface="黑体" panose="02010609060101010101" pitchFamily="49" charset="-122"/>
                <a:cs typeface="Times New Roman" panose="02020603050405020304" charset="0"/>
              </a:rPr>
              <a:t>)</a:t>
            </a:r>
            <a:endParaRPr kumimoji="0" lang="zh-CN" altLang="en-US" sz="2400" b="0" i="0" u="none" strike="noStrike" kern="1200" cap="none" spc="0" normalizeH="0" baseline="0" noProof="0" dirty="0">
              <a:ln>
                <a:noFill/>
              </a:ln>
              <a:effectLst/>
              <a:uLnTx/>
              <a:uFillTx/>
              <a:latin typeface="Times New Roman" panose="02020603050405020304" charset="0"/>
              <a:ea typeface="黑体" panose="02010609060101010101" pitchFamily="49" charset="-122"/>
              <a:cs typeface="Times New Roman" panose="02020603050405020304" charset="0"/>
            </a:endParaRPr>
          </a:p>
          <a:p>
            <a:endParaRPr lang="zh-CN" altLang="en-US" dirty="0"/>
          </a:p>
        </p:txBody>
      </p:sp>
      <p:sp>
        <p:nvSpPr>
          <p:cNvPr id="3" name="标题 2"/>
          <p:cNvSpPr>
            <a:spLocks noGrp="1"/>
          </p:cNvSpPr>
          <p:nvPr>
            <p:ph type="ctrTitle"/>
          </p:nvPr>
        </p:nvSpPr>
        <p:spPr/>
        <p:txBody>
          <a:bodyPr/>
          <a:lstStyle/>
          <a:p>
            <a:r>
              <a:rPr lang="en-US" altLang="zh-CN" dirty="0"/>
              <a:t>MPI_Type_vector</a:t>
            </a:r>
            <a:r>
              <a:rPr lang="zh-CN" altLang="en-US" dirty="0"/>
              <a:t>例子</a:t>
            </a:r>
            <a:endParaRPr lang="zh-CN" altLang="en-US" dirty="0"/>
          </a:p>
        </p:txBody>
      </p:sp>
      <p:graphicFrame>
        <p:nvGraphicFramePr>
          <p:cNvPr id="4" name="Group 185"/>
          <p:cNvGraphicFramePr/>
          <p:nvPr/>
        </p:nvGraphicFramePr>
        <p:xfrm>
          <a:off x="4540956" y="1371654"/>
          <a:ext cx="4121150" cy="4358640"/>
        </p:xfrm>
        <a:graphic>
          <a:graphicData uri="http://schemas.openxmlformats.org/drawingml/2006/table">
            <a:tbl>
              <a:tblPr/>
              <a:tblGrid>
                <a:gridCol w="374650"/>
                <a:gridCol w="374650"/>
                <a:gridCol w="376237"/>
                <a:gridCol w="373063"/>
                <a:gridCol w="376237"/>
                <a:gridCol w="373063"/>
                <a:gridCol w="373062"/>
                <a:gridCol w="376238"/>
                <a:gridCol w="373062"/>
                <a:gridCol w="376238"/>
                <a:gridCol w="374650"/>
              </a:tblGrid>
              <a:tr h="225425">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en-US" altLang="zh-CN" sz="2000" b="0" i="0" u="none" strike="noStrike" cap="none" normalizeH="0" baseline="0" dirty="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000" b="0" i="0" u="none" strike="noStrike" cap="none" normalizeH="0" baseline="0" dirty="0">
                          <a:ln>
                            <a:noFill/>
                          </a:ln>
                          <a:solidFill>
                            <a:schemeClr val="tx1"/>
                          </a:solidFill>
                          <a:effectLst>
                            <a:outerShdw blurRad="38100" dist="38100" dir="2700000" algn="tl">
                              <a:srgbClr val="C0C0C0"/>
                            </a:outerShdw>
                          </a:effectLst>
                          <a:latin typeface="+mn-lt"/>
                          <a:ea typeface="宋体" panose="02010600030101010101" pitchFamily="2" charset="-122"/>
                        </a:rPr>
                        <a:t>0</a:t>
                      </a:r>
                      <a:endParaRPr kumimoji="0" lang="en-US" altLang="zh-CN" sz="2000" b="0" i="0" u="none" strike="noStrike" cap="none" normalizeH="0" baseline="0" dirty="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rPr>
                        <a:t>1</a:t>
                      </a:r>
                      <a:endParaRPr kumimoji="0" lang="en-US" altLang="zh-CN"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rPr>
                        <a:t>2</a:t>
                      </a:r>
                      <a:endParaRPr kumimoji="0" lang="en-US" altLang="zh-CN"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rPr>
                        <a:t>3</a:t>
                      </a:r>
                      <a:endParaRPr kumimoji="0" lang="en-US" altLang="zh-CN"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rPr>
                        <a:t>4</a:t>
                      </a:r>
                      <a:endParaRPr kumimoji="0" lang="en-US" altLang="zh-CN"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rPr>
                        <a:t>5</a:t>
                      </a:r>
                      <a:endParaRPr kumimoji="0" lang="en-US" altLang="zh-CN"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rPr>
                        <a:t>6</a:t>
                      </a:r>
                      <a:endParaRPr kumimoji="0" lang="en-US" altLang="zh-CN"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rPr>
                        <a:t>7</a:t>
                      </a:r>
                      <a:endParaRPr kumimoji="0" lang="en-US" altLang="zh-CN"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rPr>
                        <a:t>8</a:t>
                      </a:r>
                      <a:endParaRPr kumimoji="0" lang="en-US" altLang="zh-CN"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000" b="0" i="0" u="none" strike="noStrike" cap="none" normalizeH="0" baseline="0" dirty="0">
                          <a:ln>
                            <a:noFill/>
                          </a:ln>
                          <a:solidFill>
                            <a:schemeClr val="tx1"/>
                          </a:solidFill>
                          <a:effectLst>
                            <a:outerShdw blurRad="38100" dist="38100" dir="2700000" algn="tl">
                              <a:srgbClr val="C0C0C0"/>
                            </a:outerShdw>
                          </a:effectLst>
                          <a:latin typeface="+mn-lt"/>
                          <a:ea typeface="宋体" panose="02010600030101010101" pitchFamily="2" charset="-122"/>
                        </a:rPr>
                        <a:t>9</a:t>
                      </a:r>
                      <a:endParaRPr kumimoji="0" lang="en-US" altLang="zh-CN" sz="2000" b="0" i="0" u="none" strike="noStrike" cap="none" normalizeH="0" baseline="0" dirty="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5425">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rPr>
                        <a:t>0</a:t>
                      </a:r>
                      <a:endParaRPr kumimoji="0" lang="en-US" altLang="zh-CN"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dirty="0">
                        <a:ln>
                          <a:noFill/>
                        </a:ln>
                        <a:solidFill>
                          <a:schemeClr val="tx1"/>
                        </a:solidFill>
                        <a:effectLst>
                          <a:outerShdw blurRad="38100" dist="38100" dir="2700000" algn="tl">
                            <a:srgbClr val="FFFFFF"/>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dirty="0">
                        <a:ln>
                          <a:noFill/>
                        </a:ln>
                        <a:solidFill>
                          <a:schemeClr val="tx1"/>
                        </a:solidFill>
                        <a:effectLst>
                          <a:outerShdw blurRad="38100" dist="38100" dir="2700000" algn="tl">
                            <a:srgbClr val="FFFFFF"/>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dirty="0">
                        <a:ln>
                          <a:noFill/>
                        </a:ln>
                        <a:solidFill>
                          <a:schemeClr val="tx1"/>
                        </a:solidFill>
                        <a:effectLst>
                          <a:outerShdw blurRad="38100" dist="38100" dir="2700000" algn="tl">
                            <a:srgbClr val="FFFFFF"/>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dirty="0">
                        <a:ln>
                          <a:noFill/>
                        </a:ln>
                        <a:solidFill>
                          <a:schemeClr val="tx1"/>
                        </a:solidFill>
                        <a:effectLst>
                          <a:outerShdw blurRad="38100" dist="38100" dir="2700000" algn="tl">
                            <a:srgbClr val="FFFFFF"/>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dirty="0">
                        <a:ln>
                          <a:noFill/>
                        </a:ln>
                        <a:solidFill>
                          <a:schemeClr val="tx1"/>
                        </a:solidFill>
                        <a:effectLst>
                          <a:outerShdw blurRad="38100" dist="38100" dir="2700000" algn="tl">
                            <a:srgbClr val="FFFFFF"/>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dirty="0">
                        <a:ln>
                          <a:noFill/>
                        </a:ln>
                        <a:solidFill>
                          <a:schemeClr val="tx1"/>
                        </a:solidFill>
                        <a:effectLst>
                          <a:outerShdw blurRad="38100" dist="38100" dir="2700000" algn="tl">
                            <a:srgbClr val="FFFFFF"/>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dirty="0">
                        <a:ln>
                          <a:noFill/>
                        </a:ln>
                        <a:solidFill>
                          <a:schemeClr val="tx1"/>
                        </a:solidFill>
                        <a:effectLst>
                          <a:outerShdw blurRad="38100" dist="38100" dir="2700000" algn="tl">
                            <a:srgbClr val="FFFFFF"/>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dirty="0">
                        <a:ln>
                          <a:noFill/>
                        </a:ln>
                        <a:solidFill>
                          <a:schemeClr val="tx1"/>
                        </a:solidFill>
                        <a:effectLst>
                          <a:outerShdw blurRad="38100" dist="38100" dir="2700000" algn="tl">
                            <a:srgbClr val="FFFFFF"/>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dirty="0">
                        <a:ln>
                          <a:noFill/>
                        </a:ln>
                        <a:solidFill>
                          <a:schemeClr val="tx1"/>
                        </a:solidFill>
                        <a:effectLst>
                          <a:outerShdw blurRad="38100" dist="38100" dir="2700000" algn="tl">
                            <a:srgbClr val="FFFFFF"/>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dirty="0">
                        <a:ln>
                          <a:noFill/>
                        </a:ln>
                        <a:solidFill>
                          <a:schemeClr val="tx1"/>
                        </a:solidFill>
                        <a:effectLst>
                          <a:outerShdw blurRad="38100" dist="38100" dir="2700000" algn="tl">
                            <a:srgbClr val="FFFFFF"/>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r>
              <a:tr h="225425">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rPr>
                        <a:t>1</a:t>
                      </a:r>
                      <a:endParaRPr kumimoji="0" lang="en-US" altLang="zh-CN"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dirty="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dirty="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5425">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rPr>
                        <a:t>2</a:t>
                      </a:r>
                      <a:endParaRPr kumimoji="0" lang="en-US" altLang="zh-CN"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dirty="0">
                        <a:ln>
                          <a:noFill/>
                        </a:ln>
                        <a:solidFill>
                          <a:schemeClr val="tx1"/>
                        </a:solidFill>
                        <a:effectLst>
                          <a:outerShdw blurRad="38100" dist="38100" dir="2700000" algn="tl">
                            <a:srgbClr val="FFFFFF"/>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dirty="0">
                        <a:ln>
                          <a:noFill/>
                        </a:ln>
                        <a:solidFill>
                          <a:schemeClr val="tx1"/>
                        </a:solidFill>
                        <a:effectLst>
                          <a:outerShdw blurRad="38100" dist="38100" dir="2700000" algn="tl">
                            <a:srgbClr val="FFFFFF"/>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a:ln>
                          <a:noFill/>
                        </a:ln>
                        <a:solidFill>
                          <a:schemeClr val="tx1"/>
                        </a:solidFill>
                        <a:effectLst>
                          <a:outerShdw blurRad="38100" dist="38100" dir="2700000" algn="tl">
                            <a:srgbClr val="FFFFFF"/>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dirty="0">
                        <a:ln>
                          <a:noFill/>
                        </a:ln>
                        <a:solidFill>
                          <a:schemeClr val="tx1"/>
                        </a:solidFill>
                        <a:effectLst>
                          <a:outerShdw blurRad="38100" dist="38100" dir="2700000" algn="tl">
                            <a:srgbClr val="FFFFFF"/>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dirty="0">
                        <a:ln>
                          <a:noFill/>
                        </a:ln>
                        <a:solidFill>
                          <a:schemeClr val="tx1"/>
                        </a:solidFill>
                        <a:effectLst>
                          <a:outerShdw blurRad="38100" dist="38100" dir="2700000" algn="tl">
                            <a:srgbClr val="FFFFFF"/>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dirty="0">
                        <a:ln>
                          <a:noFill/>
                        </a:ln>
                        <a:solidFill>
                          <a:schemeClr val="tx1"/>
                        </a:solidFill>
                        <a:effectLst>
                          <a:outerShdw blurRad="38100" dist="38100" dir="2700000" algn="tl">
                            <a:srgbClr val="FFFFFF"/>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dirty="0">
                        <a:ln>
                          <a:noFill/>
                        </a:ln>
                        <a:solidFill>
                          <a:schemeClr val="tx1"/>
                        </a:solidFill>
                        <a:effectLst>
                          <a:outerShdw blurRad="38100" dist="38100" dir="2700000" algn="tl">
                            <a:srgbClr val="FFFFFF"/>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dirty="0">
                        <a:ln>
                          <a:noFill/>
                        </a:ln>
                        <a:solidFill>
                          <a:schemeClr val="tx1"/>
                        </a:solidFill>
                        <a:effectLst>
                          <a:outerShdw blurRad="38100" dist="38100" dir="2700000" algn="tl">
                            <a:srgbClr val="FFFFFF"/>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dirty="0">
                        <a:ln>
                          <a:noFill/>
                        </a:ln>
                        <a:solidFill>
                          <a:schemeClr val="tx1"/>
                        </a:solidFill>
                        <a:effectLst>
                          <a:outerShdw blurRad="38100" dist="38100" dir="2700000" algn="tl">
                            <a:srgbClr val="FFFFFF"/>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dirty="0">
                        <a:ln>
                          <a:noFill/>
                        </a:ln>
                        <a:solidFill>
                          <a:schemeClr val="tx1"/>
                        </a:solidFill>
                        <a:effectLst>
                          <a:outerShdw blurRad="38100" dist="38100" dir="2700000" algn="tl">
                            <a:srgbClr val="FFFFFF"/>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r>
              <a:tr h="225425">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rPr>
                        <a:t>3</a:t>
                      </a:r>
                      <a:endParaRPr kumimoji="0" lang="en-US" altLang="zh-CN"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dirty="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5425">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rPr>
                        <a:t>4</a:t>
                      </a:r>
                      <a:endParaRPr kumimoji="0" lang="en-US" altLang="zh-CN"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dirty="0">
                        <a:ln>
                          <a:noFill/>
                        </a:ln>
                        <a:solidFill>
                          <a:schemeClr val="tx1"/>
                        </a:solidFill>
                        <a:effectLst>
                          <a:outerShdw blurRad="38100" dist="38100" dir="2700000" algn="tl">
                            <a:srgbClr val="FFFFFF"/>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dirty="0">
                        <a:ln>
                          <a:noFill/>
                        </a:ln>
                        <a:solidFill>
                          <a:schemeClr val="tx1"/>
                        </a:solidFill>
                        <a:effectLst>
                          <a:outerShdw blurRad="38100" dist="38100" dir="2700000" algn="tl">
                            <a:srgbClr val="FFFFFF"/>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dirty="0">
                        <a:ln>
                          <a:noFill/>
                        </a:ln>
                        <a:solidFill>
                          <a:schemeClr val="tx1"/>
                        </a:solidFill>
                        <a:effectLst>
                          <a:outerShdw blurRad="38100" dist="38100" dir="2700000" algn="tl">
                            <a:srgbClr val="FFFFFF"/>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dirty="0">
                        <a:ln>
                          <a:noFill/>
                        </a:ln>
                        <a:solidFill>
                          <a:schemeClr val="tx1"/>
                        </a:solidFill>
                        <a:effectLst>
                          <a:outerShdw blurRad="38100" dist="38100" dir="2700000" algn="tl">
                            <a:srgbClr val="FFFFFF"/>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a:ln>
                          <a:noFill/>
                        </a:ln>
                        <a:solidFill>
                          <a:schemeClr val="tx1"/>
                        </a:solidFill>
                        <a:effectLst>
                          <a:outerShdw blurRad="38100" dist="38100" dir="2700000" algn="tl">
                            <a:srgbClr val="FFFFFF"/>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dirty="0">
                        <a:ln>
                          <a:noFill/>
                        </a:ln>
                        <a:solidFill>
                          <a:schemeClr val="tx1"/>
                        </a:solidFill>
                        <a:effectLst>
                          <a:outerShdw blurRad="38100" dist="38100" dir="2700000" algn="tl">
                            <a:srgbClr val="FFFFFF"/>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a:ln>
                          <a:noFill/>
                        </a:ln>
                        <a:solidFill>
                          <a:schemeClr val="tx1"/>
                        </a:solidFill>
                        <a:effectLst>
                          <a:outerShdw blurRad="38100" dist="38100" dir="2700000" algn="tl">
                            <a:srgbClr val="FFFFFF"/>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a:ln>
                          <a:noFill/>
                        </a:ln>
                        <a:solidFill>
                          <a:schemeClr val="tx1"/>
                        </a:solidFill>
                        <a:effectLst>
                          <a:outerShdw blurRad="38100" dist="38100" dir="2700000" algn="tl">
                            <a:srgbClr val="FFFFFF"/>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a:ln>
                          <a:noFill/>
                        </a:ln>
                        <a:solidFill>
                          <a:schemeClr val="tx1"/>
                        </a:solidFill>
                        <a:effectLst>
                          <a:outerShdw blurRad="38100" dist="38100" dir="2700000" algn="tl">
                            <a:srgbClr val="FFFFFF"/>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dirty="0">
                        <a:ln>
                          <a:noFill/>
                        </a:ln>
                        <a:solidFill>
                          <a:schemeClr val="tx1"/>
                        </a:solidFill>
                        <a:effectLst>
                          <a:outerShdw blurRad="38100" dist="38100" dir="2700000" algn="tl">
                            <a:srgbClr val="FFFFFF"/>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r>
              <a:tr h="223838">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rPr>
                        <a:t>5</a:t>
                      </a:r>
                      <a:endParaRPr kumimoji="0" lang="en-US" altLang="zh-CN"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dirty="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dirty="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dirty="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dirty="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5425">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rPr>
                        <a:t>6</a:t>
                      </a:r>
                      <a:endParaRPr kumimoji="0" lang="en-US" altLang="zh-CN"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dirty="0">
                        <a:ln>
                          <a:noFill/>
                        </a:ln>
                        <a:solidFill>
                          <a:schemeClr val="tx1"/>
                        </a:solidFill>
                        <a:effectLst>
                          <a:outerShdw blurRad="38100" dist="38100" dir="2700000" algn="tl">
                            <a:srgbClr val="FFFFFF"/>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dirty="0">
                        <a:ln>
                          <a:noFill/>
                        </a:ln>
                        <a:solidFill>
                          <a:schemeClr val="tx1"/>
                        </a:solidFill>
                        <a:effectLst>
                          <a:outerShdw blurRad="38100" dist="38100" dir="2700000" algn="tl">
                            <a:srgbClr val="FFFFFF"/>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a:ln>
                          <a:noFill/>
                        </a:ln>
                        <a:solidFill>
                          <a:schemeClr val="tx1"/>
                        </a:solidFill>
                        <a:effectLst>
                          <a:outerShdw blurRad="38100" dist="38100" dir="2700000" algn="tl">
                            <a:srgbClr val="FFFFFF"/>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dirty="0">
                        <a:ln>
                          <a:noFill/>
                        </a:ln>
                        <a:solidFill>
                          <a:schemeClr val="tx1"/>
                        </a:solidFill>
                        <a:effectLst>
                          <a:outerShdw blurRad="38100" dist="38100" dir="2700000" algn="tl">
                            <a:srgbClr val="FFFFFF"/>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a:ln>
                          <a:noFill/>
                        </a:ln>
                        <a:solidFill>
                          <a:schemeClr val="tx1"/>
                        </a:solidFill>
                        <a:effectLst>
                          <a:outerShdw blurRad="38100" dist="38100" dir="2700000" algn="tl">
                            <a:srgbClr val="FFFFFF"/>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a:ln>
                          <a:noFill/>
                        </a:ln>
                        <a:solidFill>
                          <a:schemeClr val="tx1"/>
                        </a:solidFill>
                        <a:effectLst>
                          <a:outerShdw blurRad="38100" dist="38100" dir="2700000" algn="tl">
                            <a:srgbClr val="FFFFFF"/>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dirty="0">
                        <a:ln>
                          <a:noFill/>
                        </a:ln>
                        <a:solidFill>
                          <a:schemeClr val="tx1"/>
                        </a:solidFill>
                        <a:effectLst>
                          <a:outerShdw blurRad="38100" dist="38100" dir="2700000" algn="tl">
                            <a:srgbClr val="FFFFFF"/>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a:ln>
                          <a:noFill/>
                        </a:ln>
                        <a:solidFill>
                          <a:schemeClr val="tx1"/>
                        </a:solidFill>
                        <a:effectLst>
                          <a:outerShdw blurRad="38100" dist="38100" dir="2700000" algn="tl">
                            <a:srgbClr val="FFFFFF"/>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dirty="0">
                        <a:ln>
                          <a:noFill/>
                        </a:ln>
                        <a:solidFill>
                          <a:schemeClr val="tx1"/>
                        </a:solidFill>
                        <a:effectLst>
                          <a:outerShdw blurRad="38100" dist="38100" dir="2700000" algn="tl">
                            <a:srgbClr val="FFFFFF"/>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dirty="0">
                        <a:ln>
                          <a:noFill/>
                        </a:ln>
                        <a:solidFill>
                          <a:schemeClr val="tx1"/>
                        </a:solidFill>
                        <a:effectLst>
                          <a:outerShdw blurRad="38100" dist="38100" dir="2700000" algn="tl">
                            <a:srgbClr val="FFFFFF"/>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r>
              <a:tr h="225425">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rPr>
                        <a:t>7</a:t>
                      </a:r>
                      <a:endParaRPr kumimoji="0" lang="en-US" altLang="zh-CN"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dirty="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dirty="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dirty="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dirty="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225425">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rPr>
                        <a:t>8</a:t>
                      </a:r>
                      <a:endParaRPr kumimoji="0" lang="en-US" altLang="zh-CN"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dirty="0">
                        <a:ln>
                          <a:noFill/>
                        </a:ln>
                        <a:solidFill>
                          <a:schemeClr val="tx1"/>
                        </a:solidFill>
                        <a:effectLst>
                          <a:outerShdw blurRad="38100" dist="38100" dir="2700000" algn="tl">
                            <a:srgbClr val="FFFFFF"/>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dirty="0">
                        <a:ln>
                          <a:noFill/>
                        </a:ln>
                        <a:solidFill>
                          <a:schemeClr val="tx1"/>
                        </a:solidFill>
                        <a:effectLst>
                          <a:outerShdw blurRad="38100" dist="38100" dir="2700000" algn="tl">
                            <a:srgbClr val="FFFFFF"/>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dirty="0">
                        <a:ln>
                          <a:noFill/>
                        </a:ln>
                        <a:solidFill>
                          <a:schemeClr val="tx1"/>
                        </a:solidFill>
                        <a:effectLst>
                          <a:outerShdw blurRad="38100" dist="38100" dir="2700000" algn="tl">
                            <a:srgbClr val="FFFFFF"/>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dirty="0">
                        <a:ln>
                          <a:noFill/>
                        </a:ln>
                        <a:solidFill>
                          <a:schemeClr val="tx1"/>
                        </a:solidFill>
                        <a:effectLst>
                          <a:outerShdw blurRad="38100" dist="38100" dir="2700000" algn="tl">
                            <a:srgbClr val="FFFFFF"/>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dirty="0">
                        <a:ln>
                          <a:noFill/>
                        </a:ln>
                        <a:solidFill>
                          <a:schemeClr val="tx1"/>
                        </a:solidFill>
                        <a:effectLst>
                          <a:outerShdw blurRad="38100" dist="38100" dir="2700000" algn="tl">
                            <a:srgbClr val="FFFFFF"/>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dirty="0">
                        <a:ln>
                          <a:noFill/>
                        </a:ln>
                        <a:solidFill>
                          <a:schemeClr val="tx1"/>
                        </a:solidFill>
                        <a:effectLst>
                          <a:outerShdw blurRad="38100" dist="38100" dir="2700000" algn="tl">
                            <a:srgbClr val="FFFFFF"/>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dirty="0">
                        <a:ln>
                          <a:noFill/>
                        </a:ln>
                        <a:solidFill>
                          <a:schemeClr val="tx1"/>
                        </a:solidFill>
                        <a:effectLst>
                          <a:outerShdw blurRad="38100" dist="38100" dir="2700000" algn="tl">
                            <a:srgbClr val="FFFFFF"/>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dirty="0">
                        <a:ln>
                          <a:noFill/>
                        </a:ln>
                        <a:solidFill>
                          <a:schemeClr val="tx1"/>
                        </a:solidFill>
                        <a:effectLst>
                          <a:outerShdw blurRad="38100" dist="38100" dir="2700000" algn="tl">
                            <a:srgbClr val="FFFFFF"/>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dirty="0">
                        <a:ln>
                          <a:noFill/>
                        </a:ln>
                        <a:solidFill>
                          <a:schemeClr val="tx1"/>
                        </a:solidFill>
                        <a:effectLst>
                          <a:outerShdw blurRad="38100" dist="38100" dir="2700000" algn="tl">
                            <a:srgbClr val="FFFFFF"/>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FFFFFF"/>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dirty="0">
                        <a:ln>
                          <a:noFill/>
                        </a:ln>
                        <a:solidFill>
                          <a:schemeClr val="tx1"/>
                        </a:solidFill>
                        <a:effectLst>
                          <a:outerShdw blurRad="38100" dist="38100" dir="2700000" algn="tl">
                            <a:srgbClr val="FFFFFF"/>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r>
              <a:tr h="225425">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r>
                        <a:rPr kumimoji="0" lang="en-US" altLang="zh-CN"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rPr>
                        <a:t>9</a:t>
                      </a:r>
                      <a:endParaRPr kumimoji="0" lang="en-US" altLang="zh-CN"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dirty="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dirty="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45720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9144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371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18288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2860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7432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2004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657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2000" b="0" i="0" u="none" strike="noStrike" cap="none" normalizeH="0" baseline="0" dirty="0">
                        <a:ln>
                          <a:noFill/>
                        </a:ln>
                        <a:solidFill>
                          <a:schemeClr val="tx1"/>
                        </a:solidFill>
                        <a:effectLst>
                          <a:outerShdw blurRad="38100" dist="38100" dir="2700000" algn="tl">
                            <a:srgbClr val="C0C0C0"/>
                          </a:outerShdw>
                        </a:effectLst>
                        <a:latin typeface="+mn-lt"/>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a:t>构造函数</a:t>
            </a:r>
            <a:r>
              <a:rPr lang="en-US" altLang="zh-CN" dirty="0"/>
              <a:t>MPI_Type_struct</a:t>
            </a:r>
            <a:endParaRPr lang="zh-CN" altLang="en-US" dirty="0"/>
          </a:p>
        </p:txBody>
      </p:sp>
      <p:sp>
        <p:nvSpPr>
          <p:cNvPr id="5" name="文本框 4"/>
          <p:cNvSpPr txBox="1"/>
          <p:nvPr/>
        </p:nvSpPr>
        <p:spPr>
          <a:xfrm>
            <a:off x="1676476" y="983343"/>
            <a:ext cx="6095840" cy="2677656"/>
          </a:xfrm>
          <a:prstGeom prst="rect">
            <a:avLst/>
          </a:prstGeom>
          <a:noFill/>
        </p:spPr>
        <p:txBody>
          <a:bodyPr wrap="square">
            <a:spAutoFit/>
          </a:bodyPr>
          <a:lstStyle/>
          <a:p>
            <a:r>
              <a:rPr lang="en-US" altLang="zh-CN" dirty="0">
                <a:solidFill>
                  <a:srgbClr val="C00000"/>
                </a:solidFill>
                <a:latin typeface="Times New Roman" panose="02020603050405020304" charset="0"/>
                <a:cs typeface="Times New Roman" panose="02020603050405020304" charset="0"/>
              </a:rPr>
              <a:t>MPI_Type_struct</a:t>
            </a:r>
            <a:r>
              <a:rPr lang="en-US" altLang="zh-CN" dirty="0">
                <a:latin typeface="Times New Roman" panose="02020603050405020304" charset="0"/>
                <a:cs typeface="Times New Roman" panose="02020603050405020304" charset="0"/>
              </a:rPr>
              <a:t>(</a:t>
            </a:r>
            <a:endParaRPr lang="en-US" altLang="zh-CN" dirty="0">
              <a:latin typeface="Times New Roman" panose="02020603050405020304" charset="0"/>
              <a:cs typeface="Times New Roman" panose="02020603050405020304" charset="0"/>
            </a:endParaRPr>
          </a:p>
          <a:p>
            <a:r>
              <a:rPr lang="en-US" altLang="zh-CN" dirty="0">
                <a:latin typeface="Times New Roman" panose="02020603050405020304" charset="0"/>
                <a:cs typeface="Times New Roman" panose="02020603050405020304" charset="0"/>
              </a:rPr>
              <a:t>    </a:t>
            </a:r>
            <a:r>
              <a:rPr lang="en-US" altLang="zh-CN" dirty="0">
                <a:solidFill>
                  <a:srgbClr val="00B0F0"/>
                </a:solidFill>
                <a:latin typeface="Times New Roman" panose="02020603050405020304" charset="0"/>
                <a:cs typeface="Times New Roman" panose="02020603050405020304" charset="0"/>
              </a:rPr>
              <a:t>count</a:t>
            </a:r>
            <a:r>
              <a:rPr lang="en-US" altLang="zh-CN" dirty="0">
                <a:latin typeface="Times New Roman" panose="02020603050405020304" charset="0"/>
                <a:cs typeface="Times New Roman" panose="02020603050405020304" charset="0"/>
              </a:rPr>
              <a:t>, //</a:t>
            </a:r>
            <a:r>
              <a:rPr lang="zh-CN" altLang="en-US" dirty="0">
                <a:latin typeface="Times New Roman" panose="02020603050405020304" charset="0"/>
                <a:cs typeface="Times New Roman" panose="02020603050405020304" charset="0"/>
              </a:rPr>
              <a:t>成员数 </a:t>
            </a:r>
            <a:endParaRPr lang="zh-CN" altLang="en-US" dirty="0">
              <a:latin typeface="Times New Roman" panose="02020603050405020304" charset="0"/>
              <a:cs typeface="Times New Roman" panose="02020603050405020304" charset="0"/>
            </a:endParaRPr>
          </a:p>
          <a:p>
            <a:r>
              <a:rPr lang="zh-CN" altLang="en-US" dirty="0">
                <a:latin typeface="Times New Roman" panose="02020603050405020304" charset="0"/>
                <a:cs typeface="Times New Roman" panose="02020603050405020304" charset="0"/>
              </a:rPr>
              <a:t>    </a:t>
            </a:r>
            <a:r>
              <a:rPr lang="en-US" altLang="zh-CN" dirty="0" err="1">
                <a:solidFill>
                  <a:srgbClr val="00B0F0"/>
                </a:solidFill>
                <a:latin typeface="Times New Roman" panose="02020603050405020304" charset="0"/>
                <a:cs typeface="Times New Roman" panose="02020603050405020304" charset="0"/>
              </a:rPr>
              <a:t>array_of_blocklengths</a:t>
            </a:r>
            <a:r>
              <a:rPr lang="en-US" altLang="zh-CN" dirty="0">
                <a:latin typeface="Times New Roman" panose="02020603050405020304" charset="0"/>
                <a:cs typeface="Times New Roman" panose="02020603050405020304" charset="0"/>
              </a:rPr>
              <a:t>, //</a:t>
            </a:r>
            <a:r>
              <a:rPr lang="zh-CN" altLang="en-US" dirty="0">
                <a:latin typeface="Times New Roman" panose="02020603050405020304" charset="0"/>
                <a:cs typeface="Times New Roman" panose="02020603050405020304" charset="0"/>
              </a:rPr>
              <a:t>成员块长度数组</a:t>
            </a:r>
            <a:endParaRPr lang="zh-CN" altLang="en-US" dirty="0">
              <a:latin typeface="Times New Roman" panose="02020603050405020304" charset="0"/>
              <a:cs typeface="Times New Roman" panose="02020603050405020304" charset="0"/>
            </a:endParaRPr>
          </a:p>
          <a:p>
            <a:r>
              <a:rPr lang="zh-CN" altLang="en-US" dirty="0">
                <a:latin typeface="Times New Roman" panose="02020603050405020304" charset="0"/>
                <a:cs typeface="Times New Roman" panose="02020603050405020304" charset="0"/>
              </a:rPr>
              <a:t>    </a:t>
            </a:r>
            <a:r>
              <a:rPr lang="en-US" altLang="zh-CN" dirty="0" err="1">
                <a:solidFill>
                  <a:srgbClr val="00B0F0"/>
                </a:solidFill>
                <a:latin typeface="Times New Roman" panose="02020603050405020304" charset="0"/>
                <a:cs typeface="Times New Roman" panose="02020603050405020304" charset="0"/>
              </a:rPr>
              <a:t>array_of_displacements</a:t>
            </a:r>
            <a:r>
              <a:rPr lang="en-US" altLang="zh-CN" dirty="0">
                <a:latin typeface="Times New Roman" panose="02020603050405020304" charset="0"/>
                <a:cs typeface="Times New Roman" panose="02020603050405020304" charset="0"/>
              </a:rPr>
              <a:t>,//</a:t>
            </a:r>
            <a:r>
              <a:rPr lang="zh-CN" altLang="en-US" dirty="0">
                <a:latin typeface="Times New Roman" panose="02020603050405020304" charset="0"/>
                <a:cs typeface="Times New Roman" panose="02020603050405020304" charset="0"/>
              </a:rPr>
              <a:t>成员偏移数组     </a:t>
            </a:r>
            <a:endParaRPr lang="en-US" altLang="zh-CN" dirty="0">
              <a:latin typeface="Times New Roman" panose="02020603050405020304" charset="0"/>
              <a:cs typeface="Times New Roman" panose="02020603050405020304" charset="0"/>
            </a:endParaRPr>
          </a:p>
          <a:p>
            <a:r>
              <a:rPr lang="en-US" altLang="zh-CN" dirty="0">
                <a:latin typeface="Times New Roman" panose="02020603050405020304" charset="0"/>
                <a:cs typeface="Times New Roman" panose="02020603050405020304" charset="0"/>
              </a:rPr>
              <a:t>    </a:t>
            </a:r>
            <a:r>
              <a:rPr lang="en-US" altLang="zh-CN" dirty="0" err="1">
                <a:solidFill>
                  <a:srgbClr val="00B0F0"/>
                </a:solidFill>
                <a:latin typeface="Times New Roman" panose="02020603050405020304" charset="0"/>
                <a:cs typeface="Times New Roman" panose="02020603050405020304" charset="0"/>
              </a:rPr>
              <a:t>array_of_types</a:t>
            </a:r>
            <a:r>
              <a:rPr lang="en-US" altLang="zh-CN" dirty="0">
                <a:latin typeface="Times New Roman" panose="02020603050405020304" charset="0"/>
                <a:cs typeface="Times New Roman" panose="02020603050405020304" charset="0"/>
              </a:rPr>
              <a:t>, //</a:t>
            </a:r>
            <a:r>
              <a:rPr lang="zh-CN" altLang="en-US" dirty="0">
                <a:latin typeface="Times New Roman" panose="02020603050405020304" charset="0"/>
                <a:cs typeface="Times New Roman" panose="02020603050405020304" charset="0"/>
              </a:rPr>
              <a:t>成员类型数组</a:t>
            </a:r>
            <a:endParaRPr lang="zh-CN" altLang="en-US" dirty="0">
              <a:latin typeface="Times New Roman" panose="02020603050405020304" charset="0"/>
              <a:cs typeface="Times New Roman" panose="02020603050405020304" charset="0"/>
            </a:endParaRPr>
          </a:p>
          <a:p>
            <a:r>
              <a:rPr lang="zh-CN" altLang="en-US" dirty="0">
                <a:latin typeface="Times New Roman" panose="02020603050405020304" charset="0"/>
                <a:cs typeface="Times New Roman" panose="02020603050405020304" charset="0"/>
              </a:rPr>
              <a:t>    </a:t>
            </a:r>
            <a:r>
              <a:rPr lang="en-US" altLang="zh-CN" dirty="0" err="1">
                <a:solidFill>
                  <a:srgbClr val="00B0F0"/>
                </a:solidFill>
                <a:latin typeface="Times New Roman" panose="02020603050405020304" charset="0"/>
                <a:cs typeface="Times New Roman" panose="02020603050405020304" charset="0"/>
              </a:rPr>
              <a:t>newtype</a:t>
            </a:r>
            <a:r>
              <a:rPr lang="en-US" altLang="zh-CN" dirty="0">
                <a:latin typeface="Times New Roman" panose="02020603050405020304" charset="0"/>
                <a:cs typeface="Times New Roman" panose="02020603050405020304" charset="0"/>
              </a:rPr>
              <a:t> // </a:t>
            </a:r>
            <a:r>
              <a:rPr lang="zh-CN" altLang="en-US" dirty="0">
                <a:latin typeface="Times New Roman" panose="02020603050405020304" charset="0"/>
                <a:cs typeface="Times New Roman" panose="02020603050405020304" charset="0"/>
              </a:rPr>
              <a:t>新类型</a:t>
            </a:r>
            <a:endParaRPr lang="zh-CN" altLang="en-US" dirty="0">
              <a:latin typeface="Times New Roman" panose="02020603050405020304" charset="0"/>
              <a:cs typeface="Times New Roman" panose="02020603050405020304" charset="0"/>
            </a:endParaRPr>
          </a:p>
          <a:p>
            <a:r>
              <a:rPr lang="en-US" altLang="zh-CN" dirty="0">
                <a:latin typeface="Times New Roman" panose="02020603050405020304" charset="0"/>
                <a:cs typeface="Times New Roman" panose="02020603050405020304" charset="0"/>
              </a:rPr>
              <a:t>) </a:t>
            </a:r>
            <a:endParaRPr lang="zh-CN" altLang="en-US" dirty="0">
              <a:latin typeface="Times New Roman" panose="02020603050405020304" charset="0"/>
              <a:cs typeface="Times New Roman" panose="02020603050405020304" charset="0"/>
            </a:endParaRPr>
          </a:p>
        </p:txBody>
      </p:sp>
      <p:sp>
        <p:nvSpPr>
          <p:cNvPr id="6" name="矩形 5"/>
          <p:cNvSpPr/>
          <p:nvPr/>
        </p:nvSpPr>
        <p:spPr bwMode="auto">
          <a:xfrm>
            <a:off x="239085" y="4161540"/>
            <a:ext cx="685782" cy="425875"/>
          </a:xfrm>
          <a:prstGeom prst="rect">
            <a:avLst/>
          </a:prstGeom>
          <a:solidFill>
            <a:schemeClr val="accent5"/>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r>
              <a:rPr kumimoji="0" lang="en-US" altLang="zh-CN" sz="1600" b="0" i="0" u="none" strike="noStrike" cap="none" normalizeH="0" baseline="0" dirty="0">
                <a:ln>
                  <a:noFill/>
                </a:ln>
                <a:solidFill>
                  <a:schemeClr val="tx1"/>
                </a:solidFill>
                <a:effectLst/>
                <a:latin typeface="+mn-lt"/>
                <a:ea typeface="宋体" panose="02010600030101010101" pitchFamily="2" charset="-122"/>
              </a:rPr>
              <a:t>type1</a:t>
            </a:r>
            <a:endParaRPr kumimoji="0" lang="zh-CN" altLang="en-US" sz="1600" b="0" i="0" u="none" strike="noStrike" cap="none" normalizeH="0" baseline="0" dirty="0">
              <a:ln>
                <a:noFill/>
              </a:ln>
              <a:solidFill>
                <a:schemeClr val="tx1"/>
              </a:solidFill>
              <a:effectLst/>
              <a:latin typeface="+mn-lt"/>
              <a:ea typeface="宋体" panose="02010600030101010101" pitchFamily="2" charset="-122"/>
            </a:endParaRPr>
          </a:p>
        </p:txBody>
      </p:sp>
      <p:sp>
        <p:nvSpPr>
          <p:cNvPr id="7" name="矩形 6"/>
          <p:cNvSpPr/>
          <p:nvPr/>
        </p:nvSpPr>
        <p:spPr bwMode="auto">
          <a:xfrm>
            <a:off x="924867" y="4161539"/>
            <a:ext cx="685782" cy="425875"/>
          </a:xfrm>
          <a:prstGeom prst="rect">
            <a:avLst/>
          </a:prstGeom>
          <a:solidFill>
            <a:schemeClr val="accent5"/>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r>
              <a:rPr kumimoji="0" lang="en-US" altLang="zh-CN" sz="1600" b="0" i="0" u="none" strike="noStrike" cap="none" normalizeH="0" baseline="0" dirty="0">
                <a:ln>
                  <a:noFill/>
                </a:ln>
                <a:solidFill>
                  <a:schemeClr val="tx1"/>
                </a:solidFill>
                <a:effectLst/>
                <a:latin typeface="+mn-lt"/>
                <a:ea typeface="宋体" panose="02010600030101010101" pitchFamily="2" charset="-122"/>
              </a:rPr>
              <a:t>type1</a:t>
            </a:r>
            <a:endParaRPr kumimoji="0" lang="zh-CN" altLang="en-US" sz="1600" b="0" i="0" u="none" strike="noStrike" cap="none" normalizeH="0" baseline="0" dirty="0">
              <a:ln>
                <a:noFill/>
              </a:ln>
              <a:solidFill>
                <a:schemeClr val="tx1"/>
              </a:solidFill>
              <a:effectLst/>
              <a:latin typeface="+mn-lt"/>
              <a:ea typeface="宋体" panose="02010600030101010101" pitchFamily="2" charset="-122"/>
            </a:endParaRPr>
          </a:p>
        </p:txBody>
      </p:sp>
      <p:sp>
        <p:nvSpPr>
          <p:cNvPr id="8" name="矩形 7"/>
          <p:cNvSpPr/>
          <p:nvPr/>
        </p:nvSpPr>
        <p:spPr bwMode="auto">
          <a:xfrm>
            <a:off x="239085" y="4999718"/>
            <a:ext cx="685782" cy="425875"/>
          </a:xfrm>
          <a:prstGeom prst="rect">
            <a:avLst/>
          </a:prstGeom>
          <a:solidFill>
            <a:srgbClr val="FFC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r>
              <a:rPr kumimoji="0" lang="en-US" altLang="zh-CN" sz="1600" b="0" i="0" u="none" strike="noStrike" cap="none" normalizeH="0" baseline="0" dirty="0">
                <a:ln>
                  <a:noFill/>
                </a:ln>
                <a:solidFill>
                  <a:schemeClr val="tx1"/>
                </a:solidFill>
                <a:effectLst/>
                <a:latin typeface="+mn-lt"/>
                <a:ea typeface="宋体" panose="02010600030101010101" pitchFamily="2" charset="-122"/>
              </a:rPr>
              <a:t>type2</a:t>
            </a:r>
            <a:endParaRPr kumimoji="0" lang="zh-CN" altLang="en-US" sz="1600" b="0" i="0" u="none" strike="noStrike" cap="none" normalizeH="0" baseline="0" dirty="0">
              <a:ln>
                <a:noFill/>
              </a:ln>
              <a:solidFill>
                <a:schemeClr val="tx1"/>
              </a:solidFill>
              <a:effectLst/>
              <a:latin typeface="+mn-lt"/>
              <a:ea typeface="宋体" panose="02010600030101010101" pitchFamily="2" charset="-122"/>
            </a:endParaRPr>
          </a:p>
        </p:txBody>
      </p:sp>
      <p:sp>
        <p:nvSpPr>
          <p:cNvPr id="9" name="矩形 8"/>
          <p:cNvSpPr/>
          <p:nvPr/>
        </p:nvSpPr>
        <p:spPr bwMode="auto">
          <a:xfrm>
            <a:off x="239085" y="5837896"/>
            <a:ext cx="685782" cy="425875"/>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r>
              <a:rPr kumimoji="0" lang="en-US" altLang="zh-CN" sz="1600" b="0" i="0" u="none" strike="noStrike" cap="none" normalizeH="0" baseline="0" dirty="0">
                <a:ln>
                  <a:noFill/>
                </a:ln>
                <a:solidFill>
                  <a:schemeClr val="tx1"/>
                </a:solidFill>
                <a:effectLst/>
                <a:latin typeface="+mn-lt"/>
                <a:ea typeface="宋体" panose="02010600030101010101" pitchFamily="2" charset="-122"/>
              </a:rPr>
              <a:t>type3</a:t>
            </a:r>
            <a:endParaRPr kumimoji="0" lang="zh-CN" altLang="en-US" sz="1600" b="0" i="0" u="none" strike="noStrike" cap="none" normalizeH="0" baseline="0" dirty="0">
              <a:ln>
                <a:noFill/>
              </a:ln>
              <a:solidFill>
                <a:schemeClr val="tx1"/>
              </a:solidFill>
              <a:effectLst/>
              <a:latin typeface="+mn-lt"/>
              <a:ea typeface="宋体" panose="02010600030101010101" pitchFamily="2" charset="-122"/>
            </a:endParaRPr>
          </a:p>
        </p:txBody>
      </p:sp>
      <p:sp>
        <p:nvSpPr>
          <p:cNvPr id="12" name="矩形 11"/>
          <p:cNvSpPr/>
          <p:nvPr/>
        </p:nvSpPr>
        <p:spPr bwMode="auto">
          <a:xfrm>
            <a:off x="924867" y="5837895"/>
            <a:ext cx="685782" cy="425875"/>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r>
              <a:rPr kumimoji="0" lang="en-US" altLang="zh-CN" sz="1600" b="0" i="0" u="none" strike="noStrike" cap="none" normalizeH="0" baseline="0" dirty="0">
                <a:ln>
                  <a:noFill/>
                </a:ln>
                <a:solidFill>
                  <a:schemeClr val="tx1"/>
                </a:solidFill>
                <a:effectLst/>
                <a:latin typeface="+mn-lt"/>
                <a:ea typeface="宋体" panose="02010600030101010101" pitchFamily="2" charset="-122"/>
              </a:rPr>
              <a:t>type3</a:t>
            </a:r>
            <a:endParaRPr kumimoji="0" lang="zh-CN" altLang="en-US" sz="1600" b="0" i="0" u="none" strike="noStrike" cap="none" normalizeH="0" baseline="0" dirty="0">
              <a:ln>
                <a:noFill/>
              </a:ln>
              <a:solidFill>
                <a:schemeClr val="tx1"/>
              </a:solidFill>
              <a:effectLst/>
              <a:latin typeface="+mn-lt"/>
              <a:ea typeface="宋体" panose="02010600030101010101" pitchFamily="2" charset="-122"/>
            </a:endParaRPr>
          </a:p>
        </p:txBody>
      </p:sp>
      <p:sp>
        <p:nvSpPr>
          <p:cNvPr id="13" name="矩形 12"/>
          <p:cNvSpPr/>
          <p:nvPr/>
        </p:nvSpPr>
        <p:spPr bwMode="auto">
          <a:xfrm>
            <a:off x="1610649" y="5837894"/>
            <a:ext cx="685782" cy="425875"/>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r>
              <a:rPr kumimoji="0" lang="en-US" altLang="zh-CN" sz="1600" b="0" i="0" u="none" strike="noStrike" cap="none" normalizeH="0" baseline="0" dirty="0">
                <a:ln>
                  <a:noFill/>
                </a:ln>
                <a:solidFill>
                  <a:schemeClr val="tx1"/>
                </a:solidFill>
                <a:effectLst/>
                <a:latin typeface="+mn-lt"/>
                <a:ea typeface="宋体" panose="02010600030101010101" pitchFamily="2" charset="-122"/>
              </a:rPr>
              <a:t>type3</a:t>
            </a:r>
            <a:endParaRPr kumimoji="0" lang="zh-CN" altLang="en-US" sz="1600" b="0" i="0" u="none" strike="noStrike" cap="none" normalizeH="0" baseline="0" dirty="0">
              <a:ln>
                <a:noFill/>
              </a:ln>
              <a:solidFill>
                <a:schemeClr val="tx1"/>
              </a:solidFill>
              <a:effectLst/>
              <a:latin typeface="+mn-lt"/>
              <a:ea typeface="宋体" panose="02010600030101010101" pitchFamily="2" charset="-122"/>
            </a:endParaRPr>
          </a:p>
        </p:txBody>
      </p:sp>
      <p:sp>
        <p:nvSpPr>
          <p:cNvPr id="15" name="文本框 14"/>
          <p:cNvSpPr txBox="1"/>
          <p:nvPr/>
        </p:nvSpPr>
        <p:spPr>
          <a:xfrm>
            <a:off x="2438456" y="3511159"/>
            <a:ext cx="1295366" cy="400110"/>
          </a:xfrm>
          <a:prstGeom prst="rect">
            <a:avLst/>
          </a:prstGeom>
          <a:noFill/>
        </p:spPr>
        <p:txBody>
          <a:bodyPr wrap="square">
            <a:spAutoFit/>
          </a:bodyPr>
          <a:lstStyle/>
          <a:p>
            <a:pPr algn="l">
              <a:spcBef>
                <a:spcPct val="50000"/>
              </a:spcBef>
            </a:pPr>
            <a:r>
              <a:rPr lang="en-US" altLang="zh-CN" sz="2000" dirty="0">
                <a:solidFill>
                  <a:srgbClr val="C00000"/>
                </a:solidFill>
                <a:latin typeface="Times New Roman" panose="02020603050405020304" charset="0"/>
                <a:cs typeface="Times New Roman" panose="02020603050405020304" charset="0"/>
              </a:rPr>
              <a:t>count = 3</a:t>
            </a:r>
            <a:endParaRPr lang="en-US" altLang="zh-CN" sz="2000" dirty="0">
              <a:solidFill>
                <a:srgbClr val="C00000"/>
              </a:solidFill>
              <a:latin typeface="Times New Roman" panose="02020603050405020304" charset="0"/>
              <a:cs typeface="Times New Roman" panose="02020603050405020304" charset="0"/>
            </a:endParaRPr>
          </a:p>
        </p:txBody>
      </p:sp>
      <p:sp>
        <p:nvSpPr>
          <p:cNvPr id="17" name="文本框 16"/>
          <p:cNvSpPr txBox="1"/>
          <p:nvPr/>
        </p:nvSpPr>
        <p:spPr>
          <a:xfrm>
            <a:off x="2438456" y="3844684"/>
            <a:ext cx="2895524" cy="2708434"/>
          </a:xfrm>
          <a:prstGeom prst="rect">
            <a:avLst/>
          </a:prstGeom>
          <a:noFill/>
        </p:spPr>
        <p:txBody>
          <a:bodyPr wrap="square">
            <a:spAutoFit/>
          </a:bodyPr>
          <a:lstStyle/>
          <a:p>
            <a:pPr>
              <a:spcBef>
                <a:spcPct val="50000"/>
              </a:spcBef>
            </a:pPr>
            <a:r>
              <a:rPr lang="en-US" altLang="zh-CN" sz="2000" dirty="0" err="1">
                <a:solidFill>
                  <a:srgbClr val="C00000"/>
                </a:solidFill>
                <a:latin typeface="Times New Roman" panose="02020603050405020304" charset="0"/>
                <a:cs typeface="Times New Roman" panose="02020603050405020304" charset="0"/>
              </a:rPr>
              <a:t>array_of_blocklengths</a:t>
            </a:r>
            <a:endParaRPr lang="en-US" altLang="zh-CN" sz="2000" dirty="0">
              <a:solidFill>
                <a:srgbClr val="C00000"/>
              </a:solidFill>
              <a:latin typeface="Times New Roman" panose="02020603050405020304" charset="0"/>
              <a:cs typeface="Times New Roman" panose="02020603050405020304" charset="0"/>
            </a:endParaRPr>
          </a:p>
          <a:p>
            <a:pPr algn="l">
              <a:spcBef>
                <a:spcPct val="50000"/>
              </a:spcBef>
            </a:pPr>
            <a:r>
              <a:rPr lang="en-US" altLang="zh-CN" sz="2000" dirty="0">
                <a:solidFill>
                  <a:srgbClr val="C00000"/>
                </a:solidFill>
                <a:latin typeface="Times New Roman" panose="02020603050405020304" charset="0"/>
                <a:cs typeface="Times New Roman" panose="02020603050405020304" charset="0"/>
              </a:rPr>
              <a:t>= {2, 1, 3}</a:t>
            </a:r>
            <a:endParaRPr lang="en-US" altLang="zh-CN" sz="2000" dirty="0">
              <a:solidFill>
                <a:srgbClr val="C00000"/>
              </a:solidFill>
              <a:latin typeface="Times New Roman" panose="02020603050405020304" charset="0"/>
              <a:cs typeface="Times New Roman" panose="02020603050405020304" charset="0"/>
            </a:endParaRPr>
          </a:p>
          <a:p>
            <a:pPr>
              <a:spcBef>
                <a:spcPct val="50000"/>
              </a:spcBef>
            </a:pPr>
            <a:r>
              <a:rPr lang="en-US" altLang="zh-CN" sz="2000" dirty="0" err="1">
                <a:solidFill>
                  <a:srgbClr val="C00000"/>
                </a:solidFill>
                <a:latin typeface="Times New Roman" panose="02020603050405020304" charset="0"/>
                <a:cs typeface="Times New Roman" panose="02020603050405020304" charset="0"/>
              </a:rPr>
              <a:t>array_of_displacement</a:t>
            </a:r>
            <a:endParaRPr lang="en-US" altLang="zh-CN" sz="2000" dirty="0">
              <a:solidFill>
                <a:srgbClr val="C00000"/>
              </a:solidFill>
              <a:latin typeface="Times New Roman" panose="02020603050405020304" charset="0"/>
              <a:cs typeface="Times New Roman" panose="02020603050405020304" charset="0"/>
            </a:endParaRPr>
          </a:p>
          <a:p>
            <a:pPr algn="l">
              <a:spcBef>
                <a:spcPct val="50000"/>
              </a:spcBef>
            </a:pPr>
            <a:r>
              <a:rPr lang="en-US" altLang="zh-CN" sz="2000" dirty="0">
                <a:solidFill>
                  <a:srgbClr val="C00000"/>
                </a:solidFill>
                <a:latin typeface="Times New Roman" panose="02020603050405020304" charset="0"/>
                <a:cs typeface="Times New Roman" panose="02020603050405020304" charset="0"/>
              </a:rPr>
              <a:t>= {?, ?, ?}</a:t>
            </a:r>
            <a:endParaRPr lang="en-US" altLang="zh-CN" sz="2000" dirty="0">
              <a:solidFill>
                <a:srgbClr val="C00000"/>
              </a:solidFill>
              <a:latin typeface="Times New Roman" panose="02020603050405020304" charset="0"/>
              <a:cs typeface="Times New Roman" panose="02020603050405020304" charset="0"/>
            </a:endParaRPr>
          </a:p>
          <a:p>
            <a:pPr algn="l">
              <a:spcBef>
                <a:spcPct val="50000"/>
              </a:spcBef>
            </a:pPr>
            <a:r>
              <a:rPr lang="en-US" altLang="zh-CN" sz="2000" dirty="0" err="1">
                <a:solidFill>
                  <a:srgbClr val="C00000"/>
                </a:solidFill>
                <a:latin typeface="Times New Roman" panose="02020603050405020304" charset="0"/>
                <a:cs typeface="Times New Roman" panose="02020603050405020304" charset="0"/>
              </a:rPr>
              <a:t>array_of_type</a:t>
            </a:r>
            <a:endParaRPr lang="en-US" altLang="zh-CN" sz="2000" dirty="0">
              <a:solidFill>
                <a:srgbClr val="C00000"/>
              </a:solidFill>
              <a:latin typeface="Times New Roman" panose="02020603050405020304" charset="0"/>
              <a:cs typeface="Times New Roman" panose="02020603050405020304" charset="0"/>
            </a:endParaRPr>
          </a:p>
          <a:p>
            <a:pPr algn="l">
              <a:spcBef>
                <a:spcPct val="50000"/>
              </a:spcBef>
            </a:pPr>
            <a:r>
              <a:rPr lang="en-US" altLang="zh-CN" sz="2000" dirty="0">
                <a:solidFill>
                  <a:srgbClr val="C00000"/>
                </a:solidFill>
                <a:latin typeface="Times New Roman" panose="02020603050405020304" charset="0"/>
                <a:cs typeface="Times New Roman" panose="02020603050405020304" charset="0"/>
              </a:rPr>
              <a:t>= {type1,type2,type3}</a:t>
            </a:r>
            <a:endParaRPr lang="en-US" altLang="zh-CN" sz="2000" dirty="0">
              <a:solidFill>
                <a:srgbClr val="C00000"/>
              </a:solidFill>
              <a:latin typeface="Times New Roman" panose="02020603050405020304" charset="0"/>
              <a:cs typeface="Times New Roman" panose="02020603050405020304" charset="0"/>
            </a:endParaRPr>
          </a:p>
        </p:txBody>
      </p:sp>
      <p:cxnSp>
        <p:nvCxnSpPr>
          <p:cNvPr id="19" name="直接箭头连接符 18"/>
          <p:cNvCxnSpPr/>
          <p:nvPr/>
        </p:nvCxnSpPr>
        <p:spPr bwMode="auto">
          <a:xfrm>
            <a:off x="5177539" y="4966716"/>
            <a:ext cx="380990" cy="0"/>
          </a:xfrm>
          <a:prstGeom prst="straightConnector1">
            <a:avLst/>
          </a:prstGeom>
          <a:solidFill>
            <a:schemeClr val="accent1"/>
          </a:solidFill>
          <a:ln w="76200" cap="flat" cmpd="sng" algn="ctr">
            <a:solidFill>
              <a:srgbClr val="00B0F0"/>
            </a:solidFill>
            <a:prstDash val="solid"/>
            <a:round/>
            <a:headEnd type="none" w="med" len="med"/>
            <a:tailEnd type="triangle"/>
          </a:ln>
          <a:effectLst/>
        </p:spPr>
      </p:cxnSp>
      <p:sp>
        <p:nvSpPr>
          <p:cNvPr id="20" name="文本框 19"/>
          <p:cNvSpPr txBox="1"/>
          <p:nvPr/>
        </p:nvSpPr>
        <p:spPr>
          <a:xfrm>
            <a:off x="5558528" y="4058775"/>
            <a:ext cx="3432955" cy="2031325"/>
          </a:xfrm>
          <a:prstGeom prst="rect">
            <a:avLst/>
          </a:prstGeom>
          <a:solidFill>
            <a:schemeClr val="accent1"/>
          </a:solidFill>
        </p:spPr>
        <p:txBody>
          <a:bodyPr wrap="square" rtlCol="0">
            <a:spAutoFit/>
          </a:bodyPr>
          <a:lstStyle/>
          <a:p>
            <a:r>
              <a:rPr lang="en-US" altLang="zh-CN" sz="1800" dirty="0" err="1">
                <a:solidFill>
                  <a:srgbClr val="C00000"/>
                </a:solidFill>
                <a:latin typeface="Calibri" panose="020F0502020204030204" pitchFamily="34" charset="0"/>
                <a:cs typeface="Calibri" panose="020F0502020204030204" pitchFamily="34" charset="0"/>
              </a:rPr>
              <a:t>MPI_Aint</a:t>
            </a:r>
            <a:r>
              <a:rPr lang="en-US" altLang="zh-CN" sz="1800" dirty="0">
                <a:solidFill>
                  <a:srgbClr val="C00000"/>
                </a:solidFill>
                <a:latin typeface="Calibri" panose="020F0502020204030204" pitchFamily="34" charset="0"/>
                <a:cs typeface="Calibri" panose="020F0502020204030204" pitchFamily="34" charset="0"/>
              </a:rPr>
              <a:t> </a:t>
            </a:r>
            <a:r>
              <a:rPr lang="en-US" altLang="zh-CN" sz="1800" dirty="0">
                <a:latin typeface="Calibri" panose="020F0502020204030204" pitchFamily="34" charset="0"/>
                <a:cs typeface="Calibri" panose="020F0502020204030204" pitchFamily="34" charset="0"/>
              </a:rPr>
              <a:t>addr1,addr2,addr3;</a:t>
            </a:r>
            <a:endParaRPr lang="en-US" altLang="zh-CN" sz="1800" dirty="0">
              <a:latin typeface="Calibri" panose="020F0502020204030204" pitchFamily="34" charset="0"/>
              <a:cs typeface="Calibri" panose="020F0502020204030204" pitchFamily="34" charset="0"/>
            </a:endParaRPr>
          </a:p>
          <a:p>
            <a:r>
              <a:rPr lang="en-US" altLang="zh-CN" sz="1800" dirty="0">
                <a:latin typeface="Calibri" panose="020F0502020204030204" pitchFamily="34" charset="0"/>
                <a:cs typeface="Calibri" panose="020F0502020204030204" pitchFamily="34" charset="0"/>
              </a:rPr>
              <a:t>int a,b,c,dist1,dist2;</a:t>
            </a:r>
            <a:endParaRPr lang="en-US" altLang="zh-CN" sz="1800" dirty="0">
              <a:latin typeface="Calibri" panose="020F0502020204030204" pitchFamily="34" charset="0"/>
              <a:cs typeface="Calibri" panose="020F0502020204030204" pitchFamily="34" charset="0"/>
            </a:endParaRPr>
          </a:p>
          <a:p>
            <a:r>
              <a:rPr lang="en-US" altLang="zh-CN" sz="1800" dirty="0" err="1">
                <a:solidFill>
                  <a:srgbClr val="C00000"/>
                </a:solidFill>
                <a:latin typeface="Calibri" panose="020F0502020204030204" pitchFamily="34" charset="0"/>
                <a:cs typeface="Calibri" panose="020F0502020204030204" pitchFamily="34" charset="0"/>
              </a:rPr>
              <a:t>MPI_Address</a:t>
            </a:r>
            <a:r>
              <a:rPr lang="en-US" altLang="zh-CN" sz="1800" dirty="0">
                <a:latin typeface="Calibri" panose="020F0502020204030204" pitchFamily="34" charset="0"/>
                <a:cs typeface="Calibri" panose="020F0502020204030204" pitchFamily="34" charset="0"/>
              </a:rPr>
              <a:t>(&amp;a,&amp;addr1);</a:t>
            </a:r>
            <a:endParaRPr lang="en-US" altLang="zh-CN" sz="1800" dirty="0">
              <a:latin typeface="Calibri" panose="020F0502020204030204" pitchFamily="34" charset="0"/>
              <a:cs typeface="Calibri" panose="020F0502020204030204" pitchFamily="34" charset="0"/>
            </a:endParaRPr>
          </a:p>
          <a:p>
            <a:r>
              <a:rPr lang="en-US" altLang="zh-CN" sz="1800" dirty="0" err="1">
                <a:solidFill>
                  <a:srgbClr val="C00000"/>
                </a:solidFill>
                <a:latin typeface="Calibri" panose="020F0502020204030204" pitchFamily="34" charset="0"/>
                <a:cs typeface="Calibri" panose="020F0502020204030204" pitchFamily="34" charset="0"/>
              </a:rPr>
              <a:t>MPI_Address</a:t>
            </a:r>
            <a:r>
              <a:rPr lang="en-US" altLang="zh-CN" sz="1800" dirty="0">
                <a:latin typeface="Calibri" panose="020F0502020204030204" pitchFamily="34" charset="0"/>
                <a:cs typeface="Calibri" panose="020F0502020204030204" pitchFamily="34" charset="0"/>
              </a:rPr>
              <a:t>(&amp;b,&amp;addr2);</a:t>
            </a:r>
            <a:endParaRPr lang="en-US" altLang="zh-CN" sz="1800" dirty="0">
              <a:latin typeface="Calibri" panose="020F0502020204030204" pitchFamily="34" charset="0"/>
              <a:cs typeface="Calibri" panose="020F0502020204030204" pitchFamily="34" charset="0"/>
            </a:endParaRPr>
          </a:p>
          <a:p>
            <a:r>
              <a:rPr lang="en-US" altLang="zh-CN" sz="1800" dirty="0" err="1">
                <a:solidFill>
                  <a:srgbClr val="C00000"/>
                </a:solidFill>
                <a:latin typeface="Calibri" panose="020F0502020204030204" pitchFamily="34" charset="0"/>
                <a:cs typeface="Calibri" panose="020F0502020204030204" pitchFamily="34" charset="0"/>
              </a:rPr>
              <a:t>MPI_Address</a:t>
            </a:r>
            <a:r>
              <a:rPr lang="en-US" altLang="zh-CN" sz="1800" dirty="0">
                <a:latin typeface="Calibri" panose="020F0502020204030204" pitchFamily="34" charset="0"/>
                <a:cs typeface="Calibri" panose="020F0502020204030204" pitchFamily="34" charset="0"/>
              </a:rPr>
              <a:t>(&amp;c,&amp;addr3);</a:t>
            </a:r>
            <a:endParaRPr lang="en-US" altLang="zh-CN" sz="1800" dirty="0">
              <a:latin typeface="Calibri" panose="020F0502020204030204" pitchFamily="34" charset="0"/>
              <a:cs typeface="Calibri" panose="020F0502020204030204" pitchFamily="34" charset="0"/>
            </a:endParaRPr>
          </a:p>
          <a:p>
            <a:r>
              <a:rPr lang="en-US" altLang="zh-CN" sz="1800" dirty="0">
                <a:latin typeface="Calibri" panose="020F0502020204030204" pitchFamily="34" charset="0"/>
                <a:cs typeface="Calibri" panose="020F0502020204030204" pitchFamily="34" charset="0"/>
              </a:rPr>
              <a:t>dist1=addr2-addr1;</a:t>
            </a:r>
            <a:endParaRPr lang="en-US" altLang="zh-CN" sz="1800" dirty="0">
              <a:latin typeface="Calibri" panose="020F0502020204030204" pitchFamily="34" charset="0"/>
              <a:cs typeface="Calibri" panose="020F0502020204030204" pitchFamily="34" charset="0"/>
            </a:endParaRPr>
          </a:p>
          <a:p>
            <a:r>
              <a:rPr lang="en-US" altLang="zh-CN" sz="1800" dirty="0">
                <a:latin typeface="Calibri" panose="020F0502020204030204" pitchFamily="34" charset="0"/>
                <a:cs typeface="Calibri" panose="020F0502020204030204" pitchFamily="34" charset="0"/>
              </a:rPr>
              <a:t>dist2=addr3-addr2;</a:t>
            </a:r>
            <a:endParaRPr lang="zh-CN" altLang="en-US" sz="1800" dirty="0">
              <a:latin typeface="Calibri" panose="020F0502020204030204" pitchFamily="34" charset="0"/>
              <a:cs typeface="Calibri" panose="020F050202020403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a:xfrm>
            <a:off x="481894" y="1107832"/>
            <a:ext cx="8184958" cy="5673880"/>
          </a:xfrm>
        </p:spPr>
        <p:txBody>
          <a:bodyPr>
            <a:normAutofit/>
          </a:bodyPr>
          <a:lstStyle/>
          <a:p>
            <a:r>
              <a:rPr lang="zh-CN" altLang="en-US" dirty="0">
                <a:latin typeface="Times New Roman" panose="02020603050405020304" charset="0"/>
                <a:cs typeface="Times New Roman" panose="02020603050405020304" charset="0"/>
              </a:rPr>
              <a:t>当发送者连续发送两个相同类型消息给同一个接收者，如果没有消息标签，接收者将无法区分这两个消息 </a:t>
            </a:r>
            <a:endParaRPr lang="en-US" altLang="zh-CN" sz="2000" dirty="0">
              <a:latin typeface="Times New Roman" panose="02020603050405020304" charset="0"/>
              <a:cs typeface="Times New Roman" panose="02020603050405020304" charset="0"/>
            </a:endParaRPr>
          </a:p>
          <a:p>
            <a:pPr lvl="1"/>
            <a:r>
              <a:rPr lang="zh-CN" altLang="en-US" sz="2000" dirty="0">
                <a:latin typeface="Times New Roman" panose="02020603050405020304" charset="0"/>
                <a:cs typeface="Times New Roman" panose="02020603050405020304" charset="0"/>
              </a:rPr>
              <a:t>这段代码打算传送</a:t>
            </a:r>
            <a:r>
              <a:rPr lang="en-US" altLang="zh-CN" sz="2000" dirty="0">
                <a:latin typeface="Times New Roman" panose="02020603050405020304" charset="0"/>
                <a:cs typeface="Times New Roman" panose="02020603050405020304" charset="0"/>
              </a:rPr>
              <a:t>A</a:t>
            </a:r>
            <a:r>
              <a:rPr lang="zh-CN" altLang="en-US" sz="2000" dirty="0">
                <a:latin typeface="Times New Roman" panose="02020603050405020304" charset="0"/>
                <a:cs typeface="Times New Roman" panose="02020603050405020304" charset="0"/>
              </a:rPr>
              <a:t>的前</a:t>
            </a:r>
            <a:r>
              <a:rPr lang="en-US" altLang="zh-CN" sz="2000" dirty="0">
                <a:latin typeface="Times New Roman" panose="02020603050405020304" charset="0"/>
                <a:cs typeface="Times New Roman" panose="02020603050405020304" charset="0"/>
              </a:rPr>
              <a:t>32</a:t>
            </a:r>
            <a:r>
              <a:rPr lang="zh-CN" altLang="en-US" sz="2000" dirty="0">
                <a:latin typeface="Times New Roman" panose="02020603050405020304" charset="0"/>
                <a:cs typeface="Times New Roman" panose="02020603050405020304" charset="0"/>
              </a:rPr>
              <a:t>个字节进入</a:t>
            </a:r>
            <a:r>
              <a:rPr lang="en-US" altLang="zh-CN" sz="2000" dirty="0">
                <a:latin typeface="Times New Roman" panose="02020603050405020304" charset="0"/>
                <a:cs typeface="Times New Roman" panose="02020603050405020304" charset="0"/>
              </a:rPr>
              <a:t>X</a:t>
            </a:r>
            <a:r>
              <a:rPr lang="zh-CN" altLang="en-US" sz="2000" dirty="0">
                <a:latin typeface="Times New Roman" panose="02020603050405020304" charset="0"/>
                <a:cs typeface="Times New Roman" panose="02020603050405020304" charset="0"/>
              </a:rPr>
              <a:t>，传送</a:t>
            </a:r>
            <a:r>
              <a:rPr lang="en-US" altLang="zh-CN" sz="2000" dirty="0">
                <a:latin typeface="Times New Roman" panose="02020603050405020304" charset="0"/>
                <a:cs typeface="Times New Roman" panose="02020603050405020304" charset="0"/>
              </a:rPr>
              <a:t>B</a:t>
            </a:r>
            <a:r>
              <a:rPr lang="zh-CN" altLang="en-US" sz="2000" dirty="0">
                <a:latin typeface="Times New Roman" panose="02020603050405020304" charset="0"/>
                <a:cs typeface="Times New Roman" panose="02020603050405020304" charset="0"/>
              </a:rPr>
              <a:t>的前</a:t>
            </a:r>
            <a:r>
              <a:rPr lang="en-US" altLang="zh-CN" sz="2000" dirty="0">
                <a:latin typeface="Times New Roman" panose="02020603050405020304" charset="0"/>
                <a:cs typeface="Times New Roman" panose="02020603050405020304" charset="0"/>
              </a:rPr>
              <a:t>16</a:t>
            </a:r>
            <a:r>
              <a:rPr lang="zh-CN" altLang="en-US" sz="2000" dirty="0">
                <a:latin typeface="Times New Roman" panose="02020603050405020304" charset="0"/>
                <a:cs typeface="Times New Roman" panose="02020603050405020304" charset="0"/>
              </a:rPr>
              <a:t>个字节进入</a:t>
            </a:r>
            <a:r>
              <a:rPr lang="en-US" altLang="zh-CN" sz="2000" dirty="0">
                <a:latin typeface="Times New Roman" panose="02020603050405020304" charset="0"/>
                <a:cs typeface="Times New Roman" panose="02020603050405020304" charset="0"/>
              </a:rPr>
              <a:t>Y</a:t>
            </a:r>
            <a:r>
              <a:rPr lang="zh-CN" altLang="en-US" sz="2000" dirty="0">
                <a:latin typeface="Times New Roman" panose="02020603050405020304" charset="0"/>
                <a:cs typeface="Times New Roman" panose="02020603050405020304" charset="0"/>
              </a:rPr>
              <a:t>。尽管消息</a:t>
            </a:r>
            <a:r>
              <a:rPr lang="en-US" altLang="zh-CN" sz="2000" dirty="0">
                <a:latin typeface="Times New Roman" panose="02020603050405020304" charset="0"/>
                <a:cs typeface="Times New Roman" panose="02020603050405020304" charset="0"/>
              </a:rPr>
              <a:t>B</a:t>
            </a:r>
            <a:r>
              <a:rPr lang="zh-CN" altLang="en-US" sz="2000" dirty="0">
                <a:latin typeface="Times New Roman" panose="02020603050405020304" charset="0"/>
                <a:cs typeface="Times New Roman" panose="02020603050405020304" charset="0"/>
              </a:rPr>
              <a:t>后发送，但可能先到达进程</a:t>
            </a:r>
            <a:r>
              <a:rPr lang="en-US" altLang="zh-CN" sz="2000" dirty="0">
                <a:latin typeface="Times New Roman" panose="02020603050405020304" charset="0"/>
                <a:cs typeface="Times New Roman" panose="02020603050405020304" charset="0"/>
              </a:rPr>
              <a:t>Q</a:t>
            </a:r>
            <a:r>
              <a:rPr lang="zh-CN" altLang="en-US" sz="2000" dirty="0">
                <a:latin typeface="Times New Roman" panose="02020603050405020304" charset="0"/>
                <a:cs typeface="Times New Roman" panose="02020603050405020304" charset="0"/>
              </a:rPr>
              <a:t>，就会被第一个接收函数接收在</a:t>
            </a:r>
            <a:r>
              <a:rPr lang="en-US" altLang="zh-CN" sz="2000" dirty="0">
                <a:latin typeface="Times New Roman" panose="02020603050405020304" charset="0"/>
                <a:cs typeface="Times New Roman" panose="02020603050405020304" charset="0"/>
              </a:rPr>
              <a:t>X</a:t>
            </a:r>
            <a:r>
              <a:rPr lang="zh-CN" altLang="en-US" sz="2000" dirty="0">
                <a:latin typeface="Times New Roman" panose="02020603050405020304" charset="0"/>
                <a:cs typeface="Times New Roman" panose="02020603050405020304" charset="0"/>
              </a:rPr>
              <a:t>中。使用标签可以避免这个错误</a:t>
            </a:r>
            <a:endParaRPr lang="en-US" altLang="zh-CN" sz="2000" dirty="0">
              <a:latin typeface="Times New Roman" panose="02020603050405020304" charset="0"/>
              <a:cs typeface="Times New Roman" panose="02020603050405020304" charset="0"/>
            </a:endParaRPr>
          </a:p>
          <a:p>
            <a:pPr lvl="1"/>
            <a:endParaRPr lang="en-US" altLang="zh-CN" sz="2000" dirty="0">
              <a:latin typeface="Times New Roman" panose="02020603050405020304" charset="0"/>
              <a:cs typeface="Times New Roman" panose="02020603050405020304" charset="0"/>
            </a:endParaRPr>
          </a:p>
          <a:p>
            <a:pPr lvl="1"/>
            <a:endParaRPr lang="en-US" altLang="zh-CN" sz="2000" dirty="0">
              <a:latin typeface="Times New Roman" panose="02020603050405020304" charset="0"/>
              <a:cs typeface="Times New Roman" panose="02020603050405020304" charset="0"/>
            </a:endParaRPr>
          </a:p>
          <a:p>
            <a:pPr lvl="1"/>
            <a:endParaRPr lang="en-US" altLang="zh-CN" sz="2000" dirty="0">
              <a:latin typeface="Times New Roman" panose="02020603050405020304" charset="0"/>
              <a:cs typeface="Times New Roman" panose="02020603050405020304" charset="0"/>
            </a:endParaRPr>
          </a:p>
          <a:p>
            <a:pPr lvl="1"/>
            <a:endParaRPr lang="en-US" altLang="zh-CN" sz="2000" dirty="0">
              <a:latin typeface="Times New Roman" panose="02020603050405020304" charset="0"/>
              <a:cs typeface="Times New Roman" panose="02020603050405020304" charset="0"/>
            </a:endParaRPr>
          </a:p>
          <a:p>
            <a:pPr lvl="1"/>
            <a:endParaRPr lang="en-US" altLang="zh-CN" sz="2000" dirty="0">
              <a:latin typeface="Times New Roman" panose="02020603050405020304" charset="0"/>
              <a:cs typeface="Times New Roman" panose="02020603050405020304" charset="0"/>
            </a:endParaRPr>
          </a:p>
          <a:p>
            <a:pPr lvl="1"/>
            <a:endParaRPr lang="en-US" altLang="zh-CN" sz="2000" dirty="0">
              <a:latin typeface="Times New Roman" panose="02020603050405020304" charset="0"/>
              <a:cs typeface="Times New Roman" panose="02020603050405020304" charset="0"/>
            </a:endParaRPr>
          </a:p>
          <a:p>
            <a:pPr lvl="1"/>
            <a:endParaRPr lang="en-US" altLang="zh-CN" sz="2000" dirty="0">
              <a:latin typeface="Times New Roman" panose="02020603050405020304" charset="0"/>
              <a:cs typeface="Times New Roman" panose="02020603050405020304" charset="0"/>
            </a:endParaRPr>
          </a:p>
          <a:p>
            <a:r>
              <a:rPr lang="zh-CN" altLang="en-US" dirty="0">
                <a:latin typeface="Times New Roman" panose="02020603050405020304" charset="0"/>
                <a:cs typeface="Times New Roman" panose="02020603050405020304" charset="0"/>
              </a:rPr>
              <a:t>消息标签使得服务进程可以对两个不同的用户进程分别处理，提高灵活性</a:t>
            </a:r>
            <a:endParaRPr lang="en-US" altLang="zh-CN" dirty="0">
              <a:latin typeface="Times New Roman" panose="02020603050405020304" charset="0"/>
              <a:cs typeface="Times New Roman" panose="02020603050405020304" charset="0"/>
            </a:endParaRPr>
          </a:p>
          <a:p>
            <a:r>
              <a:rPr lang="en-US" altLang="zh-CN" dirty="0">
                <a:latin typeface="Times New Roman" panose="02020603050405020304" charset="0"/>
                <a:cs typeface="Times New Roman" panose="02020603050405020304" charset="0"/>
              </a:rPr>
              <a:t>MPI_ANY_TAG</a:t>
            </a:r>
            <a:r>
              <a:rPr lang="zh-CN" altLang="en-US" dirty="0">
                <a:latin typeface="Times New Roman" panose="02020603050405020304" charset="0"/>
                <a:cs typeface="Times New Roman" panose="02020603050405020304" charset="0"/>
              </a:rPr>
              <a:t>：通配符，表示与任何</a:t>
            </a:r>
            <a:r>
              <a:rPr lang="en-US" altLang="zh-CN" dirty="0">
                <a:latin typeface="Times New Roman" panose="02020603050405020304" charset="0"/>
                <a:cs typeface="Times New Roman" panose="02020603050405020304" charset="0"/>
              </a:rPr>
              <a:t>tag</a:t>
            </a:r>
            <a:r>
              <a:rPr lang="zh-CN" altLang="en-US" dirty="0">
                <a:latin typeface="Times New Roman" panose="02020603050405020304" charset="0"/>
                <a:cs typeface="Times New Roman" panose="02020603050405020304" charset="0"/>
              </a:rPr>
              <a:t>都可以匹配</a:t>
            </a:r>
            <a:endParaRPr lang="zh-CN" altLang="en-US" dirty="0"/>
          </a:p>
          <a:p>
            <a:endParaRPr lang="zh-CN" altLang="en-US" dirty="0"/>
          </a:p>
        </p:txBody>
      </p:sp>
      <p:sp>
        <p:nvSpPr>
          <p:cNvPr id="3" name="标题 2"/>
          <p:cNvSpPr>
            <a:spLocks noGrp="1"/>
          </p:cNvSpPr>
          <p:nvPr>
            <p:ph type="ctrTitle"/>
          </p:nvPr>
        </p:nvSpPr>
        <p:spPr/>
        <p:txBody>
          <a:bodyPr/>
          <a:lstStyle/>
          <a:p>
            <a:r>
              <a:rPr lang="en-US" altLang="zh-CN" dirty="0"/>
              <a:t>MPI</a:t>
            </a:r>
            <a:r>
              <a:rPr lang="zh-CN" altLang="en-US" dirty="0"/>
              <a:t>消息：消息标签</a:t>
            </a:r>
            <a:endParaRPr lang="zh-CN" altLang="en-US" dirty="0"/>
          </a:p>
        </p:txBody>
      </p:sp>
      <p:graphicFrame>
        <p:nvGraphicFramePr>
          <p:cNvPr id="4" name="Group 15"/>
          <p:cNvGraphicFramePr/>
          <p:nvPr/>
        </p:nvGraphicFramePr>
        <p:xfrm>
          <a:off x="2362258" y="2910955"/>
          <a:ext cx="3816350" cy="914400"/>
        </p:xfrm>
        <a:graphic>
          <a:graphicData uri="http://schemas.openxmlformats.org/drawingml/2006/table">
            <a:tbl>
              <a:tblPr/>
              <a:tblGrid>
                <a:gridCol w="1981148"/>
                <a:gridCol w="1835202"/>
              </a:tblGrid>
              <a:tr h="914376">
                <a:tc>
                  <a:txBody>
                    <a:bodyPr/>
                    <a:lstStyle>
                      <a:lvl1pPr marL="342900" indent="-34290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Process P:</a:t>
                      </a:r>
                      <a:endParaRPr kumimoji="0" lang="en-US"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Send(A, 32, Q)</a:t>
                      </a:r>
                      <a:endParaRPr kumimoji="0" lang="en-US"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Send(B, 16, Q)</a:t>
                      </a:r>
                      <a:endParaRPr kumimoji="0" lang="en-US"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horzOverflow="overflow">
                    <a:lnL cap="flat">
                      <a:noFill/>
                    </a:lnL>
                    <a:lnR>
                      <a:noFill/>
                    </a:lnR>
                    <a:lnT cap="flat">
                      <a:noFill/>
                    </a:lnT>
                    <a:lnB cap="flat">
                      <a:noFill/>
                    </a:lnB>
                    <a:lnTlToBr>
                      <a:noFill/>
                    </a:lnTlToBr>
                    <a:lnBlToTr>
                      <a:noFill/>
                    </a:lnBlToTr>
                    <a:solidFill>
                      <a:schemeClr val="accent1"/>
                    </a:solidFill>
                  </a:tcPr>
                </a:tc>
                <a:tc>
                  <a:txBody>
                    <a:bodyPr/>
                    <a:lstStyle>
                      <a:lvl1pPr marL="342900" indent="-34290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Process Q:</a:t>
                      </a:r>
                      <a:endParaRPr kumimoji="0" lang="en-US"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err="1">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recv</a:t>
                      </a:r>
                      <a:r>
                        <a:rPr kumimoji="0" lang="en-US"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 (X, 32, P)</a:t>
                      </a:r>
                      <a:endParaRPr kumimoji="0" lang="en-US"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err="1">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recv</a:t>
                      </a:r>
                      <a:r>
                        <a:rPr kumimoji="0" lang="en-US"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 (Y, 16, P)</a:t>
                      </a:r>
                      <a:endParaRPr kumimoji="0" lang="en-US"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horzOverflow="overflow">
                    <a:lnL>
                      <a:noFill/>
                    </a:lnL>
                    <a:lnR cap="flat">
                      <a:noFill/>
                    </a:lnR>
                    <a:lnT cap="flat">
                      <a:noFill/>
                    </a:lnT>
                    <a:lnB cap="flat">
                      <a:noFill/>
                    </a:lnB>
                    <a:lnTlToBr>
                      <a:noFill/>
                    </a:lnTlToBr>
                    <a:lnBlToTr>
                      <a:noFill/>
                    </a:lnBlToTr>
                    <a:solidFill>
                      <a:schemeClr val="accent1"/>
                    </a:solidFill>
                  </a:tcPr>
                </a:tc>
              </a:tr>
            </a:tbl>
          </a:graphicData>
        </a:graphic>
      </p:graphicFrame>
      <p:graphicFrame>
        <p:nvGraphicFramePr>
          <p:cNvPr id="5" name="Group 28"/>
          <p:cNvGraphicFramePr/>
          <p:nvPr/>
        </p:nvGraphicFramePr>
        <p:xfrm>
          <a:off x="1714558" y="4267178"/>
          <a:ext cx="5111750" cy="990574"/>
        </p:xfrm>
        <a:graphic>
          <a:graphicData uri="http://schemas.openxmlformats.org/drawingml/2006/table">
            <a:tbl>
              <a:tblPr/>
              <a:tblGrid>
                <a:gridCol w="2552650"/>
                <a:gridCol w="2559100"/>
              </a:tblGrid>
              <a:tr h="990574">
                <a:tc>
                  <a:txBody>
                    <a:bodyPr/>
                    <a:lstStyle>
                      <a:lvl1pPr marL="342900" indent="-34290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Process P:</a:t>
                      </a:r>
                      <a:endParaRPr kumimoji="0" lang="en-US"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send(A, 32, Q, </a:t>
                      </a:r>
                      <a:r>
                        <a:rPr kumimoji="0" lang="en-US" altLang="zh-CN" sz="1800" b="0" i="0" u="none" strike="noStrike" cap="none" normalizeH="0" baseline="0" dirty="0">
                          <a:ln>
                            <a:noFill/>
                          </a:ln>
                          <a:solidFill>
                            <a:srgbClr val="C00000"/>
                          </a:solidFill>
                          <a:effectLst/>
                          <a:latin typeface="Calibri" panose="020F0502020204030204" pitchFamily="34" charset="0"/>
                          <a:ea typeface="宋体" panose="02010600030101010101" pitchFamily="2" charset="-122"/>
                          <a:cs typeface="Calibri" panose="020F0502020204030204" pitchFamily="34" charset="0"/>
                        </a:rPr>
                        <a:t>tag1</a:t>
                      </a:r>
                      <a:r>
                        <a:rPr kumimoji="0" lang="en-US"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a:t>
                      </a:r>
                      <a:endParaRPr kumimoji="0" lang="en-US"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send(B, 16, Q, </a:t>
                      </a:r>
                      <a:r>
                        <a:rPr kumimoji="0" lang="en-US" altLang="zh-CN" sz="1800" b="0" i="0" u="none" strike="noStrike" cap="none" normalizeH="0" baseline="0" dirty="0">
                          <a:ln>
                            <a:noFill/>
                          </a:ln>
                          <a:solidFill>
                            <a:srgbClr val="C00000"/>
                          </a:solidFill>
                          <a:effectLst/>
                          <a:latin typeface="Calibri" panose="020F0502020204030204" pitchFamily="34" charset="0"/>
                          <a:ea typeface="宋体" panose="02010600030101010101" pitchFamily="2" charset="-122"/>
                          <a:cs typeface="Calibri" panose="020F0502020204030204" pitchFamily="34" charset="0"/>
                        </a:rPr>
                        <a:t>tag2</a:t>
                      </a:r>
                      <a:r>
                        <a:rPr kumimoji="0" lang="en-US"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a:t>
                      </a:r>
                      <a:endParaRPr kumimoji="0" lang="en-US"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horzOverflow="overflow">
                    <a:lnL cap="flat">
                      <a:noFill/>
                    </a:lnL>
                    <a:lnR>
                      <a:noFill/>
                    </a:lnR>
                    <a:lnT cap="flat">
                      <a:noFill/>
                    </a:lnT>
                    <a:lnB cap="flat">
                      <a:noFill/>
                    </a:lnB>
                    <a:lnTlToBr>
                      <a:noFill/>
                    </a:lnTlToBr>
                    <a:lnBlToTr>
                      <a:noFill/>
                    </a:lnBlToTr>
                    <a:solidFill>
                      <a:schemeClr val="accent1"/>
                    </a:solidFill>
                  </a:tcPr>
                </a:tc>
                <a:tc>
                  <a:txBody>
                    <a:bodyPr/>
                    <a:lstStyle>
                      <a:lvl1pPr marL="342900" indent="-342900" algn="l" defTabSz="914400" rtl="0" eaLnBrk="1" latinLnBrk="0" hangingPunct="1">
                        <a:buFont typeface="Wingdings" panose="05000000000000000000" pitchFamily="2" charset="2"/>
                        <a:defRPr sz="20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defTabSz="914400" rtl="0" eaLnBrk="1" latinLnBrk="0" hangingPunct="1">
                        <a:buFont typeface="Wingdings" panose="05000000000000000000" pitchFamily="2" charset="2"/>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defTabSz="914400" rtl="0" eaLnBrk="1" latinLnBrk="0" hangingPunct="1">
                        <a:buFont typeface="Wingdings" panose="05000000000000000000" pitchFamily="2" charset="2"/>
                        <a:defRPr sz="16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defTabSz="914400" rtl="0" eaLnBrk="1" latinLnBrk="0" hangingPunct="1">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algn="l" defTabSz="914400" rtl="0" eaLnBrk="1" fontAlgn="base" latinLnBrk="0" hangingPunct="1">
                        <a:spcBef>
                          <a:spcPct val="20000"/>
                        </a:spcBef>
                        <a:spcAft>
                          <a:spcPct val="0"/>
                        </a:spcAft>
                        <a:defRPr sz="1800" kern="12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Process Q:</a:t>
                      </a:r>
                      <a:endParaRPr kumimoji="0" lang="en-US"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err="1">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recv</a:t>
                      </a:r>
                      <a:r>
                        <a:rPr kumimoji="0" lang="en-US"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 (X, 32, P, </a:t>
                      </a:r>
                      <a:r>
                        <a:rPr kumimoji="0" lang="en-US" altLang="zh-CN" sz="1800" b="0" i="0" u="none" strike="noStrike" cap="none" normalizeH="0" baseline="0" dirty="0">
                          <a:ln>
                            <a:noFill/>
                          </a:ln>
                          <a:solidFill>
                            <a:srgbClr val="C00000"/>
                          </a:solidFill>
                          <a:effectLst/>
                          <a:latin typeface="Calibri" panose="020F0502020204030204" pitchFamily="34" charset="0"/>
                          <a:ea typeface="宋体" panose="02010600030101010101" pitchFamily="2" charset="-122"/>
                          <a:cs typeface="Calibri" panose="020F0502020204030204" pitchFamily="34" charset="0"/>
                        </a:rPr>
                        <a:t>tag1</a:t>
                      </a:r>
                      <a:r>
                        <a:rPr kumimoji="0" lang="en-US"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a:t>
                      </a:r>
                      <a:endParaRPr kumimoji="0" lang="en-US"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p>
                      <a:pPr marL="342900" marR="0" lvl="0" indent="-34290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err="1">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recv</a:t>
                      </a:r>
                      <a:r>
                        <a:rPr kumimoji="0" lang="en-US"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 (Y, 16, P, </a:t>
                      </a:r>
                      <a:r>
                        <a:rPr kumimoji="0" lang="en-US" altLang="zh-CN" sz="1800" b="0" i="0" u="none" strike="noStrike" cap="none" normalizeH="0" baseline="0" dirty="0">
                          <a:ln>
                            <a:noFill/>
                          </a:ln>
                          <a:solidFill>
                            <a:srgbClr val="C00000"/>
                          </a:solidFill>
                          <a:effectLst/>
                          <a:latin typeface="Calibri" panose="020F0502020204030204" pitchFamily="34" charset="0"/>
                          <a:ea typeface="宋体" panose="02010600030101010101" pitchFamily="2" charset="-122"/>
                          <a:cs typeface="Calibri" panose="020F0502020204030204" pitchFamily="34" charset="0"/>
                        </a:rPr>
                        <a:t>tag2</a:t>
                      </a:r>
                      <a:r>
                        <a:rPr kumimoji="0" lang="en-US"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rPr>
                        <a:t>)</a:t>
                      </a:r>
                      <a:endParaRPr kumimoji="0" lang="en-US"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alibri" panose="020F0502020204030204" pitchFamily="34" charset="0"/>
                      </a:endParaRPr>
                    </a:p>
                  </a:txBody>
                  <a:tcPr horzOverflow="overflow">
                    <a:lnL>
                      <a:noFill/>
                    </a:lnL>
                    <a:lnR cap="flat">
                      <a:noFill/>
                    </a:lnR>
                    <a:lnT cap="flat">
                      <a:noFill/>
                    </a:lnT>
                    <a:lnB cap="flat">
                      <a:noFill/>
                    </a:lnB>
                    <a:lnTlToBr>
                      <a:noFill/>
                    </a:lnTlToBr>
                    <a:lnBlToTr>
                      <a:noFill/>
                    </a:lnBlToTr>
                    <a:solidFill>
                      <a:schemeClr val="accent1"/>
                    </a:solidFill>
                  </a:tcPr>
                </a:tc>
              </a:tr>
            </a:tbl>
          </a:graphicData>
        </a:graphic>
      </p:graphicFrame>
      <p:sp>
        <p:nvSpPr>
          <p:cNvPr id="6" name="箭头: 下 5"/>
          <p:cNvSpPr/>
          <p:nvPr/>
        </p:nvSpPr>
        <p:spPr bwMode="auto">
          <a:xfrm>
            <a:off x="4041839" y="3825355"/>
            <a:ext cx="457188" cy="441823"/>
          </a:xfrm>
          <a:prstGeom prst="downArrow">
            <a:avLst/>
          </a:prstGeom>
          <a:solidFill>
            <a:srgbClr val="00B0F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2400" b="0" i="0" u="none" strike="noStrike" cap="none" normalizeH="0" baseline="0">
              <a:ln>
                <a:noFill/>
              </a:ln>
              <a:solidFill>
                <a:schemeClr val="tx1"/>
              </a:solidFill>
              <a:effectLst/>
              <a:latin typeface="Times" panose="02020603050405020304" pitchFamily="18" charset="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lstStyle/>
          <a:p>
            <a:r>
              <a:rPr lang="zh-CN" altLang="en-US" dirty="0">
                <a:solidFill>
                  <a:srgbClr val="C00000"/>
                </a:solidFill>
                <a:latin typeface="Times New Roman" panose="02020603050405020304" charset="0"/>
                <a:cs typeface="Times New Roman" panose="02020603050405020304" charset="0"/>
              </a:rPr>
              <a:t>通信域</a:t>
            </a:r>
            <a:r>
              <a:rPr lang="en-US" altLang="zh-CN" dirty="0">
                <a:latin typeface="Times New Roman" panose="02020603050405020304" charset="0"/>
                <a:cs typeface="Times New Roman" panose="02020603050405020304" charset="0"/>
              </a:rPr>
              <a:t>(Communicator)</a:t>
            </a:r>
            <a:r>
              <a:rPr lang="zh-CN" altLang="en-US" dirty="0">
                <a:latin typeface="Times New Roman" panose="02020603050405020304" charset="0"/>
                <a:cs typeface="Times New Roman" panose="02020603050405020304" charset="0"/>
              </a:rPr>
              <a:t>包括</a:t>
            </a:r>
            <a:r>
              <a:rPr lang="zh-CN" altLang="en-US" dirty="0">
                <a:solidFill>
                  <a:srgbClr val="C00000"/>
                </a:solidFill>
                <a:latin typeface="Times New Roman" panose="02020603050405020304" charset="0"/>
                <a:cs typeface="Times New Roman" panose="02020603050405020304" charset="0"/>
              </a:rPr>
              <a:t>进程组</a:t>
            </a:r>
            <a:r>
              <a:rPr lang="en-US" altLang="zh-CN" dirty="0">
                <a:latin typeface="Times New Roman" panose="02020603050405020304" charset="0"/>
                <a:cs typeface="Times New Roman" panose="02020603050405020304" charset="0"/>
              </a:rPr>
              <a:t>(Process Group)</a:t>
            </a:r>
            <a:r>
              <a:rPr lang="zh-CN" altLang="en-US" dirty="0">
                <a:latin typeface="Times New Roman" panose="02020603050405020304" charset="0"/>
                <a:cs typeface="Times New Roman" panose="02020603050405020304" charset="0"/>
              </a:rPr>
              <a:t>和</a:t>
            </a:r>
            <a:r>
              <a:rPr lang="zh-CN" altLang="en-US" dirty="0">
                <a:solidFill>
                  <a:srgbClr val="C00000"/>
                </a:solidFill>
                <a:latin typeface="Times New Roman" panose="02020603050405020304" charset="0"/>
                <a:cs typeface="Times New Roman" panose="02020603050405020304" charset="0"/>
              </a:rPr>
              <a:t>通信上下文</a:t>
            </a:r>
            <a:r>
              <a:rPr lang="en-US" altLang="zh-CN" dirty="0">
                <a:latin typeface="Times New Roman" panose="02020603050405020304" charset="0"/>
                <a:cs typeface="Times New Roman" panose="02020603050405020304" charset="0"/>
              </a:rPr>
              <a:t>(Communication Context)</a:t>
            </a:r>
            <a:r>
              <a:rPr lang="zh-CN" altLang="en-US" dirty="0">
                <a:latin typeface="Times New Roman" panose="02020603050405020304" charset="0"/>
                <a:cs typeface="Times New Roman" panose="02020603050405020304" charset="0"/>
              </a:rPr>
              <a:t>等内容，用于描述通信进程间的通信关系。</a:t>
            </a:r>
            <a:endParaRPr lang="zh-CN" altLang="en-US" dirty="0">
              <a:latin typeface="Times New Roman" panose="02020603050405020304" charset="0"/>
              <a:cs typeface="Times New Roman" panose="02020603050405020304" charset="0"/>
            </a:endParaRPr>
          </a:p>
          <a:p>
            <a:r>
              <a:rPr lang="zh-CN" altLang="en-US" dirty="0">
                <a:latin typeface="Times New Roman" panose="02020603050405020304" charset="0"/>
                <a:cs typeface="Times New Roman" panose="02020603050405020304" charset="0"/>
              </a:rPr>
              <a:t>通信域分为</a:t>
            </a:r>
            <a:r>
              <a:rPr lang="zh-CN" altLang="en-US" dirty="0">
                <a:solidFill>
                  <a:srgbClr val="C00000"/>
                </a:solidFill>
                <a:latin typeface="Times New Roman" panose="02020603050405020304" charset="0"/>
                <a:cs typeface="Times New Roman" panose="02020603050405020304" charset="0"/>
              </a:rPr>
              <a:t>组内通信域</a:t>
            </a:r>
            <a:r>
              <a:rPr lang="zh-CN" altLang="en-US" dirty="0">
                <a:latin typeface="Times New Roman" panose="02020603050405020304" charset="0"/>
                <a:cs typeface="Times New Roman" panose="02020603050405020304" charset="0"/>
              </a:rPr>
              <a:t>和</a:t>
            </a:r>
            <a:r>
              <a:rPr lang="zh-CN" altLang="en-US" dirty="0">
                <a:solidFill>
                  <a:srgbClr val="C00000"/>
                </a:solidFill>
                <a:latin typeface="Times New Roman" panose="02020603050405020304" charset="0"/>
                <a:cs typeface="Times New Roman" panose="02020603050405020304" charset="0"/>
              </a:rPr>
              <a:t>组间通信域</a:t>
            </a:r>
            <a:r>
              <a:rPr lang="zh-CN" altLang="en-US" dirty="0">
                <a:latin typeface="Times New Roman" panose="02020603050405020304" charset="0"/>
                <a:cs typeface="Times New Roman" panose="02020603050405020304" charset="0"/>
              </a:rPr>
              <a:t>，分别用来实现</a:t>
            </a:r>
            <a:r>
              <a:rPr lang="en-US" altLang="zh-CN" dirty="0">
                <a:latin typeface="Times New Roman" panose="02020603050405020304" charset="0"/>
                <a:cs typeface="Times New Roman" panose="02020603050405020304" charset="0"/>
              </a:rPr>
              <a:t>MPI</a:t>
            </a:r>
            <a:r>
              <a:rPr lang="zh-CN" altLang="en-US" dirty="0">
                <a:latin typeface="Times New Roman" panose="02020603050405020304" charset="0"/>
                <a:cs typeface="Times New Roman" panose="02020603050405020304" charset="0"/>
              </a:rPr>
              <a:t>的组内通信</a:t>
            </a:r>
            <a:r>
              <a:rPr lang="en-US" altLang="zh-CN" dirty="0">
                <a:latin typeface="Times New Roman" panose="02020603050405020304" charset="0"/>
                <a:cs typeface="Times New Roman" panose="02020603050405020304" charset="0"/>
              </a:rPr>
              <a:t>(Intra-communication)</a:t>
            </a:r>
            <a:r>
              <a:rPr lang="zh-CN" altLang="en-US" dirty="0">
                <a:latin typeface="Times New Roman" panose="02020603050405020304" charset="0"/>
                <a:cs typeface="Times New Roman" panose="02020603050405020304" charset="0"/>
              </a:rPr>
              <a:t>和组间通信</a:t>
            </a:r>
            <a:r>
              <a:rPr lang="en-US" altLang="zh-CN" dirty="0">
                <a:latin typeface="Times New Roman" panose="02020603050405020304" charset="0"/>
                <a:cs typeface="Times New Roman" panose="02020603050405020304" charset="0"/>
              </a:rPr>
              <a:t>(Inter-communication)</a:t>
            </a:r>
            <a:r>
              <a:rPr lang="zh-CN" altLang="en-US" dirty="0">
                <a:latin typeface="Times New Roman" panose="02020603050405020304" charset="0"/>
                <a:cs typeface="Times New Roman" panose="02020603050405020304" charset="0"/>
              </a:rPr>
              <a:t>。</a:t>
            </a:r>
            <a:endParaRPr lang="zh-CN" altLang="en-US" dirty="0">
              <a:latin typeface="Times New Roman" panose="02020603050405020304" charset="0"/>
              <a:cs typeface="Times New Roman" panose="02020603050405020304" charset="0"/>
            </a:endParaRPr>
          </a:p>
          <a:p>
            <a:endParaRPr lang="zh-CN" altLang="en-US" dirty="0"/>
          </a:p>
        </p:txBody>
      </p:sp>
      <p:sp>
        <p:nvSpPr>
          <p:cNvPr id="3" name="标题 2"/>
          <p:cNvSpPr>
            <a:spLocks noGrp="1"/>
          </p:cNvSpPr>
          <p:nvPr>
            <p:ph type="ctrTitle"/>
          </p:nvPr>
        </p:nvSpPr>
        <p:spPr>
          <a:xfrm>
            <a:off x="1249364" y="204144"/>
            <a:ext cx="7315200" cy="609584"/>
          </a:xfrm>
        </p:spPr>
        <p:txBody>
          <a:bodyPr/>
          <a:lstStyle/>
          <a:p>
            <a:r>
              <a:rPr lang="en-US" altLang="zh-CN" dirty="0"/>
              <a:t>MPI</a:t>
            </a:r>
            <a:r>
              <a:rPr lang="zh-CN" altLang="en-US" dirty="0"/>
              <a:t>消息：通信域</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normAutofit/>
          </a:bodyPr>
          <a:lstStyle/>
          <a:p>
            <a:r>
              <a:rPr lang="zh-CN" altLang="en-US" dirty="0">
                <a:solidFill>
                  <a:srgbClr val="C00000"/>
                </a:solidFill>
                <a:latin typeface="Times New Roman" panose="02020603050405020304" charset="0"/>
                <a:cs typeface="Times New Roman" panose="02020603050405020304" charset="0"/>
              </a:rPr>
              <a:t>进程组</a:t>
            </a:r>
            <a:r>
              <a:rPr lang="zh-CN" altLang="en-US" dirty="0">
                <a:latin typeface="Times New Roman" panose="02020603050405020304" charset="0"/>
                <a:cs typeface="Times New Roman" panose="02020603050405020304" charset="0"/>
              </a:rPr>
              <a:t>是进程的</a:t>
            </a:r>
            <a:r>
              <a:rPr lang="zh-CN" altLang="en-US" dirty="0">
                <a:solidFill>
                  <a:schemeClr val="tx2"/>
                </a:solidFill>
                <a:latin typeface="Times New Roman" panose="02020603050405020304" charset="0"/>
                <a:cs typeface="Times New Roman" panose="02020603050405020304" charset="0"/>
              </a:rPr>
              <a:t>有限、有序集</a:t>
            </a:r>
            <a:r>
              <a:rPr lang="zh-CN" altLang="en-US" dirty="0">
                <a:latin typeface="Times New Roman" panose="02020603050405020304" charset="0"/>
                <a:cs typeface="Times New Roman" panose="02020603050405020304" charset="0"/>
              </a:rPr>
              <a:t>。 </a:t>
            </a:r>
            <a:endParaRPr lang="zh-CN" altLang="en-US" dirty="0">
              <a:latin typeface="Times New Roman" panose="02020603050405020304" charset="0"/>
              <a:cs typeface="Times New Roman" panose="02020603050405020304" charset="0"/>
            </a:endParaRPr>
          </a:p>
          <a:p>
            <a:pPr lvl="1"/>
            <a:r>
              <a:rPr lang="zh-CN" altLang="en-US" sz="2000" dirty="0">
                <a:latin typeface="Times New Roman" panose="02020603050405020304" charset="0"/>
                <a:cs typeface="Times New Roman" panose="02020603050405020304" charset="0"/>
              </a:rPr>
              <a:t>有限：在一个进程组中，进程的个数</a:t>
            </a:r>
            <a:r>
              <a:rPr lang="en-US" altLang="zh-CN" sz="2000" dirty="0">
                <a:latin typeface="Times New Roman" panose="02020603050405020304" charset="0"/>
                <a:cs typeface="Times New Roman" panose="02020603050405020304" charset="0"/>
              </a:rPr>
              <a:t>n</a:t>
            </a:r>
            <a:r>
              <a:rPr lang="zh-CN" altLang="en-US" sz="2000" dirty="0">
                <a:latin typeface="Times New Roman" panose="02020603050405020304" charset="0"/>
                <a:cs typeface="Times New Roman" panose="02020603050405020304" charset="0"/>
              </a:rPr>
              <a:t>是有限的，这里的</a:t>
            </a:r>
            <a:r>
              <a:rPr lang="en-US" altLang="zh-CN" sz="2000" dirty="0">
                <a:latin typeface="Times New Roman" panose="02020603050405020304" charset="0"/>
                <a:cs typeface="Times New Roman" panose="02020603050405020304" charset="0"/>
              </a:rPr>
              <a:t>n</a:t>
            </a:r>
            <a:r>
              <a:rPr lang="zh-CN" altLang="en-US" sz="2000" dirty="0">
                <a:latin typeface="Times New Roman" panose="02020603050405020304" charset="0"/>
                <a:cs typeface="Times New Roman" panose="02020603050405020304" charset="0"/>
              </a:rPr>
              <a:t>称为</a:t>
            </a:r>
            <a:r>
              <a:rPr lang="zh-CN" altLang="en-US" sz="2000" b="1" dirty="0">
                <a:latin typeface="Times New Roman" panose="02020603050405020304" charset="0"/>
                <a:cs typeface="Times New Roman" panose="02020603050405020304" charset="0"/>
              </a:rPr>
              <a:t>进程组大小</a:t>
            </a:r>
            <a:r>
              <a:rPr lang="en-US" altLang="zh-CN" sz="2000" dirty="0">
                <a:latin typeface="Times New Roman" panose="02020603050405020304" charset="0"/>
                <a:cs typeface="Times New Roman" panose="02020603050405020304" charset="0"/>
              </a:rPr>
              <a:t>(Group Size)</a:t>
            </a:r>
            <a:r>
              <a:rPr lang="zh-CN" altLang="en-US" sz="2000" dirty="0">
                <a:latin typeface="Times New Roman" panose="02020603050405020304" charset="0"/>
                <a:cs typeface="Times New Roman" panose="02020603050405020304" charset="0"/>
              </a:rPr>
              <a:t>。</a:t>
            </a:r>
            <a:endParaRPr lang="zh-CN" altLang="en-US" sz="2000" dirty="0">
              <a:latin typeface="Times New Roman" panose="02020603050405020304" charset="0"/>
              <a:cs typeface="Times New Roman" panose="02020603050405020304" charset="0"/>
            </a:endParaRPr>
          </a:p>
          <a:p>
            <a:pPr lvl="1"/>
            <a:r>
              <a:rPr lang="zh-CN" altLang="en-US" sz="2000" dirty="0">
                <a:latin typeface="Times New Roman" panose="02020603050405020304" charset="0"/>
                <a:cs typeface="Times New Roman" panose="02020603050405020304" charset="0"/>
              </a:rPr>
              <a:t>有序：进程的编号是按</a:t>
            </a:r>
            <a:r>
              <a:rPr lang="en-US" altLang="zh-CN" sz="2000" dirty="0">
                <a:latin typeface="Times New Roman" panose="02020603050405020304" charset="0"/>
                <a:cs typeface="Times New Roman" panose="02020603050405020304" charset="0"/>
              </a:rPr>
              <a:t>0</a:t>
            </a:r>
            <a:r>
              <a:rPr lang="zh-CN" altLang="en-US" sz="2000" dirty="0">
                <a:latin typeface="Times New Roman" panose="02020603050405020304" charset="0"/>
                <a:cs typeface="Times New Roman" panose="02020603050405020304" charset="0"/>
              </a:rPr>
              <a:t>，</a:t>
            </a:r>
            <a:r>
              <a:rPr lang="en-US" altLang="zh-CN" sz="2000" dirty="0">
                <a:latin typeface="Times New Roman" panose="02020603050405020304" charset="0"/>
                <a:cs typeface="Times New Roman" panose="02020603050405020304" charset="0"/>
              </a:rPr>
              <a:t>1</a:t>
            </a:r>
            <a:r>
              <a:rPr lang="zh-CN" altLang="en-US" sz="2000" dirty="0">
                <a:latin typeface="Times New Roman" panose="02020603050405020304" charset="0"/>
                <a:cs typeface="Times New Roman" panose="02020603050405020304" charset="0"/>
              </a:rPr>
              <a:t>，</a:t>
            </a:r>
            <a:r>
              <a:rPr lang="en-US" altLang="zh-CN" sz="2000" dirty="0">
                <a:latin typeface="Times New Roman" panose="02020603050405020304" charset="0"/>
                <a:cs typeface="Times New Roman" panose="02020603050405020304" charset="0"/>
              </a:rPr>
              <a:t>…</a:t>
            </a:r>
            <a:r>
              <a:rPr lang="zh-CN" altLang="en-US" sz="2000" dirty="0">
                <a:latin typeface="Times New Roman" panose="02020603050405020304" charset="0"/>
                <a:cs typeface="Times New Roman" panose="02020603050405020304" charset="0"/>
              </a:rPr>
              <a:t>，</a:t>
            </a:r>
            <a:r>
              <a:rPr lang="en-US" altLang="zh-CN" sz="2000" dirty="0">
                <a:latin typeface="Times New Roman" panose="02020603050405020304" charset="0"/>
                <a:cs typeface="Times New Roman" panose="02020603050405020304" charset="0"/>
              </a:rPr>
              <a:t>n-1</a:t>
            </a:r>
            <a:r>
              <a:rPr lang="zh-CN" altLang="en-US" sz="2000" dirty="0">
                <a:latin typeface="Times New Roman" panose="02020603050405020304" charset="0"/>
                <a:cs typeface="Times New Roman" panose="02020603050405020304" charset="0"/>
              </a:rPr>
              <a:t>排列的</a:t>
            </a:r>
            <a:endParaRPr lang="en-US" altLang="zh-CN" dirty="0">
              <a:latin typeface="Times New Roman" panose="02020603050405020304" charset="0"/>
              <a:cs typeface="Times New Roman" panose="02020603050405020304" charset="0"/>
            </a:endParaRPr>
          </a:p>
          <a:p>
            <a:r>
              <a:rPr lang="zh-CN" altLang="en-US" dirty="0">
                <a:latin typeface="Times New Roman" panose="02020603050405020304" charset="0"/>
                <a:cs typeface="Times New Roman" panose="02020603050405020304" charset="0"/>
              </a:rPr>
              <a:t>一个进程用它在一个通信域</a:t>
            </a:r>
            <a:r>
              <a:rPr lang="en-US" altLang="zh-CN" dirty="0">
                <a:latin typeface="Times New Roman" panose="02020603050405020304" charset="0"/>
                <a:cs typeface="Times New Roman" panose="02020603050405020304" charset="0"/>
              </a:rPr>
              <a:t>(</a:t>
            </a:r>
            <a:r>
              <a:rPr lang="zh-CN" altLang="en-US" dirty="0">
                <a:latin typeface="Times New Roman" panose="02020603050405020304" charset="0"/>
                <a:cs typeface="Times New Roman" panose="02020603050405020304" charset="0"/>
              </a:rPr>
              <a:t>组</a:t>
            </a:r>
            <a:r>
              <a:rPr lang="en-US" altLang="zh-CN" dirty="0">
                <a:latin typeface="Times New Roman" panose="02020603050405020304" charset="0"/>
                <a:cs typeface="Times New Roman" panose="02020603050405020304" charset="0"/>
              </a:rPr>
              <a:t>)</a:t>
            </a:r>
            <a:r>
              <a:rPr lang="zh-CN" altLang="en-US" dirty="0">
                <a:latin typeface="Times New Roman" panose="02020603050405020304" charset="0"/>
                <a:cs typeface="Times New Roman" panose="02020603050405020304" charset="0"/>
              </a:rPr>
              <a:t>中的编号进行标识。组的大小和进程编号可以通过调用以下的</a:t>
            </a:r>
            <a:r>
              <a:rPr lang="en-US" altLang="zh-CN" dirty="0">
                <a:latin typeface="Times New Roman" panose="02020603050405020304" charset="0"/>
                <a:cs typeface="Times New Roman" panose="02020603050405020304" charset="0"/>
              </a:rPr>
              <a:t>MPI</a:t>
            </a:r>
            <a:r>
              <a:rPr lang="zh-CN" altLang="en-US" dirty="0">
                <a:latin typeface="Times New Roman" panose="02020603050405020304" charset="0"/>
                <a:cs typeface="Times New Roman" panose="02020603050405020304" charset="0"/>
              </a:rPr>
              <a:t>函数获得：</a:t>
            </a:r>
            <a:endParaRPr lang="zh-CN" altLang="en-US" dirty="0">
              <a:latin typeface="Times New Roman" panose="02020603050405020304" charset="0"/>
              <a:cs typeface="Times New Roman" panose="02020603050405020304" charset="0"/>
            </a:endParaRPr>
          </a:p>
          <a:p>
            <a:pPr lvl="1"/>
            <a:r>
              <a:rPr lang="en-US" altLang="zh-CN" sz="2000" dirty="0" err="1">
                <a:solidFill>
                  <a:srgbClr val="C00000"/>
                </a:solidFill>
                <a:latin typeface="Times New Roman" panose="02020603050405020304" charset="0"/>
                <a:cs typeface="Times New Roman" panose="02020603050405020304" charset="0"/>
              </a:rPr>
              <a:t>MPI_Comm_size</a:t>
            </a:r>
            <a:r>
              <a:rPr lang="en-US" altLang="zh-CN" sz="2000" dirty="0">
                <a:solidFill>
                  <a:srgbClr val="C00000"/>
                </a:solidFill>
                <a:latin typeface="Times New Roman" panose="02020603050405020304" charset="0"/>
                <a:cs typeface="Times New Roman" panose="02020603050405020304" charset="0"/>
              </a:rPr>
              <a:t>(communicator, &amp;</a:t>
            </a:r>
            <a:r>
              <a:rPr lang="en-US" altLang="zh-CN" sz="2000" dirty="0" err="1">
                <a:solidFill>
                  <a:srgbClr val="C00000"/>
                </a:solidFill>
                <a:latin typeface="Times New Roman" panose="02020603050405020304" charset="0"/>
                <a:cs typeface="Times New Roman" panose="02020603050405020304" charset="0"/>
              </a:rPr>
              <a:t>group_size</a:t>
            </a:r>
            <a:r>
              <a:rPr lang="en-US" altLang="zh-CN" sz="2000" dirty="0">
                <a:solidFill>
                  <a:srgbClr val="C00000"/>
                </a:solidFill>
                <a:latin typeface="Times New Roman" panose="02020603050405020304" charset="0"/>
                <a:cs typeface="Times New Roman" panose="02020603050405020304" charset="0"/>
              </a:rPr>
              <a:t>)</a:t>
            </a:r>
            <a:endParaRPr lang="en-US" altLang="zh-CN" sz="2000" dirty="0">
              <a:solidFill>
                <a:srgbClr val="C00000"/>
              </a:solidFill>
              <a:latin typeface="Times New Roman" panose="02020603050405020304" charset="0"/>
              <a:cs typeface="Times New Roman" panose="02020603050405020304" charset="0"/>
            </a:endParaRPr>
          </a:p>
          <a:p>
            <a:pPr lvl="1"/>
            <a:r>
              <a:rPr lang="en-US" altLang="zh-CN" sz="2000" dirty="0" err="1">
                <a:solidFill>
                  <a:srgbClr val="C00000"/>
                </a:solidFill>
                <a:latin typeface="Times New Roman" panose="02020603050405020304" charset="0"/>
                <a:cs typeface="Times New Roman" panose="02020603050405020304" charset="0"/>
              </a:rPr>
              <a:t>MPI_Comm_rank</a:t>
            </a:r>
            <a:r>
              <a:rPr lang="en-US" altLang="zh-CN" sz="2000" dirty="0">
                <a:solidFill>
                  <a:srgbClr val="C00000"/>
                </a:solidFill>
                <a:latin typeface="Times New Roman" panose="02020603050405020304" charset="0"/>
                <a:cs typeface="Times New Roman" panose="02020603050405020304" charset="0"/>
              </a:rPr>
              <a:t>(communicator, &amp;</a:t>
            </a:r>
            <a:r>
              <a:rPr lang="en-US" altLang="zh-CN" sz="2000" dirty="0" err="1">
                <a:solidFill>
                  <a:srgbClr val="C00000"/>
                </a:solidFill>
                <a:latin typeface="Times New Roman" panose="02020603050405020304" charset="0"/>
                <a:cs typeface="Times New Roman" panose="02020603050405020304" charset="0"/>
              </a:rPr>
              <a:t>my_rank</a:t>
            </a:r>
            <a:r>
              <a:rPr lang="en-US" altLang="zh-CN" sz="2000" dirty="0">
                <a:solidFill>
                  <a:srgbClr val="C00000"/>
                </a:solidFill>
                <a:latin typeface="Times New Roman" panose="02020603050405020304" charset="0"/>
                <a:cs typeface="Times New Roman" panose="02020603050405020304" charset="0"/>
              </a:rPr>
              <a:t>)</a:t>
            </a:r>
            <a:endParaRPr lang="en-US" altLang="zh-CN" sz="2000" dirty="0">
              <a:solidFill>
                <a:srgbClr val="C00000"/>
              </a:solidFill>
              <a:latin typeface="Times New Roman" panose="02020603050405020304" charset="0"/>
              <a:cs typeface="Times New Roman" panose="02020603050405020304" charset="0"/>
            </a:endParaRPr>
          </a:p>
          <a:p>
            <a:r>
              <a:rPr lang="zh-CN" altLang="en-US" dirty="0">
                <a:solidFill>
                  <a:srgbClr val="C00000"/>
                </a:solidFill>
              </a:rPr>
              <a:t>通信上下文</a:t>
            </a:r>
            <a:r>
              <a:rPr lang="zh-CN" altLang="en-US" dirty="0"/>
              <a:t>：安全的区别不同的通信以免相互干扰</a:t>
            </a:r>
            <a:endParaRPr lang="zh-CN" altLang="en-US" dirty="0"/>
          </a:p>
          <a:p>
            <a:pPr lvl="1"/>
            <a:r>
              <a:rPr lang="zh-CN" altLang="en-US" sz="2000" dirty="0"/>
              <a:t>通信上下文不是显式的对象，只是作为通信域的一部分出现</a:t>
            </a:r>
            <a:endParaRPr lang="zh-CN" altLang="en-US" dirty="0"/>
          </a:p>
          <a:p>
            <a:r>
              <a:rPr lang="zh-CN" altLang="en-US" dirty="0"/>
              <a:t>进程组和通信上下文结合形成了</a:t>
            </a:r>
            <a:r>
              <a:rPr lang="zh-CN" altLang="en-US" dirty="0">
                <a:solidFill>
                  <a:srgbClr val="C00000"/>
                </a:solidFill>
              </a:rPr>
              <a:t>通信域</a:t>
            </a:r>
            <a:endParaRPr lang="zh-CN" altLang="en-US" dirty="0">
              <a:solidFill>
                <a:srgbClr val="C00000"/>
              </a:solidFill>
            </a:endParaRPr>
          </a:p>
          <a:p>
            <a:pPr lvl="1"/>
            <a:r>
              <a:rPr lang="en-US" altLang="zh-CN" sz="2000" dirty="0">
                <a:solidFill>
                  <a:srgbClr val="C00000"/>
                </a:solidFill>
              </a:rPr>
              <a:t>MPI_COMM_WORLD</a:t>
            </a:r>
            <a:r>
              <a:rPr lang="zh-CN" altLang="en-US" sz="2000" dirty="0"/>
              <a:t>是所有进程的集合 </a:t>
            </a:r>
            <a:endParaRPr lang="zh-CN" altLang="en-US" sz="2000" dirty="0"/>
          </a:p>
          <a:p>
            <a:endParaRPr lang="zh-CN" altLang="en-US" dirty="0">
              <a:solidFill>
                <a:srgbClr val="C00000"/>
              </a:solidFill>
              <a:latin typeface="Times New Roman" panose="02020603050405020304" charset="0"/>
              <a:cs typeface="Times New Roman" panose="02020603050405020304" charset="0"/>
            </a:endParaRPr>
          </a:p>
        </p:txBody>
      </p:sp>
      <p:sp>
        <p:nvSpPr>
          <p:cNvPr id="3" name="标题 2"/>
          <p:cNvSpPr>
            <a:spLocks noGrp="1"/>
          </p:cNvSpPr>
          <p:nvPr>
            <p:ph type="ctrTitle"/>
          </p:nvPr>
        </p:nvSpPr>
        <p:spPr/>
        <p:txBody>
          <a:bodyPr/>
          <a:lstStyle/>
          <a:p>
            <a:r>
              <a:rPr lang="zh-CN" altLang="en-US" dirty="0"/>
              <a:t>通信域</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lstStyle/>
          <a:p>
            <a:r>
              <a:rPr lang="en-US" altLang="zh-CN" dirty="0">
                <a:latin typeface="Times New Roman" panose="02020603050405020304" charset="0"/>
                <a:cs typeface="Times New Roman" panose="02020603050405020304" charset="0"/>
              </a:rPr>
              <a:t>MPI</a:t>
            </a:r>
            <a:r>
              <a:rPr lang="zh-CN" altLang="en-US" dirty="0">
                <a:latin typeface="Times New Roman" panose="02020603050405020304" charset="0"/>
                <a:cs typeface="Times New Roman" panose="02020603050405020304" charset="0"/>
              </a:rPr>
              <a:t>提供丰富的函数用于管理通信域 </a:t>
            </a:r>
            <a:endParaRPr lang="zh-CN" altLang="en-US" dirty="0">
              <a:latin typeface="Times New Roman" panose="02020603050405020304" charset="0"/>
              <a:cs typeface="Times New Roman" panose="02020603050405020304" charset="0"/>
            </a:endParaRPr>
          </a:p>
          <a:p>
            <a:endParaRPr lang="zh-CN" altLang="en-US" dirty="0"/>
          </a:p>
        </p:txBody>
      </p:sp>
      <p:sp>
        <p:nvSpPr>
          <p:cNvPr id="3" name="标题 2"/>
          <p:cNvSpPr>
            <a:spLocks noGrp="1"/>
          </p:cNvSpPr>
          <p:nvPr>
            <p:ph type="ctrTitle"/>
          </p:nvPr>
        </p:nvSpPr>
        <p:spPr/>
        <p:txBody>
          <a:bodyPr/>
          <a:lstStyle/>
          <a:p>
            <a:r>
              <a:rPr lang="zh-CN" altLang="en-US" dirty="0"/>
              <a:t>通信域</a:t>
            </a:r>
            <a:endParaRPr lang="zh-CN" altLang="en-US" dirty="0"/>
          </a:p>
        </p:txBody>
      </p:sp>
      <p:graphicFrame>
        <p:nvGraphicFramePr>
          <p:cNvPr id="4" name="Group 108"/>
          <p:cNvGraphicFramePr/>
          <p:nvPr/>
        </p:nvGraphicFramePr>
        <p:xfrm>
          <a:off x="607907" y="1600248"/>
          <a:ext cx="8064500" cy="3857944"/>
        </p:xfrm>
        <a:graphic>
          <a:graphicData uri="http://schemas.openxmlformats.org/drawingml/2006/table">
            <a:tbl>
              <a:tblPr/>
              <a:tblGrid>
                <a:gridCol w="2473325"/>
                <a:gridCol w="5591175"/>
              </a:tblGrid>
              <a:tr h="409575">
                <a:tc>
                  <a:txBody>
                    <a:bodyPr/>
                    <a:lstStyle>
                      <a:lvl1pPr marL="342900" indent="-342900" algn="l">
                        <a:buFont typeface="Wingdings" panose="05000000000000000000" pitchFamily="2" charset="2"/>
                        <a:tabLst>
                          <a:tab pos="266700" algn="r"/>
                          <a:tab pos="2636520" algn="ctr"/>
                          <a:tab pos="5273675" algn="r"/>
                        </a:tabLst>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tabLst>
                          <a:tab pos="266700" algn="r"/>
                          <a:tab pos="2636520" algn="ctr"/>
                          <a:tab pos="5273675" algn="r"/>
                        </a:tabLs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tabLst>
                          <a:tab pos="266700" algn="r"/>
                          <a:tab pos="2636520" algn="ctr"/>
                          <a:tab pos="5273675" algn="r"/>
                        </a:tabLst>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tabLst>
                          <a:tab pos="266700" algn="r"/>
                          <a:tab pos="2636520" algn="ctr"/>
                          <a:tab pos="5273675" algn="r"/>
                        </a:tabLs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tabLst>
                          <a:tab pos="266700" algn="r"/>
                          <a:tab pos="2636520" algn="ctr"/>
                          <a:tab pos="5273675" algn="r"/>
                        </a:tabLs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tabLst>
                          <a:tab pos="266700" algn="r"/>
                          <a:tab pos="2636520" algn="ctr"/>
                          <a:tab pos="5273675" algn="r"/>
                        </a:tabLs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tabLst>
                          <a:tab pos="266700" algn="r"/>
                          <a:tab pos="2636520" algn="ctr"/>
                          <a:tab pos="5273675" algn="r"/>
                        </a:tabLs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tabLst>
                          <a:tab pos="266700" algn="r"/>
                          <a:tab pos="2636520" algn="ctr"/>
                          <a:tab pos="5273675" algn="r"/>
                        </a:tabLs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tabLst>
                          <a:tab pos="266700" algn="r"/>
                          <a:tab pos="2636520" algn="ctr"/>
                          <a:tab pos="5273675" algn="r"/>
                        </a:tabLs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266700" algn="r"/>
                          <a:tab pos="2636520" algn="ctr"/>
                          <a:tab pos="5273675" algn="r"/>
                        </a:tabLst>
                      </a:pPr>
                      <a:r>
                        <a:rPr kumimoji="0" lang="zh-CN" altLang="en-US" sz="2000" b="1"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函数名</a:t>
                      </a:r>
                      <a:endParaRPr kumimoji="0" lang="zh-CN" altLang="en-US" sz="20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c>
                  <a:txBody>
                    <a:bodyPr/>
                    <a:lstStyle>
                      <a:lvl1pPr marL="342900" indent="-342900" algn="l">
                        <a:buFont typeface="Wingdings" panose="05000000000000000000" pitchFamily="2" charset="2"/>
                        <a:tabLst>
                          <a:tab pos="266700" algn="r"/>
                          <a:tab pos="2636520" algn="ctr"/>
                          <a:tab pos="5273675" algn="r"/>
                        </a:tabLst>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tabLst>
                          <a:tab pos="266700" algn="r"/>
                          <a:tab pos="2636520" algn="ctr"/>
                          <a:tab pos="5273675" algn="r"/>
                        </a:tabLs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tabLst>
                          <a:tab pos="266700" algn="r"/>
                          <a:tab pos="2636520" algn="ctr"/>
                          <a:tab pos="5273675" algn="r"/>
                        </a:tabLst>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tabLst>
                          <a:tab pos="266700" algn="r"/>
                          <a:tab pos="2636520" algn="ctr"/>
                          <a:tab pos="5273675" algn="r"/>
                        </a:tabLs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tabLst>
                          <a:tab pos="266700" algn="r"/>
                          <a:tab pos="2636520" algn="ctr"/>
                          <a:tab pos="5273675" algn="r"/>
                        </a:tabLs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tabLst>
                          <a:tab pos="266700" algn="r"/>
                          <a:tab pos="2636520" algn="ctr"/>
                          <a:tab pos="5273675" algn="r"/>
                        </a:tabLs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tabLst>
                          <a:tab pos="266700" algn="r"/>
                          <a:tab pos="2636520" algn="ctr"/>
                          <a:tab pos="5273675" algn="r"/>
                        </a:tabLs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tabLst>
                          <a:tab pos="266700" algn="r"/>
                          <a:tab pos="2636520" algn="ctr"/>
                          <a:tab pos="5273675" algn="r"/>
                        </a:tabLs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tabLst>
                          <a:tab pos="266700" algn="r"/>
                          <a:tab pos="2636520" algn="ctr"/>
                          <a:tab pos="5273675" algn="r"/>
                        </a:tabLs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266700" algn="r"/>
                          <a:tab pos="2636520" algn="ctr"/>
                          <a:tab pos="5273675" algn="r"/>
                        </a:tabLst>
                      </a:pPr>
                      <a:r>
                        <a:rPr kumimoji="0" lang="zh-CN" altLang="en-US" sz="2000" b="1"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含义</a:t>
                      </a:r>
                      <a:endParaRPr kumimoji="0" lang="zh-CN" altLang="en-US" sz="20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r>
              <a:tr h="411163">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err="1">
                          <a:ln>
                            <a:noFill/>
                          </a:ln>
                          <a:solidFill>
                            <a:srgbClr val="C00000"/>
                          </a:solidFill>
                          <a:effectLst/>
                          <a:latin typeface="Times New Roman" panose="02020603050405020304" charset="0"/>
                          <a:ea typeface="宋体" panose="02010600030101010101" pitchFamily="2" charset="-122"/>
                          <a:cs typeface="Times New Roman" panose="02020603050405020304" charset="0"/>
                        </a:rPr>
                        <a:t>MPI_Comm_size</a:t>
                      </a:r>
                      <a:endParaRPr kumimoji="0" lang="en-US" altLang="zh-CN" sz="2000" b="0" i="0" u="none" strike="noStrike" cap="none" normalizeH="0" baseline="0" dirty="0">
                        <a:ln>
                          <a:noFill/>
                        </a:ln>
                        <a:solidFill>
                          <a:srgbClr val="C00000"/>
                        </a:solidFill>
                        <a:effectLst/>
                        <a:latin typeface="Times New Roman" panose="02020603050405020304" charset="0"/>
                        <a:ea typeface="宋体" panose="02010600030101010101" pitchFamily="2" charset="-122"/>
                        <a:cs typeface="Times New Roman" panose="02020603050405020304"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获取指定通信域中进程的个数</a:t>
                      </a:r>
                      <a:endParaRPr kumimoji="0" lang="zh-CN" altLang="en-US" sz="20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9575">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err="1">
                          <a:ln>
                            <a:noFill/>
                          </a:ln>
                          <a:solidFill>
                            <a:srgbClr val="C00000"/>
                          </a:solidFill>
                          <a:effectLst/>
                          <a:latin typeface="Times New Roman" panose="02020603050405020304" charset="0"/>
                          <a:ea typeface="宋体" panose="02010600030101010101" pitchFamily="2" charset="-122"/>
                          <a:cs typeface="Times New Roman" panose="02020603050405020304" charset="0"/>
                        </a:rPr>
                        <a:t>MPI_Comm_rank</a:t>
                      </a:r>
                      <a:endParaRPr kumimoji="0" lang="en-US" altLang="zh-CN" sz="2000" b="0" i="0" u="none" strike="noStrike" cap="none" normalizeH="0" baseline="0" dirty="0">
                        <a:ln>
                          <a:noFill/>
                        </a:ln>
                        <a:solidFill>
                          <a:srgbClr val="C00000"/>
                        </a:solidFill>
                        <a:effectLst/>
                        <a:latin typeface="Times New Roman" panose="02020603050405020304" charset="0"/>
                        <a:ea typeface="宋体" panose="02010600030101010101" pitchFamily="2" charset="-122"/>
                        <a:cs typeface="Times New Roman" panose="02020603050405020304"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获取当前进程在指定通信域中的编号</a:t>
                      </a:r>
                      <a:endParaRPr kumimoji="0" lang="zh-CN" altLang="en-US" sz="20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9575">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err="1">
                          <a:ln>
                            <a:noFill/>
                          </a:ln>
                          <a:solidFill>
                            <a:srgbClr val="C00000"/>
                          </a:solidFill>
                          <a:effectLst/>
                          <a:latin typeface="Times New Roman" panose="02020603050405020304" charset="0"/>
                          <a:ea typeface="宋体" panose="02010600030101010101" pitchFamily="2" charset="-122"/>
                          <a:cs typeface="Times New Roman" panose="02020603050405020304" charset="0"/>
                        </a:rPr>
                        <a:t>MPI_Comm_compare</a:t>
                      </a:r>
                      <a:endParaRPr kumimoji="0" lang="en-US" altLang="zh-CN" sz="2000" b="0" i="0" u="none" strike="noStrike" cap="none" normalizeH="0" baseline="0" dirty="0">
                        <a:ln>
                          <a:noFill/>
                        </a:ln>
                        <a:solidFill>
                          <a:srgbClr val="C00000"/>
                        </a:solidFill>
                        <a:effectLst/>
                        <a:latin typeface="Times New Roman" panose="02020603050405020304" charset="0"/>
                        <a:ea typeface="宋体" panose="02010600030101010101" pitchFamily="2" charset="-122"/>
                        <a:cs typeface="Times New Roman" panose="02020603050405020304"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对给定的两个通信域进行比较</a:t>
                      </a:r>
                      <a:endParaRPr kumimoji="0" lang="zh-CN" altLang="en-US" sz="20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2463">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err="1">
                          <a:ln>
                            <a:noFill/>
                          </a:ln>
                          <a:solidFill>
                            <a:srgbClr val="C00000"/>
                          </a:solidFill>
                          <a:effectLst/>
                          <a:latin typeface="Times New Roman" panose="02020603050405020304" charset="0"/>
                          <a:ea typeface="宋体" panose="02010600030101010101" pitchFamily="2" charset="-122"/>
                          <a:cs typeface="Times New Roman" panose="02020603050405020304" charset="0"/>
                        </a:rPr>
                        <a:t>MPI_Comm_dup</a:t>
                      </a:r>
                      <a:endParaRPr kumimoji="0" lang="en-US" altLang="zh-CN" sz="2000" b="0" i="0" u="none" strike="noStrike" cap="none" normalizeH="0" baseline="0" dirty="0">
                        <a:ln>
                          <a:noFill/>
                        </a:ln>
                        <a:solidFill>
                          <a:srgbClr val="C00000"/>
                        </a:solidFill>
                        <a:effectLst/>
                        <a:latin typeface="Times New Roman" panose="02020603050405020304" charset="0"/>
                        <a:ea typeface="宋体" panose="02010600030101010101" pitchFamily="2" charset="-122"/>
                        <a:cs typeface="Times New Roman" panose="02020603050405020304"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复制一个已有的通信域生成一个新的通信域，两者除通信上下文不同外，其它都一样。</a:t>
                      </a:r>
                      <a:endParaRPr kumimoji="0" lang="zh-CN" altLang="en-US" sz="20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7988">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err="1">
                          <a:ln>
                            <a:noFill/>
                          </a:ln>
                          <a:solidFill>
                            <a:srgbClr val="C00000"/>
                          </a:solidFill>
                          <a:effectLst/>
                          <a:latin typeface="Times New Roman" panose="02020603050405020304" charset="0"/>
                          <a:ea typeface="宋体" panose="02010600030101010101" pitchFamily="2" charset="-122"/>
                          <a:cs typeface="Times New Roman" panose="02020603050405020304" charset="0"/>
                        </a:rPr>
                        <a:t>MPI_Comm_create</a:t>
                      </a:r>
                      <a:endParaRPr kumimoji="0" lang="en-US" altLang="zh-CN" sz="2000" b="0" i="0" u="none" strike="noStrike" cap="none" normalizeH="0" baseline="0" dirty="0">
                        <a:ln>
                          <a:noFill/>
                        </a:ln>
                        <a:solidFill>
                          <a:srgbClr val="C00000"/>
                        </a:solidFill>
                        <a:effectLst/>
                        <a:latin typeface="Times New Roman" panose="02020603050405020304" charset="0"/>
                        <a:ea typeface="宋体" panose="02010600030101010101" pitchFamily="2" charset="-122"/>
                        <a:cs typeface="Times New Roman" panose="02020603050405020304"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根据给定的进程组创建一个新的通信域</a:t>
                      </a:r>
                      <a:endParaRPr kumimoji="0" lang="zh-CN" altLang="en-US" sz="20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50875">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err="1">
                          <a:ln>
                            <a:noFill/>
                          </a:ln>
                          <a:solidFill>
                            <a:srgbClr val="C00000"/>
                          </a:solidFill>
                          <a:effectLst/>
                          <a:latin typeface="Times New Roman" panose="02020603050405020304" charset="0"/>
                          <a:ea typeface="宋体" panose="02010600030101010101" pitchFamily="2" charset="-122"/>
                          <a:cs typeface="Times New Roman" panose="02020603050405020304" charset="0"/>
                        </a:rPr>
                        <a:t>MPI_Comm_split</a:t>
                      </a:r>
                      <a:endParaRPr kumimoji="0" lang="en-US" altLang="zh-CN" sz="2000" b="0" i="0" u="none" strike="noStrike" cap="none" normalizeH="0" baseline="0" dirty="0">
                        <a:ln>
                          <a:noFill/>
                        </a:ln>
                        <a:solidFill>
                          <a:srgbClr val="C00000"/>
                        </a:solidFill>
                        <a:effectLst/>
                        <a:latin typeface="Times New Roman" panose="02020603050405020304" charset="0"/>
                        <a:ea typeface="宋体" panose="02010600030101010101" pitchFamily="2" charset="-122"/>
                        <a:cs typeface="Times New Roman" panose="02020603050405020304"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从一个指定通信域分裂出多个子通信域，每个子通信域中的进程都是原通信域中的进程。</a:t>
                      </a:r>
                      <a:endParaRPr kumimoji="0" lang="zh-CN" altLang="en-US" sz="20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07988">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err="1">
                          <a:ln>
                            <a:noFill/>
                          </a:ln>
                          <a:solidFill>
                            <a:srgbClr val="C00000"/>
                          </a:solidFill>
                          <a:effectLst/>
                          <a:latin typeface="Times New Roman" panose="02020603050405020304" charset="0"/>
                          <a:ea typeface="宋体" panose="02010600030101010101" pitchFamily="2" charset="-122"/>
                          <a:cs typeface="Times New Roman" panose="02020603050405020304" charset="0"/>
                        </a:rPr>
                        <a:t>MPI_Comm_free</a:t>
                      </a:r>
                      <a:endParaRPr kumimoji="0" lang="en-US" altLang="zh-CN" sz="2000" b="0" i="0" u="none" strike="noStrike" cap="none" normalizeH="0" baseline="0" dirty="0">
                        <a:ln>
                          <a:noFill/>
                        </a:ln>
                        <a:solidFill>
                          <a:srgbClr val="C00000"/>
                        </a:solidFill>
                        <a:effectLst/>
                        <a:latin typeface="Times New Roman" panose="02020603050405020304" charset="0"/>
                        <a:ea typeface="宋体" panose="02010600030101010101" pitchFamily="2" charset="-122"/>
                        <a:cs typeface="Times New Roman" panose="02020603050405020304"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释放一个通信域</a:t>
                      </a:r>
                      <a:endParaRPr kumimoji="0" lang="zh-CN" altLang="en-US" sz="20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a:xfrm>
            <a:off x="481894" y="1107832"/>
            <a:ext cx="8184958" cy="721010"/>
          </a:xfrm>
        </p:spPr>
        <p:txBody>
          <a:bodyPr/>
          <a:lstStyle/>
          <a:p>
            <a:r>
              <a:rPr lang="zh-CN" altLang="en-US" dirty="0">
                <a:latin typeface="Times New Roman" panose="02020603050405020304" charset="0"/>
                <a:cs typeface="Times New Roman" panose="02020603050405020304" charset="0"/>
              </a:rPr>
              <a:t>一个在</a:t>
            </a:r>
            <a:r>
              <a:rPr lang="en-US" altLang="zh-CN" dirty="0">
                <a:latin typeface="Times New Roman" panose="02020603050405020304" charset="0"/>
                <a:cs typeface="Times New Roman" panose="02020603050405020304" charset="0"/>
              </a:rPr>
              <a:t>MPI</a:t>
            </a:r>
            <a:r>
              <a:rPr lang="zh-CN" altLang="en-US" dirty="0">
                <a:latin typeface="Times New Roman" panose="02020603050405020304" charset="0"/>
                <a:cs typeface="Times New Roman" panose="02020603050405020304" charset="0"/>
              </a:rPr>
              <a:t>中创建新通信域的例子</a:t>
            </a:r>
            <a:endParaRPr lang="zh-CN" altLang="en-US" dirty="0">
              <a:latin typeface="Times New Roman" panose="02020603050405020304" charset="0"/>
              <a:cs typeface="Times New Roman" panose="02020603050405020304" charset="0"/>
            </a:endParaRPr>
          </a:p>
          <a:p>
            <a:endParaRPr lang="zh-CN" altLang="en-US" dirty="0"/>
          </a:p>
        </p:txBody>
      </p:sp>
      <p:sp>
        <p:nvSpPr>
          <p:cNvPr id="3" name="标题 2"/>
          <p:cNvSpPr>
            <a:spLocks noGrp="1"/>
          </p:cNvSpPr>
          <p:nvPr>
            <p:ph type="ctrTitle"/>
          </p:nvPr>
        </p:nvSpPr>
        <p:spPr/>
        <p:txBody>
          <a:bodyPr/>
          <a:lstStyle/>
          <a:p>
            <a:r>
              <a:rPr lang="zh-CN" altLang="en-US" dirty="0"/>
              <a:t>通信域程序示例</a:t>
            </a:r>
            <a:endParaRPr lang="zh-CN" altLang="en-US" dirty="0"/>
          </a:p>
        </p:txBody>
      </p:sp>
      <p:sp>
        <p:nvSpPr>
          <p:cNvPr id="5" name="文本框 4"/>
          <p:cNvSpPr txBox="1"/>
          <p:nvPr/>
        </p:nvSpPr>
        <p:spPr>
          <a:xfrm>
            <a:off x="1447882" y="1600248"/>
            <a:ext cx="5608636" cy="2585323"/>
          </a:xfrm>
          <a:prstGeom prst="rect">
            <a:avLst/>
          </a:prstGeom>
          <a:solidFill>
            <a:schemeClr val="accent5"/>
          </a:solidFill>
        </p:spPr>
        <p:txBody>
          <a:bodyPr wrap="square">
            <a:spAutoFit/>
          </a:bodyPr>
          <a:lstStyle/>
          <a:p>
            <a:r>
              <a:rPr lang="en-US" altLang="zh-CN" sz="1800" dirty="0" err="1">
                <a:latin typeface="Calibri" panose="020F0502020204030204" pitchFamily="34" charset="0"/>
                <a:cs typeface="Calibri" panose="020F0502020204030204" pitchFamily="34" charset="0"/>
              </a:rPr>
              <a:t>MPI_Comm</a:t>
            </a:r>
            <a:r>
              <a:rPr lang="en-US" altLang="zh-CN" sz="1800" dirty="0">
                <a:latin typeface="Calibri" panose="020F0502020204030204" pitchFamily="34" charset="0"/>
                <a:cs typeface="Calibri" panose="020F0502020204030204" pitchFamily="34" charset="0"/>
              </a:rPr>
              <a:t> </a:t>
            </a:r>
            <a:r>
              <a:rPr lang="en-US" altLang="zh-CN" sz="1800" dirty="0" err="1">
                <a:latin typeface="Calibri" panose="020F0502020204030204" pitchFamily="34" charset="0"/>
                <a:cs typeface="Calibri" panose="020F0502020204030204" pitchFamily="34" charset="0"/>
              </a:rPr>
              <a:t>MyWorld</a:t>
            </a:r>
            <a:r>
              <a:rPr lang="en-US" altLang="zh-CN" sz="1800" dirty="0">
                <a:latin typeface="Calibri" panose="020F0502020204030204" pitchFamily="34" charset="0"/>
                <a:cs typeface="Calibri" panose="020F0502020204030204" pitchFamily="34" charset="0"/>
              </a:rPr>
              <a:t>, </a:t>
            </a:r>
            <a:r>
              <a:rPr lang="en-US" altLang="zh-CN" sz="1800" dirty="0" err="1">
                <a:latin typeface="Calibri" panose="020F0502020204030204" pitchFamily="34" charset="0"/>
                <a:cs typeface="Calibri" panose="020F0502020204030204" pitchFamily="34" charset="0"/>
              </a:rPr>
              <a:t>SplitWorld</a:t>
            </a:r>
            <a:r>
              <a:rPr lang="en-US" altLang="zh-CN" sz="1800" dirty="0">
                <a:latin typeface="Calibri" panose="020F0502020204030204" pitchFamily="34" charset="0"/>
                <a:cs typeface="Calibri" panose="020F0502020204030204" pitchFamily="34" charset="0"/>
              </a:rPr>
              <a:t>;</a:t>
            </a:r>
            <a:endParaRPr lang="en-US" altLang="zh-CN" sz="1800" dirty="0">
              <a:latin typeface="Calibri" panose="020F0502020204030204" pitchFamily="34" charset="0"/>
              <a:cs typeface="Calibri" panose="020F0502020204030204" pitchFamily="34" charset="0"/>
            </a:endParaRPr>
          </a:p>
          <a:p>
            <a:r>
              <a:rPr lang="en-US" altLang="zh-CN" sz="1800" dirty="0">
                <a:latin typeface="Calibri" panose="020F0502020204030204" pitchFamily="34" charset="0"/>
                <a:cs typeface="Calibri" panose="020F0502020204030204" pitchFamily="34" charset="0"/>
              </a:rPr>
              <a:t>int </a:t>
            </a:r>
            <a:r>
              <a:rPr lang="en-US" altLang="zh-CN" sz="1800" dirty="0" err="1">
                <a:latin typeface="Calibri" panose="020F0502020204030204" pitchFamily="34" charset="0"/>
                <a:cs typeface="Calibri" panose="020F0502020204030204" pitchFamily="34" charset="0"/>
              </a:rPr>
              <a:t>my_rank</a:t>
            </a:r>
            <a:r>
              <a:rPr lang="en-US" altLang="zh-CN" sz="1800" dirty="0" smtClean="0">
                <a:latin typeface="Calibri" panose="020F0502020204030204" pitchFamily="34" charset="0"/>
                <a:cs typeface="Calibri" panose="020F0502020204030204" pitchFamily="34" charset="0"/>
              </a:rPr>
              <a:t>, </a:t>
            </a:r>
            <a:r>
              <a:rPr lang="en-US" altLang="zh-CN" sz="1800" dirty="0" err="1" smtClean="0">
                <a:latin typeface="Calibri" panose="020F0502020204030204" pitchFamily="34" charset="0"/>
                <a:cs typeface="Calibri" panose="020F0502020204030204" pitchFamily="34" charset="0"/>
              </a:rPr>
              <a:t>group_size</a:t>
            </a:r>
            <a:r>
              <a:rPr lang="en-US" altLang="zh-CN" sz="1800" dirty="0">
                <a:latin typeface="Calibri" panose="020F0502020204030204" pitchFamily="34" charset="0"/>
                <a:cs typeface="Calibri" panose="020F0502020204030204" pitchFamily="34" charset="0"/>
              </a:rPr>
              <a:t>, Color, Key;</a:t>
            </a:r>
            <a:endParaRPr lang="en-US" altLang="zh-CN" sz="1800" dirty="0">
              <a:latin typeface="Calibri" panose="020F0502020204030204" pitchFamily="34" charset="0"/>
              <a:cs typeface="Calibri" panose="020F0502020204030204" pitchFamily="34" charset="0"/>
            </a:endParaRPr>
          </a:p>
          <a:p>
            <a:r>
              <a:rPr lang="en-US" altLang="zh-CN" sz="1800" dirty="0" err="1">
                <a:latin typeface="Calibri" panose="020F0502020204030204" pitchFamily="34" charset="0"/>
                <a:cs typeface="Calibri" panose="020F0502020204030204" pitchFamily="34" charset="0"/>
              </a:rPr>
              <a:t>MPI_Init</a:t>
            </a:r>
            <a:r>
              <a:rPr lang="en-US" altLang="zh-CN" sz="1800" dirty="0">
                <a:latin typeface="Calibri" panose="020F0502020204030204" pitchFamily="34" charset="0"/>
                <a:cs typeface="Calibri" panose="020F0502020204030204" pitchFamily="34" charset="0"/>
              </a:rPr>
              <a:t>(&amp;</a:t>
            </a:r>
            <a:r>
              <a:rPr lang="en-US" altLang="zh-CN" sz="1800" dirty="0" err="1">
                <a:latin typeface="Calibri" panose="020F0502020204030204" pitchFamily="34" charset="0"/>
                <a:cs typeface="Calibri" panose="020F0502020204030204" pitchFamily="34" charset="0"/>
              </a:rPr>
              <a:t>argc</a:t>
            </a:r>
            <a:r>
              <a:rPr lang="en-US" altLang="zh-CN" sz="1800" dirty="0">
                <a:latin typeface="Calibri" panose="020F0502020204030204" pitchFamily="34" charset="0"/>
                <a:cs typeface="Calibri" panose="020F0502020204030204" pitchFamily="34" charset="0"/>
              </a:rPr>
              <a:t>, &amp;</a:t>
            </a:r>
            <a:r>
              <a:rPr lang="en-US" altLang="zh-CN" sz="1800" dirty="0" err="1">
                <a:latin typeface="Calibri" panose="020F0502020204030204" pitchFamily="34" charset="0"/>
                <a:cs typeface="Calibri" panose="020F0502020204030204" pitchFamily="34" charset="0"/>
              </a:rPr>
              <a:t>argv</a:t>
            </a:r>
            <a:r>
              <a:rPr lang="en-US" altLang="zh-CN" sz="1800" dirty="0">
                <a:latin typeface="Calibri" panose="020F0502020204030204" pitchFamily="34" charset="0"/>
                <a:cs typeface="Calibri" panose="020F0502020204030204" pitchFamily="34" charset="0"/>
              </a:rPr>
              <a:t>);</a:t>
            </a:r>
            <a:endParaRPr lang="en-US" altLang="zh-CN" sz="1800" dirty="0">
              <a:latin typeface="Calibri" panose="020F0502020204030204" pitchFamily="34" charset="0"/>
              <a:cs typeface="Calibri" panose="020F0502020204030204" pitchFamily="34" charset="0"/>
            </a:endParaRPr>
          </a:p>
          <a:p>
            <a:r>
              <a:rPr lang="en-US" altLang="zh-CN" sz="1800" dirty="0" err="1">
                <a:solidFill>
                  <a:srgbClr val="C00000"/>
                </a:solidFill>
                <a:latin typeface="Calibri" panose="020F0502020204030204" pitchFamily="34" charset="0"/>
                <a:cs typeface="Calibri" panose="020F0502020204030204" pitchFamily="34" charset="0"/>
              </a:rPr>
              <a:t>MPI_Comm_dup</a:t>
            </a:r>
            <a:r>
              <a:rPr lang="en-US" altLang="zh-CN" sz="1800" dirty="0">
                <a:solidFill>
                  <a:srgbClr val="C00000"/>
                </a:solidFill>
                <a:latin typeface="Calibri" panose="020F0502020204030204" pitchFamily="34" charset="0"/>
                <a:cs typeface="Calibri" panose="020F0502020204030204" pitchFamily="34" charset="0"/>
              </a:rPr>
              <a:t>(MPI_COMM_WORLD,&amp;</a:t>
            </a:r>
            <a:r>
              <a:rPr lang="en-US" altLang="zh-CN" sz="1800" dirty="0" err="1">
                <a:solidFill>
                  <a:srgbClr val="C00000"/>
                </a:solidFill>
                <a:latin typeface="Calibri" panose="020F0502020204030204" pitchFamily="34" charset="0"/>
                <a:cs typeface="Calibri" panose="020F0502020204030204" pitchFamily="34" charset="0"/>
              </a:rPr>
              <a:t>MyWorld</a:t>
            </a:r>
            <a:r>
              <a:rPr lang="en-US" altLang="zh-CN" sz="1800" dirty="0">
                <a:solidFill>
                  <a:srgbClr val="C00000"/>
                </a:solidFill>
                <a:latin typeface="Calibri" panose="020F0502020204030204" pitchFamily="34" charset="0"/>
                <a:cs typeface="Calibri" panose="020F0502020204030204" pitchFamily="34" charset="0"/>
              </a:rPr>
              <a:t>);</a:t>
            </a:r>
            <a:endParaRPr lang="en-US" altLang="zh-CN" sz="1800" dirty="0">
              <a:solidFill>
                <a:srgbClr val="C00000"/>
              </a:solidFill>
              <a:latin typeface="Calibri" panose="020F0502020204030204" pitchFamily="34" charset="0"/>
              <a:cs typeface="Calibri" panose="020F0502020204030204" pitchFamily="34" charset="0"/>
            </a:endParaRPr>
          </a:p>
          <a:p>
            <a:r>
              <a:rPr lang="en-US" altLang="zh-CN" sz="1800" dirty="0" err="1">
                <a:latin typeface="Calibri" panose="020F0502020204030204" pitchFamily="34" charset="0"/>
                <a:cs typeface="Calibri" panose="020F0502020204030204" pitchFamily="34" charset="0"/>
              </a:rPr>
              <a:t>MPI_Comm_rank</a:t>
            </a:r>
            <a:r>
              <a:rPr lang="en-US" altLang="zh-CN" sz="1800" dirty="0">
                <a:latin typeface="Calibri" panose="020F0502020204030204" pitchFamily="34" charset="0"/>
                <a:cs typeface="Calibri" panose="020F0502020204030204" pitchFamily="34" charset="0"/>
              </a:rPr>
              <a:t>(</a:t>
            </a:r>
            <a:r>
              <a:rPr lang="en-US" altLang="zh-CN" sz="1800" dirty="0" err="1">
                <a:latin typeface="Calibri" panose="020F0502020204030204" pitchFamily="34" charset="0"/>
                <a:cs typeface="Calibri" panose="020F0502020204030204" pitchFamily="34" charset="0"/>
              </a:rPr>
              <a:t>MyWorld</a:t>
            </a:r>
            <a:r>
              <a:rPr lang="en-US" altLang="zh-CN" sz="1800" dirty="0">
                <a:latin typeface="Calibri" panose="020F0502020204030204" pitchFamily="34" charset="0"/>
                <a:cs typeface="Calibri" panose="020F0502020204030204" pitchFamily="34" charset="0"/>
              </a:rPr>
              <a:t>,&amp;</a:t>
            </a:r>
            <a:r>
              <a:rPr lang="en-US" altLang="zh-CN" sz="1800" dirty="0" err="1">
                <a:latin typeface="Calibri" panose="020F0502020204030204" pitchFamily="34" charset="0"/>
                <a:cs typeface="Calibri" panose="020F0502020204030204" pitchFamily="34" charset="0"/>
              </a:rPr>
              <a:t>my_rank</a:t>
            </a:r>
            <a:r>
              <a:rPr lang="en-US" altLang="zh-CN" sz="1800" dirty="0">
                <a:latin typeface="Calibri" panose="020F0502020204030204" pitchFamily="34" charset="0"/>
                <a:cs typeface="Calibri" panose="020F0502020204030204" pitchFamily="34" charset="0"/>
              </a:rPr>
              <a:t>);</a:t>
            </a:r>
            <a:endParaRPr lang="en-US" altLang="zh-CN" sz="1800" dirty="0">
              <a:latin typeface="Calibri" panose="020F0502020204030204" pitchFamily="34" charset="0"/>
              <a:cs typeface="Calibri" panose="020F0502020204030204" pitchFamily="34" charset="0"/>
            </a:endParaRPr>
          </a:p>
          <a:p>
            <a:r>
              <a:rPr lang="en-US" altLang="zh-CN" sz="1800" dirty="0" err="1">
                <a:latin typeface="Calibri" panose="020F0502020204030204" pitchFamily="34" charset="0"/>
                <a:cs typeface="Calibri" panose="020F0502020204030204" pitchFamily="34" charset="0"/>
              </a:rPr>
              <a:t>MPI_Comm_size</a:t>
            </a:r>
            <a:r>
              <a:rPr lang="en-US" altLang="zh-CN" sz="1800" dirty="0">
                <a:latin typeface="Calibri" panose="020F0502020204030204" pitchFamily="34" charset="0"/>
                <a:cs typeface="Calibri" panose="020F0502020204030204" pitchFamily="34" charset="0"/>
              </a:rPr>
              <a:t>(</a:t>
            </a:r>
            <a:r>
              <a:rPr lang="en-US" altLang="zh-CN" sz="1800" dirty="0" err="1">
                <a:latin typeface="Calibri" panose="020F0502020204030204" pitchFamily="34" charset="0"/>
                <a:cs typeface="Calibri" panose="020F0502020204030204" pitchFamily="34" charset="0"/>
              </a:rPr>
              <a:t>MyWorld</a:t>
            </a:r>
            <a:r>
              <a:rPr lang="en-US" altLang="zh-CN" sz="1800" dirty="0">
                <a:latin typeface="Calibri" panose="020F0502020204030204" pitchFamily="34" charset="0"/>
                <a:cs typeface="Calibri" panose="020F0502020204030204" pitchFamily="34" charset="0"/>
              </a:rPr>
              <a:t>,&amp;</a:t>
            </a:r>
            <a:r>
              <a:rPr lang="en-US" altLang="zh-CN" sz="1800" dirty="0" err="1">
                <a:latin typeface="Calibri" panose="020F0502020204030204" pitchFamily="34" charset="0"/>
                <a:cs typeface="Calibri" panose="020F0502020204030204" pitchFamily="34" charset="0"/>
              </a:rPr>
              <a:t>group_size</a:t>
            </a:r>
            <a:r>
              <a:rPr lang="en-US" altLang="zh-CN" sz="1800" dirty="0">
                <a:latin typeface="Calibri" panose="020F0502020204030204" pitchFamily="34" charset="0"/>
                <a:cs typeface="Calibri" panose="020F0502020204030204" pitchFamily="34" charset="0"/>
              </a:rPr>
              <a:t>);</a:t>
            </a:r>
            <a:endParaRPr lang="en-US" altLang="zh-CN" sz="1800" dirty="0">
              <a:latin typeface="Calibri" panose="020F0502020204030204" pitchFamily="34" charset="0"/>
              <a:cs typeface="Calibri" panose="020F0502020204030204" pitchFamily="34" charset="0"/>
            </a:endParaRPr>
          </a:p>
          <a:p>
            <a:r>
              <a:rPr lang="en-US" altLang="zh-CN" sz="1800" dirty="0">
                <a:latin typeface="Calibri" panose="020F0502020204030204" pitchFamily="34" charset="0"/>
                <a:cs typeface="Calibri" panose="020F0502020204030204" pitchFamily="34" charset="0"/>
              </a:rPr>
              <a:t>Color=my_rank%3;</a:t>
            </a:r>
            <a:endParaRPr lang="en-US" altLang="zh-CN" sz="1800" dirty="0">
              <a:latin typeface="Calibri" panose="020F0502020204030204" pitchFamily="34" charset="0"/>
              <a:cs typeface="Calibri" panose="020F0502020204030204" pitchFamily="34" charset="0"/>
            </a:endParaRPr>
          </a:p>
          <a:p>
            <a:r>
              <a:rPr lang="en-US" altLang="zh-CN" sz="1800" dirty="0">
                <a:latin typeface="Calibri" panose="020F0502020204030204" pitchFamily="34" charset="0"/>
                <a:cs typeface="Calibri" panose="020F0502020204030204" pitchFamily="34" charset="0"/>
              </a:rPr>
              <a:t>Key=</a:t>
            </a:r>
            <a:r>
              <a:rPr lang="en-US" altLang="zh-CN" sz="1800" dirty="0" err="1">
                <a:latin typeface="Calibri" panose="020F0502020204030204" pitchFamily="34" charset="0"/>
                <a:cs typeface="Calibri" panose="020F0502020204030204" pitchFamily="34" charset="0"/>
              </a:rPr>
              <a:t>my_rank</a:t>
            </a:r>
            <a:r>
              <a:rPr lang="en-US" altLang="zh-CN" sz="1800" dirty="0">
                <a:latin typeface="Calibri" panose="020F0502020204030204" pitchFamily="34" charset="0"/>
                <a:cs typeface="Calibri" panose="020F0502020204030204" pitchFamily="34" charset="0"/>
              </a:rPr>
              <a:t>/3;</a:t>
            </a:r>
            <a:endParaRPr lang="en-US" altLang="zh-CN" sz="1800" dirty="0">
              <a:latin typeface="Calibri" panose="020F0502020204030204" pitchFamily="34" charset="0"/>
              <a:cs typeface="Calibri" panose="020F0502020204030204" pitchFamily="34" charset="0"/>
            </a:endParaRPr>
          </a:p>
          <a:p>
            <a:r>
              <a:rPr lang="en-US" altLang="zh-CN" sz="1800" dirty="0" err="1">
                <a:solidFill>
                  <a:srgbClr val="C00000"/>
                </a:solidFill>
                <a:latin typeface="Calibri" panose="020F0502020204030204" pitchFamily="34" charset="0"/>
                <a:cs typeface="Calibri" panose="020F0502020204030204" pitchFamily="34" charset="0"/>
              </a:rPr>
              <a:t>MPI_Comm_split</a:t>
            </a:r>
            <a:r>
              <a:rPr lang="en-US" altLang="zh-CN" sz="1800" dirty="0">
                <a:solidFill>
                  <a:srgbClr val="C00000"/>
                </a:solidFill>
                <a:latin typeface="Calibri" panose="020F0502020204030204" pitchFamily="34" charset="0"/>
                <a:cs typeface="Calibri" panose="020F0502020204030204" pitchFamily="34" charset="0"/>
              </a:rPr>
              <a:t>(MyWorld,Color,Key,&amp;</a:t>
            </a:r>
            <a:r>
              <a:rPr lang="en-US" altLang="zh-CN" sz="1800" dirty="0" err="1">
                <a:solidFill>
                  <a:srgbClr val="C00000"/>
                </a:solidFill>
                <a:latin typeface="Calibri" panose="020F0502020204030204" pitchFamily="34" charset="0"/>
                <a:cs typeface="Calibri" panose="020F0502020204030204" pitchFamily="34" charset="0"/>
              </a:rPr>
              <a:t>SplitWorld</a:t>
            </a:r>
            <a:r>
              <a:rPr lang="en-US" altLang="zh-CN" sz="1800" dirty="0">
                <a:solidFill>
                  <a:srgbClr val="C00000"/>
                </a:solidFill>
                <a:latin typeface="Calibri" panose="020F0502020204030204" pitchFamily="34" charset="0"/>
                <a:cs typeface="Calibri" panose="020F0502020204030204" pitchFamily="34" charset="0"/>
              </a:rPr>
              <a:t>);</a:t>
            </a:r>
            <a:endParaRPr lang="en-US" altLang="zh-CN" sz="1800" dirty="0">
              <a:solidFill>
                <a:srgbClr val="C00000"/>
              </a:solidFill>
              <a:latin typeface="Calibri" panose="020F0502020204030204" pitchFamily="34" charset="0"/>
              <a:cs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1"/>
          <p:cNvSpPr>
            <a:spLocks noGrp="1"/>
          </p:cNvSpPr>
          <p:nvPr>
            <p:ph idx="11"/>
          </p:nvPr>
        </p:nvSpPr>
        <p:spPr bwMode="auto">
          <a:xfrm>
            <a:off x="482600" y="1108075"/>
            <a:ext cx="8183563" cy="544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p>
            <a:pPr>
              <a:lnSpc>
                <a:spcPct val="150000"/>
              </a:lnSpc>
            </a:pPr>
            <a:r>
              <a:rPr lang="en-US" altLang="zh-CN" sz="3200" dirty="0">
                <a:latin typeface="Times New Roman" panose="02020603050405020304" charset="0"/>
                <a:cs typeface="Times New Roman" panose="02020603050405020304" charset="0"/>
              </a:rPr>
              <a:t>MPI</a:t>
            </a:r>
            <a:r>
              <a:rPr lang="zh-CN" altLang="en-US" sz="3200" dirty="0">
                <a:latin typeface="Times New Roman" panose="02020603050405020304" charset="0"/>
                <a:cs typeface="Times New Roman" panose="02020603050405020304" charset="0"/>
              </a:rPr>
              <a:t>简介</a:t>
            </a:r>
            <a:endParaRPr lang="en-US" altLang="zh-CN" sz="3200" dirty="0">
              <a:latin typeface="Times New Roman" panose="02020603050405020304" charset="0"/>
              <a:cs typeface="Times New Roman" panose="02020603050405020304" charset="0"/>
            </a:endParaRPr>
          </a:p>
          <a:p>
            <a:pPr>
              <a:lnSpc>
                <a:spcPct val="150000"/>
              </a:lnSpc>
            </a:pPr>
            <a:r>
              <a:rPr lang="zh-CN" altLang="en-US" sz="3200" dirty="0">
                <a:solidFill>
                  <a:schemeClr val="bg1">
                    <a:lumMod val="75000"/>
                  </a:schemeClr>
                </a:solidFill>
                <a:latin typeface="Times New Roman" panose="02020603050405020304" charset="0"/>
                <a:cs typeface="Times New Roman" panose="02020603050405020304" charset="0"/>
              </a:rPr>
              <a:t>简单</a:t>
            </a:r>
            <a:r>
              <a:rPr lang="en-US" altLang="zh-CN" sz="3200" dirty="0">
                <a:solidFill>
                  <a:schemeClr val="bg1">
                    <a:lumMod val="75000"/>
                  </a:schemeClr>
                </a:solidFill>
                <a:latin typeface="Times New Roman" panose="02020603050405020304" charset="0"/>
                <a:cs typeface="Times New Roman" panose="02020603050405020304" charset="0"/>
              </a:rPr>
              <a:t>MPI</a:t>
            </a:r>
            <a:r>
              <a:rPr lang="zh-CN" altLang="en-US" sz="3200" dirty="0">
                <a:solidFill>
                  <a:schemeClr val="bg1">
                    <a:lumMod val="75000"/>
                  </a:schemeClr>
                </a:solidFill>
                <a:latin typeface="Times New Roman" panose="02020603050405020304" charset="0"/>
                <a:cs typeface="Times New Roman" panose="02020603050405020304" charset="0"/>
              </a:rPr>
              <a:t>程序</a:t>
            </a:r>
            <a:endParaRPr lang="en-US" altLang="zh-CN" sz="3200" dirty="0">
              <a:solidFill>
                <a:schemeClr val="bg1">
                  <a:lumMod val="75000"/>
                </a:schemeClr>
              </a:solidFill>
              <a:latin typeface="Times New Roman" panose="02020603050405020304" charset="0"/>
              <a:cs typeface="Times New Roman" panose="02020603050405020304" charset="0"/>
            </a:endParaRPr>
          </a:p>
          <a:p>
            <a:pPr>
              <a:lnSpc>
                <a:spcPct val="150000"/>
              </a:lnSpc>
            </a:pPr>
            <a:r>
              <a:rPr lang="en-US" altLang="zh-CN" sz="3200" dirty="0">
                <a:solidFill>
                  <a:schemeClr val="bg1">
                    <a:lumMod val="75000"/>
                  </a:schemeClr>
                </a:solidFill>
                <a:latin typeface="Times New Roman" panose="02020603050405020304" charset="0"/>
                <a:cs typeface="Times New Roman" panose="02020603050405020304" charset="0"/>
              </a:rPr>
              <a:t>MPI</a:t>
            </a:r>
            <a:r>
              <a:rPr lang="zh-CN" altLang="en-US" sz="3200" dirty="0">
                <a:solidFill>
                  <a:schemeClr val="bg1">
                    <a:lumMod val="75000"/>
                  </a:schemeClr>
                </a:solidFill>
                <a:latin typeface="Times New Roman" panose="02020603050405020304" charset="0"/>
                <a:cs typeface="Times New Roman" panose="02020603050405020304" charset="0"/>
              </a:rPr>
              <a:t>消息</a:t>
            </a:r>
            <a:endParaRPr lang="zh-CN" altLang="en-US" sz="3200" dirty="0">
              <a:solidFill>
                <a:schemeClr val="bg1">
                  <a:lumMod val="75000"/>
                </a:schemeClr>
              </a:solidFill>
              <a:latin typeface="Times New Roman" panose="02020603050405020304" charset="0"/>
              <a:cs typeface="Times New Roman" panose="02020603050405020304" charset="0"/>
            </a:endParaRPr>
          </a:p>
          <a:p>
            <a:pPr>
              <a:lnSpc>
                <a:spcPct val="150000"/>
              </a:lnSpc>
            </a:pPr>
            <a:r>
              <a:rPr lang="zh-CN" altLang="en-US" sz="3200" dirty="0">
                <a:solidFill>
                  <a:schemeClr val="bg1">
                    <a:lumMod val="75000"/>
                  </a:schemeClr>
                </a:solidFill>
                <a:latin typeface="Times New Roman" panose="02020603050405020304" charset="0"/>
                <a:cs typeface="Times New Roman" panose="02020603050405020304" charset="0"/>
              </a:rPr>
              <a:t>点对点通信</a:t>
            </a:r>
            <a:endParaRPr lang="en-US" altLang="zh-CN" sz="3200" dirty="0">
              <a:solidFill>
                <a:schemeClr val="bg1">
                  <a:lumMod val="75000"/>
                </a:schemeClr>
              </a:solidFill>
              <a:latin typeface="Times New Roman" panose="02020603050405020304" charset="0"/>
              <a:cs typeface="Times New Roman" panose="02020603050405020304" charset="0"/>
            </a:endParaRPr>
          </a:p>
          <a:p>
            <a:pPr>
              <a:lnSpc>
                <a:spcPct val="150000"/>
              </a:lnSpc>
            </a:pPr>
            <a:r>
              <a:rPr lang="zh-CN" altLang="en-US" sz="3200" dirty="0">
                <a:solidFill>
                  <a:schemeClr val="bg1">
                    <a:lumMod val="75000"/>
                  </a:schemeClr>
                </a:solidFill>
                <a:latin typeface="Times New Roman" panose="02020603050405020304" charset="0"/>
                <a:cs typeface="Times New Roman" panose="02020603050405020304" charset="0"/>
              </a:rPr>
              <a:t>集合通信</a:t>
            </a:r>
            <a:endParaRPr lang="en-US" altLang="zh-CN" sz="3200" dirty="0">
              <a:solidFill>
                <a:schemeClr val="bg1">
                  <a:lumMod val="75000"/>
                </a:schemeClr>
              </a:solidFill>
              <a:latin typeface="Times New Roman" panose="02020603050405020304" charset="0"/>
              <a:cs typeface="Times New Roman" panose="02020603050405020304" charset="0"/>
            </a:endParaRPr>
          </a:p>
        </p:txBody>
      </p:sp>
      <p:sp>
        <p:nvSpPr>
          <p:cNvPr id="7171" name="标题 2"/>
          <p:cNvSpPr>
            <a:spLocks noGrp="1"/>
          </p:cNvSpPr>
          <p:nvPr>
            <p:ph type="ctrTitle"/>
          </p:nvPr>
        </p:nvSpPr>
        <p:spPr bwMode="auto">
          <a:xfrm>
            <a:off x="1249363" y="225425"/>
            <a:ext cx="7315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US"/>
              <a:t>大纲</a:t>
            </a:r>
            <a:endParaRPr lang="zh-C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lstStyle/>
          <a:p>
            <a:r>
              <a:rPr lang="en-US" altLang="zh-CN" dirty="0" err="1">
                <a:solidFill>
                  <a:srgbClr val="C00000"/>
                </a:solidFill>
                <a:latin typeface="Times New Roman" panose="02020603050405020304" charset="0"/>
                <a:cs typeface="Times New Roman" panose="02020603050405020304" charset="0"/>
              </a:rPr>
              <a:t>MPI_Comm_dup</a:t>
            </a:r>
            <a:r>
              <a:rPr lang="en-US" altLang="zh-CN" dirty="0">
                <a:latin typeface="Times New Roman" panose="02020603050405020304" charset="0"/>
                <a:cs typeface="Times New Roman" panose="02020603050405020304" charset="0"/>
              </a:rPr>
              <a:t>(MPI_COMM_WORLD</a:t>
            </a:r>
            <a:r>
              <a:rPr lang="en-US" altLang="zh-CN" dirty="0">
                <a:solidFill>
                  <a:srgbClr val="C00000"/>
                </a:solidFill>
                <a:latin typeface="Times New Roman" panose="02020603050405020304" charset="0"/>
                <a:cs typeface="Times New Roman" panose="02020603050405020304" charset="0"/>
              </a:rPr>
              <a:t>,&amp;</a:t>
            </a:r>
            <a:r>
              <a:rPr lang="en-US" altLang="zh-CN" dirty="0" err="1">
                <a:solidFill>
                  <a:srgbClr val="C00000"/>
                </a:solidFill>
                <a:latin typeface="Times New Roman" panose="02020603050405020304" charset="0"/>
                <a:cs typeface="Times New Roman" panose="02020603050405020304" charset="0"/>
              </a:rPr>
              <a:t>MyWorld</a:t>
            </a:r>
            <a:r>
              <a:rPr lang="en-US" altLang="zh-CN" dirty="0">
                <a:latin typeface="Times New Roman" panose="02020603050405020304" charset="0"/>
                <a:cs typeface="Times New Roman" panose="02020603050405020304" charset="0"/>
              </a:rPr>
              <a:t>)</a:t>
            </a:r>
            <a:r>
              <a:rPr lang="zh-CN" altLang="en-US" dirty="0">
                <a:latin typeface="Times New Roman" panose="02020603050405020304" charset="0"/>
                <a:cs typeface="Times New Roman" panose="02020603050405020304" charset="0"/>
              </a:rPr>
              <a:t>创建了一个新的通信域</a:t>
            </a:r>
            <a:r>
              <a:rPr lang="en-US" altLang="zh-CN" dirty="0" err="1">
                <a:solidFill>
                  <a:srgbClr val="C00000"/>
                </a:solidFill>
                <a:latin typeface="Times New Roman" panose="02020603050405020304" charset="0"/>
                <a:cs typeface="Times New Roman" panose="02020603050405020304" charset="0"/>
              </a:rPr>
              <a:t>MyWorld</a:t>
            </a:r>
            <a:r>
              <a:rPr lang="zh-CN" altLang="en-US" dirty="0">
                <a:latin typeface="Times New Roman" panose="02020603050405020304" charset="0"/>
                <a:cs typeface="Times New Roman" panose="02020603050405020304" charset="0"/>
              </a:rPr>
              <a:t>，它包含了与原通信域</a:t>
            </a:r>
            <a:r>
              <a:rPr lang="en-US" altLang="zh-CN" dirty="0">
                <a:latin typeface="Times New Roman" panose="02020603050405020304" charset="0"/>
                <a:cs typeface="Times New Roman" panose="02020603050405020304" charset="0"/>
              </a:rPr>
              <a:t>MPI_COMM_WORLD</a:t>
            </a:r>
            <a:r>
              <a:rPr lang="zh-CN" altLang="en-US" dirty="0">
                <a:latin typeface="Times New Roman" panose="02020603050405020304" charset="0"/>
                <a:cs typeface="Times New Roman" panose="02020603050405020304" charset="0"/>
              </a:rPr>
              <a:t>相同的进程组，但具有不同的通信上下文。</a:t>
            </a:r>
            <a:endParaRPr lang="zh-CN" altLang="en-US" dirty="0">
              <a:latin typeface="Times New Roman" panose="02020603050405020304" charset="0"/>
              <a:cs typeface="Times New Roman" panose="02020603050405020304" charset="0"/>
            </a:endParaRPr>
          </a:p>
          <a:p>
            <a:r>
              <a:rPr lang="en-US" altLang="zh-CN" dirty="0" err="1">
                <a:solidFill>
                  <a:srgbClr val="C00000"/>
                </a:solidFill>
                <a:latin typeface="Times New Roman" panose="02020603050405020304" charset="0"/>
                <a:cs typeface="Times New Roman" panose="02020603050405020304" charset="0"/>
              </a:rPr>
              <a:t>MPI_Comm_split</a:t>
            </a:r>
            <a:r>
              <a:rPr lang="en-US" altLang="zh-CN" dirty="0">
                <a:latin typeface="Times New Roman" panose="02020603050405020304" charset="0"/>
                <a:cs typeface="Times New Roman" panose="02020603050405020304" charset="0"/>
              </a:rPr>
              <a:t>(</a:t>
            </a:r>
            <a:r>
              <a:rPr lang="en-US" altLang="zh-CN" dirty="0">
                <a:solidFill>
                  <a:srgbClr val="C00000"/>
                </a:solidFill>
                <a:latin typeface="Times New Roman" panose="02020603050405020304" charset="0"/>
                <a:cs typeface="Times New Roman" panose="02020603050405020304" charset="0"/>
              </a:rPr>
              <a:t>MyWorld</a:t>
            </a:r>
            <a:r>
              <a:rPr lang="en-US" altLang="zh-CN" dirty="0">
                <a:latin typeface="Times New Roman" panose="02020603050405020304" charset="0"/>
                <a:cs typeface="Times New Roman" panose="02020603050405020304" charset="0"/>
              </a:rPr>
              <a:t>,Color,Key,&amp;</a:t>
            </a:r>
            <a:r>
              <a:rPr lang="en-US" altLang="zh-CN" dirty="0" err="1">
                <a:latin typeface="Times New Roman" panose="02020603050405020304" charset="0"/>
                <a:cs typeface="Times New Roman" panose="02020603050405020304" charset="0"/>
              </a:rPr>
              <a:t>SplitWorld</a:t>
            </a:r>
            <a:r>
              <a:rPr lang="en-US" altLang="zh-CN" dirty="0">
                <a:latin typeface="Times New Roman" panose="02020603050405020304" charset="0"/>
                <a:cs typeface="Times New Roman" panose="02020603050405020304" charset="0"/>
              </a:rPr>
              <a:t>)</a:t>
            </a:r>
            <a:r>
              <a:rPr lang="zh-CN" altLang="en-US" dirty="0">
                <a:latin typeface="Times New Roman" panose="02020603050405020304" charset="0"/>
                <a:cs typeface="Times New Roman" panose="02020603050405020304" charset="0"/>
              </a:rPr>
              <a:t>函数调用则在通信域</a:t>
            </a:r>
            <a:r>
              <a:rPr lang="en-US" altLang="zh-CN" dirty="0" err="1">
                <a:latin typeface="Times New Roman" panose="02020603050405020304" charset="0"/>
                <a:cs typeface="Times New Roman" panose="02020603050405020304" charset="0"/>
              </a:rPr>
              <a:t>MyWorld</a:t>
            </a:r>
            <a:r>
              <a:rPr lang="zh-CN" altLang="en-US" dirty="0">
                <a:latin typeface="Times New Roman" panose="02020603050405020304" charset="0"/>
                <a:cs typeface="Times New Roman" panose="02020603050405020304" charset="0"/>
              </a:rPr>
              <a:t>的基础上产生了几个分割的子通信域。原通信域</a:t>
            </a:r>
            <a:r>
              <a:rPr lang="en-US" altLang="zh-CN" dirty="0" err="1">
                <a:latin typeface="Times New Roman" panose="02020603050405020304" charset="0"/>
                <a:cs typeface="Times New Roman" panose="02020603050405020304" charset="0"/>
              </a:rPr>
              <a:t>MyWorld</a:t>
            </a:r>
            <a:r>
              <a:rPr lang="zh-CN" altLang="en-US" dirty="0">
                <a:latin typeface="Times New Roman" panose="02020603050405020304" charset="0"/>
                <a:cs typeface="Times New Roman" panose="02020603050405020304" charset="0"/>
              </a:rPr>
              <a:t>中的进程按照不同的</a:t>
            </a:r>
            <a:r>
              <a:rPr lang="en-US" altLang="zh-CN" dirty="0">
                <a:solidFill>
                  <a:srgbClr val="C00000"/>
                </a:solidFill>
                <a:latin typeface="Times New Roman" panose="02020603050405020304" charset="0"/>
                <a:cs typeface="Times New Roman" panose="02020603050405020304" charset="0"/>
              </a:rPr>
              <a:t>Color</a:t>
            </a:r>
            <a:r>
              <a:rPr lang="zh-CN" altLang="en-US" dirty="0">
                <a:latin typeface="Times New Roman" panose="02020603050405020304" charset="0"/>
                <a:cs typeface="Times New Roman" panose="02020603050405020304" charset="0"/>
              </a:rPr>
              <a:t>值处在不同的分割通信域中，每个进程在不同分割通信域中的进程编号则由</a:t>
            </a:r>
            <a:r>
              <a:rPr lang="en-US" altLang="zh-CN" dirty="0">
                <a:solidFill>
                  <a:srgbClr val="C00000"/>
                </a:solidFill>
                <a:latin typeface="Times New Roman" panose="02020603050405020304" charset="0"/>
                <a:cs typeface="Times New Roman" panose="02020603050405020304" charset="0"/>
              </a:rPr>
              <a:t>Key</a:t>
            </a:r>
            <a:r>
              <a:rPr lang="zh-CN" altLang="en-US" dirty="0">
                <a:latin typeface="Times New Roman" panose="02020603050405020304" charset="0"/>
                <a:cs typeface="Times New Roman" panose="02020603050405020304" charset="0"/>
              </a:rPr>
              <a:t>值来标识。 </a:t>
            </a:r>
            <a:endParaRPr lang="zh-CN" altLang="en-US" dirty="0">
              <a:latin typeface="Times New Roman" panose="02020603050405020304" charset="0"/>
              <a:cs typeface="Times New Roman" panose="02020603050405020304" charset="0"/>
            </a:endParaRPr>
          </a:p>
          <a:p>
            <a:endParaRPr lang="zh-CN" altLang="en-US" dirty="0"/>
          </a:p>
        </p:txBody>
      </p:sp>
      <p:sp>
        <p:nvSpPr>
          <p:cNvPr id="3" name="标题 2"/>
          <p:cNvSpPr>
            <a:spLocks noGrp="1"/>
          </p:cNvSpPr>
          <p:nvPr>
            <p:ph type="ctrTitle"/>
          </p:nvPr>
        </p:nvSpPr>
        <p:spPr/>
        <p:txBody>
          <a:bodyPr>
            <a:noAutofit/>
          </a:bodyPr>
          <a:lstStyle/>
          <a:p>
            <a:r>
              <a:rPr lang="en-US" altLang="zh-CN" sz="2800" dirty="0" err="1"/>
              <a:t>MPI_Comm_dup</a:t>
            </a:r>
            <a:r>
              <a:rPr lang="zh-CN" altLang="en-US" sz="2800" dirty="0"/>
              <a:t>和</a:t>
            </a:r>
            <a:r>
              <a:rPr lang="en-US" altLang="zh-CN" sz="2800" dirty="0" err="1">
                <a:solidFill>
                  <a:srgbClr val="C00000"/>
                </a:solidFill>
                <a:latin typeface="Calibri" panose="020F0502020204030204" pitchFamily="34" charset="0"/>
                <a:cs typeface="Calibri" panose="020F0502020204030204" pitchFamily="34" charset="0"/>
              </a:rPr>
              <a:t>MPI_Comm_split</a:t>
            </a:r>
            <a:r>
              <a:rPr lang="zh-CN" altLang="en-US" sz="2800" dirty="0">
                <a:solidFill>
                  <a:srgbClr val="C00000"/>
                </a:solidFill>
                <a:latin typeface="Calibri" panose="020F0502020204030204" pitchFamily="34" charset="0"/>
                <a:cs typeface="Calibri" panose="020F0502020204030204" pitchFamily="34" charset="0"/>
              </a:rPr>
              <a:t>函数</a:t>
            </a:r>
            <a:endParaRPr lang="zh-CN" altLang="en-US" sz="2800" dirty="0"/>
          </a:p>
        </p:txBody>
      </p:sp>
      <p:graphicFrame>
        <p:nvGraphicFramePr>
          <p:cNvPr id="4" name="Group 448"/>
          <p:cNvGraphicFramePr/>
          <p:nvPr/>
        </p:nvGraphicFramePr>
        <p:xfrm>
          <a:off x="647700" y="4530118"/>
          <a:ext cx="7848600" cy="2296479"/>
        </p:xfrm>
        <a:graphic>
          <a:graphicData uri="http://schemas.openxmlformats.org/drawingml/2006/table">
            <a:tbl>
              <a:tblPr/>
              <a:tblGrid>
                <a:gridCol w="2640013"/>
                <a:gridCol w="522287"/>
                <a:gridCol w="515938"/>
                <a:gridCol w="522287"/>
                <a:gridCol w="520700"/>
                <a:gridCol w="519113"/>
                <a:gridCol w="522287"/>
                <a:gridCol w="520700"/>
                <a:gridCol w="523875"/>
                <a:gridCol w="519113"/>
                <a:gridCol w="522287"/>
              </a:tblGrid>
              <a:tr h="212725">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Rank in </a:t>
                      </a:r>
                      <a:r>
                        <a:rPr kumimoji="0" lang="en-US" altLang="zh-CN" sz="1600" b="0" i="0" u="none" strike="noStrike" cap="none" normalizeH="0" baseline="0" dirty="0" err="1">
                          <a:ln>
                            <a:noFill/>
                          </a:ln>
                          <a:solidFill>
                            <a:schemeClr val="tx1"/>
                          </a:solidFill>
                          <a:effectLst/>
                          <a:latin typeface="Times New Roman" panose="02020603050405020304" charset="0"/>
                          <a:ea typeface="宋体" panose="02010600030101010101" pitchFamily="2" charset="-122"/>
                          <a:cs typeface="Times New Roman" panose="02020603050405020304" charset="0"/>
                        </a:rPr>
                        <a:t>MyWorld</a:t>
                      </a:r>
                      <a:endParaRPr kumimoji="0" lang="en-US" altLang="zh-CN" sz="16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0</a:t>
                      </a:r>
                      <a:endParaRPr kumimoji="0" lang="en-US" altLang="zh-CN" sz="16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1</a:t>
                      </a:r>
                      <a:endParaRPr kumimoji="0" lang="en-US" altLang="zh-CN" sz="16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2</a:t>
                      </a:r>
                      <a:endParaRPr kumimoji="0" lang="en-US" altLang="zh-CN" sz="16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3</a:t>
                      </a:r>
                      <a:endParaRPr kumimoji="0" lang="en-US" altLang="zh-CN" sz="16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4</a:t>
                      </a:r>
                      <a:endParaRPr kumimoji="0" lang="en-US" altLang="zh-CN" sz="16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5</a:t>
                      </a:r>
                      <a:endParaRPr kumimoji="0" lang="en-US" altLang="zh-CN" sz="16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6</a:t>
                      </a:r>
                      <a:endParaRPr kumimoji="0" lang="en-US" altLang="zh-CN" sz="16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7</a:t>
                      </a:r>
                      <a:endParaRPr kumimoji="0" lang="en-US" altLang="zh-CN" sz="16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8</a:t>
                      </a:r>
                      <a:endParaRPr kumimoji="0" lang="en-US" altLang="zh-CN" sz="16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9</a:t>
                      </a:r>
                      <a:endParaRPr kumimoji="0" lang="en-US" altLang="zh-CN" sz="16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r>
              <a:tr h="158750">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Color</a:t>
                      </a:r>
                      <a:endParaRPr kumimoji="0" lang="en-US" altLang="zh-CN" sz="16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0</a:t>
                      </a:r>
                      <a:endParaRPr kumimoji="0" lang="en-US" altLang="zh-CN" sz="16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1</a:t>
                      </a:r>
                      <a:endParaRPr kumimoji="0" lang="en-US" altLang="zh-CN" sz="16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2</a:t>
                      </a:r>
                      <a:endParaRPr kumimoji="0" lang="en-US" altLang="zh-CN" sz="16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0</a:t>
                      </a:r>
                      <a:endParaRPr kumimoji="0" lang="en-US" altLang="zh-CN" sz="16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1</a:t>
                      </a:r>
                      <a:endParaRPr kumimoji="0" lang="en-US" altLang="zh-CN" sz="16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2</a:t>
                      </a:r>
                      <a:endParaRPr kumimoji="0" lang="en-US" altLang="zh-CN" sz="16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0</a:t>
                      </a:r>
                      <a:endParaRPr kumimoji="0" lang="en-US" altLang="zh-CN" sz="16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1</a:t>
                      </a:r>
                      <a:endParaRPr kumimoji="0" lang="en-US" altLang="zh-CN" sz="16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2</a:t>
                      </a:r>
                      <a:endParaRPr kumimoji="0" lang="en-US" altLang="zh-CN" sz="16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0</a:t>
                      </a:r>
                      <a:endParaRPr kumimoji="0" lang="en-US" altLang="zh-CN" sz="16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58750">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Key</a:t>
                      </a:r>
                      <a:endParaRPr kumimoji="0" lang="en-US" altLang="zh-CN" sz="16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0</a:t>
                      </a:r>
                      <a:endParaRPr kumimoji="0" lang="en-US" altLang="zh-CN" sz="16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0</a:t>
                      </a:r>
                      <a:endParaRPr kumimoji="0" lang="en-US" altLang="zh-CN" sz="16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0</a:t>
                      </a:r>
                      <a:endParaRPr kumimoji="0" lang="en-US" altLang="zh-CN" sz="16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1</a:t>
                      </a:r>
                      <a:endParaRPr kumimoji="0" lang="en-US" altLang="zh-CN" sz="16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1</a:t>
                      </a:r>
                      <a:endParaRPr kumimoji="0" lang="en-US" altLang="zh-CN" sz="16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1</a:t>
                      </a:r>
                      <a:endParaRPr kumimoji="0" lang="en-US" altLang="zh-CN" sz="16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2</a:t>
                      </a:r>
                      <a:endParaRPr kumimoji="0" lang="en-US" altLang="zh-CN" sz="16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2</a:t>
                      </a:r>
                      <a:endParaRPr kumimoji="0" lang="en-US" altLang="zh-CN" sz="16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2</a:t>
                      </a:r>
                      <a:endParaRPr kumimoji="0" lang="en-US" altLang="zh-CN" sz="16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3</a:t>
                      </a:r>
                      <a:endParaRPr kumimoji="0" lang="en-US" altLang="zh-CN" sz="16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0213">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Rank in </a:t>
                      </a:r>
                      <a:r>
                        <a:rPr kumimoji="0" lang="en-US" altLang="zh-CN" sz="1600" b="0" i="0" u="none" strike="noStrike" cap="none" normalizeH="0" baseline="0" dirty="0" err="1">
                          <a:ln>
                            <a:noFill/>
                          </a:ln>
                          <a:solidFill>
                            <a:schemeClr val="tx1"/>
                          </a:solidFill>
                          <a:effectLst/>
                          <a:latin typeface="Times New Roman" panose="02020603050405020304" charset="0"/>
                          <a:ea typeface="宋体" panose="02010600030101010101" pitchFamily="2" charset="-122"/>
                          <a:cs typeface="Times New Roman" panose="02020603050405020304" charset="0"/>
                        </a:rPr>
                        <a:t>SplitWorld</a:t>
                      </a:r>
                      <a:r>
                        <a:rPr kumimoji="0" lang="en-US" altLang="zh-CN" sz="16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(Color=0)</a:t>
                      </a:r>
                      <a:endParaRPr kumimoji="0" lang="en-US" altLang="zh-CN" sz="16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0</a:t>
                      </a:r>
                      <a:endParaRPr kumimoji="0" lang="en-US" altLang="zh-CN" sz="16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1600" b="0" i="0" u="none" strike="noStrike" cap="none" normalizeH="0" baseline="0" dirty="0">
                        <a:ln>
                          <a:noFill/>
                        </a:ln>
                        <a:solidFill>
                          <a:schemeClr val="tx1"/>
                        </a:solidFill>
                        <a:effectLst>
                          <a:outerShdw blurRad="38100" dist="38100" dir="2700000" algn="tl">
                            <a:srgbClr val="C0C0C0"/>
                          </a:outerShdw>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1600" b="0" i="0" u="none" strike="noStrike" cap="none" normalizeH="0" baseline="0">
                        <a:ln>
                          <a:noFill/>
                        </a:ln>
                        <a:solidFill>
                          <a:schemeClr val="tx1"/>
                        </a:solidFill>
                        <a:effectLst>
                          <a:outerShdw blurRad="38100" dist="38100" dir="2700000" algn="tl">
                            <a:srgbClr val="C0C0C0"/>
                          </a:outerShdw>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1</a:t>
                      </a:r>
                      <a:endParaRPr kumimoji="0" lang="en-US" altLang="zh-CN" sz="16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1600" b="0" i="0" u="none" strike="noStrike" cap="none" normalizeH="0" baseline="0">
                        <a:ln>
                          <a:noFill/>
                        </a:ln>
                        <a:solidFill>
                          <a:schemeClr val="tx1"/>
                        </a:solidFill>
                        <a:effectLst>
                          <a:outerShdw blurRad="38100" dist="38100" dir="2700000" algn="tl">
                            <a:srgbClr val="C0C0C0"/>
                          </a:outerShdw>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1600" b="0" i="0" u="none" strike="noStrike" cap="none" normalizeH="0" baseline="0">
                        <a:ln>
                          <a:noFill/>
                        </a:ln>
                        <a:solidFill>
                          <a:schemeClr val="tx1"/>
                        </a:solidFill>
                        <a:effectLst>
                          <a:outerShdw blurRad="38100" dist="38100" dir="2700000" algn="tl">
                            <a:srgbClr val="C0C0C0"/>
                          </a:outerShdw>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2</a:t>
                      </a:r>
                      <a:endParaRPr kumimoji="0" lang="en-US" altLang="zh-CN" sz="16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1600" b="0" i="0" u="none" strike="noStrike" cap="none" normalizeH="0" baseline="0">
                        <a:ln>
                          <a:noFill/>
                        </a:ln>
                        <a:solidFill>
                          <a:schemeClr val="tx1"/>
                        </a:solidFill>
                        <a:effectLst>
                          <a:outerShdw blurRad="38100" dist="38100" dir="2700000" algn="tl">
                            <a:srgbClr val="C0C0C0"/>
                          </a:outerShdw>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1600" b="0" i="0" u="none" strike="noStrike" cap="none" normalizeH="0" baseline="0">
                        <a:ln>
                          <a:noFill/>
                        </a:ln>
                        <a:solidFill>
                          <a:schemeClr val="tx1"/>
                        </a:solidFill>
                        <a:effectLst>
                          <a:outerShdw blurRad="38100" dist="38100" dir="2700000" algn="tl">
                            <a:srgbClr val="C0C0C0"/>
                          </a:outerShdw>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3</a:t>
                      </a:r>
                      <a:endParaRPr kumimoji="0" lang="en-US" altLang="zh-CN" sz="16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0213">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Rank in SplitWorld(Color=1)</a:t>
                      </a:r>
                      <a:endParaRPr kumimoji="0" lang="en-US" altLang="zh-CN" sz="16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1600" b="0" i="0" u="none" strike="noStrike" cap="none" normalizeH="0" baseline="0">
                        <a:ln>
                          <a:noFill/>
                        </a:ln>
                        <a:solidFill>
                          <a:schemeClr val="tx1"/>
                        </a:solidFill>
                        <a:effectLst>
                          <a:outerShdw blurRad="38100" dist="38100" dir="2700000" algn="tl">
                            <a:srgbClr val="C0C0C0"/>
                          </a:outerShdw>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0</a:t>
                      </a:r>
                      <a:endParaRPr kumimoji="0" lang="en-US" altLang="zh-CN" sz="16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1600" b="0" i="0" u="none" strike="noStrike" cap="none" normalizeH="0" baseline="0" dirty="0">
                        <a:ln>
                          <a:noFill/>
                        </a:ln>
                        <a:solidFill>
                          <a:schemeClr val="tx1"/>
                        </a:solidFill>
                        <a:effectLst>
                          <a:outerShdw blurRad="38100" dist="38100" dir="2700000" algn="tl">
                            <a:srgbClr val="C0C0C0"/>
                          </a:outerShdw>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1600" b="0" i="0" u="none" strike="noStrike" cap="none" normalizeH="0" baseline="0" dirty="0">
                        <a:ln>
                          <a:noFill/>
                        </a:ln>
                        <a:solidFill>
                          <a:schemeClr val="tx1"/>
                        </a:solidFill>
                        <a:effectLst>
                          <a:outerShdw blurRad="38100" dist="38100" dir="2700000" algn="tl">
                            <a:srgbClr val="C0C0C0"/>
                          </a:outerShdw>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1</a:t>
                      </a:r>
                      <a:endParaRPr kumimoji="0" lang="en-US" altLang="zh-CN" sz="16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1600" b="0" i="0" u="none" strike="noStrike" cap="none" normalizeH="0" baseline="0" dirty="0">
                        <a:ln>
                          <a:noFill/>
                        </a:ln>
                        <a:solidFill>
                          <a:schemeClr val="tx1"/>
                        </a:solidFill>
                        <a:effectLst>
                          <a:outerShdw blurRad="38100" dist="38100" dir="2700000" algn="tl">
                            <a:srgbClr val="C0C0C0"/>
                          </a:outerShdw>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1600" b="0" i="0" u="none" strike="noStrike" cap="none" normalizeH="0" baseline="0" dirty="0">
                        <a:ln>
                          <a:noFill/>
                        </a:ln>
                        <a:solidFill>
                          <a:schemeClr val="tx1"/>
                        </a:solidFill>
                        <a:effectLst>
                          <a:outerShdw blurRad="38100" dist="38100" dir="2700000" algn="tl">
                            <a:srgbClr val="C0C0C0"/>
                          </a:outerShdw>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2</a:t>
                      </a:r>
                      <a:endParaRPr kumimoji="0" lang="en-US" altLang="zh-CN" sz="16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1600" b="0" i="0" u="none" strike="noStrike" cap="none" normalizeH="0" baseline="0" dirty="0">
                        <a:ln>
                          <a:noFill/>
                        </a:ln>
                        <a:solidFill>
                          <a:schemeClr val="tx1"/>
                        </a:solidFill>
                        <a:effectLst>
                          <a:outerShdw blurRad="38100" dist="38100" dir="2700000" algn="tl">
                            <a:srgbClr val="C0C0C0"/>
                          </a:outerShdw>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1600" b="0" i="0" u="none" strike="noStrike" cap="none" normalizeH="0" baseline="0" dirty="0">
                        <a:ln>
                          <a:noFill/>
                        </a:ln>
                        <a:solidFill>
                          <a:schemeClr val="tx1"/>
                        </a:solidFill>
                        <a:effectLst>
                          <a:outerShdw blurRad="38100" dist="38100" dir="2700000" algn="tl">
                            <a:srgbClr val="C0C0C0"/>
                          </a:outerShdw>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0213">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Rank in SplitWorld(Color=2)</a:t>
                      </a:r>
                      <a:endParaRPr kumimoji="0" lang="en-US" altLang="zh-CN" sz="16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1600" b="0" i="0" u="none" strike="noStrike" cap="none" normalizeH="0" baseline="0">
                        <a:ln>
                          <a:noFill/>
                        </a:ln>
                        <a:solidFill>
                          <a:schemeClr val="tx1"/>
                        </a:solidFill>
                        <a:effectLst>
                          <a:outerShdw blurRad="38100" dist="38100" dir="2700000" algn="tl">
                            <a:srgbClr val="C0C0C0"/>
                          </a:outerShdw>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1600" b="0" i="0" u="none" strike="noStrike" cap="none" normalizeH="0" baseline="0">
                        <a:ln>
                          <a:noFill/>
                        </a:ln>
                        <a:solidFill>
                          <a:schemeClr val="tx1"/>
                        </a:solidFill>
                        <a:effectLst>
                          <a:outerShdw blurRad="38100" dist="38100" dir="2700000" algn="tl">
                            <a:srgbClr val="C0C0C0"/>
                          </a:outerShdw>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0</a:t>
                      </a:r>
                      <a:endParaRPr kumimoji="0" lang="en-US" altLang="zh-CN" sz="16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1600" b="0" i="0" u="none" strike="noStrike" cap="none" normalizeH="0" baseline="0">
                        <a:ln>
                          <a:noFill/>
                        </a:ln>
                        <a:solidFill>
                          <a:schemeClr val="tx1"/>
                        </a:solidFill>
                        <a:effectLst>
                          <a:outerShdw blurRad="38100" dist="38100" dir="2700000" algn="tl">
                            <a:srgbClr val="C0C0C0"/>
                          </a:outerShdw>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1600" b="0" i="0" u="none" strike="noStrike" cap="none" normalizeH="0" baseline="0">
                        <a:ln>
                          <a:noFill/>
                        </a:ln>
                        <a:solidFill>
                          <a:schemeClr val="tx1"/>
                        </a:solidFill>
                        <a:effectLst>
                          <a:outerShdw blurRad="38100" dist="38100" dir="2700000" algn="tl">
                            <a:srgbClr val="C0C0C0"/>
                          </a:outerShdw>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1</a:t>
                      </a:r>
                      <a:endParaRPr kumimoji="0" lang="en-US" altLang="zh-CN" sz="16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1600" b="0" i="0" u="none" strike="noStrike" cap="none" normalizeH="0" baseline="0">
                        <a:ln>
                          <a:noFill/>
                        </a:ln>
                        <a:solidFill>
                          <a:schemeClr val="tx1"/>
                        </a:solidFill>
                        <a:effectLst>
                          <a:outerShdw blurRad="38100" dist="38100" dir="2700000" algn="tl">
                            <a:srgbClr val="C0C0C0"/>
                          </a:outerShdw>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1600" b="0" i="0" u="none" strike="noStrike" cap="none" normalizeH="0" baseline="0">
                        <a:ln>
                          <a:noFill/>
                        </a:ln>
                        <a:solidFill>
                          <a:schemeClr val="tx1"/>
                        </a:solidFill>
                        <a:effectLst>
                          <a:outerShdw blurRad="38100" dist="38100" dir="2700000" algn="tl">
                            <a:srgbClr val="C0C0C0"/>
                          </a:outerShdw>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6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2</a:t>
                      </a:r>
                      <a:endParaRPr kumimoji="0" lang="en-US" altLang="zh-CN" sz="16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pPr>
                      <a:endParaRPr kumimoji="0" lang="zh-CN" altLang="en-US" sz="1600" b="0" i="0" u="none" strike="noStrike" cap="none" normalizeH="0" baseline="0" dirty="0">
                        <a:ln>
                          <a:noFill/>
                        </a:ln>
                        <a:solidFill>
                          <a:schemeClr val="tx1"/>
                        </a:solidFill>
                        <a:effectLst>
                          <a:outerShdw blurRad="38100" dist="38100" dir="2700000" algn="tl">
                            <a:srgbClr val="C0C0C0"/>
                          </a:outerShdw>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lstStyle/>
          <a:p>
            <a:r>
              <a:rPr lang="zh-CN" altLang="en-US" dirty="0">
                <a:solidFill>
                  <a:srgbClr val="C00000"/>
                </a:solidFill>
              </a:rPr>
              <a:t>组间通信域</a:t>
            </a:r>
            <a:r>
              <a:rPr lang="zh-CN" altLang="en-US" dirty="0"/>
              <a:t>是一种特殊的通信域，该通信域包括了两个进程组，分属于两个进程组的进程之间通过组间通信域实现通信。</a:t>
            </a:r>
            <a:endParaRPr lang="zh-CN" altLang="en-US" dirty="0"/>
          </a:p>
          <a:p>
            <a:r>
              <a:rPr lang="zh-CN" altLang="en-US" dirty="0"/>
              <a:t>一般把调用进程所在的进程组称为本地进程组，而把另外一个称为远程进程组。 </a:t>
            </a:r>
            <a:endParaRPr lang="zh-CN" altLang="en-US" dirty="0"/>
          </a:p>
          <a:p>
            <a:endParaRPr lang="zh-CN" altLang="en-US" dirty="0"/>
          </a:p>
        </p:txBody>
      </p:sp>
      <p:sp>
        <p:nvSpPr>
          <p:cNvPr id="3" name="标题 2"/>
          <p:cNvSpPr>
            <a:spLocks noGrp="1"/>
          </p:cNvSpPr>
          <p:nvPr>
            <p:ph type="ctrTitle"/>
          </p:nvPr>
        </p:nvSpPr>
        <p:spPr/>
        <p:txBody>
          <a:bodyPr/>
          <a:lstStyle/>
          <a:p>
            <a:r>
              <a:rPr lang="zh-CN" altLang="en-US" dirty="0"/>
              <a:t>组间通信域</a:t>
            </a:r>
            <a:endParaRPr lang="zh-CN" altLang="en-US" dirty="0"/>
          </a:p>
        </p:txBody>
      </p:sp>
      <p:graphicFrame>
        <p:nvGraphicFramePr>
          <p:cNvPr id="4" name="Group 82"/>
          <p:cNvGraphicFramePr/>
          <p:nvPr/>
        </p:nvGraphicFramePr>
        <p:xfrm>
          <a:off x="715964" y="3352802"/>
          <a:ext cx="7848600" cy="2468880"/>
        </p:xfrm>
        <a:graphic>
          <a:graphicData uri="http://schemas.openxmlformats.org/drawingml/2006/table">
            <a:tbl>
              <a:tblPr/>
              <a:tblGrid>
                <a:gridCol w="2838450"/>
                <a:gridCol w="5010150"/>
              </a:tblGrid>
              <a:tr h="334963">
                <a:tc>
                  <a:txBody>
                    <a:bodyPr/>
                    <a:lstStyle>
                      <a:lvl1pPr marL="342900" indent="-342900" algn="l">
                        <a:buFont typeface="Wingdings" panose="05000000000000000000" pitchFamily="2" charset="2"/>
                        <a:tabLst>
                          <a:tab pos="266700" algn="r"/>
                          <a:tab pos="2636520" algn="ctr"/>
                          <a:tab pos="5273675" algn="r"/>
                        </a:tabLst>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tabLst>
                          <a:tab pos="266700" algn="r"/>
                          <a:tab pos="2636520" algn="ctr"/>
                          <a:tab pos="5273675" algn="r"/>
                        </a:tabLs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tabLst>
                          <a:tab pos="266700" algn="r"/>
                          <a:tab pos="2636520" algn="ctr"/>
                          <a:tab pos="5273675" algn="r"/>
                        </a:tabLst>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tabLst>
                          <a:tab pos="266700" algn="r"/>
                          <a:tab pos="2636520" algn="ctr"/>
                          <a:tab pos="5273675" algn="r"/>
                        </a:tabLs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tabLst>
                          <a:tab pos="266700" algn="r"/>
                          <a:tab pos="2636520" algn="ctr"/>
                          <a:tab pos="5273675" algn="r"/>
                        </a:tabLs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tabLst>
                          <a:tab pos="266700" algn="r"/>
                          <a:tab pos="2636520" algn="ctr"/>
                          <a:tab pos="5273675" algn="r"/>
                        </a:tabLs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tabLst>
                          <a:tab pos="266700" algn="r"/>
                          <a:tab pos="2636520" algn="ctr"/>
                          <a:tab pos="5273675" algn="r"/>
                        </a:tabLs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tabLst>
                          <a:tab pos="266700" algn="r"/>
                          <a:tab pos="2636520" algn="ctr"/>
                          <a:tab pos="5273675" algn="r"/>
                        </a:tabLs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tabLst>
                          <a:tab pos="266700" algn="r"/>
                          <a:tab pos="2636520" algn="ctr"/>
                          <a:tab pos="5273675" algn="r"/>
                        </a:tabLs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266700" algn="r"/>
                          <a:tab pos="2636520" algn="ctr"/>
                          <a:tab pos="5273675" algn="r"/>
                        </a:tabLst>
                      </a:pPr>
                      <a:r>
                        <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charset="0"/>
                        </a:rPr>
                        <a:t>函数名</a:t>
                      </a:r>
                      <a:endParaRPr kumimoji="0" lang="zh-CN" altLang="en-US"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c>
                  <a:txBody>
                    <a:bodyPr/>
                    <a:lstStyle>
                      <a:lvl1pPr marL="342900" indent="-342900" algn="l">
                        <a:buFont typeface="Wingdings" panose="05000000000000000000" pitchFamily="2" charset="2"/>
                        <a:tabLst>
                          <a:tab pos="266700" algn="r"/>
                          <a:tab pos="2636520" algn="ctr"/>
                          <a:tab pos="5273675" algn="r"/>
                        </a:tabLst>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tabLst>
                          <a:tab pos="266700" algn="r"/>
                          <a:tab pos="2636520" algn="ctr"/>
                          <a:tab pos="5273675" algn="r"/>
                        </a:tabLs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tabLst>
                          <a:tab pos="266700" algn="r"/>
                          <a:tab pos="2636520" algn="ctr"/>
                          <a:tab pos="5273675" algn="r"/>
                        </a:tabLst>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tabLst>
                          <a:tab pos="266700" algn="r"/>
                          <a:tab pos="2636520" algn="ctr"/>
                          <a:tab pos="5273675" algn="r"/>
                        </a:tabLs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tabLst>
                          <a:tab pos="266700" algn="r"/>
                          <a:tab pos="2636520" algn="ctr"/>
                          <a:tab pos="5273675" algn="r"/>
                        </a:tabLs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tabLst>
                          <a:tab pos="266700" algn="r"/>
                          <a:tab pos="2636520" algn="ctr"/>
                          <a:tab pos="5273675" algn="r"/>
                        </a:tabLs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tabLst>
                          <a:tab pos="266700" algn="r"/>
                          <a:tab pos="2636520" algn="ctr"/>
                          <a:tab pos="5273675" algn="r"/>
                        </a:tabLs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tabLst>
                          <a:tab pos="266700" algn="r"/>
                          <a:tab pos="2636520" algn="ctr"/>
                          <a:tab pos="5273675" algn="r"/>
                        </a:tabLs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tabLst>
                          <a:tab pos="266700" algn="r"/>
                          <a:tab pos="2636520" algn="ctr"/>
                          <a:tab pos="5273675" algn="r"/>
                        </a:tabLs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266700" algn="r"/>
                          <a:tab pos="2636520" algn="ctr"/>
                          <a:tab pos="5273675" algn="r"/>
                        </a:tabLst>
                      </a:pPr>
                      <a:r>
                        <a:rPr kumimoji="0" lang="zh-CN" altLang="en-US"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charset="0"/>
                        </a:rPr>
                        <a:t>含义</a:t>
                      </a:r>
                      <a:endParaRPr kumimoji="0" lang="zh-CN" altLang="en-US"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r>
              <a:tr h="334963">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MPI_Comm_test_inter</a:t>
                      </a:r>
                      <a:endParaRPr kumimoji="0" lang="en-US"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charset="0"/>
                        </a:rPr>
                        <a:t>判断给定的通信域是否为组间通信域</a:t>
                      </a:r>
                      <a:endParaRPr kumimoji="0" lang="zh-CN" altLang="en-US"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6550">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err="1">
                          <a:ln>
                            <a:noFill/>
                          </a:ln>
                          <a:solidFill>
                            <a:schemeClr val="tx1"/>
                          </a:solidFill>
                          <a:effectLst/>
                          <a:latin typeface="Times New Roman" panose="02020603050405020304" charset="0"/>
                          <a:ea typeface="宋体" panose="02010600030101010101" pitchFamily="2" charset="-122"/>
                          <a:cs typeface="Times New Roman" panose="02020603050405020304" charset="0"/>
                        </a:rPr>
                        <a:t>MPI_Comm_remote_size</a:t>
                      </a:r>
                      <a:endParaRPr kumimoji="0"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charset="0"/>
                        </a:rPr>
                        <a:t>获取指定组间通信域中远程进程组的大小</a:t>
                      </a:r>
                      <a:endParaRPr kumimoji="0" lang="zh-CN" altLang="en-US"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MPI_Comm_remote_group</a:t>
                      </a:r>
                      <a:endParaRPr kumimoji="0" lang="en-US"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charset="0"/>
                        </a:rPr>
                        <a:t>返回给定组间通信域的远程进程组</a:t>
                      </a:r>
                      <a:endParaRPr kumimoji="0" lang="zh-CN" altLang="en-US"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34963">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MPI_Intercomm_creat</a:t>
                      </a:r>
                      <a:endParaRPr kumimoji="0" lang="en-US"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charset="0"/>
                        </a:rPr>
                        <a:t>根据给定的两个组内通信域生成一个组间通信域。</a:t>
                      </a:r>
                      <a:endParaRPr kumimoji="0" lang="zh-CN" altLang="en-US"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33400">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MPI_Intercomm_merge</a:t>
                      </a:r>
                      <a:endParaRPr kumimoji="0" lang="en-US"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charset="0"/>
                        </a:rPr>
                        <a:t>将给定组间通信域包含的两个进程组合并，形成一个新的组内通信域</a:t>
                      </a:r>
                      <a:endParaRPr kumimoji="0" lang="zh-CN" altLang="en-US"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lstStyle/>
          <a:p>
            <a:pPr>
              <a:lnSpc>
                <a:spcPct val="90000"/>
              </a:lnSpc>
            </a:pPr>
            <a:r>
              <a:rPr lang="zh-CN" altLang="en-US" dirty="0">
                <a:solidFill>
                  <a:srgbClr val="C00000"/>
                </a:solidFill>
                <a:latin typeface="Times New Roman" panose="02020603050405020304" charset="0"/>
                <a:cs typeface="Times New Roman" panose="02020603050405020304" charset="0"/>
              </a:rPr>
              <a:t>消息状态</a:t>
            </a:r>
            <a:r>
              <a:rPr lang="en-US" altLang="zh-CN" dirty="0">
                <a:solidFill>
                  <a:srgbClr val="C00000"/>
                </a:solidFill>
                <a:latin typeface="Times New Roman" panose="02020603050405020304" charset="0"/>
                <a:cs typeface="Times New Roman" panose="02020603050405020304" charset="0"/>
              </a:rPr>
              <a:t>(</a:t>
            </a:r>
            <a:r>
              <a:rPr lang="en-US" altLang="zh-CN" dirty="0" err="1">
                <a:solidFill>
                  <a:srgbClr val="C00000"/>
                </a:solidFill>
                <a:latin typeface="Times New Roman" panose="02020603050405020304" charset="0"/>
                <a:cs typeface="Times New Roman" panose="02020603050405020304" charset="0"/>
              </a:rPr>
              <a:t>MPI_Status</a:t>
            </a:r>
            <a:r>
              <a:rPr lang="zh-CN" altLang="en-US" dirty="0">
                <a:solidFill>
                  <a:srgbClr val="C00000"/>
                </a:solidFill>
                <a:latin typeface="Times New Roman" panose="02020603050405020304" charset="0"/>
                <a:cs typeface="Times New Roman" panose="02020603050405020304" charset="0"/>
              </a:rPr>
              <a:t>类型</a:t>
            </a:r>
            <a:r>
              <a:rPr lang="en-US" altLang="zh-CN" dirty="0">
                <a:solidFill>
                  <a:srgbClr val="C00000"/>
                </a:solidFill>
                <a:latin typeface="Times New Roman" panose="02020603050405020304" charset="0"/>
                <a:cs typeface="Times New Roman" panose="02020603050405020304" charset="0"/>
              </a:rPr>
              <a:t>)</a:t>
            </a:r>
            <a:r>
              <a:rPr lang="zh-CN" altLang="en-US" dirty="0">
                <a:latin typeface="Times New Roman" panose="02020603050405020304" charset="0"/>
                <a:cs typeface="Times New Roman" panose="02020603050405020304" charset="0"/>
              </a:rPr>
              <a:t>存放接收消息的状态信息，包括</a:t>
            </a:r>
            <a:r>
              <a:rPr lang="en-US" altLang="zh-CN" dirty="0">
                <a:latin typeface="Times New Roman" panose="02020603050405020304" charset="0"/>
                <a:cs typeface="Times New Roman" panose="02020603050405020304" charset="0"/>
              </a:rPr>
              <a:t>:</a:t>
            </a:r>
            <a:endParaRPr lang="en-US" altLang="zh-CN" dirty="0">
              <a:latin typeface="Times New Roman" panose="02020603050405020304" charset="0"/>
              <a:cs typeface="Times New Roman" panose="02020603050405020304" charset="0"/>
            </a:endParaRPr>
          </a:p>
          <a:p>
            <a:pPr lvl="1">
              <a:lnSpc>
                <a:spcPct val="90000"/>
              </a:lnSpc>
            </a:pPr>
            <a:r>
              <a:rPr lang="zh-CN" altLang="en-US" sz="2000" dirty="0">
                <a:latin typeface="Times New Roman" panose="02020603050405020304" charset="0"/>
                <a:cs typeface="Times New Roman" panose="02020603050405020304" charset="0"/>
              </a:rPr>
              <a:t>消息的源进程标识－－</a:t>
            </a:r>
            <a:r>
              <a:rPr lang="en-US" altLang="zh-CN" sz="2000" dirty="0">
                <a:latin typeface="Times New Roman" panose="02020603050405020304" charset="0"/>
                <a:cs typeface="Times New Roman" panose="02020603050405020304" charset="0"/>
              </a:rPr>
              <a:t>MPI_SOURCE</a:t>
            </a:r>
            <a:endParaRPr lang="en-US" altLang="zh-CN" sz="2000" dirty="0">
              <a:latin typeface="Times New Roman" panose="02020603050405020304" charset="0"/>
              <a:cs typeface="Times New Roman" panose="02020603050405020304" charset="0"/>
            </a:endParaRPr>
          </a:p>
          <a:p>
            <a:pPr lvl="1">
              <a:lnSpc>
                <a:spcPct val="90000"/>
              </a:lnSpc>
            </a:pPr>
            <a:r>
              <a:rPr lang="zh-CN" altLang="en-US" sz="2000" dirty="0">
                <a:latin typeface="Times New Roman" panose="02020603050405020304" charset="0"/>
                <a:cs typeface="Times New Roman" panose="02020603050405020304" charset="0"/>
              </a:rPr>
              <a:t>消息标签－－</a:t>
            </a:r>
            <a:r>
              <a:rPr lang="en-US" altLang="zh-CN" sz="2000" dirty="0">
                <a:latin typeface="Times New Roman" panose="02020603050405020304" charset="0"/>
                <a:cs typeface="Times New Roman" panose="02020603050405020304" charset="0"/>
              </a:rPr>
              <a:t>MPI_TAG</a:t>
            </a:r>
            <a:endParaRPr lang="en-US" altLang="zh-CN" sz="2000" dirty="0">
              <a:latin typeface="Times New Roman" panose="02020603050405020304" charset="0"/>
              <a:cs typeface="Times New Roman" panose="02020603050405020304" charset="0"/>
            </a:endParaRPr>
          </a:p>
          <a:p>
            <a:pPr lvl="1">
              <a:lnSpc>
                <a:spcPct val="90000"/>
              </a:lnSpc>
            </a:pPr>
            <a:r>
              <a:rPr lang="zh-CN" altLang="en-US" sz="2000" dirty="0">
                <a:latin typeface="Times New Roman" panose="02020603050405020304" charset="0"/>
                <a:cs typeface="Times New Roman" panose="02020603050405020304" charset="0"/>
              </a:rPr>
              <a:t>错误状态－－</a:t>
            </a:r>
            <a:r>
              <a:rPr lang="en-US" altLang="zh-CN" sz="2000" dirty="0">
                <a:latin typeface="Times New Roman" panose="02020603050405020304" charset="0"/>
                <a:cs typeface="Times New Roman" panose="02020603050405020304" charset="0"/>
              </a:rPr>
              <a:t>MPI_ERROR</a:t>
            </a:r>
            <a:endParaRPr lang="en-US" altLang="zh-CN" sz="2000" dirty="0">
              <a:latin typeface="Times New Roman" panose="02020603050405020304" charset="0"/>
              <a:cs typeface="Times New Roman" panose="02020603050405020304" charset="0"/>
            </a:endParaRPr>
          </a:p>
          <a:p>
            <a:pPr lvl="1">
              <a:lnSpc>
                <a:spcPct val="90000"/>
              </a:lnSpc>
            </a:pPr>
            <a:r>
              <a:rPr lang="zh-CN" altLang="en-US" sz="2000" dirty="0">
                <a:latin typeface="Times New Roman" panose="02020603050405020304" charset="0"/>
                <a:cs typeface="Times New Roman" panose="02020603050405020304" charset="0"/>
              </a:rPr>
              <a:t>其他－－包括数据项个数等，但多为系统保留的。</a:t>
            </a:r>
            <a:endParaRPr lang="zh-CN" altLang="en-US" dirty="0">
              <a:latin typeface="Times New Roman" panose="02020603050405020304" charset="0"/>
              <a:cs typeface="Times New Roman" panose="02020603050405020304" charset="0"/>
            </a:endParaRPr>
          </a:p>
          <a:p>
            <a:pPr>
              <a:lnSpc>
                <a:spcPct val="90000"/>
              </a:lnSpc>
            </a:pPr>
            <a:r>
              <a:rPr lang="zh-CN" altLang="en-US" dirty="0">
                <a:latin typeface="Times New Roman" panose="02020603050405020304" charset="0"/>
                <a:cs typeface="Times New Roman" panose="02020603050405020304" charset="0"/>
              </a:rPr>
              <a:t>是消息接收函数</a:t>
            </a:r>
            <a:r>
              <a:rPr lang="en-US" altLang="zh-CN" dirty="0" err="1">
                <a:solidFill>
                  <a:srgbClr val="C00000"/>
                </a:solidFill>
                <a:latin typeface="Times New Roman" panose="02020603050405020304" charset="0"/>
                <a:cs typeface="Times New Roman" panose="02020603050405020304" charset="0"/>
              </a:rPr>
              <a:t>MPI_Recv</a:t>
            </a:r>
            <a:r>
              <a:rPr lang="zh-CN" altLang="en-US" dirty="0">
                <a:latin typeface="Times New Roman" panose="02020603050405020304" charset="0"/>
                <a:cs typeface="Times New Roman" panose="02020603050405020304" charset="0"/>
              </a:rPr>
              <a:t>的最后一个参数。</a:t>
            </a:r>
            <a:endParaRPr lang="zh-CN" altLang="en-US" dirty="0">
              <a:latin typeface="Times New Roman" panose="02020603050405020304" charset="0"/>
              <a:cs typeface="Times New Roman" panose="02020603050405020304" charset="0"/>
            </a:endParaRPr>
          </a:p>
          <a:p>
            <a:pPr>
              <a:lnSpc>
                <a:spcPct val="90000"/>
              </a:lnSpc>
            </a:pPr>
            <a:r>
              <a:rPr lang="zh-CN" altLang="en-US" dirty="0">
                <a:latin typeface="Times New Roman" panose="02020603050405020304" charset="0"/>
                <a:cs typeface="Times New Roman" panose="02020603050405020304" charset="0"/>
              </a:rPr>
              <a:t>当一个接收者从不同进程接收不同大小和不同标签的消息时，消息的状态信息非常有用。 </a:t>
            </a:r>
            <a:endParaRPr lang="zh-CN" altLang="en-US" dirty="0">
              <a:latin typeface="Times New Roman" panose="02020603050405020304" charset="0"/>
              <a:cs typeface="Times New Roman" panose="02020603050405020304" charset="0"/>
            </a:endParaRPr>
          </a:p>
          <a:p>
            <a:endParaRPr lang="zh-CN" altLang="en-US" dirty="0"/>
          </a:p>
        </p:txBody>
      </p:sp>
      <p:sp>
        <p:nvSpPr>
          <p:cNvPr id="3" name="标题 2"/>
          <p:cNvSpPr>
            <a:spLocks noGrp="1"/>
          </p:cNvSpPr>
          <p:nvPr>
            <p:ph type="ctrTitle"/>
          </p:nvPr>
        </p:nvSpPr>
        <p:spPr/>
        <p:txBody>
          <a:bodyPr/>
          <a:lstStyle/>
          <a:p>
            <a:r>
              <a:rPr lang="en-US" altLang="zh-CN" dirty="0"/>
              <a:t>MPI</a:t>
            </a:r>
            <a:r>
              <a:rPr lang="zh-CN" altLang="en-US" dirty="0"/>
              <a:t>消息：消息状态</a:t>
            </a:r>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lstStyle/>
          <a:p>
            <a:r>
              <a:rPr lang="zh-CN" altLang="en-US" dirty="0"/>
              <a:t>假设</a:t>
            </a:r>
            <a:r>
              <a:rPr lang="zh-CN" altLang="en-US" dirty="0">
                <a:solidFill>
                  <a:srgbClr val="C00000"/>
                </a:solidFill>
              </a:rPr>
              <a:t>多个客户进程</a:t>
            </a:r>
            <a:r>
              <a:rPr lang="zh-CN" altLang="en-US" dirty="0"/>
              <a:t>发送消息给服务进程请求服务，通过消息标签来标识客户进程，从而服务进程采取不同的服务</a:t>
            </a:r>
            <a:endParaRPr lang="zh-CN" altLang="en-US" dirty="0"/>
          </a:p>
          <a:p>
            <a:endParaRPr lang="zh-CN" altLang="en-US" dirty="0"/>
          </a:p>
        </p:txBody>
      </p:sp>
      <p:sp>
        <p:nvSpPr>
          <p:cNvPr id="3" name="标题 2"/>
          <p:cNvSpPr>
            <a:spLocks noGrp="1"/>
          </p:cNvSpPr>
          <p:nvPr>
            <p:ph type="ctrTitle"/>
          </p:nvPr>
        </p:nvSpPr>
        <p:spPr/>
        <p:txBody>
          <a:bodyPr/>
          <a:lstStyle/>
          <a:p>
            <a:r>
              <a:rPr lang="zh-CN" altLang="en-US" dirty="0"/>
              <a:t>消息状态程序示例</a:t>
            </a:r>
            <a:endParaRPr lang="zh-CN" altLang="en-US" dirty="0"/>
          </a:p>
        </p:txBody>
      </p:sp>
      <p:sp>
        <p:nvSpPr>
          <p:cNvPr id="5" name="文本框 4"/>
          <p:cNvSpPr txBox="1"/>
          <p:nvPr/>
        </p:nvSpPr>
        <p:spPr>
          <a:xfrm>
            <a:off x="1295486" y="2133634"/>
            <a:ext cx="6095900" cy="2336024"/>
          </a:xfrm>
          <a:prstGeom prst="rect">
            <a:avLst/>
          </a:prstGeom>
          <a:solidFill>
            <a:schemeClr val="accent5"/>
          </a:solidFill>
        </p:spPr>
        <p:txBody>
          <a:bodyPr wrap="square">
            <a:spAutoFit/>
          </a:bodyPr>
          <a:lstStyle/>
          <a:p>
            <a:pPr>
              <a:lnSpc>
                <a:spcPct val="90000"/>
              </a:lnSpc>
            </a:pPr>
            <a:r>
              <a:rPr lang="en-US" altLang="zh-CN" sz="1800" dirty="0">
                <a:latin typeface="Calibri" panose="020F0502020204030204" pitchFamily="34" charset="0"/>
                <a:cs typeface="Calibri" panose="020F0502020204030204" pitchFamily="34" charset="0"/>
              </a:rPr>
              <a:t>while (true){</a:t>
            </a:r>
            <a:endParaRPr lang="en-US" altLang="zh-CN" sz="1800" dirty="0">
              <a:latin typeface="Calibri" panose="020F0502020204030204" pitchFamily="34" charset="0"/>
              <a:cs typeface="Calibri" panose="020F0502020204030204" pitchFamily="34" charset="0"/>
            </a:endParaRPr>
          </a:p>
          <a:p>
            <a:pPr lvl="1">
              <a:lnSpc>
                <a:spcPct val="90000"/>
              </a:lnSpc>
              <a:buFont typeface="Wingdings" panose="05000000000000000000" pitchFamily="2" charset="2"/>
              <a:buNone/>
            </a:pPr>
            <a:r>
              <a:rPr lang="en-US" altLang="zh-CN" sz="1800" dirty="0" err="1">
                <a:latin typeface="Calibri" panose="020F0502020204030204" pitchFamily="34" charset="0"/>
                <a:cs typeface="Calibri" panose="020F0502020204030204" pitchFamily="34" charset="0"/>
              </a:rPr>
              <a:t>MPI_Recv</a:t>
            </a:r>
            <a:r>
              <a:rPr lang="en-US" altLang="zh-CN" sz="1800" dirty="0">
                <a:latin typeface="Calibri" panose="020F0502020204030204" pitchFamily="34" charset="0"/>
                <a:cs typeface="Calibri" panose="020F0502020204030204" pitchFamily="34" charset="0"/>
              </a:rPr>
              <a:t>(received_request,100,MPI_BYTE,</a:t>
            </a:r>
            <a:r>
              <a:rPr lang="en-US" altLang="zh-CN" sz="1800" dirty="0">
                <a:solidFill>
                  <a:srgbClr val="0099CC"/>
                </a:solidFill>
                <a:latin typeface="Calibri" panose="020F0502020204030204" pitchFamily="34" charset="0"/>
                <a:cs typeface="Calibri" panose="020F0502020204030204" pitchFamily="34" charset="0"/>
              </a:rPr>
              <a:t>MPI_Any_source</a:t>
            </a:r>
            <a:r>
              <a:rPr lang="en-US" altLang="zh-CN" sz="1800" dirty="0">
                <a:latin typeface="Calibri" panose="020F0502020204030204" pitchFamily="34" charset="0"/>
                <a:cs typeface="Calibri" panose="020F0502020204030204" pitchFamily="34" charset="0"/>
              </a:rPr>
              <a:t>,</a:t>
            </a:r>
            <a:r>
              <a:rPr lang="en-US" altLang="zh-CN" sz="1800" dirty="0">
                <a:solidFill>
                  <a:srgbClr val="6600CC"/>
                </a:solidFill>
                <a:latin typeface="Calibri" panose="020F0502020204030204" pitchFamily="34" charset="0"/>
                <a:cs typeface="Calibri" panose="020F0502020204030204" pitchFamily="34" charset="0"/>
              </a:rPr>
              <a:t>MPI_Any_tag</a:t>
            </a:r>
            <a:r>
              <a:rPr lang="en-US" altLang="zh-CN" sz="1800" dirty="0">
                <a:latin typeface="Calibri" panose="020F0502020204030204" pitchFamily="34" charset="0"/>
                <a:cs typeface="Calibri" panose="020F0502020204030204" pitchFamily="34" charset="0"/>
              </a:rPr>
              <a:t>,comm,</a:t>
            </a:r>
            <a:r>
              <a:rPr lang="en-US" altLang="zh-CN" sz="1800" dirty="0">
                <a:solidFill>
                  <a:srgbClr val="C00000"/>
                </a:solidFill>
                <a:latin typeface="Calibri" panose="020F0502020204030204" pitchFamily="34" charset="0"/>
                <a:cs typeface="Calibri" panose="020F0502020204030204" pitchFamily="34" charset="0"/>
              </a:rPr>
              <a:t>&amp;Status</a:t>
            </a:r>
            <a:r>
              <a:rPr lang="en-US" altLang="zh-CN" sz="1800" dirty="0">
                <a:latin typeface="Calibri" panose="020F0502020204030204" pitchFamily="34" charset="0"/>
                <a:cs typeface="Calibri" panose="020F0502020204030204" pitchFamily="34" charset="0"/>
              </a:rPr>
              <a:t>);</a:t>
            </a:r>
            <a:endParaRPr lang="en-US" altLang="zh-CN" sz="1800" dirty="0">
              <a:latin typeface="Calibri" panose="020F0502020204030204" pitchFamily="34" charset="0"/>
              <a:cs typeface="Calibri" panose="020F0502020204030204" pitchFamily="34" charset="0"/>
            </a:endParaRPr>
          </a:p>
          <a:p>
            <a:pPr lvl="1">
              <a:lnSpc>
                <a:spcPct val="90000"/>
              </a:lnSpc>
              <a:buFont typeface="Wingdings" panose="05000000000000000000" pitchFamily="2" charset="2"/>
              <a:buNone/>
            </a:pPr>
            <a:r>
              <a:rPr lang="en-US" altLang="zh-CN" sz="1800" dirty="0">
                <a:latin typeface="Calibri" panose="020F0502020204030204" pitchFamily="34" charset="0"/>
                <a:cs typeface="Calibri" panose="020F0502020204030204" pitchFamily="34" charset="0"/>
              </a:rPr>
              <a:t>switch (</a:t>
            </a:r>
            <a:r>
              <a:rPr lang="en-US" altLang="zh-CN" sz="1800" dirty="0" err="1">
                <a:solidFill>
                  <a:srgbClr val="C00000"/>
                </a:solidFill>
                <a:latin typeface="Calibri" panose="020F0502020204030204" pitchFamily="34" charset="0"/>
                <a:cs typeface="Calibri" panose="020F0502020204030204" pitchFamily="34" charset="0"/>
              </a:rPr>
              <a:t>Status.MPI_Tag</a:t>
            </a:r>
            <a:r>
              <a:rPr lang="en-US" altLang="zh-CN" sz="1800" dirty="0">
                <a:latin typeface="Calibri" panose="020F0502020204030204" pitchFamily="34" charset="0"/>
                <a:cs typeface="Calibri" panose="020F0502020204030204" pitchFamily="34" charset="0"/>
              </a:rPr>
              <a:t>) {</a:t>
            </a:r>
            <a:endParaRPr lang="en-US" altLang="zh-CN" sz="1800" dirty="0">
              <a:latin typeface="Calibri" panose="020F0502020204030204" pitchFamily="34" charset="0"/>
              <a:cs typeface="Calibri" panose="020F0502020204030204" pitchFamily="34" charset="0"/>
            </a:endParaRPr>
          </a:p>
          <a:p>
            <a:pPr lvl="1">
              <a:lnSpc>
                <a:spcPct val="90000"/>
              </a:lnSpc>
              <a:buFont typeface="Wingdings" panose="05000000000000000000" pitchFamily="2" charset="2"/>
              <a:buNone/>
            </a:pPr>
            <a:r>
              <a:rPr lang="en-US" altLang="zh-CN" sz="1800" dirty="0">
                <a:latin typeface="Calibri" panose="020F0502020204030204" pitchFamily="34" charset="0"/>
                <a:cs typeface="Calibri" panose="020F0502020204030204" pitchFamily="34" charset="0"/>
              </a:rPr>
              <a:t>case tag_0: perform service type0;</a:t>
            </a:r>
            <a:endParaRPr lang="en-US" altLang="zh-CN" sz="1800" dirty="0">
              <a:latin typeface="Calibri" panose="020F0502020204030204" pitchFamily="34" charset="0"/>
              <a:cs typeface="Calibri" panose="020F0502020204030204" pitchFamily="34" charset="0"/>
            </a:endParaRPr>
          </a:p>
          <a:p>
            <a:pPr lvl="1">
              <a:lnSpc>
                <a:spcPct val="90000"/>
              </a:lnSpc>
              <a:buFont typeface="Wingdings" panose="05000000000000000000" pitchFamily="2" charset="2"/>
              <a:buNone/>
            </a:pPr>
            <a:r>
              <a:rPr lang="en-US" altLang="zh-CN" sz="1800" dirty="0">
                <a:latin typeface="Calibri" panose="020F0502020204030204" pitchFamily="34" charset="0"/>
                <a:cs typeface="Calibri" panose="020F0502020204030204" pitchFamily="34" charset="0"/>
              </a:rPr>
              <a:t>case tag_1: perform service type1;</a:t>
            </a:r>
            <a:endParaRPr lang="en-US" altLang="zh-CN" sz="1800" dirty="0">
              <a:latin typeface="Calibri" panose="020F0502020204030204" pitchFamily="34" charset="0"/>
              <a:cs typeface="Calibri" panose="020F0502020204030204" pitchFamily="34" charset="0"/>
            </a:endParaRPr>
          </a:p>
          <a:p>
            <a:pPr lvl="1">
              <a:lnSpc>
                <a:spcPct val="90000"/>
              </a:lnSpc>
              <a:buFont typeface="Wingdings" panose="05000000000000000000" pitchFamily="2" charset="2"/>
              <a:buNone/>
            </a:pPr>
            <a:r>
              <a:rPr lang="en-US" altLang="zh-CN" sz="1800" dirty="0">
                <a:latin typeface="Calibri" panose="020F0502020204030204" pitchFamily="34" charset="0"/>
                <a:cs typeface="Calibri" panose="020F0502020204030204" pitchFamily="34" charset="0"/>
              </a:rPr>
              <a:t>case tag_2: perform service type2;</a:t>
            </a:r>
            <a:endParaRPr lang="en-US" altLang="zh-CN" sz="1800" dirty="0">
              <a:latin typeface="Calibri" panose="020F0502020204030204" pitchFamily="34" charset="0"/>
              <a:cs typeface="Calibri" panose="020F0502020204030204" pitchFamily="34" charset="0"/>
            </a:endParaRPr>
          </a:p>
          <a:p>
            <a:pPr lvl="1">
              <a:lnSpc>
                <a:spcPct val="90000"/>
              </a:lnSpc>
              <a:buFont typeface="Wingdings" panose="05000000000000000000" pitchFamily="2" charset="2"/>
              <a:buNone/>
            </a:pPr>
            <a:r>
              <a:rPr lang="en-US" altLang="zh-CN" sz="1800" dirty="0">
                <a:latin typeface="Calibri" panose="020F0502020204030204" pitchFamily="34" charset="0"/>
                <a:cs typeface="Calibri" panose="020F0502020204030204" pitchFamily="34" charset="0"/>
              </a:rPr>
              <a:t>}</a:t>
            </a:r>
            <a:endParaRPr lang="en-US" altLang="zh-CN" sz="1800" dirty="0">
              <a:latin typeface="Calibri" panose="020F0502020204030204" pitchFamily="34" charset="0"/>
              <a:cs typeface="Calibri" panose="020F0502020204030204" pitchFamily="34" charset="0"/>
            </a:endParaRPr>
          </a:p>
          <a:p>
            <a:pPr>
              <a:lnSpc>
                <a:spcPct val="90000"/>
              </a:lnSpc>
            </a:pPr>
            <a:r>
              <a:rPr lang="en-US" altLang="zh-CN" sz="1800" dirty="0">
                <a:latin typeface="Calibri" panose="020F0502020204030204" pitchFamily="34" charset="0"/>
                <a:cs typeface="Calibri" panose="020F0502020204030204" pitchFamily="34" charset="0"/>
              </a:rPr>
              <a:t>}</a:t>
            </a:r>
            <a:endParaRPr lang="zh-CN" altLang="en-US" sz="1800" dirty="0">
              <a:latin typeface="Calibri" panose="020F0502020204030204" pitchFamily="34" charset="0"/>
              <a:cs typeface="Calibri" panose="020F050202020403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1"/>
          <p:cNvSpPr>
            <a:spLocks noGrp="1"/>
          </p:cNvSpPr>
          <p:nvPr>
            <p:ph idx="11"/>
          </p:nvPr>
        </p:nvSpPr>
        <p:spPr bwMode="auto">
          <a:xfrm>
            <a:off x="482600" y="1108075"/>
            <a:ext cx="8183563" cy="544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p>
            <a:pPr>
              <a:lnSpc>
                <a:spcPct val="150000"/>
              </a:lnSpc>
            </a:pPr>
            <a:r>
              <a:rPr lang="en-US" altLang="zh-CN" sz="3200" dirty="0">
                <a:solidFill>
                  <a:schemeClr val="bg1">
                    <a:lumMod val="75000"/>
                  </a:schemeClr>
                </a:solidFill>
                <a:latin typeface="Times New Roman" panose="02020603050405020304" charset="0"/>
                <a:cs typeface="Times New Roman" panose="02020603050405020304" charset="0"/>
              </a:rPr>
              <a:t>MPI</a:t>
            </a:r>
            <a:r>
              <a:rPr lang="zh-CN" altLang="en-US" sz="3200" dirty="0">
                <a:solidFill>
                  <a:schemeClr val="bg1">
                    <a:lumMod val="75000"/>
                  </a:schemeClr>
                </a:solidFill>
                <a:latin typeface="Times New Roman" panose="02020603050405020304" charset="0"/>
                <a:cs typeface="Times New Roman" panose="02020603050405020304" charset="0"/>
              </a:rPr>
              <a:t>简介</a:t>
            </a:r>
            <a:endParaRPr lang="en-US" altLang="zh-CN" sz="3200" dirty="0">
              <a:solidFill>
                <a:schemeClr val="bg1">
                  <a:lumMod val="75000"/>
                </a:schemeClr>
              </a:solidFill>
              <a:latin typeface="Times New Roman" panose="02020603050405020304" charset="0"/>
              <a:cs typeface="Times New Roman" panose="02020603050405020304" charset="0"/>
            </a:endParaRPr>
          </a:p>
          <a:p>
            <a:pPr>
              <a:lnSpc>
                <a:spcPct val="150000"/>
              </a:lnSpc>
            </a:pPr>
            <a:r>
              <a:rPr lang="zh-CN" altLang="en-US" sz="3200" dirty="0">
                <a:solidFill>
                  <a:schemeClr val="bg1">
                    <a:lumMod val="75000"/>
                  </a:schemeClr>
                </a:solidFill>
                <a:latin typeface="Times New Roman" panose="02020603050405020304" charset="0"/>
                <a:cs typeface="Times New Roman" panose="02020603050405020304" charset="0"/>
              </a:rPr>
              <a:t>简单</a:t>
            </a:r>
            <a:r>
              <a:rPr lang="en-US" altLang="zh-CN" sz="3200" dirty="0">
                <a:solidFill>
                  <a:schemeClr val="bg1">
                    <a:lumMod val="75000"/>
                  </a:schemeClr>
                </a:solidFill>
                <a:latin typeface="Times New Roman" panose="02020603050405020304" charset="0"/>
                <a:cs typeface="Times New Roman" panose="02020603050405020304" charset="0"/>
              </a:rPr>
              <a:t>MPI</a:t>
            </a:r>
            <a:r>
              <a:rPr lang="zh-CN" altLang="en-US" sz="3200" dirty="0">
                <a:solidFill>
                  <a:schemeClr val="bg1">
                    <a:lumMod val="75000"/>
                  </a:schemeClr>
                </a:solidFill>
                <a:latin typeface="Times New Roman" panose="02020603050405020304" charset="0"/>
                <a:cs typeface="Times New Roman" panose="02020603050405020304" charset="0"/>
              </a:rPr>
              <a:t>程序</a:t>
            </a:r>
            <a:endParaRPr lang="en-US" altLang="zh-CN" sz="3200" dirty="0">
              <a:solidFill>
                <a:schemeClr val="bg1">
                  <a:lumMod val="75000"/>
                </a:schemeClr>
              </a:solidFill>
              <a:latin typeface="Times New Roman" panose="02020603050405020304" charset="0"/>
              <a:cs typeface="Times New Roman" panose="02020603050405020304" charset="0"/>
            </a:endParaRPr>
          </a:p>
          <a:p>
            <a:pPr>
              <a:lnSpc>
                <a:spcPct val="150000"/>
              </a:lnSpc>
            </a:pPr>
            <a:r>
              <a:rPr lang="en-US" altLang="zh-CN" sz="3200" dirty="0">
                <a:solidFill>
                  <a:schemeClr val="bg1">
                    <a:lumMod val="75000"/>
                  </a:schemeClr>
                </a:solidFill>
                <a:latin typeface="Times New Roman" panose="02020603050405020304" charset="0"/>
                <a:cs typeface="Times New Roman" panose="02020603050405020304" charset="0"/>
              </a:rPr>
              <a:t>MPI</a:t>
            </a:r>
            <a:r>
              <a:rPr lang="zh-CN" altLang="en-US" sz="3200" dirty="0">
                <a:solidFill>
                  <a:schemeClr val="bg1">
                    <a:lumMod val="75000"/>
                  </a:schemeClr>
                </a:solidFill>
                <a:latin typeface="Times New Roman" panose="02020603050405020304" charset="0"/>
                <a:cs typeface="Times New Roman" panose="02020603050405020304" charset="0"/>
              </a:rPr>
              <a:t>消息</a:t>
            </a:r>
            <a:endParaRPr lang="zh-CN" altLang="en-US" sz="3200" dirty="0">
              <a:solidFill>
                <a:schemeClr val="bg1">
                  <a:lumMod val="75000"/>
                </a:schemeClr>
              </a:solidFill>
              <a:latin typeface="Times New Roman" panose="02020603050405020304" charset="0"/>
              <a:cs typeface="Times New Roman" panose="02020603050405020304" charset="0"/>
            </a:endParaRPr>
          </a:p>
          <a:p>
            <a:pPr>
              <a:lnSpc>
                <a:spcPct val="150000"/>
              </a:lnSpc>
            </a:pPr>
            <a:r>
              <a:rPr lang="zh-CN" altLang="en-US" sz="3200" dirty="0">
                <a:latin typeface="Times New Roman" panose="02020603050405020304" charset="0"/>
                <a:cs typeface="Times New Roman" panose="02020603050405020304" charset="0"/>
              </a:rPr>
              <a:t>点对点通信</a:t>
            </a:r>
            <a:endParaRPr lang="en-US" altLang="zh-CN" sz="3200" dirty="0">
              <a:latin typeface="Times New Roman" panose="02020603050405020304" charset="0"/>
              <a:cs typeface="Times New Roman" panose="02020603050405020304" charset="0"/>
            </a:endParaRPr>
          </a:p>
          <a:p>
            <a:pPr>
              <a:lnSpc>
                <a:spcPct val="150000"/>
              </a:lnSpc>
            </a:pPr>
            <a:r>
              <a:rPr lang="zh-CN" altLang="en-US" sz="3200" dirty="0">
                <a:solidFill>
                  <a:schemeClr val="bg1">
                    <a:lumMod val="75000"/>
                  </a:schemeClr>
                </a:solidFill>
                <a:latin typeface="Times New Roman" panose="02020603050405020304" charset="0"/>
                <a:cs typeface="Times New Roman" panose="02020603050405020304" charset="0"/>
              </a:rPr>
              <a:t>集合通信</a:t>
            </a:r>
            <a:endParaRPr lang="en-US" altLang="zh-CN" sz="3200" dirty="0">
              <a:solidFill>
                <a:schemeClr val="bg1">
                  <a:lumMod val="75000"/>
                </a:schemeClr>
              </a:solidFill>
              <a:latin typeface="Times New Roman" panose="02020603050405020304" charset="0"/>
              <a:cs typeface="Times New Roman" panose="02020603050405020304" charset="0"/>
            </a:endParaRPr>
          </a:p>
        </p:txBody>
      </p:sp>
      <p:sp>
        <p:nvSpPr>
          <p:cNvPr id="7171" name="标题 2"/>
          <p:cNvSpPr>
            <a:spLocks noGrp="1"/>
          </p:cNvSpPr>
          <p:nvPr>
            <p:ph type="ctrTitle"/>
          </p:nvPr>
        </p:nvSpPr>
        <p:spPr bwMode="auto">
          <a:xfrm>
            <a:off x="1249363" y="225425"/>
            <a:ext cx="7315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US"/>
              <a:t>大纲</a:t>
            </a:r>
            <a:endParaRPr lang="zh-CN"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normAutofit/>
          </a:bodyPr>
          <a:lstStyle/>
          <a:p>
            <a:r>
              <a:rPr lang="en-US" altLang="zh-CN" dirty="0">
                <a:latin typeface="Times New Roman" panose="02020603050405020304" charset="0"/>
                <a:cs typeface="Times New Roman" panose="02020603050405020304" charset="0"/>
              </a:rPr>
              <a:t>MPI</a:t>
            </a:r>
            <a:r>
              <a:rPr lang="zh-CN" altLang="en-US" dirty="0">
                <a:latin typeface="Times New Roman" panose="02020603050405020304" charset="0"/>
                <a:cs typeface="Times New Roman" panose="02020603050405020304" charset="0"/>
              </a:rPr>
              <a:t>的点对点通信</a:t>
            </a:r>
            <a:r>
              <a:rPr lang="en-US" altLang="zh-CN" dirty="0">
                <a:latin typeface="Times New Roman" panose="02020603050405020304" charset="0"/>
                <a:cs typeface="Times New Roman" panose="02020603050405020304" charset="0"/>
              </a:rPr>
              <a:t>(Point-to-Point Communication )</a:t>
            </a:r>
            <a:r>
              <a:rPr lang="zh-CN" altLang="en-US" dirty="0">
                <a:latin typeface="Times New Roman" panose="02020603050405020304" charset="0"/>
                <a:cs typeface="Times New Roman" panose="02020603050405020304" charset="0"/>
              </a:rPr>
              <a:t>同时支持多种</a:t>
            </a:r>
            <a:r>
              <a:rPr lang="zh-CN" altLang="en-US" dirty="0">
                <a:solidFill>
                  <a:srgbClr val="C00000"/>
                </a:solidFill>
                <a:latin typeface="Times New Roman" panose="02020603050405020304" charset="0"/>
                <a:cs typeface="Times New Roman" panose="02020603050405020304" charset="0"/>
              </a:rPr>
              <a:t>通信模式</a:t>
            </a:r>
            <a:r>
              <a:rPr lang="zh-CN" altLang="en-US" dirty="0">
                <a:latin typeface="Times New Roman" panose="02020603050405020304" charset="0"/>
                <a:cs typeface="Times New Roman" panose="02020603050405020304" charset="0"/>
              </a:rPr>
              <a:t>。</a:t>
            </a:r>
            <a:endParaRPr lang="zh-CN" altLang="en-US" dirty="0">
              <a:latin typeface="Times New Roman" panose="02020603050405020304" charset="0"/>
              <a:cs typeface="Times New Roman" panose="02020603050405020304" charset="0"/>
            </a:endParaRPr>
          </a:p>
          <a:p>
            <a:endParaRPr lang="en-US" altLang="zh-CN" dirty="0">
              <a:solidFill>
                <a:srgbClr val="C00000"/>
              </a:solidFill>
              <a:latin typeface="Times New Roman" panose="02020603050405020304" charset="0"/>
              <a:cs typeface="Times New Roman" panose="02020603050405020304" charset="0"/>
            </a:endParaRPr>
          </a:p>
          <a:p>
            <a:endParaRPr lang="en-US" altLang="zh-CN" dirty="0">
              <a:latin typeface="Times New Roman" panose="02020603050405020304" charset="0"/>
              <a:cs typeface="Times New Roman" panose="02020603050405020304" charset="0"/>
            </a:endParaRPr>
          </a:p>
          <a:p>
            <a:pPr marL="0" indent="0">
              <a:buNone/>
            </a:pPr>
            <a:endParaRPr lang="en-US" altLang="zh-CN" dirty="0">
              <a:latin typeface="Times New Roman" panose="02020603050405020304" charset="0"/>
              <a:cs typeface="Times New Roman" panose="02020603050405020304" charset="0"/>
            </a:endParaRPr>
          </a:p>
          <a:p>
            <a:r>
              <a:rPr lang="zh-CN" altLang="en-US" dirty="0">
                <a:latin typeface="Times New Roman" panose="02020603050405020304" charset="0"/>
                <a:cs typeface="Times New Roman" panose="02020603050405020304" charset="0"/>
              </a:rPr>
              <a:t>共有下面四种通信模式：</a:t>
            </a:r>
            <a:endParaRPr lang="zh-CN" altLang="en-US" dirty="0">
              <a:latin typeface="Times New Roman" panose="02020603050405020304" charset="0"/>
              <a:cs typeface="Times New Roman" panose="02020603050405020304" charset="0"/>
            </a:endParaRPr>
          </a:p>
          <a:p>
            <a:pPr lvl="1"/>
            <a:r>
              <a:rPr lang="zh-CN" altLang="en-US" sz="2000" dirty="0">
                <a:solidFill>
                  <a:srgbClr val="C00000"/>
                </a:solidFill>
                <a:latin typeface="Times New Roman" panose="02020603050405020304" charset="0"/>
                <a:cs typeface="Times New Roman" panose="02020603050405020304" charset="0"/>
              </a:rPr>
              <a:t>同步</a:t>
            </a:r>
            <a:r>
              <a:rPr lang="en-US" altLang="zh-CN" sz="2000" dirty="0">
                <a:solidFill>
                  <a:srgbClr val="C00000"/>
                </a:solidFill>
                <a:latin typeface="Times New Roman" panose="02020603050405020304" charset="0"/>
                <a:cs typeface="Times New Roman" panose="02020603050405020304" charset="0"/>
              </a:rPr>
              <a:t>(synchronous)</a:t>
            </a:r>
            <a:r>
              <a:rPr lang="zh-CN" altLang="en-US" sz="2000" dirty="0">
                <a:latin typeface="Times New Roman" panose="02020603050405020304" charset="0"/>
                <a:cs typeface="Times New Roman" panose="02020603050405020304" charset="0"/>
              </a:rPr>
              <a:t>通信模式</a:t>
            </a:r>
            <a:endParaRPr lang="zh-CN" altLang="en-US" sz="2000" dirty="0">
              <a:latin typeface="Times New Roman" panose="02020603050405020304" charset="0"/>
              <a:cs typeface="Times New Roman" panose="02020603050405020304" charset="0"/>
            </a:endParaRPr>
          </a:p>
          <a:p>
            <a:pPr lvl="1"/>
            <a:r>
              <a:rPr lang="zh-CN" altLang="en-US" sz="2000" dirty="0">
                <a:solidFill>
                  <a:srgbClr val="C00000"/>
                </a:solidFill>
                <a:latin typeface="Times New Roman" panose="02020603050405020304" charset="0"/>
                <a:cs typeface="Times New Roman" panose="02020603050405020304" charset="0"/>
              </a:rPr>
              <a:t>缓冲</a:t>
            </a:r>
            <a:r>
              <a:rPr lang="en-US" altLang="zh-CN" sz="2000" dirty="0">
                <a:solidFill>
                  <a:srgbClr val="C00000"/>
                </a:solidFill>
                <a:latin typeface="Times New Roman" panose="02020603050405020304" charset="0"/>
                <a:cs typeface="Times New Roman" panose="02020603050405020304" charset="0"/>
              </a:rPr>
              <a:t>(buffered)</a:t>
            </a:r>
            <a:r>
              <a:rPr lang="zh-CN" altLang="en-US" sz="2000" dirty="0">
                <a:latin typeface="Times New Roman" panose="02020603050405020304" charset="0"/>
                <a:cs typeface="Times New Roman" panose="02020603050405020304" charset="0"/>
              </a:rPr>
              <a:t>通信模式</a:t>
            </a:r>
            <a:endParaRPr lang="zh-CN" altLang="en-US" sz="2000" dirty="0">
              <a:latin typeface="Times New Roman" panose="02020603050405020304" charset="0"/>
              <a:cs typeface="Times New Roman" panose="02020603050405020304" charset="0"/>
            </a:endParaRPr>
          </a:p>
          <a:p>
            <a:pPr lvl="1"/>
            <a:r>
              <a:rPr lang="zh-CN" altLang="en-US" sz="2000" dirty="0">
                <a:solidFill>
                  <a:srgbClr val="C00000"/>
                </a:solidFill>
                <a:latin typeface="Times New Roman" panose="02020603050405020304" charset="0"/>
                <a:cs typeface="Times New Roman" panose="02020603050405020304" charset="0"/>
              </a:rPr>
              <a:t>标准</a:t>
            </a:r>
            <a:r>
              <a:rPr lang="en-US" altLang="zh-CN" sz="2000" dirty="0">
                <a:solidFill>
                  <a:srgbClr val="C00000"/>
                </a:solidFill>
                <a:latin typeface="Times New Roman" panose="02020603050405020304" charset="0"/>
                <a:cs typeface="Times New Roman" panose="02020603050405020304" charset="0"/>
              </a:rPr>
              <a:t>(standard)</a:t>
            </a:r>
            <a:r>
              <a:rPr lang="zh-CN" altLang="en-US" sz="2000" dirty="0">
                <a:latin typeface="Times New Roman" panose="02020603050405020304" charset="0"/>
                <a:cs typeface="Times New Roman" panose="02020603050405020304" charset="0"/>
              </a:rPr>
              <a:t>通信模式</a:t>
            </a:r>
            <a:endParaRPr lang="zh-CN" altLang="en-US" sz="2000" dirty="0">
              <a:latin typeface="Times New Roman" panose="02020603050405020304" charset="0"/>
              <a:cs typeface="Times New Roman" panose="02020603050405020304" charset="0"/>
            </a:endParaRPr>
          </a:p>
          <a:p>
            <a:pPr lvl="1"/>
            <a:r>
              <a:rPr lang="zh-CN" altLang="en-US" sz="2000" dirty="0">
                <a:solidFill>
                  <a:srgbClr val="C00000"/>
                </a:solidFill>
                <a:latin typeface="Times New Roman" panose="02020603050405020304" charset="0"/>
                <a:cs typeface="Times New Roman" panose="02020603050405020304" charset="0"/>
              </a:rPr>
              <a:t>就绪</a:t>
            </a:r>
            <a:r>
              <a:rPr lang="en-US" altLang="zh-CN" sz="2000" dirty="0">
                <a:solidFill>
                  <a:srgbClr val="C00000"/>
                </a:solidFill>
                <a:latin typeface="Times New Roman" panose="02020603050405020304" charset="0"/>
                <a:cs typeface="Times New Roman" panose="02020603050405020304" charset="0"/>
              </a:rPr>
              <a:t>(ready)</a:t>
            </a:r>
            <a:r>
              <a:rPr lang="zh-CN" altLang="en-US" sz="2000" dirty="0">
                <a:latin typeface="Times New Roman" panose="02020603050405020304" charset="0"/>
                <a:cs typeface="Times New Roman" panose="02020603050405020304" charset="0"/>
              </a:rPr>
              <a:t>通信模式</a:t>
            </a:r>
            <a:endParaRPr lang="en-US" altLang="zh-CN" sz="2000" dirty="0">
              <a:latin typeface="Times New Roman" panose="02020603050405020304" charset="0"/>
              <a:cs typeface="Times New Roman" panose="02020603050405020304" charset="0"/>
            </a:endParaRPr>
          </a:p>
          <a:p>
            <a:r>
              <a:rPr lang="zh-CN" altLang="en-US" dirty="0">
                <a:latin typeface="Times New Roman" panose="02020603050405020304" charset="0"/>
                <a:cs typeface="Times New Roman" panose="02020603050405020304" charset="0"/>
              </a:rPr>
              <a:t>同时也提供了</a:t>
            </a:r>
            <a:r>
              <a:rPr lang="zh-CN" altLang="en-US" dirty="0">
                <a:solidFill>
                  <a:srgbClr val="C00000"/>
                </a:solidFill>
                <a:latin typeface="Times New Roman" panose="02020603050405020304" charset="0"/>
                <a:cs typeface="Times New Roman" panose="02020603050405020304" charset="0"/>
              </a:rPr>
              <a:t>阻塞和非阻塞</a:t>
            </a:r>
            <a:r>
              <a:rPr lang="zh-CN" altLang="en-US" dirty="0">
                <a:latin typeface="Times New Roman" panose="02020603050405020304" charset="0"/>
                <a:cs typeface="Times New Roman" panose="02020603050405020304" charset="0"/>
              </a:rPr>
              <a:t>两种</a:t>
            </a:r>
            <a:r>
              <a:rPr lang="zh-CN" altLang="en-US" dirty="0">
                <a:solidFill>
                  <a:srgbClr val="C00000"/>
                </a:solidFill>
                <a:latin typeface="Times New Roman" panose="02020603050405020304" charset="0"/>
                <a:cs typeface="Times New Roman" panose="02020603050405020304" charset="0"/>
              </a:rPr>
              <a:t>通信机制。</a:t>
            </a:r>
            <a:endParaRPr lang="en-US" altLang="zh-CN" dirty="0">
              <a:latin typeface="Times New Roman" panose="02020603050405020304" charset="0"/>
              <a:cs typeface="Times New Roman" panose="02020603050405020304" charset="0"/>
            </a:endParaRPr>
          </a:p>
          <a:p>
            <a:r>
              <a:rPr lang="zh-CN" altLang="en-US" dirty="0">
                <a:latin typeface="Times New Roman" panose="02020603050405020304" charset="0"/>
                <a:cs typeface="Times New Roman" panose="02020603050405020304" charset="0"/>
              </a:rPr>
              <a:t>不同通信模式和不同通信机制的结合，便产生了非常丰富的点对点通信函数。</a:t>
            </a:r>
            <a:endParaRPr lang="zh-CN" altLang="en-US" dirty="0">
              <a:latin typeface="Times New Roman" panose="02020603050405020304" charset="0"/>
              <a:cs typeface="Times New Roman" panose="02020603050405020304" charset="0"/>
            </a:endParaRPr>
          </a:p>
          <a:p>
            <a:endParaRPr lang="zh-CN" altLang="en-US" dirty="0"/>
          </a:p>
        </p:txBody>
      </p:sp>
      <p:sp>
        <p:nvSpPr>
          <p:cNvPr id="3" name="标题 2"/>
          <p:cNvSpPr>
            <a:spLocks noGrp="1"/>
          </p:cNvSpPr>
          <p:nvPr>
            <p:ph type="ctrTitle"/>
          </p:nvPr>
        </p:nvSpPr>
        <p:spPr/>
        <p:txBody>
          <a:bodyPr/>
          <a:lstStyle/>
          <a:p>
            <a:r>
              <a:rPr lang="zh-CN" altLang="en-US" dirty="0"/>
              <a:t>点对点通信</a:t>
            </a:r>
            <a:endParaRPr lang="zh-CN" altLang="en-US" dirty="0"/>
          </a:p>
        </p:txBody>
      </p:sp>
      <p:graphicFrame>
        <p:nvGraphicFramePr>
          <p:cNvPr id="4" name="表格 3"/>
          <p:cNvGraphicFramePr>
            <a:graphicFrameLocks noGrp="1"/>
          </p:cNvGraphicFramePr>
          <p:nvPr/>
        </p:nvGraphicFramePr>
        <p:xfrm>
          <a:off x="609704" y="2057436"/>
          <a:ext cx="8240713" cy="959447"/>
        </p:xfrm>
        <a:graphic>
          <a:graphicData uri="http://schemas.openxmlformats.org/drawingml/2006/table">
            <a:tbl>
              <a:tblPr firstRow="1" bandRow="1">
                <a:tableStyleId>{5C22544A-7EE6-4342-B048-85BDC9FD1C3A}</a:tableStyleId>
              </a:tblPr>
              <a:tblGrid>
                <a:gridCol w="8240713"/>
              </a:tblGrid>
              <a:tr h="412227">
                <a:tc>
                  <a:txBody>
                    <a:bodyPr/>
                    <a:lstStyle/>
                    <a:p>
                      <a:pPr algn="l"/>
                      <a:r>
                        <a:rPr lang="zh-CN" altLang="en-US" sz="2400" dirty="0">
                          <a:solidFill>
                            <a:srgbClr val="C00000"/>
                          </a:solidFill>
                          <a:latin typeface="Times New Roman" panose="02020603050405020304" charset="0"/>
                          <a:cs typeface="Times New Roman" panose="02020603050405020304" charset="0"/>
                        </a:rPr>
                        <a:t>通信模式</a:t>
                      </a:r>
                      <a:r>
                        <a:rPr lang="en-US" altLang="zh-CN" sz="2400" dirty="0">
                          <a:solidFill>
                            <a:srgbClr val="C00000"/>
                          </a:solidFill>
                          <a:latin typeface="Times New Roman" panose="02020603050405020304" charset="0"/>
                          <a:cs typeface="Times New Roman" panose="02020603050405020304" charset="0"/>
                        </a:rPr>
                        <a:t>(Communication Mode)</a:t>
                      </a:r>
                      <a:endParaRPr lang="zh-CN" altLang="en-US" sz="2400" dirty="0">
                        <a:solidFill>
                          <a:srgbClr val="C00000"/>
                        </a:solidFill>
                      </a:endParaRPr>
                    </a:p>
                  </a:txBody>
                  <a:tcPr marL="91448" marR="91448" marT="45769" marB="45769" anchor="ctr"/>
                </a:tc>
              </a:tr>
              <a:tr h="502149">
                <a:tc>
                  <a:txBody>
                    <a:bodyPr/>
                    <a:lstStyle/>
                    <a:p>
                      <a:pPr algn="l"/>
                      <a:r>
                        <a:rPr lang="zh-CN" altLang="en-US" sz="2000" dirty="0">
                          <a:latin typeface="Times New Roman" panose="02020603050405020304" charset="0"/>
                          <a:cs typeface="Times New Roman" panose="02020603050405020304" charset="0"/>
                        </a:rPr>
                        <a:t>指的是缓冲管理，以及发送方和接收方之间的同步方式</a:t>
                      </a:r>
                      <a:endParaRPr lang="en-US" altLang="zh-CN" sz="2000" dirty="0"/>
                    </a:p>
                  </a:txBody>
                  <a:tcPr marL="91448" marR="91448" marT="45769" marB="45769" anchor="ct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lstStyle/>
          <a:p>
            <a:r>
              <a:rPr lang="zh-CN" altLang="en-US" b="1" dirty="0">
                <a:solidFill>
                  <a:srgbClr val="C00000"/>
                </a:solidFill>
              </a:rPr>
              <a:t>同步通信模式：</a:t>
            </a:r>
            <a:r>
              <a:rPr lang="zh-CN" altLang="en-US" dirty="0"/>
              <a:t>只有相应的接收过程已经启动，发送过程才正确返回。</a:t>
            </a:r>
            <a:endParaRPr lang="zh-CN" altLang="en-US" dirty="0"/>
          </a:p>
          <a:p>
            <a:r>
              <a:rPr lang="zh-CN" altLang="en-US" dirty="0"/>
              <a:t>同步发送返回后，表示发送缓冲区中的数据已经全部被系统缓冲区缓存，并且已经开始发送。</a:t>
            </a:r>
            <a:endParaRPr lang="zh-CN" altLang="en-US" dirty="0"/>
          </a:p>
          <a:p>
            <a:r>
              <a:rPr lang="zh-CN" altLang="en-US" dirty="0"/>
              <a:t>同步发送返回后，发送缓冲区可以被释放或者重新使用。</a:t>
            </a:r>
            <a:endParaRPr lang="zh-CN" altLang="en-US" dirty="0"/>
          </a:p>
          <a:p>
            <a:endParaRPr lang="zh-CN" altLang="en-US" dirty="0"/>
          </a:p>
        </p:txBody>
      </p:sp>
      <p:sp>
        <p:nvSpPr>
          <p:cNvPr id="3" name="标题 2"/>
          <p:cNvSpPr>
            <a:spLocks noGrp="1"/>
          </p:cNvSpPr>
          <p:nvPr>
            <p:ph type="ctrTitle"/>
          </p:nvPr>
        </p:nvSpPr>
        <p:spPr/>
        <p:txBody>
          <a:bodyPr>
            <a:normAutofit/>
          </a:bodyPr>
          <a:lstStyle/>
          <a:p>
            <a:r>
              <a:rPr lang="zh-CN" altLang="en-US" sz="3200" dirty="0">
                <a:solidFill>
                  <a:srgbClr val="C00000"/>
                </a:solidFill>
                <a:latin typeface="Times New Roman" panose="02020603050405020304" charset="0"/>
                <a:cs typeface="Times New Roman" panose="02020603050405020304" charset="0"/>
              </a:rPr>
              <a:t>同步</a:t>
            </a:r>
            <a:r>
              <a:rPr lang="en-US" altLang="zh-CN" sz="3200" dirty="0">
                <a:solidFill>
                  <a:srgbClr val="C00000"/>
                </a:solidFill>
                <a:latin typeface="Times New Roman" panose="02020603050405020304" charset="0"/>
                <a:cs typeface="Times New Roman" panose="02020603050405020304" charset="0"/>
              </a:rPr>
              <a:t>(synchronous)</a:t>
            </a:r>
            <a:r>
              <a:rPr lang="zh-CN" altLang="en-US" sz="3200" dirty="0">
                <a:latin typeface="Times New Roman" panose="02020603050405020304" charset="0"/>
                <a:cs typeface="Times New Roman" panose="02020603050405020304" charset="0"/>
              </a:rPr>
              <a:t>通信模式</a:t>
            </a:r>
            <a:endParaRPr lang="zh-CN" altLang="en-US" dirty="0"/>
          </a:p>
        </p:txBody>
      </p:sp>
      <p:sp>
        <p:nvSpPr>
          <p:cNvPr id="7" name="椭圆 6"/>
          <p:cNvSpPr/>
          <p:nvPr/>
        </p:nvSpPr>
        <p:spPr bwMode="auto">
          <a:xfrm>
            <a:off x="2514654" y="3962386"/>
            <a:ext cx="761980" cy="1219168"/>
          </a:xfrm>
          <a:prstGeom prst="ellipse">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en-US" altLang="zh-CN" sz="24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S</a:t>
            </a:r>
            <a:endParaRPr kumimoji="0" lang="zh-CN" altLang="en-US" sz="24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sp>
        <p:nvSpPr>
          <p:cNvPr id="8" name="椭圆 7"/>
          <p:cNvSpPr/>
          <p:nvPr/>
        </p:nvSpPr>
        <p:spPr bwMode="auto">
          <a:xfrm>
            <a:off x="5524477" y="3962386"/>
            <a:ext cx="685782" cy="1219168"/>
          </a:xfrm>
          <a:prstGeom prst="ellipse">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en-US" altLang="zh-CN" sz="24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R</a:t>
            </a:r>
            <a:endParaRPr kumimoji="0" lang="zh-CN" altLang="en-US" sz="24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cxnSp>
        <p:nvCxnSpPr>
          <p:cNvPr id="10" name="直接箭头连接符 9"/>
          <p:cNvCxnSpPr>
            <a:stCxn id="7" idx="7"/>
            <a:endCxn id="8" idx="1"/>
          </p:cNvCxnSpPr>
          <p:nvPr/>
        </p:nvCxnSpPr>
        <p:spPr bwMode="auto">
          <a:xfrm>
            <a:off x="3165045" y="4140929"/>
            <a:ext cx="2459862" cy="0"/>
          </a:xfrm>
          <a:prstGeom prst="straightConnector1">
            <a:avLst/>
          </a:prstGeom>
          <a:solidFill>
            <a:schemeClr val="accent1"/>
          </a:solidFill>
          <a:ln w="19050" cap="flat" cmpd="sng" algn="ctr">
            <a:solidFill>
              <a:srgbClr val="00B0F0"/>
            </a:solidFill>
            <a:prstDash val="solid"/>
            <a:round/>
            <a:headEnd type="none" w="med" len="med"/>
            <a:tailEnd type="triangle"/>
          </a:ln>
          <a:effectLst/>
        </p:spPr>
      </p:cxnSp>
      <p:cxnSp>
        <p:nvCxnSpPr>
          <p:cNvPr id="12" name="直接箭头连接符 11"/>
          <p:cNvCxnSpPr>
            <a:stCxn id="7" idx="6"/>
            <a:endCxn id="8" idx="2"/>
          </p:cNvCxnSpPr>
          <p:nvPr/>
        </p:nvCxnSpPr>
        <p:spPr bwMode="auto">
          <a:xfrm>
            <a:off x="3276634" y="4571970"/>
            <a:ext cx="2247843" cy="0"/>
          </a:xfrm>
          <a:prstGeom prst="straightConnector1">
            <a:avLst/>
          </a:prstGeom>
          <a:solidFill>
            <a:schemeClr val="accent1"/>
          </a:solidFill>
          <a:ln w="19050" cap="flat" cmpd="sng" algn="ctr">
            <a:solidFill>
              <a:srgbClr val="00B0F0"/>
            </a:solidFill>
            <a:prstDash val="solid"/>
            <a:round/>
            <a:headEnd type="triangle" w="med" len="med"/>
            <a:tailEnd type="none" w="med" len="med"/>
          </a:ln>
          <a:effectLst/>
        </p:spPr>
      </p:cxnSp>
      <p:cxnSp>
        <p:nvCxnSpPr>
          <p:cNvPr id="15" name="直接箭头连接符 14"/>
          <p:cNvCxnSpPr>
            <a:stCxn id="7" idx="5"/>
            <a:endCxn id="8" idx="3"/>
          </p:cNvCxnSpPr>
          <p:nvPr/>
        </p:nvCxnSpPr>
        <p:spPr bwMode="auto">
          <a:xfrm>
            <a:off x="3165045" y="5003011"/>
            <a:ext cx="2459862" cy="0"/>
          </a:xfrm>
          <a:prstGeom prst="straightConnector1">
            <a:avLst/>
          </a:prstGeom>
          <a:solidFill>
            <a:schemeClr val="accent1"/>
          </a:solidFill>
          <a:ln w="19050" cap="flat" cmpd="sng" algn="ctr">
            <a:solidFill>
              <a:srgbClr val="C00000"/>
            </a:solidFill>
            <a:prstDash val="solid"/>
            <a:round/>
            <a:headEnd type="none" w="med" len="med"/>
            <a:tailEnd type="triangle"/>
          </a:ln>
          <a:effectLst/>
        </p:spPr>
      </p:cxnSp>
      <p:sp>
        <p:nvSpPr>
          <p:cNvPr id="18" name="文本框 17"/>
          <p:cNvSpPr txBox="1"/>
          <p:nvPr/>
        </p:nvSpPr>
        <p:spPr>
          <a:xfrm>
            <a:off x="4148046" y="3731553"/>
            <a:ext cx="380990" cy="400110"/>
          </a:xfrm>
          <a:prstGeom prst="rect">
            <a:avLst/>
          </a:prstGeom>
          <a:noFill/>
        </p:spPr>
        <p:txBody>
          <a:bodyPr wrap="square" rtlCol="0">
            <a:spAutoFit/>
          </a:bodyPr>
          <a:lstStyle/>
          <a:p>
            <a:r>
              <a:rPr lang="en-US" altLang="zh-CN" sz="2000" dirty="0">
                <a:solidFill>
                  <a:srgbClr val="00B0F0"/>
                </a:solidFill>
              </a:rPr>
              <a:t>1</a:t>
            </a:r>
            <a:endParaRPr lang="zh-CN" altLang="en-US" sz="2000" dirty="0">
              <a:solidFill>
                <a:srgbClr val="00B0F0"/>
              </a:solidFill>
            </a:endParaRPr>
          </a:p>
        </p:txBody>
      </p:sp>
      <p:sp>
        <p:nvSpPr>
          <p:cNvPr id="19" name="文本框 18"/>
          <p:cNvSpPr txBox="1"/>
          <p:nvPr/>
        </p:nvSpPr>
        <p:spPr>
          <a:xfrm>
            <a:off x="4148046" y="4214354"/>
            <a:ext cx="380990" cy="400110"/>
          </a:xfrm>
          <a:prstGeom prst="rect">
            <a:avLst/>
          </a:prstGeom>
          <a:noFill/>
        </p:spPr>
        <p:txBody>
          <a:bodyPr wrap="square" rtlCol="0">
            <a:spAutoFit/>
          </a:bodyPr>
          <a:lstStyle/>
          <a:p>
            <a:r>
              <a:rPr lang="en-US" altLang="zh-CN" sz="2000" dirty="0">
                <a:solidFill>
                  <a:srgbClr val="00B0F0"/>
                </a:solidFill>
              </a:rPr>
              <a:t>2</a:t>
            </a:r>
            <a:endParaRPr lang="zh-CN" altLang="en-US" sz="2000" dirty="0">
              <a:solidFill>
                <a:srgbClr val="00B0F0"/>
              </a:solidFill>
            </a:endParaRPr>
          </a:p>
        </p:txBody>
      </p:sp>
      <p:sp>
        <p:nvSpPr>
          <p:cNvPr id="20" name="文本框 19"/>
          <p:cNvSpPr txBox="1"/>
          <p:nvPr/>
        </p:nvSpPr>
        <p:spPr>
          <a:xfrm>
            <a:off x="4148046" y="4629883"/>
            <a:ext cx="380990" cy="400110"/>
          </a:xfrm>
          <a:prstGeom prst="rect">
            <a:avLst/>
          </a:prstGeom>
          <a:noFill/>
        </p:spPr>
        <p:txBody>
          <a:bodyPr wrap="square" rtlCol="0">
            <a:spAutoFit/>
          </a:bodyPr>
          <a:lstStyle/>
          <a:p>
            <a:r>
              <a:rPr lang="en-US" altLang="zh-CN" sz="2000" dirty="0">
                <a:solidFill>
                  <a:srgbClr val="C00000"/>
                </a:solidFill>
              </a:rPr>
              <a:t>3</a:t>
            </a:r>
            <a:endParaRPr lang="zh-CN" altLang="en-US" sz="2000" dirty="0">
              <a:solidFill>
                <a:srgbClr val="C0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lstStyle/>
          <a:p>
            <a:r>
              <a:rPr lang="zh-CN" altLang="en-US" dirty="0">
                <a:solidFill>
                  <a:srgbClr val="C00000"/>
                </a:solidFill>
              </a:rPr>
              <a:t>缓冲通信模式：</a:t>
            </a:r>
            <a:r>
              <a:rPr lang="zh-CN" altLang="en-US" dirty="0"/>
              <a:t>缓冲通信模式的发送不管接收操作是否已经启动都可以执行。</a:t>
            </a:r>
            <a:endParaRPr lang="zh-CN" altLang="en-US" dirty="0"/>
          </a:p>
          <a:p>
            <a:r>
              <a:rPr lang="zh-CN" altLang="en-US" dirty="0"/>
              <a:t>但是需要用户程序事先申请一块足够大的缓冲区，通过</a:t>
            </a:r>
            <a:r>
              <a:rPr lang="en-US" altLang="zh-CN" dirty="0" err="1"/>
              <a:t>MPI_Buffer_attch</a:t>
            </a:r>
            <a:r>
              <a:rPr lang="zh-CN" altLang="en-US" dirty="0"/>
              <a:t>实现，通过</a:t>
            </a:r>
            <a:r>
              <a:rPr lang="en-US" altLang="zh-CN" dirty="0" err="1"/>
              <a:t>MPI_Buffer_detach</a:t>
            </a:r>
            <a:r>
              <a:rPr lang="zh-CN" altLang="en-US" dirty="0"/>
              <a:t>来回收申请的缓冲区。</a:t>
            </a:r>
            <a:endParaRPr lang="zh-CN" altLang="en-US" dirty="0"/>
          </a:p>
          <a:p>
            <a:endParaRPr lang="zh-CN" altLang="en-US" dirty="0"/>
          </a:p>
        </p:txBody>
      </p:sp>
      <p:sp>
        <p:nvSpPr>
          <p:cNvPr id="3" name="标题 2"/>
          <p:cNvSpPr>
            <a:spLocks noGrp="1"/>
          </p:cNvSpPr>
          <p:nvPr>
            <p:ph type="ctrTitle"/>
          </p:nvPr>
        </p:nvSpPr>
        <p:spPr/>
        <p:txBody>
          <a:bodyPr>
            <a:normAutofit/>
          </a:bodyPr>
          <a:lstStyle/>
          <a:p>
            <a:r>
              <a:rPr lang="zh-CN" altLang="en-US" sz="3200" dirty="0">
                <a:solidFill>
                  <a:srgbClr val="C00000"/>
                </a:solidFill>
                <a:latin typeface="Times New Roman" panose="02020603050405020304" charset="0"/>
                <a:cs typeface="Times New Roman" panose="02020603050405020304" charset="0"/>
              </a:rPr>
              <a:t>缓冲</a:t>
            </a:r>
            <a:r>
              <a:rPr lang="en-US" altLang="zh-CN" sz="3200" dirty="0">
                <a:solidFill>
                  <a:srgbClr val="C00000"/>
                </a:solidFill>
                <a:latin typeface="Times New Roman" panose="02020603050405020304" charset="0"/>
                <a:cs typeface="Times New Roman" panose="02020603050405020304" charset="0"/>
              </a:rPr>
              <a:t>(buffered)</a:t>
            </a:r>
            <a:r>
              <a:rPr lang="zh-CN" altLang="en-US" sz="3200" dirty="0">
                <a:latin typeface="Times New Roman" panose="02020603050405020304" charset="0"/>
                <a:cs typeface="Times New Roman" panose="02020603050405020304" charset="0"/>
              </a:rPr>
              <a:t>通信模式</a:t>
            </a:r>
            <a:endParaRPr lang="zh-CN" altLang="en-US" dirty="0"/>
          </a:p>
        </p:txBody>
      </p:sp>
      <p:sp>
        <p:nvSpPr>
          <p:cNvPr id="4" name="椭圆 3"/>
          <p:cNvSpPr/>
          <p:nvPr/>
        </p:nvSpPr>
        <p:spPr bwMode="auto">
          <a:xfrm>
            <a:off x="2514654" y="3962386"/>
            <a:ext cx="761980" cy="1219168"/>
          </a:xfrm>
          <a:prstGeom prst="ellipse">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en-US" altLang="zh-CN" sz="24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S</a:t>
            </a:r>
            <a:endParaRPr kumimoji="0" lang="zh-CN" altLang="en-US" sz="24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sp>
        <p:nvSpPr>
          <p:cNvPr id="5" name="椭圆 4"/>
          <p:cNvSpPr/>
          <p:nvPr/>
        </p:nvSpPr>
        <p:spPr bwMode="auto">
          <a:xfrm>
            <a:off x="5524477" y="3962386"/>
            <a:ext cx="685782" cy="1219168"/>
          </a:xfrm>
          <a:prstGeom prst="ellipse">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en-US" altLang="zh-CN" sz="24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R</a:t>
            </a:r>
            <a:endParaRPr kumimoji="0" lang="zh-CN" altLang="en-US" sz="24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cxnSp>
        <p:nvCxnSpPr>
          <p:cNvPr id="6" name="直接箭头连接符 5"/>
          <p:cNvCxnSpPr>
            <a:stCxn id="4" idx="6"/>
            <a:endCxn id="13" idx="1"/>
          </p:cNvCxnSpPr>
          <p:nvPr/>
        </p:nvCxnSpPr>
        <p:spPr bwMode="auto">
          <a:xfrm flipV="1">
            <a:off x="3276634" y="4568723"/>
            <a:ext cx="464342" cy="3247"/>
          </a:xfrm>
          <a:prstGeom prst="straightConnector1">
            <a:avLst/>
          </a:prstGeom>
          <a:solidFill>
            <a:schemeClr val="accent1"/>
          </a:solidFill>
          <a:ln w="19050" cap="flat" cmpd="sng" algn="ctr">
            <a:solidFill>
              <a:srgbClr val="C00000"/>
            </a:solidFill>
            <a:prstDash val="solid"/>
            <a:round/>
            <a:headEnd type="none" w="med" len="med"/>
            <a:tailEnd type="triangle"/>
          </a:ln>
          <a:effectLst/>
        </p:spPr>
      </p:cxnSp>
      <p:cxnSp>
        <p:nvCxnSpPr>
          <p:cNvPr id="8" name="直接箭头连接符 7"/>
          <p:cNvCxnSpPr>
            <a:stCxn id="13" idx="3"/>
            <a:endCxn id="5" idx="2"/>
          </p:cNvCxnSpPr>
          <p:nvPr/>
        </p:nvCxnSpPr>
        <p:spPr bwMode="auto">
          <a:xfrm>
            <a:off x="4274366" y="4568723"/>
            <a:ext cx="1250111" cy="3247"/>
          </a:xfrm>
          <a:prstGeom prst="straightConnector1">
            <a:avLst/>
          </a:prstGeom>
          <a:solidFill>
            <a:schemeClr val="accent1"/>
          </a:solidFill>
          <a:ln w="19050" cap="flat" cmpd="sng" algn="ctr">
            <a:solidFill>
              <a:srgbClr val="C00000"/>
            </a:solidFill>
            <a:prstDash val="solid"/>
            <a:round/>
            <a:headEnd type="none" w="med" len="med"/>
            <a:tailEnd type="triangle"/>
          </a:ln>
          <a:effectLst/>
        </p:spPr>
      </p:cxnSp>
      <p:sp>
        <p:nvSpPr>
          <p:cNvPr id="9" name="文本框 8"/>
          <p:cNvSpPr txBox="1"/>
          <p:nvPr/>
        </p:nvSpPr>
        <p:spPr>
          <a:xfrm>
            <a:off x="3313958" y="4205238"/>
            <a:ext cx="380990" cy="400110"/>
          </a:xfrm>
          <a:prstGeom prst="rect">
            <a:avLst/>
          </a:prstGeom>
          <a:noFill/>
        </p:spPr>
        <p:txBody>
          <a:bodyPr wrap="square" rtlCol="0">
            <a:spAutoFit/>
          </a:bodyPr>
          <a:lstStyle/>
          <a:p>
            <a:r>
              <a:rPr lang="en-US" altLang="zh-CN" sz="2000" dirty="0">
                <a:solidFill>
                  <a:srgbClr val="C00000"/>
                </a:solidFill>
              </a:rPr>
              <a:t>1</a:t>
            </a:r>
            <a:endParaRPr lang="zh-CN" altLang="en-US" sz="2000" dirty="0">
              <a:solidFill>
                <a:srgbClr val="C00000"/>
              </a:solidFill>
            </a:endParaRPr>
          </a:p>
        </p:txBody>
      </p:sp>
      <p:sp>
        <p:nvSpPr>
          <p:cNvPr id="11" name="文本框 10"/>
          <p:cNvSpPr txBox="1"/>
          <p:nvPr/>
        </p:nvSpPr>
        <p:spPr>
          <a:xfrm>
            <a:off x="4716469" y="4168613"/>
            <a:ext cx="380990" cy="400110"/>
          </a:xfrm>
          <a:prstGeom prst="rect">
            <a:avLst/>
          </a:prstGeom>
          <a:noFill/>
        </p:spPr>
        <p:txBody>
          <a:bodyPr wrap="square" rtlCol="0">
            <a:spAutoFit/>
          </a:bodyPr>
          <a:lstStyle/>
          <a:p>
            <a:r>
              <a:rPr lang="en-US" altLang="zh-CN" sz="2000" dirty="0">
                <a:solidFill>
                  <a:srgbClr val="C00000"/>
                </a:solidFill>
              </a:rPr>
              <a:t>2</a:t>
            </a:r>
            <a:endParaRPr lang="zh-CN" altLang="en-US" sz="2000" dirty="0">
              <a:solidFill>
                <a:srgbClr val="C00000"/>
              </a:solidFill>
            </a:endParaRPr>
          </a:p>
        </p:txBody>
      </p:sp>
      <p:sp>
        <p:nvSpPr>
          <p:cNvPr id="13" name="矩形 12"/>
          <p:cNvSpPr/>
          <p:nvPr/>
        </p:nvSpPr>
        <p:spPr bwMode="auto">
          <a:xfrm>
            <a:off x="3740976" y="4424500"/>
            <a:ext cx="533390" cy="288446"/>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B</a:t>
            </a:r>
            <a:endParaRPr kumimoji="0" lang="zh-CN" altLang="en-US"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lstStyle/>
          <a:p>
            <a:r>
              <a:rPr lang="zh-CN" altLang="en-US" dirty="0">
                <a:solidFill>
                  <a:srgbClr val="C00000"/>
                </a:solidFill>
                <a:latin typeface="Times New Roman" panose="02020603050405020304" charset="0"/>
                <a:cs typeface="Times New Roman" panose="02020603050405020304" charset="0"/>
              </a:rPr>
              <a:t>标准通信模式：</a:t>
            </a:r>
            <a:r>
              <a:rPr lang="zh-CN" altLang="en-US" dirty="0">
                <a:latin typeface="Times New Roman" panose="02020603050405020304" charset="0"/>
                <a:cs typeface="Times New Roman" panose="02020603050405020304" charset="0"/>
              </a:rPr>
              <a:t>是否对发送的数据进行缓冲由</a:t>
            </a:r>
            <a:r>
              <a:rPr lang="en-US" altLang="zh-CN" dirty="0">
                <a:latin typeface="Times New Roman" panose="02020603050405020304" charset="0"/>
                <a:cs typeface="Times New Roman" panose="02020603050405020304" charset="0"/>
              </a:rPr>
              <a:t>MPI</a:t>
            </a:r>
            <a:r>
              <a:rPr lang="zh-CN" altLang="en-US" dirty="0">
                <a:latin typeface="Times New Roman" panose="02020603050405020304" charset="0"/>
                <a:cs typeface="Times New Roman" panose="02020603050405020304" charset="0"/>
              </a:rPr>
              <a:t>的实现来决定，而不是由用户程序来控制。</a:t>
            </a:r>
            <a:endParaRPr lang="zh-CN" altLang="en-US" dirty="0">
              <a:latin typeface="Times New Roman" panose="02020603050405020304" charset="0"/>
              <a:cs typeface="Times New Roman" panose="02020603050405020304" charset="0"/>
            </a:endParaRPr>
          </a:p>
          <a:p>
            <a:r>
              <a:rPr lang="zh-CN" altLang="en-US" dirty="0">
                <a:latin typeface="Times New Roman" panose="02020603050405020304" charset="0"/>
                <a:cs typeface="Times New Roman" panose="02020603050405020304" charset="0"/>
              </a:rPr>
              <a:t>发送可以是同步的或缓冲的，取决于实现。</a:t>
            </a:r>
            <a:endParaRPr lang="zh-CN" altLang="en-US" dirty="0">
              <a:latin typeface="Times New Roman" panose="02020603050405020304" charset="0"/>
              <a:cs typeface="Times New Roman" panose="02020603050405020304" charset="0"/>
            </a:endParaRPr>
          </a:p>
          <a:p>
            <a:endParaRPr lang="zh-CN" altLang="en-US" dirty="0"/>
          </a:p>
        </p:txBody>
      </p:sp>
      <p:sp>
        <p:nvSpPr>
          <p:cNvPr id="3" name="标题 2"/>
          <p:cNvSpPr>
            <a:spLocks noGrp="1"/>
          </p:cNvSpPr>
          <p:nvPr>
            <p:ph type="ctrTitle"/>
          </p:nvPr>
        </p:nvSpPr>
        <p:spPr/>
        <p:txBody>
          <a:bodyPr>
            <a:normAutofit/>
          </a:bodyPr>
          <a:lstStyle/>
          <a:p>
            <a:r>
              <a:rPr lang="zh-CN" altLang="en-US" sz="3200" dirty="0">
                <a:solidFill>
                  <a:srgbClr val="C00000"/>
                </a:solidFill>
                <a:latin typeface="Times New Roman" panose="02020603050405020304" charset="0"/>
                <a:cs typeface="Times New Roman" panose="02020603050405020304" charset="0"/>
              </a:rPr>
              <a:t>标准</a:t>
            </a:r>
            <a:r>
              <a:rPr lang="en-US" altLang="zh-CN" sz="3200" dirty="0">
                <a:solidFill>
                  <a:srgbClr val="C00000"/>
                </a:solidFill>
                <a:latin typeface="Times New Roman" panose="02020603050405020304" charset="0"/>
                <a:cs typeface="Times New Roman" panose="02020603050405020304" charset="0"/>
              </a:rPr>
              <a:t>(standard)</a:t>
            </a:r>
            <a:r>
              <a:rPr lang="zh-CN" altLang="en-US" sz="3200" dirty="0">
                <a:latin typeface="Times New Roman" panose="02020603050405020304" charset="0"/>
                <a:cs typeface="Times New Roman" panose="02020603050405020304" charset="0"/>
              </a:rPr>
              <a:t>通信模式</a:t>
            </a:r>
            <a:endParaRPr lang="zh-CN" altLang="en-US" dirty="0"/>
          </a:p>
        </p:txBody>
      </p:sp>
      <p:sp>
        <p:nvSpPr>
          <p:cNvPr id="4" name="椭圆 3"/>
          <p:cNvSpPr/>
          <p:nvPr/>
        </p:nvSpPr>
        <p:spPr bwMode="auto">
          <a:xfrm>
            <a:off x="2514654" y="3962386"/>
            <a:ext cx="761980" cy="1219168"/>
          </a:xfrm>
          <a:prstGeom prst="ellipse">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en-US" altLang="zh-CN" sz="24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S</a:t>
            </a:r>
            <a:endParaRPr kumimoji="0" lang="zh-CN" altLang="en-US" sz="24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sp>
        <p:nvSpPr>
          <p:cNvPr id="5" name="椭圆 4"/>
          <p:cNvSpPr/>
          <p:nvPr/>
        </p:nvSpPr>
        <p:spPr bwMode="auto">
          <a:xfrm>
            <a:off x="5524477" y="3962386"/>
            <a:ext cx="685782" cy="1219168"/>
          </a:xfrm>
          <a:prstGeom prst="ellipse">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en-US" altLang="zh-CN" sz="24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R</a:t>
            </a:r>
            <a:endParaRPr kumimoji="0" lang="zh-CN" altLang="en-US" sz="24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cxnSp>
        <p:nvCxnSpPr>
          <p:cNvPr id="6" name="直接箭头连接符 5"/>
          <p:cNvCxnSpPr>
            <a:stCxn id="4" idx="6"/>
            <a:endCxn id="5" idx="2"/>
          </p:cNvCxnSpPr>
          <p:nvPr/>
        </p:nvCxnSpPr>
        <p:spPr bwMode="auto">
          <a:xfrm>
            <a:off x="3276634" y="4571970"/>
            <a:ext cx="2247843" cy="0"/>
          </a:xfrm>
          <a:prstGeom prst="straightConnector1">
            <a:avLst/>
          </a:prstGeom>
          <a:solidFill>
            <a:schemeClr val="accent1"/>
          </a:solidFill>
          <a:ln w="19050" cap="flat" cmpd="sng" algn="ctr">
            <a:solidFill>
              <a:srgbClr val="C00000"/>
            </a:solidFill>
            <a:prstDash val="solid"/>
            <a:round/>
            <a:headEnd type="none" w="med" len="med"/>
            <a:tailEnd type="triangle"/>
          </a:ln>
          <a:effectLst/>
        </p:spPr>
      </p:cxnSp>
      <p:sp>
        <p:nvSpPr>
          <p:cNvPr id="8" name="文本框 7"/>
          <p:cNvSpPr txBox="1"/>
          <p:nvPr/>
        </p:nvSpPr>
        <p:spPr>
          <a:xfrm>
            <a:off x="4123940" y="4171860"/>
            <a:ext cx="380990" cy="400110"/>
          </a:xfrm>
          <a:prstGeom prst="rect">
            <a:avLst/>
          </a:prstGeom>
          <a:noFill/>
        </p:spPr>
        <p:txBody>
          <a:bodyPr wrap="square" rtlCol="0">
            <a:spAutoFit/>
          </a:bodyPr>
          <a:lstStyle/>
          <a:p>
            <a:r>
              <a:rPr lang="en-US" altLang="zh-CN" sz="2000" dirty="0">
                <a:solidFill>
                  <a:srgbClr val="C00000"/>
                </a:solidFill>
              </a:rPr>
              <a:t>1</a:t>
            </a:r>
            <a:endParaRPr lang="zh-CN" altLang="en-US" sz="2000" dirty="0">
              <a:solidFill>
                <a:srgbClr val="C0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lstStyle/>
          <a:p>
            <a:r>
              <a:rPr lang="zh-CN" altLang="en-US" dirty="0">
                <a:solidFill>
                  <a:srgbClr val="C00000"/>
                </a:solidFill>
              </a:rPr>
              <a:t>就绪通信模式：</a:t>
            </a:r>
            <a:r>
              <a:rPr lang="zh-CN" altLang="en-US" dirty="0"/>
              <a:t>发送操作只有在接收进程相应的接收操作已经开始才进行发送。</a:t>
            </a:r>
            <a:endParaRPr lang="zh-CN" altLang="en-US" dirty="0"/>
          </a:p>
          <a:p>
            <a:r>
              <a:rPr lang="zh-CN" altLang="en-US" dirty="0"/>
              <a:t>当发送操作启动而相应的接收还没有启动，发送操作将出错。就绪通信模式的特殊之处就是接收操作必须先于发送操作启动。</a:t>
            </a:r>
            <a:endParaRPr lang="zh-CN" altLang="en-US" dirty="0"/>
          </a:p>
          <a:p>
            <a:endParaRPr lang="zh-CN" altLang="en-US" dirty="0"/>
          </a:p>
        </p:txBody>
      </p:sp>
      <p:sp>
        <p:nvSpPr>
          <p:cNvPr id="3" name="标题 2"/>
          <p:cNvSpPr>
            <a:spLocks noGrp="1"/>
          </p:cNvSpPr>
          <p:nvPr>
            <p:ph type="ctrTitle"/>
          </p:nvPr>
        </p:nvSpPr>
        <p:spPr/>
        <p:txBody>
          <a:bodyPr>
            <a:normAutofit/>
          </a:bodyPr>
          <a:lstStyle/>
          <a:p>
            <a:r>
              <a:rPr lang="zh-CN" altLang="en-US" sz="3200" dirty="0">
                <a:solidFill>
                  <a:srgbClr val="C00000"/>
                </a:solidFill>
                <a:latin typeface="Times New Roman" panose="02020603050405020304" charset="0"/>
                <a:cs typeface="Times New Roman" panose="02020603050405020304" charset="0"/>
              </a:rPr>
              <a:t>就绪</a:t>
            </a:r>
            <a:r>
              <a:rPr lang="en-US" altLang="zh-CN" sz="3200" dirty="0">
                <a:solidFill>
                  <a:srgbClr val="C00000"/>
                </a:solidFill>
                <a:latin typeface="Times New Roman" panose="02020603050405020304" charset="0"/>
                <a:cs typeface="Times New Roman" panose="02020603050405020304" charset="0"/>
              </a:rPr>
              <a:t>(ready)</a:t>
            </a:r>
            <a:r>
              <a:rPr lang="zh-CN" altLang="en-US" sz="3200" dirty="0">
                <a:latin typeface="Times New Roman" panose="02020603050405020304" charset="0"/>
                <a:cs typeface="Times New Roman" panose="02020603050405020304" charset="0"/>
              </a:rPr>
              <a:t>通信模式</a:t>
            </a:r>
            <a:endParaRPr lang="zh-CN" altLang="en-US" dirty="0"/>
          </a:p>
        </p:txBody>
      </p:sp>
      <p:sp>
        <p:nvSpPr>
          <p:cNvPr id="4" name="椭圆 3"/>
          <p:cNvSpPr/>
          <p:nvPr/>
        </p:nvSpPr>
        <p:spPr bwMode="auto">
          <a:xfrm>
            <a:off x="2514654" y="3962386"/>
            <a:ext cx="761980" cy="1219168"/>
          </a:xfrm>
          <a:prstGeom prst="ellipse">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en-US" altLang="zh-CN" sz="24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S</a:t>
            </a:r>
            <a:endParaRPr kumimoji="0" lang="zh-CN" altLang="en-US" sz="24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sp>
        <p:nvSpPr>
          <p:cNvPr id="5" name="椭圆 4"/>
          <p:cNvSpPr/>
          <p:nvPr/>
        </p:nvSpPr>
        <p:spPr bwMode="auto">
          <a:xfrm>
            <a:off x="5524477" y="3962386"/>
            <a:ext cx="685782" cy="1219168"/>
          </a:xfrm>
          <a:prstGeom prst="ellipse">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en-US" altLang="zh-CN" sz="24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R</a:t>
            </a:r>
            <a:endParaRPr kumimoji="0" lang="zh-CN" altLang="en-US" sz="24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cxnSp>
        <p:nvCxnSpPr>
          <p:cNvPr id="6" name="直接箭头连接符 5"/>
          <p:cNvCxnSpPr>
            <a:stCxn id="4" idx="7"/>
            <a:endCxn id="5" idx="1"/>
          </p:cNvCxnSpPr>
          <p:nvPr/>
        </p:nvCxnSpPr>
        <p:spPr bwMode="auto">
          <a:xfrm>
            <a:off x="3165045" y="4140929"/>
            <a:ext cx="2459862" cy="0"/>
          </a:xfrm>
          <a:prstGeom prst="straightConnector1">
            <a:avLst/>
          </a:prstGeom>
          <a:solidFill>
            <a:schemeClr val="accent1"/>
          </a:solidFill>
          <a:ln w="19050" cap="flat" cmpd="sng" algn="ctr">
            <a:solidFill>
              <a:srgbClr val="00B0F0"/>
            </a:solidFill>
            <a:prstDash val="solid"/>
            <a:round/>
            <a:headEnd type="triangle" w="med" len="med"/>
            <a:tailEnd type="none" w="med" len="med"/>
          </a:ln>
          <a:effectLst/>
        </p:spPr>
      </p:cxnSp>
      <p:cxnSp>
        <p:nvCxnSpPr>
          <p:cNvPr id="7" name="直接箭头连接符 6"/>
          <p:cNvCxnSpPr>
            <a:stCxn id="4" idx="6"/>
            <a:endCxn id="5" idx="2"/>
          </p:cNvCxnSpPr>
          <p:nvPr/>
        </p:nvCxnSpPr>
        <p:spPr bwMode="auto">
          <a:xfrm>
            <a:off x="3276634" y="4571970"/>
            <a:ext cx="2247843" cy="0"/>
          </a:xfrm>
          <a:prstGeom prst="straightConnector1">
            <a:avLst/>
          </a:prstGeom>
          <a:solidFill>
            <a:schemeClr val="accent1"/>
          </a:solidFill>
          <a:ln w="19050" cap="flat" cmpd="sng" algn="ctr">
            <a:solidFill>
              <a:srgbClr val="C00000"/>
            </a:solidFill>
            <a:prstDash val="solid"/>
            <a:round/>
            <a:headEnd type="none" w="med" len="med"/>
            <a:tailEnd type="triangle"/>
          </a:ln>
          <a:effectLst/>
        </p:spPr>
      </p:cxnSp>
      <p:sp>
        <p:nvSpPr>
          <p:cNvPr id="8" name="文本框 7"/>
          <p:cNvSpPr txBox="1"/>
          <p:nvPr/>
        </p:nvSpPr>
        <p:spPr>
          <a:xfrm>
            <a:off x="4210060" y="3778204"/>
            <a:ext cx="380990" cy="400110"/>
          </a:xfrm>
          <a:prstGeom prst="rect">
            <a:avLst/>
          </a:prstGeom>
          <a:noFill/>
        </p:spPr>
        <p:txBody>
          <a:bodyPr wrap="square" rtlCol="0">
            <a:spAutoFit/>
          </a:bodyPr>
          <a:lstStyle/>
          <a:p>
            <a:r>
              <a:rPr lang="en-US" altLang="zh-CN" sz="2000" dirty="0">
                <a:solidFill>
                  <a:srgbClr val="00B0F0"/>
                </a:solidFill>
              </a:rPr>
              <a:t>1</a:t>
            </a:r>
            <a:endParaRPr lang="zh-CN" altLang="en-US" sz="2000" dirty="0">
              <a:solidFill>
                <a:srgbClr val="00B0F0"/>
              </a:solidFill>
            </a:endParaRPr>
          </a:p>
        </p:txBody>
      </p:sp>
      <p:sp>
        <p:nvSpPr>
          <p:cNvPr id="9" name="文本框 8"/>
          <p:cNvSpPr txBox="1"/>
          <p:nvPr/>
        </p:nvSpPr>
        <p:spPr>
          <a:xfrm>
            <a:off x="4191010" y="4586962"/>
            <a:ext cx="380990" cy="400110"/>
          </a:xfrm>
          <a:prstGeom prst="rect">
            <a:avLst/>
          </a:prstGeom>
          <a:noFill/>
        </p:spPr>
        <p:txBody>
          <a:bodyPr wrap="square" rtlCol="0">
            <a:spAutoFit/>
          </a:bodyPr>
          <a:lstStyle/>
          <a:p>
            <a:r>
              <a:rPr lang="en-US" altLang="zh-CN" sz="2000" dirty="0">
                <a:solidFill>
                  <a:srgbClr val="C00000"/>
                </a:solidFill>
              </a:rPr>
              <a:t>2</a:t>
            </a:r>
            <a:endParaRPr lang="zh-CN" altLang="en-US" sz="2000" dirty="0">
              <a:solidFill>
                <a:srgbClr val="C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a:xfrm>
            <a:off x="481894" y="3743998"/>
            <a:ext cx="8184958" cy="2809120"/>
          </a:xfrm>
        </p:spPr>
        <p:txBody>
          <a:bodyPr/>
          <a:lstStyle/>
          <a:p>
            <a:r>
              <a:rPr lang="zh-CN" altLang="en-US" dirty="0"/>
              <a:t>每个处理器有私有内存，处理器只能访问自己的内存</a:t>
            </a:r>
            <a:endParaRPr lang="zh-CN" altLang="en-US" dirty="0"/>
          </a:p>
          <a:p>
            <a:r>
              <a:rPr lang="zh-CN" altLang="en-US" dirty="0"/>
              <a:t>运行在处理器</a:t>
            </a:r>
            <a:r>
              <a:rPr lang="en-US" altLang="zh-CN" dirty="0"/>
              <a:t>-</a:t>
            </a:r>
            <a:r>
              <a:rPr lang="zh-CN" altLang="en-US" dirty="0"/>
              <a:t>内存对上的程序称为进程</a:t>
            </a:r>
            <a:endParaRPr lang="en-US" altLang="zh-CN" dirty="0"/>
          </a:p>
          <a:p>
            <a:r>
              <a:rPr lang="zh-CN" altLang="en-US" dirty="0"/>
              <a:t>进程间采用显式的消息传递进行通信：一个进程调用</a:t>
            </a:r>
            <a:r>
              <a:rPr lang="zh-CN" altLang="en-US" b="1" dirty="0"/>
              <a:t>消息发送</a:t>
            </a:r>
            <a:r>
              <a:rPr lang="zh-CN" altLang="en-US" dirty="0"/>
              <a:t>函数，另一个进程调用</a:t>
            </a:r>
            <a:r>
              <a:rPr lang="zh-CN" altLang="en-US" b="1" dirty="0"/>
              <a:t>消息接收</a:t>
            </a:r>
            <a:r>
              <a:rPr lang="zh-CN" altLang="en-US" dirty="0"/>
              <a:t>函数</a:t>
            </a:r>
            <a:endParaRPr lang="en-US" altLang="zh-CN" dirty="0"/>
          </a:p>
        </p:txBody>
      </p:sp>
      <p:sp>
        <p:nvSpPr>
          <p:cNvPr id="3" name="标题 2"/>
          <p:cNvSpPr>
            <a:spLocks noGrp="1"/>
          </p:cNvSpPr>
          <p:nvPr>
            <p:ph type="ctrTitle"/>
          </p:nvPr>
        </p:nvSpPr>
        <p:spPr/>
        <p:txBody>
          <a:bodyPr/>
          <a:lstStyle/>
          <a:p>
            <a:r>
              <a:rPr lang="zh-CN" altLang="en-US" dirty="0"/>
              <a:t>分布式内存系统</a:t>
            </a:r>
            <a:endParaRPr lang="zh-CN" altLang="en-US" dirty="0"/>
          </a:p>
        </p:txBody>
      </p:sp>
      <p:sp>
        <p:nvSpPr>
          <p:cNvPr id="7" name="Rectangle 5"/>
          <p:cNvSpPr>
            <a:spLocks noChangeArrowheads="1"/>
          </p:cNvSpPr>
          <p:nvPr/>
        </p:nvSpPr>
        <p:spPr bwMode="auto">
          <a:xfrm>
            <a:off x="2478088" y="2941638"/>
            <a:ext cx="3968750" cy="3889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8" name="Rectangle 6"/>
          <p:cNvSpPr>
            <a:spLocks noChangeArrowheads="1"/>
          </p:cNvSpPr>
          <p:nvPr/>
        </p:nvSpPr>
        <p:spPr bwMode="auto">
          <a:xfrm>
            <a:off x="2478088" y="2941638"/>
            <a:ext cx="3968750" cy="388938"/>
          </a:xfrm>
          <a:prstGeom prst="rect">
            <a:avLst/>
          </a:prstGeom>
          <a:noFill/>
          <a:ln w="317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9" name="Rectangle 7"/>
          <p:cNvSpPr>
            <a:spLocks noChangeArrowheads="1"/>
          </p:cNvSpPr>
          <p:nvPr/>
        </p:nvSpPr>
        <p:spPr bwMode="auto">
          <a:xfrm>
            <a:off x="4027488" y="3027363"/>
            <a:ext cx="531813"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000000"/>
                </a:solidFill>
                <a:effectLst/>
                <a:latin typeface="宋体" panose="02010600030101010101" pitchFamily="2" charset="-122"/>
                <a:ea typeface="宋体" panose="02010600030101010101" pitchFamily="2" charset="-122"/>
              </a:rPr>
              <a:t>互联网络</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2300288" y="1157288"/>
            <a:ext cx="1025525" cy="12874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1" name="Rectangle 9"/>
          <p:cNvSpPr>
            <a:spLocks noChangeArrowheads="1"/>
          </p:cNvSpPr>
          <p:nvPr/>
        </p:nvSpPr>
        <p:spPr bwMode="auto">
          <a:xfrm>
            <a:off x="2300288" y="1157288"/>
            <a:ext cx="1025525" cy="1287463"/>
          </a:xfrm>
          <a:prstGeom prst="rect">
            <a:avLst/>
          </a:prstGeom>
          <a:noFill/>
          <a:ln w="317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2" name="Rectangle 10"/>
          <p:cNvSpPr>
            <a:spLocks noChangeArrowheads="1"/>
          </p:cNvSpPr>
          <p:nvPr/>
        </p:nvSpPr>
        <p:spPr bwMode="auto">
          <a:xfrm>
            <a:off x="2478088" y="1920876"/>
            <a:ext cx="669925" cy="390525"/>
          </a:xfrm>
          <a:prstGeom prst="rect">
            <a:avLst/>
          </a:prstGeom>
          <a:solidFill>
            <a:srgbClr val="FEE5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dirty="0"/>
          </a:p>
        </p:txBody>
      </p:sp>
      <p:sp>
        <p:nvSpPr>
          <p:cNvPr id="13" name="Rectangle 11"/>
          <p:cNvSpPr>
            <a:spLocks noChangeArrowheads="1"/>
          </p:cNvSpPr>
          <p:nvPr/>
        </p:nvSpPr>
        <p:spPr bwMode="auto">
          <a:xfrm>
            <a:off x="2478088" y="1920876"/>
            <a:ext cx="669925" cy="390525"/>
          </a:xfrm>
          <a:prstGeom prst="rect">
            <a:avLst/>
          </a:prstGeom>
          <a:noFill/>
          <a:ln w="317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4" name="Rectangle 12"/>
          <p:cNvSpPr>
            <a:spLocks noChangeArrowheads="1"/>
          </p:cNvSpPr>
          <p:nvPr/>
        </p:nvSpPr>
        <p:spPr bwMode="auto">
          <a:xfrm>
            <a:off x="2689226" y="1987551"/>
            <a:ext cx="3206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rgbClr val="000000"/>
                </a:solidFill>
                <a:effectLst/>
                <a:latin typeface="Times New Roman" panose="02020603050405020304" charset="0"/>
              </a:rPr>
              <a:t>M0</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6" name="Rectangle 14"/>
          <p:cNvSpPr>
            <a:spLocks noChangeArrowheads="1"/>
          </p:cNvSpPr>
          <p:nvPr/>
        </p:nvSpPr>
        <p:spPr bwMode="auto">
          <a:xfrm>
            <a:off x="2478088" y="1252538"/>
            <a:ext cx="669925" cy="388938"/>
          </a:xfrm>
          <a:prstGeom prst="rect">
            <a:avLst/>
          </a:prstGeom>
          <a:solidFill>
            <a:srgbClr val="DBEE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17" name="Rectangle 15"/>
          <p:cNvSpPr>
            <a:spLocks noChangeArrowheads="1"/>
          </p:cNvSpPr>
          <p:nvPr/>
        </p:nvSpPr>
        <p:spPr bwMode="auto">
          <a:xfrm>
            <a:off x="2478088" y="1252538"/>
            <a:ext cx="669925" cy="388938"/>
          </a:xfrm>
          <a:prstGeom prst="rect">
            <a:avLst/>
          </a:prstGeom>
          <a:noFill/>
          <a:ln w="317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18" name="Rectangle 16"/>
          <p:cNvSpPr>
            <a:spLocks noChangeArrowheads="1"/>
          </p:cNvSpPr>
          <p:nvPr/>
        </p:nvSpPr>
        <p:spPr bwMode="auto">
          <a:xfrm>
            <a:off x="2701926" y="1319213"/>
            <a:ext cx="2127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000000"/>
                </a:solidFill>
                <a:effectLst/>
                <a:latin typeface="Times New Roman" panose="02020603050405020304" charset="0"/>
              </a:rPr>
              <a:t>P</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9" name="Rectangle 17"/>
          <p:cNvSpPr>
            <a:spLocks noChangeArrowheads="1"/>
          </p:cNvSpPr>
          <p:nvPr/>
        </p:nvSpPr>
        <p:spPr bwMode="auto">
          <a:xfrm>
            <a:off x="2824163" y="1319213"/>
            <a:ext cx="2127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000000"/>
                </a:solidFill>
                <a:effectLst/>
                <a:latin typeface="Times New Roman" panose="02020603050405020304" charset="0"/>
              </a:rPr>
              <a:t>0</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20" name="Line 18"/>
          <p:cNvSpPr>
            <a:spLocks noChangeShapeType="1"/>
          </p:cNvSpPr>
          <p:nvPr/>
        </p:nvSpPr>
        <p:spPr bwMode="auto">
          <a:xfrm flipV="1">
            <a:off x="2813051" y="1725613"/>
            <a:ext cx="0" cy="112713"/>
          </a:xfrm>
          <a:prstGeom prst="line">
            <a:avLst/>
          </a:prstGeom>
          <a:noFill/>
          <a:ln w="1587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21" name="Freeform 19"/>
          <p:cNvSpPr/>
          <p:nvPr/>
        </p:nvSpPr>
        <p:spPr bwMode="auto">
          <a:xfrm>
            <a:off x="2757488" y="1811338"/>
            <a:ext cx="111125" cy="109538"/>
          </a:xfrm>
          <a:custGeom>
            <a:avLst/>
            <a:gdLst>
              <a:gd name="T0" fmla="*/ 75 w 151"/>
              <a:gd name="T1" fmla="*/ 150 h 150"/>
              <a:gd name="T2" fmla="*/ 0 w 151"/>
              <a:gd name="T3" fmla="*/ 0 h 150"/>
              <a:gd name="T4" fmla="*/ 151 w 151"/>
              <a:gd name="T5" fmla="*/ 0 h 150"/>
              <a:gd name="T6" fmla="*/ 75 w 151"/>
              <a:gd name="T7" fmla="*/ 150 h 150"/>
            </a:gdLst>
            <a:ahLst/>
            <a:cxnLst>
              <a:cxn ang="0">
                <a:pos x="T0" y="T1"/>
              </a:cxn>
              <a:cxn ang="0">
                <a:pos x="T2" y="T3"/>
              </a:cxn>
              <a:cxn ang="0">
                <a:pos x="T4" y="T5"/>
              </a:cxn>
              <a:cxn ang="0">
                <a:pos x="T6" y="T7"/>
              </a:cxn>
            </a:cxnLst>
            <a:rect l="0" t="0" r="r" b="b"/>
            <a:pathLst>
              <a:path w="151" h="150">
                <a:moveTo>
                  <a:pt x="75" y="150"/>
                </a:moveTo>
                <a:lnTo>
                  <a:pt x="0" y="0"/>
                </a:lnTo>
                <a:cubicBezTo>
                  <a:pt x="48" y="24"/>
                  <a:pt x="103" y="24"/>
                  <a:pt x="151" y="0"/>
                </a:cubicBezTo>
                <a:lnTo>
                  <a:pt x="75" y="150"/>
                </a:lnTo>
                <a:close/>
              </a:path>
            </a:pathLst>
          </a:custGeom>
          <a:solidFill>
            <a:srgbClr val="000000"/>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22" name="Freeform 20"/>
          <p:cNvSpPr/>
          <p:nvPr/>
        </p:nvSpPr>
        <p:spPr bwMode="auto">
          <a:xfrm>
            <a:off x="2757488" y="1641476"/>
            <a:ext cx="111125" cy="111125"/>
          </a:xfrm>
          <a:custGeom>
            <a:avLst/>
            <a:gdLst>
              <a:gd name="T0" fmla="*/ 75 w 151"/>
              <a:gd name="T1" fmla="*/ 0 h 150"/>
              <a:gd name="T2" fmla="*/ 151 w 151"/>
              <a:gd name="T3" fmla="*/ 150 h 150"/>
              <a:gd name="T4" fmla="*/ 0 w 151"/>
              <a:gd name="T5" fmla="*/ 150 h 150"/>
              <a:gd name="T6" fmla="*/ 75 w 151"/>
              <a:gd name="T7" fmla="*/ 0 h 150"/>
            </a:gdLst>
            <a:ahLst/>
            <a:cxnLst>
              <a:cxn ang="0">
                <a:pos x="T0" y="T1"/>
              </a:cxn>
              <a:cxn ang="0">
                <a:pos x="T2" y="T3"/>
              </a:cxn>
              <a:cxn ang="0">
                <a:pos x="T4" y="T5"/>
              </a:cxn>
              <a:cxn ang="0">
                <a:pos x="T6" y="T7"/>
              </a:cxn>
            </a:cxnLst>
            <a:rect l="0" t="0" r="r" b="b"/>
            <a:pathLst>
              <a:path w="151" h="150">
                <a:moveTo>
                  <a:pt x="75" y="0"/>
                </a:moveTo>
                <a:lnTo>
                  <a:pt x="151" y="150"/>
                </a:lnTo>
                <a:cubicBezTo>
                  <a:pt x="103" y="127"/>
                  <a:pt x="48" y="127"/>
                  <a:pt x="0" y="150"/>
                </a:cubicBezTo>
                <a:lnTo>
                  <a:pt x="75" y="0"/>
                </a:lnTo>
                <a:close/>
              </a:path>
            </a:pathLst>
          </a:custGeom>
          <a:solidFill>
            <a:srgbClr val="000000"/>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23" name="Rectangle 21"/>
          <p:cNvSpPr>
            <a:spLocks noChangeArrowheads="1"/>
          </p:cNvSpPr>
          <p:nvPr/>
        </p:nvSpPr>
        <p:spPr bwMode="auto">
          <a:xfrm>
            <a:off x="3705226" y="1157288"/>
            <a:ext cx="1025525" cy="12874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4" name="Rectangle 22"/>
          <p:cNvSpPr>
            <a:spLocks noChangeArrowheads="1"/>
          </p:cNvSpPr>
          <p:nvPr/>
        </p:nvSpPr>
        <p:spPr bwMode="auto">
          <a:xfrm>
            <a:off x="3705226" y="1157288"/>
            <a:ext cx="1025525" cy="1287463"/>
          </a:xfrm>
          <a:prstGeom prst="rect">
            <a:avLst/>
          </a:prstGeom>
          <a:noFill/>
          <a:ln w="317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5" name="Rectangle 23"/>
          <p:cNvSpPr>
            <a:spLocks noChangeArrowheads="1"/>
          </p:cNvSpPr>
          <p:nvPr/>
        </p:nvSpPr>
        <p:spPr bwMode="auto">
          <a:xfrm>
            <a:off x="3883026" y="1920876"/>
            <a:ext cx="668338" cy="390525"/>
          </a:xfrm>
          <a:prstGeom prst="rect">
            <a:avLst/>
          </a:prstGeom>
          <a:solidFill>
            <a:srgbClr val="FEE5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26" name="Rectangle 24"/>
          <p:cNvSpPr>
            <a:spLocks noChangeArrowheads="1"/>
          </p:cNvSpPr>
          <p:nvPr/>
        </p:nvSpPr>
        <p:spPr bwMode="auto">
          <a:xfrm>
            <a:off x="3883026" y="1920876"/>
            <a:ext cx="668338" cy="390525"/>
          </a:xfrm>
          <a:prstGeom prst="rect">
            <a:avLst/>
          </a:prstGeom>
          <a:noFill/>
          <a:ln w="317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29" name="Rectangle 27"/>
          <p:cNvSpPr>
            <a:spLocks noChangeArrowheads="1"/>
          </p:cNvSpPr>
          <p:nvPr/>
        </p:nvSpPr>
        <p:spPr bwMode="auto">
          <a:xfrm>
            <a:off x="3883026" y="1252538"/>
            <a:ext cx="668338" cy="388938"/>
          </a:xfrm>
          <a:prstGeom prst="rect">
            <a:avLst/>
          </a:prstGeom>
          <a:solidFill>
            <a:srgbClr val="DBEE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0" name="Rectangle 28"/>
          <p:cNvSpPr>
            <a:spLocks noChangeArrowheads="1"/>
          </p:cNvSpPr>
          <p:nvPr/>
        </p:nvSpPr>
        <p:spPr bwMode="auto">
          <a:xfrm>
            <a:off x="3883026" y="1252538"/>
            <a:ext cx="668338" cy="388938"/>
          </a:xfrm>
          <a:prstGeom prst="rect">
            <a:avLst/>
          </a:prstGeom>
          <a:noFill/>
          <a:ln w="317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1" name="Rectangle 29"/>
          <p:cNvSpPr>
            <a:spLocks noChangeArrowheads="1"/>
          </p:cNvSpPr>
          <p:nvPr/>
        </p:nvSpPr>
        <p:spPr bwMode="auto">
          <a:xfrm>
            <a:off x="4106863" y="1319213"/>
            <a:ext cx="2127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000000"/>
                </a:solidFill>
                <a:effectLst/>
                <a:latin typeface="Times New Roman" panose="02020603050405020304" charset="0"/>
              </a:rPr>
              <a:t>P</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2" name="Rectangle 30"/>
          <p:cNvSpPr>
            <a:spLocks noChangeArrowheads="1"/>
          </p:cNvSpPr>
          <p:nvPr/>
        </p:nvSpPr>
        <p:spPr bwMode="auto">
          <a:xfrm>
            <a:off x="4229101" y="1319213"/>
            <a:ext cx="212725"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a:ln>
                  <a:noFill/>
                </a:ln>
                <a:solidFill>
                  <a:srgbClr val="000000"/>
                </a:solidFill>
                <a:effectLst/>
                <a:latin typeface="Times New Roman" panose="02020603050405020304" charset="0"/>
              </a:rPr>
              <a:t>1</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33" name="Line 31"/>
          <p:cNvSpPr>
            <a:spLocks noChangeShapeType="1"/>
          </p:cNvSpPr>
          <p:nvPr/>
        </p:nvSpPr>
        <p:spPr bwMode="auto">
          <a:xfrm flipV="1">
            <a:off x="4216401" y="1725613"/>
            <a:ext cx="0" cy="112713"/>
          </a:xfrm>
          <a:prstGeom prst="line">
            <a:avLst/>
          </a:prstGeom>
          <a:noFill/>
          <a:ln w="1587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34" name="Freeform 32"/>
          <p:cNvSpPr/>
          <p:nvPr/>
        </p:nvSpPr>
        <p:spPr bwMode="auto">
          <a:xfrm>
            <a:off x="4162426" y="1811338"/>
            <a:ext cx="109538" cy="109538"/>
          </a:xfrm>
          <a:custGeom>
            <a:avLst/>
            <a:gdLst>
              <a:gd name="T0" fmla="*/ 75 w 150"/>
              <a:gd name="T1" fmla="*/ 150 h 150"/>
              <a:gd name="T2" fmla="*/ 0 w 150"/>
              <a:gd name="T3" fmla="*/ 0 h 150"/>
              <a:gd name="T4" fmla="*/ 150 w 150"/>
              <a:gd name="T5" fmla="*/ 0 h 150"/>
              <a:gd name="T6" fmla="*/ 75 w 150"/>
              <a:gd name="T7" fmla="*/ 150 h 150"/>
            </a:gdLst>
            <a:ahLst/>
            <a:cxnLst>
              <a:cxn ang="0">
                <a:pos x="T0" y="T1"/>
              </a:cxn>
              <a:cxn ang="0">
                <a:pos x="T2" y="T3"/>
              </a:cxn>
              <a:cxn ang="0">
                <a:pos x="T4" y="T5"/>
              </a:cxn>
              <a:cxn ang="0">
                <a:pos x="T6" y="T7"/>
              </a:cxn>
            </a:cxnLst>
            <a:rect l="0" t="0" r="r" b="b"/>
            <a:pathLst>
              <a:path w="150" h="150">
                <a:moveTo>
                  <a:pt x="75" y="150"/>
                </a:moveTo>
                <a:lnTo>
                  <a:pt x="0" y="0"/>
                </a:lnTo>
                <a:cubicBezTo>
                  <a:pt x="48" y="24"/>
                  <a:pt x="103" y="24"/>
                  <a:pt x="150" y="0"/>
                </a:cubicBezTo>
                <a:lnTo>
                  <a:pt x="75" y="150"/>
                </a:lnTo>
                <a:close/>
              </a:path>
            </a:pathLst>
          </a:custGeom>
          <a:solidFill>
            <a:srgbClr val="000000"/>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35" name="Freeform 33"/>
          <p:cNvSpPr/>
          <p:nvPr/>
        </p:nvSpPr>
        <p:spPr bwMode="auto">
          <a:xfrm>
            <a:off x="4162426" y="1641476"/>
            <a:ext cx="109538" cy="111125"/>
          </a:xfrm>
          <a:custGeom>
            <a:avLst/>
            <a:gdLst>
              <a:gd name="T0" fmla="*/ 75 w 150"/>
              <a:gd name="T1" fmla="*/ 0 h 150"/>
              <a:gd name="T2" fmla="*/ 150 w 150"/>
              <a:gd name="T3" fmla="*/ 150 h 150"/>
              <a:gd name="T4" fmla="*/ 0 w 150"/>
              <a:gd name="T5" fmla="*/ 150 h 150"/>
              <a:gd name="T6" fmla="*/ 75 w 150"/>
              <a:gd name="T7" fmla="*/ 0 h 150"/>
            </a:gdLst>
            <a:ahLst/>
            <a:cxnLst>
              <a:cxn ang="0">
                <a:pos x="T0" y="T1"/>
              </a:cxn>
              <a:cxn ang="0">
                <a:pos x="T2" y="T3"/>
              </a:cxn>
              <a:cxn ang="0">
                <a:pos x="T4" y="T5"/>
              </a:cxn>
              <a:cxn ang="0">
                <a:pos x="T6" y="T7"/>
              </a:cxn>
            </a:cxnLst>
            <a:rect l="0" t="0" r="r" b="b"/>
            <a:pathLst>
              <a:path w="150" h="150">
                <a:moveTo>
                  <a:pt x="75" y="0"/>
                </a:moveTo>
                <a:lnTo>
                  <a:pt x="150" y="150"/>
                </a:lnTo>
                <a:cubicBezTo>
                  <a:pt x="103" y="127"/>
                  <a:pt x="48" y="127"/>
                  <a:pt x="0" y="150"/>
                </a:cubicBezTo>
                <a:lnTo>
                  <a:pt x="75" y="0"/>
                </a:lnTo>
                <a:close/>
              </a:path>
            </a:pathLst>
          </a:custGeom>
          <a:solidFill>
            <a:srgbClr val="000000"/>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36" name="Rectangle 34"/>
          <p:cNvSpPr>
            <a:spLocks noChangeArrowheads="1"/>
          </p:cNvSpPr>
          <p:nvPr/>
        </p:nvSpPr>
        <p:spPr bwMode="auto">
          <a:xfrm>
            <a:off x="5710238" y="1157288"/>
            <a:ext cx="1027113" cy="128746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7" name="Rectangle 35"/>
          <p:cNvSpPr>
            <a:spLocks noChangeArrowheads="1"/>
          </p:cNvSpPr>
          <p:nvPr/>
        </p:nvSpPr>
        <p:spPr bwMode="auto">
          <a:xfrm>
            <a:off x="5710238" y="1157288"/>
            <a:ext cx="1027113" cy="1287463"/>
          </a:xfrm>
          <a:prstGeom prst="rect">
            <a:avLst/>
          </a:prstGeom>
          <a:noFill/>
          <a:ln w="317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8" name="Rectangle 36"/>
          <p:cNvSpPr>
            <a:spLocks noChangeArrowheads="1"/>
          </p:cNvSpPr>
          <p:nvPr/>
        </p:nvSpPr>
        <p:spPr bwMode="auto">
          <a:xfrm>
            <a:off x="5889626" y="1920876"/>
            <a:ext cx="668338" cy="390525"/>
          </a:xfrm>
          <a:prstGeom prst="rect">
            <a:avLst/>
          </a:prstGeom>
          <a:solidFill>
            <a:srgbClr val="FEE5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39" name="Rectangle 37"/>
          <p:cNvSpPr>
            <a:spLocks noChangeArrowheads="1"/>
          </p:cNvSpPr>
          <p:nvPr/>
        </p:nvSpPr>
        <p:spPr bwMode="auto">
          <a:xfrm>
            <a:off x="5889626" y="1920876"/>
            <a:ext cx="668338" cy="390525"/>
          </a:xfrm>
          <a:prstGeom prst="rect">
            <a:avLst/>
          </a:prstGeom>
          <a:noFill/>
          <a:ln w="317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0" name="Rectangle 38"/>
          <p:cNvSpPr>
            <a:spLocks noChangeArrowheads="1"/>
          </p:cNvSpPr>
          <p:nvPr/>
        </p:nvSpPr>
        <p:spPr bwMode="auto">
          <a:xfrm>
            <a:off x="6100763" y="1987551"/>
            <a:ext cx="3206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rgbClr val="000000"/>
                </a:solidFill>
                <a:effectLst/>
                <a:latin typeface="Times New Roman" panose="02020603050405020304" charset="0"/>
              </a:rPr>
              <a:t>M</a:t>
            </a:r>
            <a:r>
              <a:rPr kumimoji="0" lang="zh-CN" altLang="zh-CN" sz="1800" b="0" i="0" u="none" strike="noStrike" cap="none" normalizeH="0" baseline="0" dirty="0">
                <a:ln>
                  <a:noFill/>
                </a:ln>
                <a:solidFill>
                  <a:srgbClr val="000000"/>
                </a:solidFill>
                <a:effectLst/>
                <a:latin typeface="Times New Roman" panose="02020603050405020304" charset="0"/>
              </a:rPr>
              <a:t>n</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1" name="Rectangle 39"/>
          <p:cNvSpPr>
            <a:spLocks noChangeArrowheads="1"/>
          </p:cNvSpPr>
          <p:nvPr/>
        </p:nvSpPr>
        <p:spPr bwMode="auto">
          <a:xfrm>
            <a:off x="5889626" y="1252538"/>
            <a:ext cx="668338" cy="388938"/>
          </a:xfrm>
          <a:prstGeom prst="rect">
            <a:avLst/>
          </a:prstGeom>
          <a:solidFill>
            <a:srgbClr val="DBEEF3"/>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p>
        </p:txBody>
      </p:sp>
      <p:sp>
        <p:nvSpPr>
          <p:cNvPr id="42" name="Rectangle 40"/>
          <p:cNvSpPr>
            <a:spLocks noChangeArrowheads="1"/>
          </p:cNvSpPr>
          <p:nvPr/>
        </p:nvSpPr>
        <p:spPr bwMode="auto">
          <a:xfrm>
            <a:off x="5889626" y="1252538"/>
            <a:ext cx="668338" cy="388938"/>
          </a:xfrm>
          <a:prstGeom prst="rect">
            <a:avLst/>
          </a:prstGeom>
          <a:noFill/>
          <a:ln w="3175" cap="rnd">
            <a:solidFill>
              <a:srgbClr val="000000"/>
            </a:solidFill>
            <a:prstDash val="solid"/>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3" name="Rectangle 41"/>
          <p:cNvSpPr>
            <a:spLocks noChangeArrowheads="1"/>
          </p:cNvSpPr>
          <p:nvPr/>
        </p:nvSpPr>
        <p:spPr bwMode="auto">
          <a:xfrm>
            <a:off x="6113463" y="1319213"/>
            <a:ext cx="3302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1800" b="0" i="0" u="none" strike="noStrike" cap="none" normalizeH="0" baseline="0" dirty="0">
                <a:ln>
                  <a:noFill/>
                </a:ln>
                <a:solidFill>
                  <a:srgbClr val="000000"/>
                </a:solidFill>
                <a:effectLst/>
                <a:latin typeface="Times New Roman" panose="02020603050405020304" charset="0"/>
              </a:rPr>
              <a:t>Pn</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4" name="Line 42"/>
          <p:cNvSpPr>
            <a:spLocks noChangeShapeType="1"/>
          </p:cNvSpPr>
          <p:nvPr/>
        </p:nvSpPr>
        <p:spPr bwMode="auto">
          <a:xfrm flipV="1">
            <a:off x="6224588" y="1725613"/>
            <a:ext cx="0" cy="112713"/>
          </a:xfrm>
          <a:prstGeom prst="line">
            <a:avLst/>
          </a:prstGeom>
          <a:noFill/>
          <a:ln w="15875"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5" name="Freeform 43"/>
          <p:cNvSpPr/>
          <p:nvPr/>
        </p:nvSpPr>
        <p:spPr bwMode="auto">
          <a:xfrm>
            <a:off x="6169026" y="1811338"/>
            <a:ext cx="111125" cy="109538"/>
          </a:xfrm>
          <a:custGeom>
            <a:avLst/>
            <a:gdLst>
              <a:gd name="T0" fmla="*/ 75 w 150"/>
              <a:gd name="T1" fmla="*/ 150 h 150"/>
              <a:gd name="T2" fmla="*/ 0 w 150"/>
              <a:gd name="T3" fmla="*/ 0 h 150"/>
              <a:gd name="T4" fmla="*/ 150 w 150"/>
              <a:gd name="T5" fmla="*/ 0 h 150"/>
              <a:gd name="T6" fmla="*/ 75 w 150"/>
              <a:gd name="T7" fmla="*/ 150 h 150"/>
            </a:gdLst>
            <a:ahLst/>
            <a:cxnLst>
              <a:cxn ang="0">
                <a:pos x="T0" y="T1"/>
              </a:cxn>
              <a:cxn ang="0">
                <a:pos x="T2" y="T3"/>
              </a:cxn>
              <a:cxn ang="0">
                <a:pos x="T4" y="T5"/>
              </a:cxn>
              <a:cxn ang="0">
                <a:pos x="T6" y="T7"/>
              </a:cxn>
            </a:cxnLst>
            <a:rect l="0" t="0" r="r" b="b"/>
            <a:pathLst>
              <a:path w="150" h="150">
                <a:moveTo>
                  <a:pt x="75" y="150"/>
                </a:moveTo>
                <a:lnTo>
                  <a:pt x="0" y="0"/>
                </a:lnTo>
                <a:cubicBezTo>
                  <a:pt x="47" y="24"/>
                  <a:pt x="102" y="24"/>
                  <a:pt x="150" y="0"/>
                </a:cubicBezTo>
                <a:lnTo>
                  <a:pt x="75" y="150"/>
                </a:lnTo>
                <a:close/>
              </a:path>
            </a:pathLst>
          </a:custGeom>
          <a:solidFill>
            <a:srgbClr val="000000"/>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46" name="Freeform 44"/>
          <p:cNvSpPr/>
          <p:nvPr/>
        </p:nvSpPr>
        <p:spPr bwMode="auto">
          <a:xfrm>
            <a:off x="6169026" y="1641476"/>
            <a:ext cx="111125" cy="111125"/>
          </a:xfrm>
          <a:custGeom>
            <a:avLst/>
            <a:gdLst>
              <a:gd name="T0" fmla="*/ 75 w 150"/>
              <a:gd name="T1" fmla="*/ 0 h 150"/>
              <a:gd name="T2" fmla="*/ 150 w 150"/>
              <a:gd name="T3" fmla="*/ 150 h 150"/>
              <a:gd name="T4" fmla="*/ 0 w 150"/>
              <a:gd name="T5" fmla="*/ 150 h 150"/>
              <a:gd name="T6" fmla="*/ 75 w 150"/>
              <a:gd name="T7" fmla="*/ 0 h 150"/>
            </a:gdLst>
            <a:ahLst/>
            <a:cxnLst>
              <a:cxn ang="0">
                <a:pos x="T0" y="T1"/>
              </a:cxn>
              <a:cxn ang="0">
                <a:pos x="T2" y="T3"/>
              </a:cxn>
              <a:cxn ang="0">
                <a:pos x="T4" y="T5"/>
              </a:cxn>
              <a:cxn ang="0">
                <a:pos x="T6" y="T7"/>
              </a:cxn>
            </a:cxnLst>
            <a:rect l="0" t="0" r="r" b="b"/>
            <a:pathLst>
              <a:path w="150" h="150">
                <a:moveTo>
                  <a:pt x="75" y="0"/>
                </a:moveTo>
                <a:lnTo>
                  <a:pt x="150" y="150"/>
                </a:lnTo>
                <a:cubicBezTo>
                  <a:pt x="102" y="127"/>
                  <a:pt x="47" y="127"/>
                  <a:pt x="0" y="150"/>
                </a:cubicBezTo>
                <a:lnTo>
                  <a:pt x="75" y="0"/>
                </a:lnTo>
                <a:close/>
              </a:path>
            </a:pathLst>
          </a:custGeom>
          <a:solidFill>
            <a:srgbClr val="000000"/>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47" name="Line 45"/>
          <p:cNvSpPr>
            <a:spLocks noChangeShapeType="1"/>
          </p:cNvSpPr>
          <p:nvPr/>
        </p:nvSpPr>
        <p:spPr bwMode="auto">
          <a:xfrm flipH="1" flipV="1">
            <a:off x="2814638" y="2540001"/>
            <a:ext cx="1588" cy="304800"/>
          </a:xfrm>
          <a:prstGeom prst="line">
            <a:avLst/>
          </a:prstGeom>
          <a:noFill/>
          <a:ln w="2381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48" name="Freeform 46"/>
          <p:cNvSpPr/>
          <p:nvPr/>
        </p:nvSpPr>
        <p:spPr bwMode="auto">
          <a:xfrm>
            <a:off x="2752726" y="2814638"/>
            <a:ext cx="127000" cy="127000"/>
          </a:xfrm>
          <a:custGeom>
            <a:avLst/>
            <a:gdLst>
              <a:gd name="T0" fmla="*/ 88 w 172"/>
              <a:gd name="T1" fmla="*/ 172 h 172"/>
              <a:gd name="T2" fmla="*/ 0 w 172"/>
              <a:gd name="T3" fmla="*/ 1 h 172"/>
              <a:gd name="T4" fmla="*/ 172 w 172"/>
              <a:gd name="T5" fmla="*/ 0 h 172"/>
              <a:gd name="T6" fmla="*/ 88 w 172"/>
              <a:gd name="T7" fmla="*/ 172 h 172"/>
            </a:gdLst>
            <a:ahLst/>
            <a:cxnLst>
              <a:cxn ang="0">
                <a:pos x="T0" y="T1"/>
              </a:cxn>
              <a:cxn ang="0">
                <a:pos x="T2" y="T3"/>
              </a:cxn>
              <a:cxn ang="0">
                <a:pos x="T4" y="T5"/>
              </a:cxn>
              <a:cxn ang="0">
                <a:pos x="T6" y="T7"/>
              </a:cxn>
            </a:cxnLst>
            <a:rect l="0" t="0" r="r" b="b"/>
            <a:pathLst>
              <a:path w="172" h="172">
                <a:moveTo>
                  <a:pt x="88" y="172"/>
                </a:moveTo>
                <a:lnTo>
                  <a:pt x="0" y="1"/>
                </a:lnTo>
                <a:cubicBezTo>
                  <a:pt x="54" y="28"/>
                  <a:pt x="118" y="27"/>
                  <a:pt x="172" y="0"/>
                </a:cubicBezTo>
                <a:lnTo>
                  <a:pt x="88" y="172"/>
                </a:lnTo>
                <a:close/>
              </a:path>
            </a:pathLst>
          </a:custGeom>
          <a:solidFill>
            <a:srgbClr val="000000"/>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49" name="Freeform 47"/>
          <p:cNvSpPr/>
          <p:nvPr/>
        </p:nvSpPr>
        <p:spPr bwMode="auto">
          <a:xfrm>
            <a:off x="2751138" y="2444751"/>
            <a:ext cx="127000" cy="127000"/>
          </a:xfrm>
          <a:custGeom>
            <a:avLst/>
            <a:gdLst>
              <a:gd name="T0" fmla="*/ 84 w 172"/>
              <a:gd name="T1" fmla="*/ 0 h 173"/>
              <a:gd name="T2" fmla="*/ 172 w 172"/>
              <a:gd name="T3" fmla="*/ 171 h 173"/>
              <a:gd name="T4" fmla="*/ 0 w 172"/>
              <a:gd name="T5" fmla="*/ 173 h 173"/>
              <a:gd name="T6" fmla="*/ 84 w 172"/>
              <a:gd name="T7" fmla="*/ 0 h 173"/>
            </a:gdLst>
            <a:ahLst/>
            <a:cxnLst>
              <a:cxn ang="0">
                <a:pos x="T0" y="T1"/>
              </a:cxn>
              <a:cxn ang="0">
                <a:pos x="T2" y="T3"/>
              </a:cxn>
              <a:cxn ang="0">
                <a:pos x="T4" y="T5"/>
              </a:cxn>
              <a:cxn ang="0">
                <a:pos x="T6" y="T7"/>
              </a:cxn>
            </a:cxnLst>
            <a:rect l="0" t="0" r="r" b="b"/>
            <a:pathLst>
              <a:path w="172" h="173">
                <a:moveTo>
                  <a:pt x="84" y="0"/>
                </a:moveTo>
                <a:lnTo>
                  <a:pt x="172" y="171"/>
                </a:lnTo>
                <a:cubicBezTo>
                  <a:pt x="118" y="145"/>
                  <a:pt x="54" y="145"/>
                  <a:pt x="0" y="173"/>
                </a:cubicBezTo>
                <a:lnTo>
                  <a:pt x="84" y="0"/>
                </a:lnTo>
                <a:close/>
              </a:path>
            </a:pathLst>
          </a:custGeom>
          <a:solidFill>
            <a:srgbClr val="000000"/>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56" name="Line 54"/>
          <p:cNvSpPr>
            <a:spLocks noChangeShapeType="1"/>
          </p:cNvSpPr>
          <p:nvPr/>
        </p:nvSpPr>
        <p:spPr bwMode="auto">
          <a:xfrm flipH="1" flipV="1">
            <a:off x="6219826" y="2540001"/>
            <a:ext cx="3175" cy="304800"/>
          </a:xfrm>
          <a:prstGeom prst="line">
            <a:avLst/>
          </a:prstGeom>
          <a:noFill/>
          <a:ln w="2381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57" name="Freeform 55"/>
          <p:cNvSpPr/>
          <p:nvPr/>
        </p:nvSpPr>
        <p:spPr bwMode="auto">
          <a:xfrm>
            <a:off x="6159501" y="2814638"/>
            <a:ext cx="127000" cy="127000"/>
          </a:xfrm>
          <a:custGeom>
            <a:avLst/>
            <a:gdLst>
              <a:gd name="T0" fmla="*/ 88 w 172"/>
              <a:gd name="T1" fmla="*/ 172 h 172"/>
              <a:gd name="T2" fmla="*/ 0 w 172"/>
              <a:gd name="T3" fmla="*/ 1 h 172"/>
              <a:gd name="T4" fmla="*/ 172 w 172"/>
              <a:gd name="T5" fmla="*/ 0 h 172"/>
              <a:gd name="T6" fmla="*/ 88 w 172"/>
              <a:gd name="T7" fmla="*/ 172 h 172"/>
            </a:gdLst>
            <a:ahLst/>
            <a:cxnLst>
              <a:cxn ang="0">
                <a:pos x="T0" y="T1"/>
              </a:cxn>
              <a:cxn ang="0">
                <a:pos x="T2" y="T3"/>
              </a:cxn>
              <a:cxn ang="0">
                <a:pos x="T4" y="T5"/>
              </a:cxn>
              <a:cxn ang="0">
                <a:pos x="T6" y="T7"/>
              </a:cxn>
            </a:cxnLst>
            <a:rect l="0" t="0" r="r" b="b"/>
            <a:pathLst>
              <a:path w="172" h="172">
                <a:moveTo>
                  <a:pt x="88" y="172"/>
                </a:moveTo>
                <a:lnTo>
                  <a:pt x="0" y="1"/>
                </a:lnTo>
                <a:cubicBezTo>
                  <a:pt x="55" y="28"/>
                  <a:pt x="118" y="27"/>
                  <a:pt x="172" y="0"/>
                </a:cubicBezTo>
                <a:lnTo>
                  <a:pt x="88" y="172"/>
                </a:lnTo>
                <a:close/>
              </a:path>
            </a:pathLst>
          </a:custGeom>
          <a:solidFill>
            <a:srgbClr val="000000"/>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58" name="Freeform 56"/>
          <p:cNvSpPr/>
          <p:nvPr/>
        </p:nvSpPr>
        <p:spPr bwMode="auto">
          <a:xfrm>
            <a:off x="6156326" y="2444751"/>
            <a:ext cx="127000" cy="127000"/>
          </a:xfrm>
          <a:custGeom>
            <a:avLst/>
            <a:gdLst>
              <a:gd name="T0" fmla="*/ 85 w 172"/>
              <a:gd name="T1" fmla="*/ 0 h 173"/>
              <a:gd name="T2" fmla="*/ 172 w 172"/>
              <a:gd name="T3" fmla="*/ 171 h 173"/>
              <a:gd name="T4" fmla="*/ 0 w 172"/>
              <a:gd name="T5" fmla="*/ 173 h 173"/>
              <a:gd name="T6" fmla="*/ 85 w 172"/>
              <a:gd name="T7" fmla="*/ 0 h 173"/>
            </a:gdLst>
            <a:ahLst/>
            <a:cxnLst>
              <a:cxn ang="0">
                <a:pos x="T0" y="T1"/>
              </a:cxn>
              <a:cxn ang="0">
                <a:pos x="T2" y="T3"/>
              </a:cxn>
              <a:cxn ang="0">
                <a:pos x="T4" y="T5"/>
              </a:cxn>
              <a:cxn ang="0">
                <a:pos x="T6" y="T7"/>
              </a:cxn>
            </a:cxnLst>
            <a:rect l="0" t="0" r="r" b="b"/>
            <a:pathLst>
              <a:path w="172" h="173">
                <a:moveTo>
                  <a:pt x="85" y="0"/>
                </a:moveTo>
                <a:lnTo>
                  <a:pt x="172" y="171"/>
                </a:lnTo>
                <a:cubicBezTo>
                  <a:pt x="118" y="145"/>
                  <a:pt x="54" y="145"/>
                  <a:pt x="0" y="173"/>
                </a:cubicBezTo>
                <a:lnTo>
                  <a:pt x="85" y="0"/>
                </a:lnTo>
                <a:close/>
              </a:path>
            </a:pathLst>
          </a:custGeom>
          <a:solidFill>
            <a:srgbClr val="000000"/>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59" name="Rectangle 57"/>
          <p:cNvSpPr>
            <a:spLocks noChangeArrowheads="1"/>
          </p:cNvSpPr>
          <p:nvPr/>
        </p:nvSpPr>
        <p:spPr bwMode="auto">
          <a:xfrm>
            <a:off x="4984751" y="1592263"/>
            <a:ext cx="755650" cy="43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zh-CN" altLang="zh-CN" sz="3000" b="1" i="0" u="none" strike="noStrike" cap="none" normalizeH="0" baseline="0">
                <a:ln>
                  <a:noFill/>
                </a:ln>
                <a:solidFill>
                  <a:srgbClr val="000000"/>
                </a:solidFill>
                <a:effectLst/>
                <a:latin typeface="宋体" panose="02010600030101010101" pitchFamily="2" charset="-122"/>
                <a:ea typeface="宋体" panose="02010600030101010101" pitchFamily="2" charset="-122"/>
              </a:rPr>
              <a:t>...</a:t>
            </a: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63" name="Line 54"/>
          <p:cNvSpPr>
            <a:spLocks noChangeShapeType="1"/>
          </p:cNvSpPr>
          <p:nvPr/>
        </p:nvSpPr>
        <p:spPr bwMode="auto">
          <a:xfrm flipH="1" flipV="1">
            <a:off x="4200533" y="2533676"/>
            <a:ext cx="3175" cy="304800"/>
          </a:xfrm>
          <a:prstGeom prst="line">
            <a:avLst/>
          </a:prstGeom>
          <a:noFill/>
          <a:ln w="23813" cap="rnd">
            <a:solidFill>
              <a:srgbClr val="000000"/>
            </a:solidFill>
            <a:prstDash val="solid"/>
            <a:rou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lstStyle/>
          <a:p>
            <a:endParaRPr lang="zh-CN" altLang="en-US"/>
          </a:p>
        </p:txBody>
      </p:sp>
      <p:sp>
        <p:nvSpPr>
          <p:cNvPr id="64" name="Freeform 55"/>
          <p:cNvSpPr/>
          <p:nvPr/>
        </p:nvSpPr>
        <p:spPr bwMode="auto">
          <a:xfrm>
            <a:off x="4140208" y="2808313"/>
            <a:ext cx="127000" cy="127000"/>
          </a:xfrm>
          <a:custGeom>
            <a:avLst/>
            <a:gdLst>
              <a:gd name="T0" fmla="*/ 88 w 172"/>
              <a:gd name="T1" fmla="*/ 172 h 172"/>
              <a:gd name="T2" fmla="*/ 0 w 172"/>
              <a:gd name="T3" fmla="*/ 1 h 172"/>
              <a:gd name="T4" fmla="*/ 172 w 172"/>
              <a:gd name="T5" fmla="*/ 0 h 172"/>
              <a:gd name="T6" fmla="*/ 88 w 172"/>
              <a:gd name="T7" fmla="*/ 172 h 172"/>
            </a:gdLst>
            <a:ahLst/>
            <a:cxnLst>
              <a:cxn ang="0">
                <a:pos x="T0" y="T1"/>
              </a:cxn>
              <a:cxn ang="0">
                <a:pos x="T2" y="T3"/>
              </a:cxn>
              <a:cxn ang="0">
                <a:pos x="T4" y="T5"/>
              </a:cxn>
              <a:cxn ang="0">
                <a:pos x="T6" y="T7"/>
              </a:cxn>
            </a:cxnLst>
            <a:rect l="0" t="0" r="r" b="b"/>
            <a:pathLst>
              <a:path w="172" h="172">
                <a:moveTo>
                  <a:pt x="88" y="172"/>
                </a:moveTo>
                <a:lnTo>
                  <a:pt x="0" y="1"/>
                </a:lnTo>
                <a:cubicBezTo>
                  <a:pt x="55" y="28"/>
                  <a:pt x="118" y="27"/>
                  <a:pt x="172" y="0"/>
                </a:cubicBezTo>
                <a:lnTo>
                  <a:pt x="88" y="172"/>
                </a:lnTo>
                <a:close/>
              </a:path>
            </a:pathLst>
          </a:custGeom>
          <a:solidFill>
            <a:srgbClr val="000000"/>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65" name="Freeform 56"/>
          <p:cNvSpPr/>
          <p:nvPr/>
        </p:nvSpPr>
        <p:spPr bwMode="auto">
          <a:xfrm>
            <a:off x="4137033" y="2438426"/>
            <a:ext cx="127000" cy="127000"/>
          </a:xfrm>
          <a:custGeom>
            <a:avLst/>
            <a:gdLst>
              <a:gd name="T0" fmla="*/ 85 w 172"/>
              <a:gd name="T1" fmla="*/ 0 h 173"/>
              <a:gd name="T2" fmla="*/ 172 w 172"/>
              <a:gd name="T3" fmla="*/ 171 h 173"/>
              <a:gd name="T4" fmla="*/ 0 w 172"/>
              <a:gd name="T5" fmla="*/ 173 h 173"/>
              <a:gd name="T6" fmla="*/ 85 w 172"/>
              <a:gd name="T7" fmla="*/ 0 h 173"/>
            </a:gdLst>
            <a:ahLst/>
            <a:cxnLst>
              <a:cxn ang="0">
                <a:pos x="T0" y="T1"/>
              </a:cxn>
              <a:cxn ang="0">
                <a:pos x="T2" y="T3"/>
              </a:cxn>
              <a:cxn ang="0">
                <a:pos x="T4" y="T5"/>
              </a:cxn>
              <a:cxn ang="0">
                <a:pos x="T6" y="T7"/>
              </a:cxn>
            </a:cxnLst>
            <a:rect l="0" t="0" r="r" b="b"/>
            <a:pathLst>
              <a:path w="172" h="173">
                <a:moveTo>
                  <a:pt x="85" y="0"/>
                </a:moveTo>
                <a:lnTo>
                  <a:pt x="172" y="171"/>
                </a:lnTo>
                <a:cubicBezTo>
                  <a:pt x="118" y="145"/>
                  <a:pt x="54" y="145"/>
                  <a:pt x="0" y="173"/>
                </a:cubicBezTo>
                <a:lnTo>
                  <a:pt x="85" y="0"/>
                </a:lnTo>
                <a:close/>
              </a:path>
            </a:pathLst>
          </a:custGeom>
          <a:solidFill>
            <a:srgbClr val="000000"/>
          </a:solidFill>
          <a:ln w="0">
            <a:solidFill>
              <a:srgbClr val="000000"/>
            </a:solidFill>
            <a:prstDash val="solid"/>
            <a:round/>
          </a:ln>
        </p:spPr>
        <p:txBody>
          <a:bodyPr vert="horz" wrap="square" lIns="91440" tIns="45720" rIns="91440" bIns="45720" numCol="1" anchor="t" anchorCtr="0" compatLnSpc="1"/>
          <a:lstStyle/>
          <a:p>
            <a:endParaRPr lang="zh-CN" altLang="en-US"/>
          </a:p>
        </p:txBody>
      </p:sp>
      <p:sp>
        <p:nvSpPr>
          <p:cNvPr id="66" name="Rectangle 12"/>
          <p:cNvSpPr>
            <a:spLocks noChangeArrowheads="1"/>
          </p:cNvSpPr>
          <p:nvPr/>
        </p:nvSpPr>
        <p:spPr bwMode="auto">
          <a:xfrm>
            <a:off x="4089641" y="1982968"/>
            <a:ext cx="320601"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spAutoFit/>
          </a:bodyPr>
          <a:lstStyle>
            <a:lvl1pPr>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zh-CN" sz="1800" b="0" i="0" u="none" strike="noStrike" cap="none" normalizeH="0" baseline="0" dirty="0">
                <a:ln>
                  <a:noFill/>
                </a:ln>
                <a:solidFill>
                  <a:srgbClr val="000000"/>
                </a:solidFill>
                <a:effectLst/>
                <a:latin typeface="Times New Roman" panose="02020603050405020304" charset="0"/>
              </a:rPr>
              <a:t>M1</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lstStyle/>
          <a:p>
            <a:r>
              <a:rPr lang="zh-CN" altLang="en-US" dirty="0"/>
              <a:t>阻塞和非阻塞通信的主要区别在于返回后的</a:t>
            </a:r>
            <a:r>
              <a:rPr lang="zh-CN" altLang="en-US" dirty="0">
                <a:solidFill>
                  <a:srgbClr val="C00000"/>
                </a:solidFill>
              </a:rPr>
              <a:t>资源可用性</a:t>
            </a:r>
            <a:endParaRPr lang="zh-CN" altLang="en-US" dirty="0">
              <a:solidFill>
                <a:srgbClr val="C00000"/>
              </a:solidFill>
            </a:endParaRPr>
          </a:p>
          <a:p>
            <a:r>
              <a:rPr lang="zh-CN" altLang="en-US" dirty="0"/>
              <a:t>阻塞通信返回的条件：</a:t>
            </a:r>
            <a:endParaRPr lang="zh-CN" altLang="en-US" dirty="0"/>
          </a:p>
          <a:p>
            <a:pPr lvl="1"/>
            <a:r>
              <a:rPr lang="zh-CN" altLang="en-US" sz="2000" dirty="0">
                <a:solidFill>
                  <a:srgbClr val="C00000"/>
                </a:solidFill>
              </a:rPr>
              <a:t>通信操作已经完成</a:t>
            </a:r>
            <a:r>
              <a:rPr lang="zh-CN" altLang="en-US" sz="2000" dirty="0"/>
              <a:t>，即消息已经发送或接收。</a:t>
            </a:r>
            <a:endParaRPr lang="zh-CN" altLang="en-US" sz="2000" dirty="0"/>
          </a:p>
          <a:p>
            <a:pPr lvl="1"/>
            <a:r>
              <a:rPr lang="zh-CN" altLang="en-US" sz="2000" dirty="0">
                <a:solidFill>
                  <a:srgbClr val="C00000"/>
                </a:solidFill>
              </a:rPr>
              <a:t>调用的缓冲区可用</a:t>
            </a:r>
            <a:r>
              <a:rPr lang="zh-CN" altLang="en-US" sz="2000" dirty="0"/>
              <a:t>。若是发送操作，则该缓冲区可以被其它的操作更新；若是接收操作，该缓冲区的数据已经完整，可以被正确引用。 </a:t>
            </a:r>
            <a:endParaRPr lang="zh-CN" altLang="en-US" sz="2000" dirty="0"/>
          </a:p>
          <a:p>
            <a:r>
              <a:rPr lang="zh-CN" altLang="en-US" dirty="0">
                <a:latin typeface="Times New Roman" panose="02020603050405020304" charset="0"/>
                <a:cs typeface="Times New Roman" panose="02020603050405020304" charset="0"/>
              </a:rPr>
              <a:t>非阻塞通信返回后并不意味着通信操作的完成，</a:t>
            </a:r>
            <a:r>
              <a:rPr lang="en-US" altLang="zh-CN" dirty="0">
                <a:latin typeface="Times New Roman" panose="02020603050405020304" charset="0"/>
                <a:cs typeface="Times New Roman" panose="02020603050405020304" charset="0"/>
              </a:rPr>
              <a:t>MPI</a:t>
            </a:r>
            <a:r>
              <a:rPr lang="zh-CN" altLang="en-US" dirty="0">
                <a:latin typeface="Times New Roman" panose="02020603050405020304" charset="0"/>
                <a:cs typeface="Times New Roman" panose="02020603050405020304" charset="0"/>
              </a:rPr>
              <a:t>还提供了对非阻塞通信完成的检测，主要的有两种</a:t>
            </a:r>
            <a:r>
              <a:rPr lang="en-US" altLang="zh-CN" dirty="0" err="1">
                <a:latin typeface="Times New Roman" panose="02020603050405020304" charset="0"/>
                <a:cs typeface="Times New Roman" panose="02020603050405020304" charset="0"/>
              </a:rPr>
              <a:t>MPI_Wait</a:t>
            </a:r>
            <a:r>
              <a:rPr lang="zh-CN" altLang="en-US" dirty="0">
                <a:latin typeface="Times New Roman" panose="02020603050405020304" charset="0"/>
                <a:cs typeface="Times New Roman" panose="02020603050405020304" charset="0"/>
              </a:rPr>
              <a:t>函数和</a:t>
            </a:r>
            <a:r>
              <a:rPr lang="en-US" altLang="zh-CN" dirty="0" err="1">
                <a:latin typeface="Times New Roman" panose="02020603050405020304" charset="0"/>
                <a:cs typeface="Times New Roman" panose="02020603050405020304" charset="0"/>
              </a:rPr>
              <a:t>MPI_Test</a:t>
            </a:r>
            <a:r>
              <a:rPr lang="zh-CN" altLang="en-US" dirty="0">
                <a:latin typeface="Times New Roman" panose="02020603050405020304" charset="0"/>
                <a:cs typeface="Times New Roman" panose="02020603050405020304" charset="0"/>
              </a:rPr>
              <a:t>函数</a:t>
            </a:r>
            <a:endParaRPr lang="en-US" altLang="zh-CN" dirty="0">
              <a:latin typeface="Times New Roman" panose="02020603050405020304" charset="0"/>
              <a:cs typeface="Times New Roman" panose="02020603050405020304" charset="0"/>
            </a:endParaRPr>
          </a:p>
          <a:p>
            <a:r>
              <a:rPr lang="en-US" altLang="zh-CN" dirty="0">
                <a:latin typeface="Times New Roman" panose="02020603050405020304" charset="0"/>
                <a:cs typeface="Times New Roman" panose="02020603050405020304" charset="0"/>
              </a:rPr>
              <a:t>MPI</a:t>
            </a:r>
            <a:r>
              <a:rPr lang="zh-CN" altLang="en-US" dirty="0">
                <a:latin typeface="Times New Roman" panose="02020603050405020304" charset="0"/>
                <a:cs typeface="Times New Roman" panose="02020603050405020304" charset="0"/>
              </a:rPr>
              <a:t>的发送操作支持四种通信模式，它们与阻塞属性一起产生了</a:t>
            </a:r>
            <a:r>
              <a:rPr lang="en-US" altLang="zh-CN" dirty="0">
                <a:latin typeface="Times New Roman" panose="02020603050405020304" charset="0"/>
                <a:cs typeface="Times New Roman" panose="02020603050405020304" charset="0"/>
              </a:rPr>
              <a:t>MPI</a:t>
            </a:r>
            <a:r>
              <a:rPr lang="zh-CN" altLang="en-US" dirty="0">
                <a:latin typeface="Times New Roman" panose="02020603050405020304" charset="0"/>
                <a:cs typeface="Times New Roman" panose="02020603050405020304" charset="0"/>
              </a:rPr>
              <a:t>中的</a:t>
            </a:r>
            <a:r>
              <a:rPr lang="en-US" altLang="zh-CN" dirty="0">
                <a:latin typeface="Times New Roman" panose="02020603050405020304" charset="0"/>
                <a:cs typeface="Times New Roman" panose="02020603050405020304" charset="0"/>
              </a:rPr>
              <a:t>8</a:t>
            </a:r>
            <a:r>
              <a:rPr lang="zh-CN" altLang="en-US" dirty="0">
                <a:latin typeface="Times New Roman" panose="02020603050405020304" charset="0"/>
                <a:cs typeface="Times New Roman" panose="02020603050405020304" charset="0"/>
              </a:rPr>
              <a:t>种发送操作。</a:t>
            </a:r>
            <a:endParaRPr lang="zh-CN" altLang="en-US" dirty="0">
              <a:latin typeface="Times New Roman" panose="02020603050405020304" charset="0"/>
              <a:cs typeface="Times New Roman" panose="02020603050405020304" charset="0"/>
            </a:endParaRPr>
          </a:p>
          <a:p>
            <a:r>
              <a:rPr lang="zh-CN" altLang="en-US" dirty="0">
                <a:latin typeface="Times New Roman" panose="02020603050405020304" charset="0"/>
                <a:cs typeface="Times New Roman" panose="02020603050405020304" charset="0"/>
              </a:rPr>
              <a:t>而</a:t>
            </a:r>
            <a:r>
              <a:rPr lang="en-US" altLang="zh-CN" dirty="0">
                <a:latin typeface="Times New Roman" panose="02020603050405020304" charset="0"/>
                <a:cs typeface="Times New Roman" panose="02020603050405020304" charset="0"/>
              </a:rPr>
              <a:t>MPI</a:t>
            </a:r>
            <a:r>
              <a:rPr lang="zh-CN" altLang="en-US" dirty="0">
                <a:latin typeface="Times New Roman" panose="02020603050405020304" charset="0"/>
                <a:cs typeface="Times New Roman" panose="02020603050405020304" charset="0"/>
              </a:rPr>
              <a:t>的接收操作只有两种：阻塞接收和非阻塞接收。</a:t>
            </a:r>
            <a:endParaRPr lang="zh-CN" altLang="en-US" dirty="0">
              <a:latin typeface="Times New Roman" panose="02020603050405020304" charset="0"/>
              <a:cs typeface="Times New Roman" panose="02020603050405020304" charset="0"/>
            </a:endParaRPr>
          </a:p>
          <a:p>
            <a:endParaRPr lang="zh-CN" altLang="en-US" dirty="0">
              <a:latin typeface="Times New Roman" panose="02020603050405020304" charset="0"/>
              <a:cs typeface="Times New Roman" panose="02020603050405020304" charset="0"/>
            </a:endParaRPr>
          </a:p>
        </p:txBody>
      </p:sp>
      <p:sp>
        <p:nvSpPr>
          <p:cNvPr id="3" name="标题 2"/>
          <p:cNvSpPr>
            <a:spLocks noGrp="1"/>
          </p:cNvSpPr>
          <p:nvPr>
            <p:ph type="ctrTitle"/>
          </p:nvPr>
        </p:nvSpPr>
        <p:spPr/>
        <p:txBody>
          <a:bodyPr/>
          <a:lstStyle/>
          <a:p>
            <a:r>
              <a:rPr lang="zh-CN" altLang="en-US" dirty="0"/>
              <a:t>通信机制</a:t>
            </a:r>
            <a:endParaRPr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a:bodyPr>
          <a:lstStyle/>
          <a:p>
            <a:r>
              <a:rPr lang="en-US" altLang="zh-CN" dirty="0"/>
              <a:t>MPI</a:t>
            </a:r>
            <a:r>
              <a:rPr lang="zh-CN" altLang="en-US" dirty="0"/>
              <a:t>的点对点通信函数</a:t>
            </a:r>
            <a:endParaRPr lang="zh-CN" altLang="en-US" dirty="0"/>
          </a:p>
        </p:txBody>
      </p:sp>
      <p:graphicFrame>
        <p:nvGraphicFramePr>
          <p:cNvPr id="4" name="Group 139"/>
          <p:cNvGraphicFramePr/>
          <p:nvPr/>
        </p:nvGraphicFramePr>
        <p:xfrm>
          <a:off x="533506" y="1295456"/>
          <a:ext cx="7848600" cy="4489451"/>
        </p:xfrm>
        <a:graphic>
          <a:graphicData uri="http://schemas.openxmlformats.org/drawingml/2006/table">
            <a:tbl>
              <a:tblPr/>
              <a:tblGrid>
                <a:gridCol w="2854325"/>
                <a:gridCol w="2568575"/>
                <a:gridCol w="2425700"/>
              </a:tblGrid>
              <a:tr h="590550">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en-US" altLang="zh-CN" sz="2000" b="1"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MPI </a:t>
                      </a:r>
                      <a:r>
                        <a:rPr kumimoji="0" lang="zh-CN" altLang="en-US" sz="2000" b="1"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原语</a:t>
                      </a:r>
                      <a:endParaRPr kumimoji="0" lang="zh-CN" altLang="en-US" sz="20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阻塞</a:t>
                      </a:r>
                      <a:endParaRPr kumimoji="0" lang="zh-CN" altLang="en-US" sz="20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非阻塞</a:t>
                      </a:r>
                      <a:endParaRPr kumimoji="0" lang="zh-CN" altLang="en-US" sz="20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r>
              <a:tr h="552450">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chemeClr val="tx1"/>
                          </a:solidFill>
                          <a:effectLst/>
                          <a:latin typeface="Times New Roman" panose="02020603050405020304" charset="0"/>
                          <a:ea typeface="宋体" panose="02010600030101010101" pitchFamily="2" charset="-122"/>
                          <a:cs typeface="Times New Roman" panose="02020603050405020304" charset="0"/>
                        </a:rPr>
                        <a:t>标准通信</a:t>
                      </a:r>
                      <a:endParaRPr kumimoji="0" lang="en-US" altLang="zh-CN" sz="20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MPI_Send</a:t>
                      </a:r>
                      <a:endParaRPr kumimoji="0"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MPI_Isend</a:t>
                      </a:r>
                      <a:endParaRPr kumimoji="0"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2450">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chemeClr val="tx1"/>
                          </a:solidFill>
                          <a:effectLst/>
                          <a:latin typeface="Times New Roman" panose="02020603050405020304" charset="0"/>
                          <a:ea typeface="宋体" panose="02010600030101010101" pitchFamily="2" charset="-122"/>
                          <a:cs typeface="Times New Roman" panose="02020603050405020304" charset="0"/>
                        </a:rPr>
                        <a:t>同步通信</a:t>
                      </a:r>
                      <a:endParaRPr kumimoji="0" lang="en-US" altLang="zh-CN" sz="20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MPI_ </a:t>
                      </a:r>
                      <a:r>
                        <a:rPr kumimoji="0" lang="en-US" altLang="zh-CN" sz="2000" b="0" i="0" u="none" strike="noStrike" cap="none" normalizeH="0" baseline="0" dirty="0" err="1">
                          <a:ln>
                            <a:noFill/>
                          </a:ln>
                          <a:solidFill>
                            <a:schemeClr val="tx1"/>
                          </a:solidFill>
                          <a:effectLst/>
                          <a:latin typeface="Times New Roman" panose="02020603050405020304" charset="0"/>
                          <a:ea typeface="宋体" panose="02010600030101010101" pitchFamily="2" charset="-122"/>
                          <a:cs typeface="Times New Roman" panose="02020603050405020304" charset="0"/>
                        </a:rPr>
                        <a:t>Ssend</a:t>
                      </a:r>
                      <a:endParaRPr kumimoji="0" lang="en-US" altLang="zh-CN" sz="20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MPI_ Issend</a:t>
                      </a:r>
                      <a:endParaRPr kumimoji="0"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0863">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chemeClr val="tx1"/>
                          </a:solidFill>
                          <a:effectLst/>
                          <a:latin typeface="Times New Roman" panose="02020603050405020304" charset="0"/>
                          <a:ea typeface="宋体" panose="02010600030101010101" pitchFamily="2" charset="-122"/>
                          <a:cs typeface="Times New Roman" panose="02020603050405020304" charset="0"/>
                        </a:rPr>
                        <a:t>缓冲通信</a:t>
                      </a:r>
                      <a:endParaRPr kumimoji="0" lang="en-US" altLang="zh-CN" sz="20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MPI_ Bsend</a:t>
                      </a:r>
                      <a:endParaRPr kumimoji="0"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MPI_ Ibsend</a:t>
                      </a:r>
                      <a:endParaRPr kumimoji="0"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2450">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chemeClr val="tx1"/>
                          </a:solidFill>
                          <a:effectLst/>
                          <a:latin typeface="Times New Roman" panose="02020603050405020304" charset="0"/>
                          <a:ea typeface="宋体" panose="02010600030101010101" pitchFamily="2" charset="-122"/>
                          <a:cs typeface="Times New Roman" panose="02020603050405020304" charset="0"/>
                        </a:rPr>
                        <a:t>就绪通信</a:t>
                      </a:r>
                      <a:endParaRPr kumimoji="0" lang="en-US" altLang="zh-CN" sz="20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MPI_ Rsend</a:t>
                      </a:r>
                      <a:endParaRPr kumimoji="0"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MPI_ Irsend</a:t>
                      </a:r>
                      <a:endParaRPr kumimoji="0"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85788">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chemeClr val="tx1"/>
                          </a:solidFill>
                          <a:effectLst/>
                          <a:latin typeface="Times New Roman" panose="02020603050405020304" charset="0"/>
                          <a:ea typeface="宋体" panose="02010600030101010101" pitchFamily="2" charset="-122"/>
                          <a:cs typeface="Times New Roman" panose="02020603050405020304" charset="0"/>
                        </a:rPr>
                        <a:t>接收函数</a:t>
                      </a:r>
                      <a:endParaRPr kumimoji="0" lang="en-US" altLang="zh-CN" sz="20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MPI_Recv</a:t>
                      </a:r>
                      <a:endParaRPr kumimoji="0"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MPI_Irecv</a:t>
                      </a:r>
                      <a:endParaRPr kumimoji="0"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2450">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chemeClr val="tx1"/>
                          </a:solidFill>
                          <a:effectLst/>
                          <a:latin typeface="Times New Roman" panose="02020603050405020304" charset="0"/>
                          <a:ea typeface="宋体" panose="02010600030101010101" pitchFamily="2" charset="-122"/>
                          <a:cs typeface="Times New Roman" panose="02020603050405020304" charset="0"/>
                        </a:rPr>
                        <a:t>完成检测</a:t>
                      </a:r>
                      <a:endParaRPr kumimoji="0" lang="en-US" altLang="zh-CN" sz="20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err="1">
                          <a:ln>
                            <a:noFill/>
                          </a:ln>
                          <a:solidFill>
                            <a:schemeClr val="tx1"/>
                          </a:solidFill>
                          <a:effectLst/>
                          <a:latin typeface="Times New Roman" panose="02020603050405020304" charset="0"/>
                          <a:ea typeface="宋体" panose="02010600030101010101" pitchFamily="2" charset="-122"/>
                          <a:cs typeface="Times New Roman" panose="02020603050405020304" charset="0"/>
                        </a:rPr>
                        <a:t>MPI_Wait</a:t>
                      </a:r>
                      <a:endParaRPr kumimoji="0" lang="en-US" altLang="zh-CN" sz="20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dirty="0" err="1">
                          <a:ln>
                            <a:noFill/>
                          </a:ln>
                          <a:solidFill>
                            <a:schemeClr val="tx1"/>
                          </a:solidFill>
                          <a:effectLst/>
                          <a:latin typeface="Times New Roman" panose="02020603050405020304" charset="0"/>
                          <a:ea typeface="宋体" panose="02010600030101010101" pitchFamily="2" charset="-122"/>
                          <a:cs typeface="Times New Roman" panose="02020603050405020304" charset="0"/>
                        </a:rPr>
                        <a:t>MPI_Test</a:t>
                      </a:r>
                      <a:endParaRPr kumimoji="0" lang="en-US" altLang="zh-CN" sz="20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2450">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smtClean="0">
                          <a:ln>
                            <a:noFill/>
                          </a:ln>
                          <a:solidFill>
                            <a:schemeClr val="tx1"/>
                          </a:solidFill>
                          <a:effectLst/>
                          <a:latin typeface="Comic Sans MS" panose="030F0702030302020204" pitchFamily="66" charset="0"/>
                          <a:ea typeface="宋体" panose="02010600030101010101" pitchFamily="2" charset="-122"/>
                        </a:rPr>
                        <a:t>消息到达检测</a:t>
                      </a:r>
                      <a:endParaRPr kumimoji="0" lang="en-US" altLang="zh-CN" sz="20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kern="1200" cap="none" normalizeH="0" baseline="0" dirty="0" err="1" smtClean="0">
                          <a:ln>
                            <a:noFill/>
                          </a:ln>
                          <a:solidFill>
                            <a:schemeClr val="tx1"/>
                          </a:solidFill>
                          <a:effectLst/>
                          <a:latin typeface="Times New Roman" panose="02020603050405020304" charset="0"/>
                          <a:ea typeface="宋体" panose="02010600030101010101" pitchFamily="2" charset="-122"/>
                          <a:cs typeface="Times New Roman" panose="02020603050405020304" charset="0"/>
                        </a:rPr>
                        <a:t>MPI_Probe</a:t>
                      </a:r>
                      <a:endParaRPr kumimoji="0" lang="en-US" altLang="zh-CN" sz="2000" b="0" i="0" u="none" strike="noStrike" kern="1200"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defRPr/>
                      </a:pPr>
                      <a:r>
                        <a:rPr kumimoji="0" lang="en-US" altLang="zh-CN" sz="2000" b="0" i="0" u="none" strike="noStrike" kern="1200" cap="none" normalizeH="0" baseline="0" dirty="0" err="1" smtClean="0">
                          <a:ln>
                            <a:noFill/>
                          </a:ln>
                          <a:solidFill>
                            <a:schemeClr val="tx1"/>
                          </a:solidFill>
                          <a:effectLst/>
                          <a:latin typeface="Times New Roman" panose="02020603050405020304" charset="0"/>
                          <a:ea typeface="宋体" panose="02010600030101010101" pitchFamily="2" charset="-122"/>
                          <a:cs typeface="Times New Roman" panose="02020603050405020304" charset="0"/>
                        </a:rPr>
                        <a:t>MPI_Iprobe</a:t>
                      </a:r>
                      <a:endParaRPr kumimoji="0" lang="en-US" altLang="zh-CN" sz="2000" b="0" i="0" u="none" strike="noStrike" kern="1200" cap="none" normalizeH="0" baseline="0" dirty="0" smtClean="0">
                        <a:ln>
                          <a:noFill/>
                        </a:ln>
                        <a:solidFill>
                          <a:schemeClr val="tx1"/>
                        </a:solidFill>
                        <a:effectLst/>
                        <a:latin typeface="Times New Roman" panose="02020603050405020304" charset="0"/>
                        <a:ea typeface="宋体" panose="02010600030101010101" pitchFamily="2" charset="-122"/>
                        <a:cs typeface="Times New Roman" panose="02020603050405020304"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lstStyle/>
          <a:p>
            <a:r>
              <a:rPr lang="zh-CN" altLang="en-US" dirty="0"/>
              <a:t>在阻塞通信的情况下，通信还没有结束的时候，处理器只能等待，浪费了计算资源。 </a:t>
            </a:r>
            <a:endParaRPr lang="zh-CN" altLang="en-US" dirty="0"/>
          </a:p>
          <a:p>
            <a:r>
              <a:rPr lang="zh-CN" altLang="en-US" dirty="0"/>
              <a:t>一种常见的技术就是设法使计算与通信重叠，非阻塞通信可以用来实现这一目的。 </a:t>
            </a:r>
            <a:endParaRPr lang="zh-CN" altLang="en-US" dirty="0"/>
          </a:p>
          <a:p>
            <a:pPr lvl="1"/>
            <a:r>
              <a:rPr lang="zh-CN" altLang="en-US" sz="2000" dirty="0"/>
              <a:t>例如：一条三进程的流水线，中间的进程连续地从左边的进程接收输入数据流，计算出结果，然后将结果发送给右边的进程。 </a:t>
            </a:r>
            <a:endParaRPr lang="zh-CN" altLang="en-US" sz="2000" dirty="0"/>
          </a:p>
          <a:p>
            <a:endParaRPr lang="zh-CN" altLang="en-US" dirty="0"/>
          </a:p>
        </p:txBody>
      </p:sp>
      <p:sp>
        <p:nvSpPr>
          <p:cNvPr id="3" name="标题 2"/>
          <p:cNvSpPr>
            <a:spLocks noGrp="1"/>
          </p:cNvSpPr>
          <p:nvPr>
            <p:ph type="ctrTitle"/>
          </p:nvPr>
        </p:nvSpPr>
        <p:spPr/>
        <p:txBody>
          <a:bodyPr/>
          <a:lstStyle/>
          <a:p>
            <a:r>
              <a:rPr lang="zh-CN" altLang="en-US" dirty="0"/>
              <a:t>重叠计算与通信</a:t>
            </a:r>
            <a:endParaRPr lang="zh-CN" altLang="en-US" dirty="0"/>
          </a:p>
        </p:txBody>
      </p:sp>
      <p:sp>
        <p:nvSpPr>
          <p:cNvPr id="5" name="文本框 4"/>
          <p:cNvSpPr txBox="1"/>
          <p:nvPr/>
        </p:nvSpPr>
        <p:spPr>
          <a:xfrm>
            <a:off x="3092509" y="4649250"/>
            <a:ext cx="3124118" cy="1477328"/>
          </a:xfrm>
          <a:prstGeom prst="rect">
            <a:avLst/>
          </a:prstGeom>
          <a:solidFill>
            <a:schemeClr val="accent5"/>
          </a:solidFill>
        </p:spPr>
        <p:txBody>
          <a:bodyPr wrap="square">
            <a:spAutoFit/>
          </a:bodyPr>
          <a:lstStyle/>
          <a:p>
            <a:pPr>
              <a:buFont typeface="Wingdings" panose="05000000000000000000" pitchFamily="2" charset="2"/>
              <a:buNone/>
            </a:pPr>
            <a:r>
              <a:rPr lang="en-US" altLang="zh-CN" sz="1800" dirty="0">
                <a:latin typeface="Calibri" panose="020F0502020204030204" pitchFamily="34" charset="0"/>
                <a:cs typeface="Calibri" panose="020F0502020204030204" pitchFamily="34" charset="0"/>
              </a:rPr>
              <a:t>while (</a:t>
            </a:r>
            <a:r>
              <a:rPr lang="en-US" altLang="zh-CN" sz="1800" dirty="0" err="1">
                <a:latin typeface="Calibri" panose="020F0502020204030204" pitchFamily="34" charset="0"/>
                <a:cs typeface="Calibri" panose="020F0502020204030204" pitchFamily="34" charset="0"/>
              </a:rPr>
              <a:t>Not_Done</a:t>
            </a:r>
            <a:r>
              <a:rPr lang="en-US" altLang="zh-CN" sz="1800" dirty="0">
                <a:latin typeface="Calibri" panose="020F0502020204030204" pitchFamily="34" charset="0"/>
                <a:cs typeface="Calibri" panose="020F0502020204030204" pitchFamily="34" charset="0"/>
              </a:rPr>
              <a:t>){ </a:t>
            </a:r>
            <a:endParaRPr lang="en-US" altLang="zh-CN" sz="1800" dirty="0">
              <a:latin typeface="Calibri" panose="020F0502020204030204" pitchFamily="34" charset="0"/>
              <a:cs typeface="Calibri" panose="020F0502020204030204" pitchFamily="34" charset="0"/>
            </a:endParaRPr>
          </a:p>
          <a:p>
            <a:pPr>
              <a:buFont typeface="Wingdings" panose="05000000000000000000" pitchFamily="2" charset="2"/>
              <a:buNone/>
            </a:pPr>
            <a:r>
              <a:rPr lang="en-US" altLang="zh-CN" sz="1800" dirty="0" err="1">
                <a:latin typeface="Calibri" panose="020F0502020204030204" pitchFamily="34" charset="0"/>
                <a:cs typeface="Calibri" panose="020F0502020204030204" pitchFamily="34" charset="0"/>
              </a:rPr>
              <a:t>MPI_Irevc</a:t>
            </a:r>
            <a:r>
              <a:rPr lang="en-US" altLang="zh-CN" sz="1800" dirty="0">
                <a:latin typeface="Calibri" panose="020F0502020204030204" pitchFamily="34" charset="0"/>
                <a:cs typeface="Calibri" panose="020F0502020204030204" pitchFamily="34" charset="0"/>
              </a:rPr>
              <a:t>(</a:t>
            </a:r>
            <a:r>
              <a:rPr lang="en-US" altLang="zh-CN" sz="1800" dirty="0" err="1">
                <a:latin typeface="Calibri" panose="020F0502020204030204" pitchFamily="34" charset="0"/>
                <a:cs typeface="Calibri" panose="020F0502020204030204" pitchFamily="34" charset="0"/>
              </a:rPr>
              <a:t>NextX</a:t>
            </a:r>
            <a:r>
              <a:rPr lang="en-US" altLang="zh-CN" sz="1800" dirty="0">
                <a:latin typeface="Calibri" panose="020F0502020204030204" pitchFamily="34" charset="0"/>
                <a:cs typeface="Calibri" panose="020F0502020204030204" pitchFamily="34" charset="0"/>
              </a:rPr>
              <a:t>, … );</a:t>
            </a:r>
            <a:endParaRPr lang="en-US" altLang="zh-CN" sz="1800" dirty="0">
              <a:latin typeface="Calibri" panose="020F0502020204030204" pitchFamily="34" charset="0"/>
              <a:cs typeface="Calibri" panose="020F0502020204030204" pitchFamily="34" charset="0"/>
            </a:endParaRPr>
          </a:p>
          <a:p>
            <a:pPr>
              <a:buFont typeface="Wingdings" panose="05000000000000000000" pitchFamily="2" charset="2"/>
              <a:buNone/>
            </a:pPr>
            <a:r>
              <a:rPr lang="en-US" altLang="zh-CN" sz="1800" dirty="0" err="1">
                <a:latin typeface="Calibri" panose="020F0502020204030204" pitchFamily="34" charset="0"/>
                <a:cs typeface="Calibri" panose="020F0502020204030204" pitchFamily="34" charset="0"/>
              </a:rPr>
              <a:t>MPI_Isend</a:t>
            </a:r>
            <a:r>
              <a:rPr lang="en-US" altLang="zh-CN" sz="1800" dirty="0">
                <a:latin typeface="Calibri" panose="020F0502020204030204" pitchFamily="34" charset="0"/>
                <a:cs typeface="Calibri" panose="020F0502020204030204" pitchFamily="34" charset="0"/>
              </a:rPr>
              <a:t>(</a:t>
            </a:r>
            <a:r>
              <a:rPr lang="en-US" altLang="zh-CN" sz="1800" dirty="0" err="1">
                <a:latin typeface="Calibri" panose="020F0502020204030204" pitchFamily="34" charset="0"/>
                <a:cs typeface="Calibri" panose="020F0502020204030204" pitchFamily="34" charset="0"/>
              </a:rPr>
              <a:t>PreviousY</a:t>
            </a:r>
            <a:r>
              <a:rPr lang="en-US" altLang="zh-CN" sz="1800" dirty="0">
                <a:latin typeface="Calibri" panose="020F0502020204030204" pitchFamily="34" charset="0"/>
                <a:cs typeface="Calibri" panose="020F0502020204030204" pitchFamily="34" charset="0"/>
              </a:rPr>
              <a:t>, … );</a:t>
            </a:r>
            <a:endParaRPr lang="en-US" altLang="zh-CN" sz="1800" dirty="0">
              <a:latin typeface="Calibri" panose="020F0502020204030204" pitchFamily="34" charset="0"/>
              <a:cs typeface="Calibri" panose="020F0502020204030204" pitchFamily="34" charset="0"/>
            </a:endParaRPr>
          </a:p>
          <a:p>
            <a:pPr>
              <a:buFont typeface="Wingdings" panose="05000000000000000000" pitchFamily="2" charset="2"/>
              <a:buNone/>
            </a:pPr>
            <a:r>
              <a:rPr lang="en-US" altLang="zh-CN" sz="1800" dirty="0" err="1">
                <a:latin typeface="Calibri" panose="020F0502020204030204" pitchFamily="34" charset="0"/>
                <a:cs typeface="Calibri" panose="020F0502020204030204" pitchFamily="34" charset="0"/>
              </a:rPr>
              <a:t>CurrentY</a:t>
            </a:r>
            <a:r>
              <a:rPr lang="en-US" altLang="zh-CN" sz="1800" dirty="0">
                <a:latin typeface="Calibri" panose="020F0502020204030204" pitchFamily="34" charset="0"/>
                <a:cs typeface="Calibri" panose="020F0502020204030204" pitchFamily="34" charset="0"/>
              </a:rPr>
              <a:t>=Q(</a:t>
            </a:r>
            <a:r>
              <a:rPr lang="en-US" altLang="zh-CN" sz="1800" dirty="0" err="1">
                <a:latin typeface="Calibri" panose="020F0502020204030204" pitchFamily="34" charset="0"/>
                <a:cs typeface="Calibri" panose="020F0502020204030204" pitchFamily="34" charset="0"/>
              </a:rPr>
              <a:t>CurrentX</a:t>
            </a:r>
            <a:r>
              <a:rPr lang="en-US" altLang="zh-CN" sz="1800" dirty="0">
                <a:latin typeface="Calibri" panose="020F0502020204030204" pitchFamily="34" charset="0"/>
                <a:cs typeface="Calibri" panose="020F0502020204030204" pitchFamily="34" charset="0"/>
              </a:rPr>
              <a:t>);</a:t>
            </a:r>
            <a:endParaRPr lang="en-US" altLang="zh-CN" sz="1800" dirty="0">
              <a:latin typeface="Calibri" panose="020F0502020204030204" pitchFamily="34" charset="0"/>
              <a:cs typeface="Calibri" panose="020F0502020204030204" pitchFamily="34" charset="0"/>
            </a:endParaRPr>
          </a:p>
          <a:p>
            <a:pPr>
              <a:buFont typeface="Wingdings" panose="05000000000000000000" pitchFamily="2" charset="2"/>
              <a:buNone/>
            </a:pPr>
            <a:r>
              <a:rPr lang="en-US" altLang="zh-CN" sz="1800" dirty="0">
                <a:latin typeface="Calibri" panose="020F0502020204030204" pitchFamily="34" charset="0"/>
                <a:cs typeface="Calibri" panose="020F0502020204030204" pitchFamily="34" charset="0"/>
              </a:rPr>
              <a:t>}</a:t>
            </a:r>
            <a:endParaRPr lang="zh-CN" altLang="en-US" sz="1800" dirty="0">
              <a:latin typeface="Calibri" panose="020F0502020204030204" pitchFamily="34" charset="0"/>
              <a:cs typeface="Calibri" panose="020F0502020204030204" pitchFamily="34" charset="0"/>
            </a:endParaRPr>
          </a:p>
        </p:txBody>
      </p:sp>
      <p:sp>
        <p:nvSpPr>
          <p:cNvPr id="6" name="矩形: 圆角 5"/>
          <p:cNvSpPr/>
          <p:nvPr/>
        </p:nvSpPr>
        <p:spPr bwMode="auto">
          <a:xfrm>
            <a:off x="4038614" y="3830475"/>
            <a:ext cx="1181069" cy="457188"/>
          </a:xfrm>
          <a:prstGeom prst="round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Y=Q(X)</a:t>
            </a:r>
            <a:endParaRPr kumimoji="0" lang="zh-CN" altLang="en-US"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sp>
        <p:nvSpPr>
          <p:cNvPr id="7" name="矩形: 圆角 6"/>
          <p:cNvSpPr/>
          <p:nvPr/>
        </p:nvSpPr>
        <p:spPr bwMode="auto">
          <a:xfrm>
            <a:off x="1934866" y="3830475"/>
            <a:ext cx="1181069" cy="457188"/>
          </a:xfrm>
          <a:prstGeom prst="round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r>
              <a:rPr lang="en-US" altLang="zh-CN" sz="2000" dirty="0">
                <a:latin typeface="Times" panose="02020603050405020304" pitchFamily="18" charset="0"/>
              </a:rPr>
              <a:t>X=P(W)</a:t>
            </a:r>
            <a:endParaRPr lang="en-US" altLang="zh-CN" sz="2000" dirty="0">
              <a:latin typeface="Times" panose="02020603050405020304" pitchFamily="18" charset="0"/>
            </a:endParaRPr>
          </a:p>
        </p:txBody>
      </p:sp>
      <p:sp>
        <p:nvSpPr>
          <p:cNvPr id="8" name="矩形: 圆角 7"/>
          <p:cNvSpPr/>
          <p:nvPr/>
        </p:nvSpPr>
        <p:spPr bwMode="auto">
          <a:xfrm>
            <a:off x="6118810" y="3830475"/>
            <a:ext cx="1181069" cy="457188"/>
          </a:xfrm>
          <a:prstGeom prst="round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Z=R(Y)</a:t>
            </a:r>
            <a:endParaRPr kumimoji="0" lang="zh-CN" altLang="en-US"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cxnSp>
        <p:nvCxnSpPr>
          <p:cNvPr id="9" name="直接箭头连接符 8"/>
          <p:cNvCxnSpPr>
            <a:endCxn id="7" idx="1"/>
          </p:cNvCxnSpPr>
          <p:nvPr/>
        </p:nvCxnSpPr>
        <p:spPr bwMode="auto">
          <a:xfrm>
            <a:off x="1143090" y="4059069"/>
            <a:ext cx="791776" cy="0"/>
          </a:xfrm>
          <a:prstGeom prst="straightConnector1">
            <a:avLst/>
          </a:prstGeom>
          <a:solidFill>
            <a:schemeClr val="accent1"/>
          </a:solidFill>
          <a:ln w="19050" cap="flat" cmpd="sng" algn="ctr">
            <a:solidFill>
              <a:srgbClr val="C00000"/>
            </a:solidFill>
            <a:prstDash val="solid"/>
            <a:round/>
            <a:headEnd type="none" w="med" len="med"/>
            <a:tailEnd type="triangle"/>
          </a:ln>
          <a:effectLst/>
        </p:spPr>
      </p:cxnSp>
      <p:cxnSp>
        <p:nvCxnSpPr>
          <p:cNvPr id="13" name="直接箭头连接符 12"/>
          <p:cNvCxnSpPr>
            <a:stCxn id="7" idx="3"/>
            <a:endCxn id="6" idx="1"/>
          </p:cNvCxnSpPr>
          <p:nvPr/>
        </p:nvCxnSpPr>
        <p:spPr bwMode="auto">
          <a:xfrm>
            <a:off x="3115935" y="4059069"/>
            <a:ext cx="922679" cy="0"/>
          </a:xfrm>
          <a:prstGeom prst="straightConnector1">
            <a:avLst/>
          </a:prstGeom>
          <a:solidFill>
            <a:schemeClr val="accent1"/>
          </a:solidFill>
          <a:ln w="19050" cap="flat" cmpd="sng" algn="ctr">
            <a:solidFill>
              <a:srgbClr val="C00000"/>
            </a:solidFill>
            <a:prstDash val="solid"/>
            <a:round/>
            <a:headEnd type="none" w="med" len="med"/>
            <a:tailEnd type="triangle"/>
          </a:ln>
          <a:effectLst/>
        </p:spPr>
      </p:cxnSp>
      <p:cxnSp>
        <p:nvCxnSpPr>
          <p:cNvPr id="16" name="直接箭头连接符 15"/>
          <p:cNvCxnSpPr>
            <a:stCxn id="6" idx="3"/>
            <a:endCxn id="8" idx="1"/>
          </p:cNvCxnSpPr>
          <p:nvPr/>
        </p:nvCxnSpPr>
        <p:spPr bwMode="auto">
          <a:xfrm>
            <a:off x="5219683" y="4059069"/>
            <a:ext cx="899127" cy="0"/>
          </a:xfrm>
          <a:prstGeom prst="straightConnector1">
            <a:avLst/>
          </a:prstGeom>
          <a:solidFill>
            <a:schemeClr val="accent1"/>
          </a:solidFill>
          <a:ln w="19050" cap="flat" cmpd="sng" algn="ctr">
            <a:solidFill>
              <a:srgbClr val="C00000"/>
            </a:solidFill>
            <a:prstDash val="solid"/>
            <a:round/>
            <a:headEnd type="none" w="med" len="med"/>
            <a:tailEnd type="triangle"/>
          </a:ln>
          <a:effectLst/>
        </p:spPr>
      </p:cxnSp>
      <p:cxnSp>
        <p:nvCxnSpPr>
          <p:cNvPr id="19" name="直接箭头连接符 18"/>
          <p:cNvCxnSpPr>
            <a:stCxn id="8" idx="3"/>
          </p:cNvCxnSpPr>
          <p:nvPr/>
        </p:nvCxnSpPr>
        <p:spPr bwMode="auto">
          <a:xfrm>
            <a:off x="7299879" y="4059069"/>
            <a:ext cx="777229" cy="0"/>
          </a:xfrm>
          <a:prstGeom prst="straightConnector1">
            <a:avLst/>
          </a:prstGeom>
          <a:solidFill>
            <a:schemeClr val="accent1"/>
          </a:solidFill>
          <a:ln w="19050" cap="flat" cmpd="sng" algn="ctr">
            <a:solidFill>
              <a:srgbClr val="C00000"/>
            </a:solidFill>
            <a:prstDash val="solid"/>
            <a:round/>
            <a:headEnd type="none" w="med" len="med"/>
            <a:tailEnd type="triangle"/>
          </a:ln>
          <a:effectLst/>
        </p:spPr>
      </p:cxnSp>
      <p:sp>
        <p:nvSpPr>
          <p:cNvPr id="22" name="文本框 21"/>
          <p:cNvSpPr txBox="1"/>
          <p:nvPr/>
        </p:nvSpPr>
        <p:spPr>
          <a:xfrm>
            <a:off x="4254239" y="3468888"/>
            <a:ext cx="935869" cy="400110"/>
          </a:xfrm>
          <a:prstGeom prst="rect">
            <a:avLst/>
          </a:prstGeom>
          <a:noFill/>
        </p:spPr>
        <p:txBody>
          <a:bodyPr wrap="square" rtlCol="0">
            <a:spAutoFit/>
          </a:bodyPr>
          <a:lstStyle/>
          <a:p>
            <a:r>
              <a:rPr lang="zh-CN" altLang="en-US" sz="2000" dirty="0"/>
              <a:t>进程</a:t>
            </a:r>
            <a:endParaRPr lang="zh-CN" altLang="en-US" sz="2000" dirty="0"/>
          </a:p>
        </p:txBody>
      </p:sp>
      <p:sp>
        <p:nvSpPr>
          <p:cNvPr id="23" name="文本框 22"/>
          <p:cNvSpPr txBox="1"/>
          <p:nvPr/>
        </p:nvSpPr>
        <p:spPr>
          <a:xfrm>
            <a:off x="2173471" y="3468888"/>
            <a:ext cx="935869" cy="400110"/>
          </a:xfrm>
          <a:prstGeom prst="rect">
            <a:avLst/>
          </a:prstGeom>
          <a:noFill/>
        </p:spPr>
        <p:txBody>
          <a:bodyPr wrap="square" rtlCol="0">
            <a:spAutoFit/>
          </a:bodyPr>
          <a:lstStyle/>
          <a:p>
            <a:r>
              <a:rPr lang="zh-CN" altLang="en-US" sz="2000" dirty="0"/>
              <a:t>进程</a:t>
            </a:r>
            <a:endParaRPr lang="zh-CN" altLang="en-US" sz="2000" dirty="0"/>
          </a:p>
        </p:txBody>
      </p:sp>
      <p:sp>
        <p:nvSpPr>
          <p:cNvPr id="24" name="文本框 23"/>
          <p:cNvSpPr txBox="1"/>
          <p:nvPr/>
        </p:nvSpPr>
        <p:spPr>
          <a:xfrm>
            <a:off x="6364582" y="3468039"/>
            <a:ext cx="935869" cy="400110"/>
          </a:xfrm>
          <a:prstGeom prst="rect">
            <a:avLst/>
          </a:prstGeom>
          <a:noFill/>
        </p:spPr>
        <p:txBody>
          <a:bodyPr wrap="square" rtlCol="0">
            <a:spAutoFit/>
          </a:bodyPr>
          <a:lstStyle/>
          <a:p>
            <a:r>
              <a:rPr lang="zh-CN" altLang="en-US" sz="2000" dirty="0"/>
              <a:t>进程</a:t>
            </a:r>
            <a:endParaRPr lang="zh-CN" altLang="en-US" sz="2000" dirty="0"/>
          </a:p>
        </p:txBody>
      </p:sp>
      <p:sp>
        <p:nvSpPr>
          <p:cNvPr id="25" name="文本框 24"/>
          <p:cNvSpPr txBox="1"/>
          <p:nvPr/>
        </p:nvSpPr>
        <p:spPr>
          <a:xfrm>
            <a:off x="1062170" y="3733792"/>
            <a:ext cx="935869" cy="369332"/>
          </a:xfrm>
          <a:prstGeom prst="rect">
            <a:avLst/>
          </a:prstGeom>
          <a:noFill/>
        </p:spPr>
        <p:txBody>
          <a:bodyPr wrap="square" rtlCol="0">
            <a:spAutoFit/>
          </a:bodyPr>
          <a:lstStyle/>
          <a:p>
            <a:r>
              <a:rPr lang="zh-CN" altLang="en-US" sz="1800" dirty="0">
                <a:solidFill>
                  <a:srgbClr val="C00000"/>
                </a:solidFill>
                <a:latin typeface="Times New Roman" panose="02020603050405020304" charset="0"/>
                <a:cs typeface="Times New Roman" panose="02020603050405020304" charset="0"/>
              </a:rPr>
              <a:t>数据</a:t>
            </a:r>
            <a:r>
              <a:rPr lang="en-US" altLang="zh-CN" sz="1800" dirty="0">
                <a:solidFill>
                  <a:srgbClr val="C00000"/>
                </a:solidFill>
                <a:latin typeface="Times New Roman" panose="02020603050405020304" charset="0"/>
                <a:cs typeface="Times New Roman" panose="02020603050405020304" charset="0"/>
              </a:rPr>
              <a:t>W</a:t>
            </a:r>
            <a:endParaRPr lang="zh-CN" altLang="en-US" sz="1800" dirty="0">
              <a:solidFill>
                <a:srgbClr val="C00000"/>
              </a:solidFill>
              <a:latin typeface="Times New Roman" panose="02020603050405020304" charset="0"/>
              <a:cs typeface="Times New Roman" panose="02020603050405020304" charset="0"/>
            </a:endParaRPr>
          </a:p>
        </p:txBody>
      </p:sp>
      <p:sp>
        <p:nvSpPr>
          <p:cNvPr id="26" name="文本框 25"/>
          <p:cNvSpPr txBox="1"/>
          <p:nvPr/>
        </p:nvSpPr>
        <p:spPr>
          <a:xfrm>
            <a:off x="3119548" y="3733792"/>
            <a:ext cx="935869" cy="369332"/>
          </a:xfrm>
          <a:prstGeom prst="rect">
            <a:avLst/>
          </a:prstGeom>
          <a:noFill/>
        </p:spPr>
        <p:txBody>
          <a:bodyPr wrap="square" rtlCol="0">
            <a:spAutoFit/>
          </a:bodyPr>
          <a:lstStyle/>
          <a:p>
            <a:r>
              <a:rPr lang="zh-CN" altLang="en-US" sz="1800" dirty="0">
                <a:solidFill>
                  <a:srgbClr val="C00000"/>
                </a:solidFill>
                <a:latin typeface="Times New Roman" panose="02020603050405020304" charset="0"/>
                <a:cs typeface="Times New Roman" panose="02020603050405020304" charset="0"/>
              </a:rPr>
              <a:t>数据</a:t>
            </a:r>
            <a:r>
              <a:rPr lang="en-US" altLang="zh-CN" sz="1800" dirty="0">
                <a:solidFill>
                  <a:srgbClr val="C00000"/>
                </a:solidFill>
                <a:latin typeface="Times New Roman" panose="02020603050405020304" charset="0"/>
                <a:cs typeface="Times New Roman" panose="02020603050405020304" charset="0"/>
              </a:rPr>
              <a:t>X</a:t>
            </a:r>
            <a:endParaRPr lang="zh-CN" altLang="en-US" sz="1800" dirty="0">
              <a:solidFill>
                <a:srgbClr val="C00000"/>
              </a:solidFill>
              <a:latin typeface="Times New Roman" panose="02020603050405020304" charset="0"/>
              <a:cs typeface="Times New Roman" panose="02020603050405020304" charset="0"/>
            </a:endParaRPr>
          </a:p>
        </p:txBody>
      </p:sp>
      <p:sp>
        <p:nvSpPr>
          <p:cNvPr id="27" name="文本框 26"/>
          <p:cNvSpPr txBox="1"/>
          <p:nvPr/>
        </p:nvSpPr>
        <p:spPr>
          <a:xfrm>
            <a:off x="5253281" y="3733792"/>
            <a:ext cx="935869" cy="369332"/>
          </a:xfrm>
          <a:prstGeom prst="rect">
            <a:avLst/>
          </a:prstGeom>
          <a:noFill/>
        </p:spPr>
        <p:txBody>
          <a:bodyPr wrap="square" rtlCol="0">
            <a:spAutoFit/>
          </a:bodyPr>
          <a:lstStyle/>
          <a:p>
            <a:r>
              <a:rPr lang="zh-CN" altLang="en-US" sz="1800" dirty="0">
                <a:solidFill>
                  <a:srgbClr val="C00000"/>
                </a:solidFill>
                <a:latin typeface="Times New Roman" panose="02020603050405020304" charset="0"/>
                <a:cs typeface="Times New Roman" panose="02020603050405020304" charset="0"/>
              </a:rPr>
              <a:t>数据</a:t>
            </a:r>
            <a:r>
              <a:rPr lang="en-US" altLang="zh-CN" sz="1800" dirty="0">
                <a:solidFill>
                  <a:srgbClr val="C00000"/>
                </a:solidFill>
                <a:latin typeface="Times New Roman" panose="02020603050405020304" charset="0"/>
                <a:cs typeface="Times New Roman" panose="02020603050405020304" charset="0"/>
              </a:rPr>
              <a:t>Y</a:t>
            </a:r>
            <a:endParaRPr lang="zh-CN" altLang="en-US" sz="1800" dirty="0">
              <a:solidFill>
                <a:srgbClr val="C00000"/>
              </a:solidFill>
              <a:latin typeface="Times New Roman" panose="02020603050405020304" charset="0"/>
              <a:cs typeface="Times New Roman" panose="02020603050405020304" charset="0"/>
            </a:endParaRPr>
          </a:p>
        </p:txBody>
      </p:sp>
      <p:sp>
        <p:nvSpPr>
          <p:cNvPr id="28" name="文本框 27"/>
          <p:cNvSpPr txBox="1"/>
          <p:nvPr/>
        </p:nvSpPr>
        <p:spPr>
          <a:xfrm>
            <a:off x="7265055" y="3724335"/>
            <a:ext cx="935869" cy="369332"/>
          </a:xfrm>
          <a:prstGeom prst="rect">
            <a:avLst/>
          </a:prstGeom>
          <a:noFill/>
        </p:spPr>
        <p:txBody>
          <a:bodyPr wrap="square" rtlCol="0">
            <a:spAutoFit/>
          </a:bodyPr>
          <a:lstStyle/>
          <a:p>
            <a:r>
              <a:rPr lang="zh-CN" altLang="en-US" sz="1800" dirty="0">
                <a:solidFill>
                  <a:srgbClr val="C00000"/>
                </a:solidFill>
                <a:latin typeface="Times New Roman" panose="02020603050405020304" charset="0"/>
                <a:cs typeface="Times New Roman" panose="02020603050405020304" charset="0"/>
              </a:rPr>
              <a:t>数据</a:t>
            </a:r>
            <a:r>
              <a:rPr lang="en-US" altLang="zh-CN" sz="1800" dirty="0">
                <a:solidFill>
                  <a:srgbClr val="C00000"/>
                </a:solidFill>
                <a:latin typeface="Times New Roman" panose="02020603050405020304" charset="0"/>
                <a:cs typeface="Times New Roman" panose="02020603050405020304" charset="0"/>
              </a:rPr>
              <a:t>Z</a:t>
            </a:r>
            <a:endParaRPr lang="zh-CN" altLang="en-US" sz="1800" dirty="0">
              <a:solidFill>
                <a:srgbClr val="C00000"/>
              </a:solidFill>
              <a:latin typeface="Times New Roman" panose="02020603050405020304" charset="0"/>
              <a:cs typeface="Times New Roman" panose="0202060305040502030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lstStyle/>
          <a:p>
            <a:r>
              <a:rPr lang="zh-CN" altLang="en-US" dirty="0"/>
              <a:t>非阻塞通信中，双缓冲是一种常用的方法。</a:t>
            </a:r>
            <a:endParaRPr lang="zh-CN" altLang="en-US" dirty="0"/>
          </a:p>
          <a:p>
            <a:pPr lvl="1"/>
            <a:r>
              <a:rPr lang="zh-CN" altLang="en-US" sz="2000" dirty="0">
                <a:latin typeface="Times New Roman" panose="02020603050405020304" charset="0"/>
                <a:cs typeface="Times New Roman" panose="02020603050405020304" charset="0"/>
              </a:rPr>
              <a:t>需要为</a:t>
            </a:r>
            <a:r>
              <a:rPr lang="en-US" altLang="zh-CN" sz="2000" dirty="0">
                <a:latin typeface="Times New Roman" panose="02020603050405020304" charset="0"/>
                <a:cs typeface="Times New Roman" panose="02020603050405020304" charset="0"/>
              </a:rPr>
              <a:t>X</a:t>
            </a:r>
            <a:r>
              <a:rPr lang="zh-CN" altLang="en-US" sz="2000" dirty="0">
                <a:latin typeface="Times New Roman" panose="02020603050405020304" charset="0"/>
                <a:cs typeface="Times New Roman" panose="02020603050405020304" charset="0"/>
              </a:rPr>
              <a:t>和</a:t>
            </a:r>
            <a:r>
              <a:rPr lang="en-US" altLang="zh-CN" sz="2000" dirty="0">
                <a:latin typeface="Times New Roman" panose="02020603050405020304" charset="0"/>
                <a:cs typeface="Times New Roman" panose="02020603050405020304" charset="0"/>
              </a:rPr>
              <a:t>Y</a:t>
            </a:r>
            <a:r>
              <a:rPr lang="zh-CN" altLang="en-US" sz="2000" dirty="0">
                <a:latin typeface="Times New Roman" panose="02020603050405020304" charset="0"/>
                <a:cs typeface="Times New Roman" panose="02020603050405020304" charset="0"/>
              </a:rPr>
              <a:t>各自准备两个单独的缓冲，当接收进程向缓冲中放下一个</a:t>
            </a:r>
            <a:r>
              <a:rPr lang="en-US" altLang="zh-CN" sz="2000" dirty="0">
                <a:latin typeface="Times New Roman" panose="02020603050405020304" charset="0"/>
                <a:cs typeface="Times New Roman" panose="02020603050405020304" charset="0"/>
              </a:rPr>
              <a:t>X</a:t>
            </a:r>
            <a:r>
              <a:rPr lang="zh-CN" altLang="en-US" sz="2000" dirty="0">
                <a:latin typeface="Times New Roman" panose="02020603050405020304" charset="0"/>
                <a:cs typeface="Times New Roman" panose="02020603050405020304" charset="0"/>
              </a:rPr>
              <a:t>时，计算进程可能从另一个缓冲中读当前的</a:t>
            </a:r>
            <a:r>
              <a:rPr lang="en-US" altLang="zh-CN" sz="2000" dirty="0">
                <a:latin typeface="Times New Roman" panose="02020603050405020304" charset="0"/>
                <a:cs typeface="Times New Roman" panose="02020603050405020304" charset="0"/>
              </a:rPr>
              <a:t>X</a:t>
            </a:r>
            <a:r>
              <a:rPr lang="zh-CN" altLang="en-US" sz="2000" dirty="0">
                <a:latin typeface="Times New Roman" panose="02020603050405020304" charset="0"/>
                <a:cs typeface="Times New Roman" panose="02020603050405020304" charset="0"/>
              </a:rPr>
              <a:t>。 </a:t>
            </a:r>
            <a:endParaRPr lang="zh-CN" altLang="en-US" sz="2000" dirty="0">
              <a:latin typeface="Times New Roman" panose="02020603050405020304" charset="0"/>
              <a:cs typeface="Times New Roman" panose="02020603050405020304" charset="0"/>
            </a:endParaRPr>
          </a:p>
          <a:p>
            <a:pPr lvl="1"/>
            <a:r>
              <a:rPr lang="zh-CN" altLang="en-US" sz="2000" dirty="0">
                <a:latin typeface="Times New Roman" panose="02020603050405020304" charset="0"/>
                <a:cs typeface="Times New Roman" panose="02020603050405020304" charset="0"/>
              </a:rPr>
              <a:t>需要确信缓冲中的数据在缓冲被更新之前使用 。</a:t>
            </a:r>
            <a:endParaRPr lang="zh-CN" altLang="en-US" sz="2000" dirty="0">
              <a:latin typeface="Times New Roman" panose="02020603050405020304" charset="0"/>
              <a:cs typeface="Times New Roman" panose="02020603050405020304" charset="0"/>
            </a:endParaRPr>
          </a:p>
          <a:p>
            <a:endParaRPr lang="zh-CN" altLang="en-US" dirty="0"/>
          </a:p>
        </p:txBody>
      </p:sp>
      <p:sp>
        <p:nvSpPr>
          <p:cNvPr id="3" name="标题 2"/>
          <p:cNvSpPr>
            <a:spLocks noGrp="1"/>
          </p:cNvSpPr>
          <p:nvPr>
            <p:ph type="ctrTitle"/>
          </p:nvPr>
        </p:nvSpPr>
        <p:spPr/>
        <p:txBody>
          <a:bodyPr/>
          <a:lstStyle/>
          <a:p>
            <a:r>
              <a:rPr lang="zh-CN" altLang="en-US" dirty="0"/>
              <a:t>重叠计算与通信</a:t>
            </a:r>
            <a:endParaRPr lang="zh-CN" altLang="en-US" dirty="0"/>
          </a:p>
        </p:txBody>
      </p:sp>
      <p:sp>
        <p:nvSpPr>
          <p:cNvPr id="5" name="文本框 4"/>
          <p:cNvSpPr txBox="1"/>
          <p:nvPr/>
        </p:nvSpPr>
        <p:spPr>
          <a:xfrm>
            <a:off x="1524050" y="2819416"/>
            <a:ext cx="6095900" cy="2092239"/>
          </a:xfrm>
          <a:prstGeom prst="rect">
            <a:avLst/>
          </a:prstGeom>
          <a:solidFill>
            <a:schemeClr val="accent5"/>
          </a:solidFill>
        </p:spPr>
        <p:txBody>
          <a:bodyPr wrap="square">
            <a:spAutoFit/>
          </a:bodyPr>
          <a:lstStyle/>
          <a:p>
            <a:pPr>
              <a:lnSpc>
                <a:spcPct val="80000"/>
              </a:lnSpc>
              <a:buFont typeface="Wingdings" panose="05000000000000000000" pitchFamily="2" charset="2"/>
              <a:buNone/>
            </a:pPr>
            <a:r>
              <a:rPr lang="en-US" altLang="zh-CN" sz="1800" dirty="0">
                <a:latin typeface="Calibri" panose="020F0502020204030204" pitchFamily="34" charset="0"/>
                <a:cs typeface="Calibri" panose="020F0502020204030204" pitchFamily="34" charset="0"/>
              </a:rPr>
              <a:t>while (</a:t>
            </a:r>
            <a:r>
              <a:rPr lang="en-US" altLang="zh-CN" sz="1800" dirty="0" err="1">
                <a:latin typeface="Calibri" panose="020F0502020204030204" pitchFamily="34" charset="0"/>
                <a:cs typeface="Calibri" panose="020F0502020204030204" pitchFamily="34" charset="0"/>
              </a:rPr>
              <a:t>Not_Done</a:t>
            </a:r>
            <a:r>
              <a:rPr lang="en-US" altLang="zh-CN" sz="1800" dirty="0">
                <a:latin typeface="Calibri" panose="020F0502020204030204" pitchFamily="34" charset="0"/>
                <a:cs typeface="Calibri" panose="020F0502020204030204" pitchFamily="34" charset="0"/>
              </a:rPr>
              <a:t>){</a:t>
            </a:r>
            <a:endParaRPr lang="en-US" altLang="zh-CN" sz="1800" dirty="0">
              <a:latin typeface="Calibri" panose="020F0502020204030204" pitchFamily="34" charset="0"/>
              <a:cs typeface="Calibri" panose="020F0502020204030204" pitchFamily="34" charset="0"/>
            </a:endParaRPr>
          </a:p>
          <a:p>
            <a:pPr>
              <a:lnSpc>
                <a:spcPct val="80000"/>
              </a:lnSpc>
              <a:buFont typeface="Wingdings" panose="05000000000000000000" pitchFamily="2" charset="2"/>
              <a:buNone/>
            </a:pPr>
            <a:r>
              <a:rPr lang="en-US" altLang="zh-CN" sz="1800" dirty="0">
                <a:latin typeface="Calibri" panose="020F0502020204030204" pitchFamily="34" charset="0"/>
                <a:cs typeface="Calibri" panose="020F0502020204030204" pitchFamily="34" charset="0"/>
              </a:rPr>
              <a:t>if (X==Xbuf0) {X=Xbuf1; Y=Ybuf1; Xin=Xbuf0; </a:t>
            </a:r>
            <a:r>
              <a:rPr lang="en-US" altLang="zh-CN" sz="1800" dirty="0" err="1">
                <a:latin typeface="Calibri" panose="020F0502020204030204" pitchFamily="34" charset="0"/>
                <a:cs typeface="Calibri" panose="020F0502020204030204" pitchFamily="34" charset="0"/>
              </a:rPr>
              <a:t>Yout</a:t>
            </a:r>
            <a:r>
              <a:rPr lang="en-US" altLang="zh-CN" sz="1800" dirty="0">
                <a:latin typeface="Calibri" panose="020F0502020204030204" pitchFamily="34" charset="0"/>
                <a:cs typeface="Calibri" panose="020F0502020204030204" pitchFamily="34" charset="0"/>
              </a:rPr>
              <a:t>=Ybuf0;}</a:t>
            </a:r>
            <a:endParaRPr lang="en-US" altLang="zh-CN" sz="1800" dirty="0">
              <a:latin typeface="Calibri" panose="020F0502020204030204" pitchFamily="34" charset="0"/>
              <a:cs typeface="Calibri" panose="020F0502020204030204" pitchFamily="34" charset="0"/>
            </a:endParaRPr>
          </a:p>
          <a:p>
            <a:pPr>
              <a:lnSpc>
                <a:spcPct val="80000"/>
              </a:lnSpc>
              <a:buFont typeface="Wingdings" panose="05000000000000000000" pitchFamily="2" charset="2"/>
              <a:buNone/>
            </a:pPr>
            <a:r>
              <a:rPr lang="en-US" altLang="zh-CN" sz="1800" dirty="0">
                <a:latin typeface="Calibri" panose="020F0502020204030204" pitchFamily="34" charset="0"/>
                <a:cs typeface="Calibri" panose="020F0502020204030204" pitchFamily="34" charset="0"/>
              </a:rPr>
              <a:t>else {X=Xbuf0; Y=Ybuf0; Xin=Xbuf1; </a:t>
            </a:r>
            <a:r>
              <a:rPr lang="en-US" altLang="zh-CN" sz="1800" dirty="0" err="1">
                <a:latin typeface="Calibri" panose="020F0502020204030204" pitchFamily="34" charset="0"/>
                <a:cs typeface="Calibri" panose="020F0502020204030204" pitchFamily="34" charset="0"/>
              </a:rPr>
              <a:t>Yout</a:t>
            </a:r>
            <a:r>
              <a:rPr lang="en-US" altLang="zh-CN" sz="1800" dirty="0">
                <a:latin typeface="Calibri" panose="020F0502020204030204" pitchFamily="34" charset="0"/>
                <a:cs typeface="Calibri" panose="020F0502020204030204" pitchFamily="34" charset="0"/>
              </a:rPr>
              <a:t>=Ybuf1;}</a:t>
            </a:r>
            <a:endParaRPr lang="en-US" altLang="zh-CN" sz="1800" dirty="0">
              <a:latin typeface="Calibri" panose="020F0502020204030204" pitchFamily="34" charset="0"/>
              <a:cs typeface="Calibri" panose="020F0502020204030204" pitchFamily="34" charset="0"/>
            </a:endParaRPr>
          </a:p>
          <a:p>
            <a:pPr>
              <a:lnSpc>
                <a:spcPct val="80000"/>
              </a:lnSpc>
              <a:buFont typeface="Wingdings" panose="05000000000000000000" pitchFamily="2" charset="2"/>
              <a:buNone/>
            </a:pPr>
            <a:r>
              <a:rPr lang="en-US" altLang="zh-CN" sz="1800" dirty="0" err="1">
                <a:latin typeface="Calibri" panose="020F0502020204030204" pitchFamily="34" charset="0"/>
                <a:cs typeface="Calibri" panose="020F0502020204030204" pitchFamily="34" charset="0"/>
              </a:rPr>
              <a:t>MPI_Irevc</a:t>
            </a:r>
            <a:r>
              <a:rPr lang="en-US" altLang="zh-CN" sz="1800" dirty="0">
                <a:latin typeface="Calibri" panose="020F0502020204030204" pitchFamily="34" charset="0"/>
                <a:cs typeface="Calibri" panose="020F0502020204030204" pitchFamily="34" charset="0"/>
              </a:rPr>
              <a:t>(Xin, …, </a:t>
            </a:r>
            <a:r>
              <a:rPr lang="en-US" altLang="zh-CN" sz="1800" dirty="0" err="1">
                <a:solidFill>
                  <a:srgbClr val="C00000"/>
                </a:solidFill>
                <a:latin typeface="Calibri" panose="020F0502020204030204" pitchFamily="34" charset="0"/>
                <a:cs typeface="Calibri" panose="020F0502020204030204" pitchFamily="34" charset="0"/>
              </a:rPr>
              <a:t>recv_handle</a:t>
            </a:r>
            <a:r>
              <a:rPr lang="en-US" altLang="zh-CN" sz="1800" dirty="0">
                <a:latin typeface="Calibri" panose="020F0502020204030204" pitchFamily="34" charset="0"/>
                <a:cs typeface="Calibri" panose="020F0502020204030204" pitchFamily="34" charset="0"/>
              </a:rPr>
              <a:t>);</a:t>
            </a:r>
            <a:endParaRPr lang="en-US" altLang="zh-CN" sz="1800" dirty="0">
              <a:latin typeface="Calibri" panose="020F0502020204030204" pitchFamily="34" charset="0"/>
              <a:cs typeface="Calibri" panose="020F0502020204030204" pitchFamily="34" charset="0"/>
            </a:endParaRPr>
          </a:p>
          <a:p>
            <a:pPr>
              <a:lnSpc>
                <a:spcPct val="80000"/>
              </a:lnSpc>
              <a:buFont typeface="Wingdings" panose="05000000000000000000" pitchFamily="2" charset="2"/>
              <a:buNone/>
            </a:pPr>
            <a:r>
              <a:rPr lang="en-US" altLang="zh-CN" sz="1800" dirty="0" err="1">
                <a:latin typeface="Calibri" panose="020F0502020204030204" pitchFamily="34" charset="0"/>
                <a:cs typeface="Calibri" panose="020F0502020204030204" pitchFamily="34" charset="0"/>
              </a:rPr>
              <a:t>MPI_Isend</a:t>
            </a:r>
            <a:r>
              <a:rPr lang="en-US" altLang="zh-CN" sz="1800" dirty="0">
                <a:latin typeface="Calibri" panose="020F0502020204030204" pitchFamily="34" charset="0"/>
                <a:cs typeface="Calibri" panose="020F0502020204030204" pitchFamily="34" charset="0"/>
              </a:rPr>
              <a:t>(</a:t>
            </a:r>
            <a:r>
              <a:rPr lang="en-US" altLang="zh-CN" sz="1800" dirty="0" err="1">
                <a:latin typeface="Calibri" panose="020F0502020204030204" pitchFamily="34" charset="0"/>
                <a:cs typeface="Calibri" panose="020F0502020204030204" pitchFamily="34" charset="0"/>
              </a:rPr>
              <a:t>Yout</a:t>
            </a:r>
            <a:r>
              <a:rPr lang="en-US" altLang="zh-CN" sz="1800" dirty="0">
                <a:latin typeface="Calibri" panose="020F0502020204030204" pitchFamily="34" charset="0"/>
                <a:cs typeface="Calibri" panose="020F0502020204030204" pitchFamily="34" charset="0"/>
              </a:rPr>
              <a:t>, …, </a:t>
            </a:r>
            <a:r>
              <a:rPr lang="en-US" altLang="zh-CN" sz="1800" dirty="0" err="1">
                <a:solidFill>
                  <a:srgbClr val="C00000"/>
                </a:solidFill>
                <a:latin typeface="Calibri" panose="020F0502020204030204" pitchFamily="34" charset="0"/>
                <a:cs typeface="Calibri" panose="020F0502020204030204" pitchFamily="34" charset="0"/>
              </a:rPr>
              <a:t>send_handle</a:t>
            </a:r>
            <a:r>
              <a:rPr lang="en-US" altLang="zh-CN" sz="1800" dirty="0">
                <a:latin typeface="Calibri" panose="020F0502020204030204" pitchFamily="34" charset="0"/>
                <a:cs typeface="Calibri" panose="020F0502020204030204" pitchFamily="34" charset="0"/>
              </a:rPr>
              <a:t>);</a:t>
            </a:r>
            <a:endParaRPr lang="en-US" altLang="zh-CN" sz="1800" dirty="0">
              <a:latin typeface="Calibri" panose="020F0502020204030204" pitchFamily="34" charset="0"/>
              <a:cs typeface="Calibri" panose="020F0502020204030204" pitchFamily="34" charset="0"/>
            </a:endParaRPr>
          </a:p>
          <a:p>
            <a:pPr>
              <a:lnSpc>
                <a:spcPct val="80000"/>
              </a:lnSpc>
              <a:buFont typeface="Wingdings" panose="05000000000000000000" pitchFamily="2" charset="2"/>
              <a:buNone/>
            </a:pPr>
            <a:r>
              <a:rPr lang="en-US" altLang="zh-CN" sz="1800" dirty="0">
                <a:latin typeface="Calibri" panose="020F0502020204030204" pitchFamily="34" charset="0"/>
                <a:cs typeface="Calibri" panose="020F0502020204030204" pitchFamily="34" charset="0"/>
              </a:rPr>
              <a:t>Y=Q(X);                             /* </a:t>
            </a:r>
            <a:r>
              <a:rPr lang="zh-CN" altLang="en-US" sz="1800" dirty="0">
                <a:latin typeface="Calibri" panose="020F0502020204030204" pitchFamily="34" charset="0"/>
                <a:cs typeface="Calibri" panose="020F0502020204030204" pitchFamily="34" charset="0"/>
              </a:rPr>
              <a:t>重叠计算*</a:t>
            </a:r>
            <a:r>
              <a:rPr lang="en-US" altLang="zh-CN" sz="1800" dirty="0">
                <a:latin typeface="Calibri" panose="020F0502020204030204" pitchFamily="34" charset="0"/>
                <a:cs typeface="Calibri" panose="020F0502020204030204" pitchFamily="34" charset="0"/>
              </a:rPr>
              <a:t>/</a:t>
            </a:r>
            <a:endParaRPr lang="en-US" altLang="zh-CN" sz="1800" dirty="0">
              <a:latin typeface="Calibri" panose="020F0502020204030204" pitchFamily="34" charset="0"/>
              <a:cs typeface="Calibri" panose="020F0502020204030204" pitchFamily="34" charset="0"/>
            </a:endParaRPr>
          </a:p>
          <a:p>
            <a:pPr>
              <a:lnSpc>
                <a:spcPct val="80000"/>
              </a:lnSpc>
              <a:buFont typeface="Wingdings" panose="05000000000000000000" pitchFamily="2" charset="2"/>
              <a:buNone/>
            </a:pPr>
            <a:r>
              <a:rPr lang="en-US" altLang="zh-CN" sz="1800" dirty="0" err="1">
                <a:latin typeface="Calibri" panose="020F0502020204030204" pitchFamily="34" charset="0"/>
                <a:cs typeface="Calibri" panose="020F0502020204030204" pitchFamily="34" charset="0"/>
              </a:rPr>
              <a:t>MPI_Wait</a:t>
            </a:r>
            <a:r>
              <a:rPr lang="en-US" altLang="zh-CN" sz="1800" dirty="0">
                <a:latin typeface="Calibri" panose="020F0502020204030204" pitchFamily="34" charset="0"/>
                <a:cs typeface="Calibri" panose="020F0502020204030204" pitchFamily="34" charset="0"/>
              </a:rPr>
              <a:t>(</a:t>
            </a:r>
            <a:r>
              <a:rPr lang="en-US" altLang="zh-CN" sz="1800" dirty="0" err="1">
                <a:solidFill>
                  <a:srgbClr val="C00000"/>
                </a:solidFill>
                <a:latin typeface="Calibri" panose="020F0502020204030204" pitchFamily="34" charset="0"/>
                <a:cs typeface="Calibri" panose="020F0502020204030204" pitchFamily="34" charset="0"/>
              </a:rPr>
              <a:t>recv_handle</a:t>
            </a:r>
            <a:r>
              <a:rPr lang="en-US" altLang="zh-CN" sz="1800" dirty="0" err="1">
                <a:latin typeface="Calibri" panose="020F0502020204030204" pitchFamily="34" charset="0"/>
                <a:cs typeface="Calibri" panose="020F0502020204030204" pitchFamily="34" charset="0"/>
              </a:rPr>
              <a:t>,recv_status</a:t>
            </a:r>
            <a:r>
              <a:rPr lang="en-US" altLang="zh-CN" sz="1800" dirty="0">
                <a:latin typeface="Calibri" panose="020F0502020204030204" pitchFamily="34" charset="0"/>
                <a:cs typeface="Calibri" panose="020F0502020204030204" pitchFamily="34" charset="0"/>
              </a:rPr>
              <a:t>);</a:t>
            </a:r>
            <a:endParaRPr lang="en-US" altLang="zh-CN" sz="1800" dirty="0">
              <a:latin typeface="Calibri" panose="020F0502020204030204" pitchFamily="34" charset="0"/>
              <a:cs typeface="Calibri" panose="020F0502020204030204" pitchFamily="34" charset="0"/>
            </a:endParaRPr>
          </a:p>
          <a:p>
            <a:pPr>
              <a:lnSpc>
                <a:spcPct val="80000"/>
              </a:lnSpc>
              <a:buFont typeface="Wingdings" panose="05000000000000000000" pitchFamily="2" charset="2"/>
              <a:buNone/>
            </a:pPr>
            <a:r>
              <a:rPr lang="en-US" altLang="zh-CN" sz="1800" dirty="0" err="1">
                <a:latin typeface="Calibri" panose="020F0502020204030204" pitchFamily="34" charset="0"/>
                <a:cs typeface="Calibri" panose="020F0502020204030204" pitchFamily="34" charset="0"/>
              </a:rPr>
              <a:t>MPI_Wait</a:t>
            </a:r>
            <a:r>
              <a:rPr lang="en-US" altLang="zh-CN" sz="1800" dirty="0">
                <a:latin typeface="Calibri" panose="020F0502020204030204" pitchFamily="34" charset="0"/>
                <a:cs typeface="Calibri" panose="020F0502020204030204" pitchFamily="34" charset="0"/>
              </a:rPr>
              <a:t>(</a:t>
            </a:r>
            <a:r>
              <a:rPr lang="en-US" altLang="zh-CN" sz="1800" dirty="0" err="1">
                <a:solidFill>
                  <a:srgbClr val="C00000"/>
                </a:solidFill>
                <a:latin typeface="Calibri" panose="020F0502020204030204" pitchFamily="34" charset="0"/>
                <a:cs typeface="Calibri" panose="020F0502020204030204" pitchFamily="34" charset="0"/>
              </a:rPr>
              <a:t>send_handle</a:t>
            </a:r>
            <a:r>
              <a:rPr lang="en-US" altLang="zh-CN" sz="1800" dirty="0" err="1">
                <a:latin typeface="Calibri" panose="020F0502020204030204" pitchFamily="34" charset="0"/>
                <a:cs typeface="Calibri" panose="020F0502020204030204" pitchFamily="34" charset="0"/>
              </a:rPr>
              <a:t>,send_status</a:t>
            </a:r>
            <a:r>
              <a:rPr lang="en-US" altLang="zh-CN" sz="1800" dirty="0">
                <a:latin typeface="Calibri" panose="020F0502020204030204" pitchFamily="34" charset="0"/>
                <a:cs typeface="Calibri" panose="020F0502020204030204" pitchFamily="34" charset="0"/>
              </a:rPr>
              <a:t>);</a:t>
            </a:r>
            <a:endParaRPr lang="en-US" altLang="zh-CN" sz="1800" dirty="0">
              <a:latin typeface="Calibri" panose="020F0502020204030204" pitchFamily="34" charset="0"/>
              <a:cs typeface="Calibri" panose="020F0502020204030204" pitchFamily="34" charset="0"/>
            </a:endParaRPr>
          </a:p>
          <a:p>
            <a:pPr>
              <a:lnSpc>
                <a:spcPct val="80000"/>
              </a:lnSpc>
              <a:buFont typeface="Wingdings" panose="05000000000000000000" pitchFamily="2" charset="2"/>
              <a:buNone/>
            </a:pPr>
            <a:r>
              <a:rPr lang="en-US" altLang="zh-CN" sz="1800" dirty="0">
                <a:latin typeface="Calibri" panose="020F0502020204030204" pitchFamily="34" charset="0"/>
                <a:cs typeface="Calibri" panose="020F0502020204030204" pitchFamily="34" charset="0"/>
              </a:rPr>
              <a:t>}</a:t>
            </a:r>
            <a:endParaRPr lang="zh-CN" altLang="en-US" sz="1800" dirty="0">
              <a:latin typeface="Calibri" panose="020F0502020204030204" pitchFamily="34" charset="0"/>
              <a:cs typeface="Calibri" panose="020F0502020204030204" pitchFamily="34" charset="0"/>
            </a:endParaRPr>
          </a:p>
        </p:txBody>
      </p:sp>
      <p:sp>
        <p:nvSpPr>
          <p:cNvPr id="6" name="矩形: 圆角 5"/>
          <p:cNvSpPr/>
          <p:nvPr/>
        </p:nvSpPr>
        <p:spPr bwMode="auto">
          <a:xfrm>
            <a:off x="3972930" y="5621536"/>
            <a:ext cx="1181069" cy="457188"/>
          </a:xfrm>
          <a:prstGeom prst="roundRect">
            <a:avLst/>
          </a:prstGeom>
          <a:solidFill>
            <a:schemeClr val="accent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Y=Q(X)</a:t>
            </a:r>
            <a:endParaRPr kumimoji="0" lang="zh-CN" altLang="en-US"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sp>
        <p:nvSpPr>
          <p:cNvPr id="7" name="文本框 6"/>
          <p:cNvSpPr txBox="1"/>
          <p:nvPr/>
        </p:nvSpPr>
        <p:spPr>
          <a:xfrm>
            <a:off x="4218130" y="5221426"/>
            <a:ext cx="935869" cy="400110"/>
          </a:xfrm>
          <a:prstGeom prst="rect">
            <a:avLst/>
          </a:prstGeom>
          <a:noFill/>
        </p:spPr>
        <p:txBody>
          <a:bodyPr wrap="square" rtlCol="0">
            <a:spAutoFit/>
          </a:bodyPr>
          <a:lstStyle/>
          <a:p>
            <a:r>
              <a:rPr lang="zh-CN" altLang="en-US" sz="2000" dirty="0"/>
              <a:t>进程</a:t>
            </a:r>
            <a:endParaRPr lang="zh-CN" altLang="en-US" sz="2000" dirty="0"/>
          </a:p>
        </p:txBody>
      </p:sp>
      <p:sp>
        <p:nvSpPr>
          <p:cNvPr id="8" name="矩形 7"/>
          <p:cNvSpPr/>
          <p:nvPr/>
        </p:nvSpPr>
        <p:spPr bwMode="auto">
          <a:xfrm>
            <a:off x="2079049" y="5163643"/>
            <a:ext cx="1036654" cy="457188"/>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Xbuf0</a:t>
            </a:r>
            <a:endParaRPr kumimoji="0" lang="zh-CN" altLang="en-US"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sp>
        <p:nvSpPr>
          <p:cNvPr id="9" name="矩形 8"/>
          <p:cNvSpPr/>
          <p:nvPr/>
        </p:nvSpPr>
        <p:spPr bwMode="auto">
          <a:xfrm>
            <a:off x="2079049" y="6078724"/>
            <a:ext cx="1036654" cy="457188"/>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Xbuf1</a:t>
            </a:r>
            <a:endParaRPr kumimoji="0" lang="zh-CN" altLang="en-US"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sp>
        <p:nvSpPr>
          <p:cNvPr id="10" name="矩形 9"/>
          <p:cNvSpPr/>
          <p:nvPr/>
        </p:nvSpPr>
        <p:spPr bwMode="auto">
          <a:xfrm>
            <a:off x="5858831" y="5163643"/>
            <a:ext cx="1036654" cy="457188"/>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Ybuf0</a:t>
            </a:r>
            <a:endParaRPr kumimoji="0" lang="zh-CN" altLang="en-US"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sp>
        <p:nvSpPr>
          <p:cNvPr id="11" name="矩形 10"/>
          <p:cNvSpPr/>
          <p:nvPr/>
        </p:nvSpPr>
        <p:spPr bwMode="auto">
          <a:xfrm>
            <a:off x="5858831" y="6078724"/>
            <a:ext cx="1036654" cy="457188"/>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Ybuf1</a:t>
            </a:r>
            <a:endParaRPr kumimoji="0" lang="zh-CN" altLang="en-US"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cxnSp>
        <p:nvCxnSpPr>
          <p:cNvPr id="12" name="连接符: 肘形 11"/>
          <p:cNvCxnSpPr>
            <a:stCxn id="8" idx="3"/>
          </p:cNvCxnSpPr>
          <p:nvPr/>
        </p:nvCxnSpPr>
        <p:spPr bwMode="auto">
          <a:xfrm>
            <a:off x="3115703" y="5392237"/>
            <a:ext cx="1158775" cy="228594"/>
          </a:xfrm>
          <a:prstGeom prst="bentConnector3">
            <a:avLst>
              <a:gd name="adj1" fmla="val 100431"/>
            </a:avLst>
          </a:prstGeom>
          <a:solidFill>
            <a:schemeClr val="accent1"/>
          </a:solidFill>
          <a:ln w="19050" cap="flat" cmpd="sng" algn="ctr">
            <a:solidFill>
              <a:srgbClr val="C00000"/>
            </a:solidFill>
            <a:prstDash val="sysDash"/>
            <a:round/>
            <a:headEnd type="none" w="med" len="med"/>
            <a:tailEnd type="triangle"/>
          </a:ln>
          <a:effectLst/>
        </p:spPr>
      </p:cxnSp>
      <p:cxnSp>
        <p:nvCxnSpPr>
          <p:cNvPr id="13" name="连接符: 肘形 12"/>
          <p:cNvCxnSpPr>
            <a:stCxn id="9" idx="3"/>
          </p:cNvCxnSpPr>
          <p:nvPr/>
        </p:nvCxnSpPr>
        <p:spPr bwMode="auto">
          <a:xfrm flipV="1">
            <a:off x="3115703" y="6078019"/>
            <a:ext cx="1158775" cy="229299"/>
          </a:xfrm>
          <a:prstGeom prst="bentConnector3">
            <a:avLst>
              <a:gd name="adj1" fmla="val 99245"/>
            </a:avLst>
          </a:prstGeom>
          <a:solidFill>
            <a:schemeClr val="accent1"/>
          </a:solidFill>
          <a:ln w="19050" cap="flat" cmpd="sng" algn="ctr">
            <a:solidFill>
              <a:srgbClr val="C00000"/>
            </a:solidFill>
            <a:prstDash val="solid"/>
            <a:round/>
            <a:headEnd type="none" w="med" len="med"/>
            <a:tailEnd type="triangle"/>
          </a:ln>
          <a:effectLst/>
        </p:spPr>
      </p:cxnSp>
      <p:cxnSp>
        <p:nvCxnSpPr>
          <p:cNvPr id="14" name="连接符: 肘形 13"/>
          <p:cNvCxnSpPr>
            <a:stCxn id="11" idx="1"/>
          </p:cNvCxnSpPr>
          <p:nvPr/>
        </p:nvCxnSpPr>
        <p:spPr bwMode="auto">
          <a:xfrm rot="10800000">
            <a:off x="4868259" y="6078020"/>
            <a:ext cx="990572" cy="229299"/>
          </a:xfrm>
          <a:prstGeom prst="bentConnector3">
            <a:avLst>
              <a:gd name="adj1" fmla="val 99973"/>
            </a:avLst>
          </a:prstGeom>
          <a:solidFill>
            <a:schemeClr val="accent1"/>
          </a:solidFill>
          <a:ln w="19050" cap="flat" cmpd="sng" algn="ctr">
            <a:solidFill>
              <a:srgbClr val="C00000"/>
            </a:solidFill>
            <a:prstDash val="solid"/>
            <a:round/>
            <a:headEnd type="triangle" w="med" len="med"/>
            <a:tailEnd type="none" w="med" len="med"/>
          </a:ln>
          <a:effectLst/>
        </p:spPr>
      </p:cxnSp>
      <p:cxnSp>
        <p:nvCxnSpPr>
          <p:cNvPr id="15" name="连接符: 肘形 14"/>
          <p:cNvCxnSpPr>
            <a:stCxn id="10" idx="1"/>
          </p:cNvCxnSpPr>
          <p:nvPr/>
        </p:nvCxnSpPr>
        <p:spPr bwMode="auto">
          <a:xfrm rot="10800000" flipV="1">
            <a:off x="4868259" y="5392236"/>
            <a:ext cx="990573" cy="228593"/>
          </a:xfrm>
          <a:prstGeom prst="bentConnector3">
            <a:avLst>
              <a:gd name="adj1" fmla="val 99973"/>
            </a:avLst>
          </a:prstGeom>
          <a:solidFill>
            <a:schemeClr val="accent1"/>
          </a:solidFill>
          <a:ln w="19050" cap="flat" cmpd="sng" algn="ctr">
            <a:solidFill>
              <a:srgbClr val="C00000"/>
            </a:solidFill>
            <a:prstDash val="sysDash"/>
            <a:round/>
            <a:headEnd type="triangle" w="med" len="med"/>
            <a:tailEnd type="none" w="med" len="med"/>
          </a:ln>
          <a:effectLst/>
        </p:spPr>
      </p:cxnSp>
      <p:sp>
        <p:nvSpPr>
          <p:cNvPr id="16" name="文本框 15"/>
          <p:cNvSpPr txBox="1"/>
          <p:nvPr/>
        </p:nvSpPr>
        <p:spPr>
          <a:xfrm>
            <a:off x="352481" y="5665464"/>
            <a:ext cx="1370894" cy="369332"/>
          </a:xfrm>
          <a:prstGeom prst="rect">
            <a:avLst/>
          </a:prstGeom>
          <a:noFill/>
        </p:spPr>
        <p:txBody>
          <a:bodyPr wrap="square" rtlCol="0">
            <a:spAutoFit/>
          </a:bodyPr>
          <a:lstStyle/>
          <a:p>
            <a:r>
              <a:rPr lang="en-US" altLang="zh-CN" sz="1800" dirty="0" err="1">
                <a:solidFill>
                  <a:srgbClr val="C00000"/>
                </a:solidFill>
                <a:latin typeface="Times New Roman" panose="02020603050405020304" charset="0"/>
                <a:cs typeface="Times New Roman" panose="02020603050405020304" charset="0"/>
              </a:rPr>
              <a:t>Irevc</a:t>
            </a:r>
            <a:r>
              <a:rPr lang="zh-CN" altLang="en-US" sz="1800" dirty="0">
                <a:solidFill>
                  <a:srgbClr val="C00000"/>
                </a:solidFill>
                <a:latin typeface="Times New Roman" panose="02020603050405020304" charset="0"/>
                <a:cs typeface="Times New Roman" panose="02020603050405020304" charset="0"/>
              </a:rPr>
              <a:t>数据</a:t>
            </a:r>
            <a:r>
              <a:rPr lang="en-US" altLang="zh-CN" sz="1800" dirty="0">
                <a:solidFill>
                  <a:srgbClr val="C00000"/>
                </a:solidFill>
                <a:latin typeface="Times New Roman" panose="02020603050405020304" charset="0"/>
                <a:cs typeface="Times New Roman" panose="02020603050405020304" charset="0"/>
              </a:rPr>
              <a:t>X</a:t>
            </a:r>
            <a:endParaRPr lang="zh-CN" altLang="en-US" sz="1800" dirty="0">
              <a:solidFill>
                <a:srgbClr val="C00000"/>
              </a:solidFill>
              <a:latin typeface="Times New Roman" panose="02020603050405020304" charset="0"/>
              <a:cs typeface="Times New Roman" panose="02020603050405020304" charset="0"/>
            </a:endParaRPr>
          </a:p>
        </p:txBody>
      </p:sp>
      <p:sp>
        <p:nvSpPr>
          <p:cNvPr id="17" name="文本框 16"/>
          <p:cNvSpPr txBox="1"/>
          <p:nvPr/>
        </p:nvSpPr>
        <p:spPr>
          <a:xfrm>
            <a:off x="7264805" y="5620830"/>
            <a:ext cx="1370894" cy="369332"/>
          </a:xfrm>
          <a:prstGeom prst="rect">
            <a:avLst/>
          </a:prstGeom>
          <a:noFill/>
        </p:spPr>
        <p:txBody>
          <a:bodyPr wrap="square" rtlCol="0">
            <a:spAutoFit/>
          </a:bodyPr>
          <a:lstStyle/>
          <a:p>
            <a:r>
              <a:rPr lang="en-US" altLang="zh-CN" sz="1800" dirty="0" err="1">
                <a:solidFill>
                  <a:srgbClr val="C00000"/>
                </a:solidFill>
                <a:latin typeface="Times New Roman" panose="02020603050405020304" charset="0"/>
                <a:cs typeface="Times New Roman" panose="02020603050405020304" charset="0"/>
              </a:rPr>
              <a:t>Isend</a:t>
            </a:r>
            <a:r>
              <a:rPr lang="zh-CN" altLang="en-US" sz="1800" dirty="0">
                <a:solidFill>
                  <a:srgbClr val="C00000"/>
                </a:solidFill>
                <a:latin typeface="Times New Roman" panose="02020603050405020304" charset="0"/>
                <a:cs typeface="Times New Roman" panose="02020603050405020304" charset="0"/>
              </a:rPr>
              <a:t>数据</a:t>
            </a:r>
            <a:r>
              <a:rPr lang="en-US" altLang="zh-CN" sz="1800" dirty="0">
                <a:solidFill>
                  <a:srgbClr val="C00000"/>
                </a:solidFill>
                <a:latin typeface="Times New Roman" panose="02020603050405020304" charset="0"/>
                <a:cs typeface="Times New Roman" panose="02020603050405020304" charset="0"/>
              </a:rPr>
              <a:t>Y</a:t>
            </a:r>
            <a:endParaRPr lang="zh-CN" altLang="en-US" sz="1800" dirty="0">
              <a:solidFill>
                <a:srgbClr val="C00000"/>
              </a:solidFill>
              <a:latin typeface="Times New Roman" panose="02020603050405020304" charset="0"/>
              <a:cs typeface="Times New Roman" panose="02020603050405020304" charset="0"/>
            </a:endParaRPr>
          </a:p>
        </p:txBody>
      </p:sp>
      <p:cxnSp>
        <p:nvCxnSpPr>
          <p:cNvPr id="18" name="连接符: 肘形 17"/>
          <p:cNvCxnSpPr>
            <a:stCxn id="16" idx="0"/>
            <a:endCxn id="8" idx="1"/>
          </p:cNvCxnSpPr>
          <p:nvPr/>
        </p:nvCxnSpPr>
        <p:spPr bwMode="auto">
          <a:xfrm rot="5400000" flipH="1" flipV="1">
            <a:off x="1421875" y="5008291"/>
            <a:ext cx="273227" cy="1041121"/>
          </a:xfrm>
          <a:prstGeom prst="bentConnector2">
            <a:avLst/>
          </a:prstGeom>
          <a:solidFill>
            <a:schemeClr val="accent1"/>
          </a:solidFill>
          <a:ln w="19050" cap="flat" cmpd="sng" algn="ctr">
            <a:solidFill>
              <a:srgbClr val="C00000"/>
            </a:solidFill>
            <a:prstDash val="solid"/>
            <a:round/>
            <a:headEnd type="none" w="med" len="med"/>
            <a:tailEnd type="triangle"/>
          </a:ln>
          <a:effectLst/>
        </p:spPr>
      </p:cxnSp>
      <p:cxnSp>
        <p:nvCxnSpPr>
          <p:cNvPr id="19" name="连接符: 肘形 18"/>
          <p:cNvCxnSpPr>
            <a:stCxn id="16" idx="2"/>
            <a:endCxn id="9" idx="1"/>
          </p:cNvCxnSpPr>
          <p:nvPr/>
        </p:nvCxnSpPr>
        <p:spPr bwMode="auto">
          <a:xfrm rot="16200000" flipH="1">
            <a:off x="1422227" y="5650496"/>
            <a:ext cx="272522" cy="1041121"/>
          </a:xfrm>
          <a:prstGeom prst="bentConnector2">
            <a:avLst/>
          </a:prstGeom>
          <a:solidFill>
            <a:schemeClr val="accent1"/>
          </a:solidFill>
          <a:ln w="19050" cap="flat" cmpd="sng" algn="ctr">
            <a:solidFill>
              <a:srgbClr val="C00000"/>
            </a:solidFill>
            <a:prstDash val="sysDash"/>
            <a:round/>
            <a:headEnd type="none" w="med" len="med"/>
            <a:tailEnd type="triangle"/>
          </a:ln>
          <a:effectLst/>
        </p:spPr>
      </p:cxnSp>
      <p:cxnSp>
        <p:nvCxnSpPr>
          <p:cNvPr id="20" name="连接符: 肘形 19"/>
          <p:cNvCxnSpPr>
            <a:stCxn id="10" idx="3"/>
            <a:endCxn id="17" idx="0"/>
          </p:cNvCxnSpPr>
          <p:nvPr/>
        </p:nvCxnSpPr>
        <p:spPr bwMode="auto">
          <a:xfrm>
            <a:off x="6895485" y="5392237"/>
            <a:ext cx="1054767" cy="228593"/>
          </a:xfrm>
          <a:prstGeom prst="bentConnector2">
            <a:avLst/>
          </a:prstGeom>
          <a:solidFill>
            <a:schemeClr val="accent1"/>
          </a:solidFill>
          <a:ln w="19050" cap="flat" cmpd="sng" algn="ctr">
            <a:solidFill>
              <a:srgbClr val="C00000"/>
            </a:solidFill>
            <a:prstDash val="solid"/>
            <a:round/>
            <a:headEnd type="none" w="med" len="med"/>
            <a:tailEnd type="triangle"/>
          </a:ln>
          <a:effectLst/>
        </p:spPr>
      </p:cxnSp>
      <p:cxnSp>
        <p:nvCxnSpPr>
          <p:cNvPr id="21" name="连接符: 肘形 20"/>
          <p:cNvCxnSpPr>
            <a:stCxn id="11" idx="3"/>
            <a:endCxn id="17" idx="2"/>
          </p:cNvCxnSpPr>
          <p:nvPr/>
        </p:nvCxnSpPr>
        <p:spPr bwMode="auto">
          <a:xfrm flipV="1">
            <a:off x="6895485" y="5990162"/>
            <a:ext cx="1054767" cy="317156"/>
          </a:xfrm>
          <a:prstGeom prst="bentConnector2">
            <a:avLst/>
          </a:prstGeom>
          <a:solidFill>
            <a:schemeClr val="accent1"/>
          </a:solidFill>
          <a:ln w="19050" cap="flat" cmpd="sng" algn="ctr">
            <a:solidFill>
              <a:srgbClr val="C00000"/>
            </a:solidFill>
            <a:prstDash val="sysDash"/>
            <a:round/>
            <a:headEnd type="none" w="med" len="med"/>
            <a:tailEnd type="triangle"/>
          </a:ln>
          <a:effectLst/>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a:xfrm>
            <a:off x="481894" y="1107832"/>
            <a:ext cx="8184958" cy="3006950"/>
          </a:xfrm>
        </p:spPr>
        <p:txBody>
          <a:bodyPr/>
          <a:lstStyle/>
          <a:p>
            <a:r>
              <a:rPr lang="en-US" altLang="zh-CN" dirty="0">
                <a:solidFill>
                  <a:srgbClr val="C00000"/>
                </a:solidFill>
                <a:latin typeface="Times New Roman" panose="02020603050405020304" charset="0"/>
                <a:cs typeface="Times New Roman" panose="02020603050405020304" charset="0"/>
              </a:rPr>
              <a:t>send_handle</a:t>
            </a:r>
            <a:r>
              <a:rPr lang="zh-CN" altLang="en-US" dirty="0">
                <a:latin typeface="Times New Roman" panose="02020603050405020304" charset="0"/>
                <a:cs typeface="Times New Roman" panose="02020603050405020304" charset="0"/>
              </a:rPr>
              <a:t>和</a:t>
            </a:r>
            <a:r>
              <a:rPr lang="en-US" altLang="zh-CN" dirty="0" err="1">
                <a:solidFill>
                  <a:srgbClr val="C00000"/>
                </a:solidFill>
                <a:latin typeface="Times New Roman" panose="02020603050405020304" charset="0"/>
                <a:cs typeface="Times New Roman" panose="02020603050405020304" charset="0"/>
              </a:rPr>
              <a:t>revc_handle</a:t>
            </a:r>
            <a:r>
              <a:rPr lang="zh-CN" altLang="en-US" dirty="0">
                <a:latin typeface="Times New Roman" panose="02020603050405020304" charset="0"/>
                <a:cs typeface="Times New Roman" panose="02020603050405020304" charset="0"/>
              </a:rPr>
              <a:t>分别用于检查发送接收是否完成</a:t>
            </a:r>
            <a:endParaRPr lang="zh-CN" altLang="en-US" dirty="0">
              <a:latin typeface="Times New Roman" panose="02020603050405020304" charset="0"/>
              <a:cs typeface="Times New Roman" panose="02020603050405020304" charset="0"/>
            </a:endParaRPr>
          </a:p>
          <a:p>
            <a:r>
              <a:rPr lang="zh-CN" altLang="en-US" dirty="0">
                <a:latin typeface="Times New Roman" panose="02020603050405020304" charset="0"/>
                <a:cs typeface="Times New Roman" panose="02020603050405020304" charset="0"/>
              </a:rPr>
              <a:t>通过调用</a:t>
            </a:r>
            <a:r>
              <a:rPr lang="en-US" altLang="zh-CN" dirty="0" err="1">
                <a:solidFill>
                  <a:srgbClr val="C00000"/>
                </a:solidFill>
                <a:latin typeface="Times New Roman" panose="02020603050405020304" charset="0"/>
                <a:cs typeface="Times New Roman" panose="02020603050405020304" charset="0"/>
              </a:rPr>
              <a:t>MPI_Wait</a:t>
            </a:r>
            <a:r>
              <a:rPr lang="en-US" altLang="zh-CN" dirty="0">
                <a:solidFill>
                  <a:srgbClr val="C00000"/>
                </a:solidFill>
                <a:latin typeface="Times New Roman" panose="02020603050405020304" charset="0"/>
                <a:cs typeface="Times New Roman" panose="02020603050405020304" charset="0"/>
              </a:rPr>
              <a:t>(Handle, Status)</a:t>
            </a:r>
            <a:r>
              <a:rPr lang="zh-CN" altLang="en-US" dirty="0">
                <a:latin typeface="Times New Roman" panose="02020603050405020304" charset="0"/>
                <a:cs typeface="Times New Roman" panose="02020603050405020304" charset="0"/>
              </a:rPr>
              <a:t>来实现，该函数直到</a:t>
            </a:r>
            <a:r>
              <a:rPr lang="en-US" altLang="zh-CN" dirty="0">
                <a:solidFill>
                  <a:srgbClr val="C00000"/>
                </a:solidFill>
                <a:latin typeface="Times New Roman" panose="02020603050405020304" charset="0"/>
                <a:cs typeface="Times New Roman" panose="02020603050405020304" charset="0"/>
              </a:rPr>
              <a:t>Handle</a:t>
            </a:r>
            <a:r>
              <a:rPr lang="zh-CN" altLang="en-US" dirty="0">
                <a:latin typeface="Times New Roman" panose="02020603050405020304" charset="0"/>
                <a:cs typeface="Times New Roman" panose="02020603050405020304" charset="0"/>
              </a:rPr>
              <a:t>指示的发送或接收操作已经完成才返回 。</a:t>
            </a:r>
            <a:endParaRPr lang="zh-CN" altLang="en-US" dirty="0">
              <a:latin typeface="Times New Roman" panose="02020603050405020304" charset="0"/>
              <a:cs typeface="Times New Roman" panose="02020603050405020304" charset="0"/>
            </a:endParaRPr>
          </a:p>
          <a:p>
            <a:r>
              <a:rPr lang="en-US" altLang="zh-CN" dirty="0" err="1">
                <a:solidFill>
                  <a:srgbClr val="C00000"/>
                </a:solidFill>
                <a:latin typeface="Times New Roman" panose="02020603050405020304" charset="0"/>
                <a:cs typeface="Times New Roman" panose="02020603050405020304" charset="0"/>
              </a:rPr>
              <a:t>MPI_Test</a:t>
            </a:r>
            <a:r>
              <a:rPr lang="en-US" altLang="zh-CN" dirty="0">
                <a:solidFill>
                  <a:srgbClr val="C00000"/>
                </a:solidFill>
                <a:latin typeface="Times New Roman" panose="02020603050405020304" charset="0"/>
                <a:cs typeface="Times New Roman" panose="02020603050405020304" charset="0"/>
              </a:rPr>
              <a:t>(Handle, Flag, Status)</a:t>
            </a:r>
            <a:r>
              <a:rPr lang="zh-CN" altLang="en-US" dirty="0">
                <a:latin typeface="Times New Roman" panose="02020603050405020304" charset="0"/>
                <a:cs typeface="Times New Roman" panose="02020603050405020304" charset="0"/>
              </a:rPr>
              <a:t>只测试由</a:t>
            </a:r>
            <a:r>
              <a:rPr lang="en-US" altLang="zh-CN" dirty="0">
                <a:latin typeface="Times New Roman" panose="02020603050405020304" charset="0"/>
                <a:cs typeface="Times New Roman" panose="02020603050405020304" charset="0"/>
              </a:rPr>
              <a:t>Handle</a:t>
            </a:r>
            <a:r>
              <a:rPr lang="zh-CN" altLang="en-US" dirty="0">
                <a:latin typeface="Times New Roman" panose="02020603050405020304" charset="0"/>
                <a:cs typeface="Times New Roman" panose="02020603050405020304" charset="0"/>
              </a:rPr>
              <a:t>指示的发送或接收操作是否完成，如果完成，就对</a:t>
            </a:r>
            <a:r>
              <a:rPr lang="en-US" altLang="zh-CN" dirty="0">
                <a:latin typeface="Times New Roman" panose="02020603050405020304" charset="0"/>
                <a:cs typeface="Times New Roman" panose="02020603050405020304" charset="0"/>
              </a:rPr>
              <a:t>Flag</a:t>
            </a:r>
            <a:r>
              <a:rPr lang="zh-CN" altLang="en-US" dirty="0">
                <a:latin typeface="Times New Roman" panose="02020603050405020304" charset="0"/>
                <a:cs typeface="Times New Roman" panose="02020603050405020304" charset="0"/>
              </a:rPr>
              <a:t>赋值</a:t>
            </a:r>
            <a:r>
              <a:rPr lang="en-US" altLang="zh-CN" dirty="0">
                <a:latin typeface="Times New Roman" panose="02020603050405020304" charset="0"/>
                <a:cs typeface="Times New Roman" panose="02020603050405020304" charset="0"/>
              </a:rPr>
              <a:t>True</a:t>
            </a:r>
            <a:r>
              <a:rPr lang="zh-CN" altLang="en-US" dirty="0">
                <a:latin typeface="Times New Roman" panose="02020603050405020304" charset="0"/>
                <a:cs typeface="Times New Roman" panose="02020603050405020304" charset="0"/>
              </a:rPr>
              <a:t>，这个函数不像</a:t>
            </a:r>
            <a:r>
              <a:rPr lang="en-US" altLang="zh-CN" dirty="0" err="1">
                <a:latin typeface="Times New Roman" panose="02020603050405020304" charset="0"/>
                <a:cs typeface="Times New Roman" panose="02020603050405020304" charset="0"/>
              </a:rPr>
              <a:t>MPI_Wait</a:t>
            </a:r>
            <a:r>
              <a:rPr lang="zh-CN" altLang="en-US" dirty="0">
                <a:latin typeface="Times New Roman" panose="02020603050405020304" charset="0"/>
                <a:cs typeface="Times New Roman" panose="02020603050405020304" charset="0"/>
              </a:rPr>
              <a:t>，它不会被阻塞。</a:t>
            </a:r>
            <a:endParaRPr lang="zh-CN" altLang="en-US" dirty="0">
              <a:latin typeface="Times New Roman" panose="02020603050405020304" charset="0"/>
              <a:cs typeface="Times New Roman" panose="02020603050405020304" charset="0"/>
            </a:endParaRPr>
          </a:p>
          <a:p>
            <a:endParaRPr lang="zh-CN" altLang="en-US" dirty="0"/>
          </a:p>
        </p:txBody>
      </p:sp>
      <p:sp>
        <p:nvSpPr>
          <p:cNvPr id="3" name="标题 2"/>
          <p:cNvSpPr>
            <a:spLocks noGrp="1"/>
          </p:cNvSpPr>
          <p:nvPr>
            <p:ph type="ctrTitle"/>
          </p:nvPr>
        </p:nvSpPr>
        <p:spPr/>
        <p:txBody>
          <a:bodyPr/>
          <a:lstStyle/>
          <a:p>
            <a:r>
              <a:rPr lang="zh-CN" altLang="en-US" dirty="0"/>
              <a:t>重叠计算与通信</a:t>
            </a:r>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lstStyle/>
          <a:p>
            <a:r>
              <a:rPr lang="zh-CN" altLang="en-US" dirty="0"/>
              <a:t>给一个进程发送消息，从另一个进程接收消息；</a:t>
            </a:r>
            <a:endParaRPr lang="zh-CN" altLang="en-US" dirty="0"/>
          </a:p>
          <a:p>
            <a:r>
              <a:rPr lang="zh-CN" altLang="en-US" dirty="0"/>
              <a:t>特别适用于在进程链（环）中进行“移位”操作，而避免在通讯为阻塞方式时出现死锁。</a:t>
            </a:r>
            <a:endParaRPr lang="zh-CN" altLang="en-US" dirty="0"/>
          </a:p>
          <a:p>
            <a:endParaRPr lang="zh-CN" altLang="en-US" dirty="0"/>
          </a:p>
        </p:txBody>
      </p:sp>
      <p:sp>
        <p:nvSpPr>
          <p:cNvPr id="3" name="标题 2"/>
          <p:cNvSpPr>
            <a:spLocks noGrp="1"/>
          </p:cNvSpPr>
          <p:nvPr>
            <p:ph type="ctrTitle"/>
          </p:nvPr>
        </p:nvSpPr>
        <p:spPr/>
        <p:txBody>
          <a:bodyPr/>
          <a:lstStyle/>
          <a:p>
            <a:r>
              <a:rPr lang="en-US" altLang="zh-CN" dirty="0"/>
              <a:t>Send-</a:t>
            </a:r>
            <a:r>
              <a:rPr lang="en-US" altLang="zh-CN" dirty="0" err="1"/>
              <a:t>Recv</a:t>
            </a:r>
            <a:r>
              <a:rPr lang="zh-CN" altLang="en-US" dirty="0"/>
              <a:t>函数</a:t>
            </a:r>
            <a:endParaRPr lang="zh-CN" altLang="en-US" dirty="0"/>
          </a:p>
        </p:txBody>
      </p:sp>
      <p:sp>
        <p:nvSpPr>
          <p:cNvPr id="5" name="文本框 4"/>
          <p:cNvSpPr txBox="1"/>
          <p:nvPr/>
        </p:nvSpPr>
        <p:spPr>
          <a:xfrm>
            <a:off x="1295486" y="2590822"/>
            <a:ext cx="6400632" cy="2246769"/>
          </a:xfrm>
          <a:prstGeom prst="rect">
            <a:avLst/>
          </a:prstGeom>
          <a:solidFill>
            <a:schemeClr val="accent5"/>
          </a:solidFill>
        </p:spPr>
        <p:txBody>
          <a:bodyPr wrap="square">
            <a:spAutoFit/>
          </a:bodyPr>
          <a:lstStyle/>
          <a:p>
            <a:pPr>
              <a:buFont typeface="Wingdings" panose="05000000000000000000" pitchFamily="2" charset="2"/>
              <a:buNone/>
            </a:pPr>
            <a:r>
              <a:rPr lang="en-US" altLang="zh-CN" sz="2000" dirty="0" err="1">
                <a:solidFill>
                  <a:srgbClr val="C00000"/>
                </a:solidFill>
                <a:latin typeface="Times New Roman" panose="02020603050405020304" charset="0"/>
                <a:cs typeface="Times New Roman" panose="02020603050405020304" charset="0"/>
              </a:rPr>
              <a:t>MPI_Sendrecv</a:t>
            </a:r>
            <a:r>
              <a:rPr lang="en-US" altLang="zh-CN" sz="2000" dirty="0">
                <a:latin typeface="Times New Roman" panose="02020603050405020304" charset="0"/>
                <a:cs typeface="Times New Roman" panose="02020603050405020304" charset="0"/>
              </a:rPr>
              <a:t>(</a:t>
            </a:r>
            <a:endParaRPr lang="en-US" altLang="zh-CN" sz="2000" dirty="0">
              <a:latin typeface="Times New Roman" panose="02020603050405020304" charset="0"/>
              <a:cs typeface="Times New Roman" panose="02020603050405020304" charset="0"/>
            </a:endParaRPr>
          </a:p>
          <a:p>
            <a:pPr>
              <a:buFont typeface="Wingdings" panose="05000000000000000000" pitchFamily="2" charset="2"/>
              <a:buNone/>
            </a:pPr>
            <a:r>
              <a:rPr lang="en-US" altLang="zh-CN" sz="2000" dirty="0">
                <a:latin typeface="Times New Roman" panose="02020603050405020304" charset="0"/>
                <a:cs typeface="Times New Roman" panose="02020603050405020304" charset="0"/>
              </a:rPr>
              <a:t>       </a:t>
            </a:r>
            <a:r>
              <a:rPr lang="en-US" altLang="zh-CN" sz="2000" dirty="0" err="1">
                <a:latin typeface="Times New Roman" panose="02020603050405020304" charset="0"/>
                <a:cs typeface="Times New Roman" panose="02020603050405020304" charset="0"/>
              </a:rPr>
              <a:t>sendbuf</a:t>
            </a:r>
            <a:r>
              <a:rPr lang="en-US" altLang="zh-CN" sz="2000" dirty="0">
                <a:latin typeface="Times New Roman" panose="02020603050405020304" charset="0"/>
                <a:cs typeface="Times New Roman" panose="02020603050405020304" charset="0"/>
              </a:rPr>
              <a:t>, </a:t>
            </a:r>
            <a:r>
              <a:rPr lang="en-US" altLang="zh-CN" sz="2000" dirty="0" err="1">
                <a:latin typeface="Times New Roman" panose="02020603050405020304" charset="0"/>
                <a:cs typeface="Times New Roman" panose="02020603050405020304" charset="0"/>
              </a:rPr>
              <a:t>sendcount</a:t>
            </a:r>
            <a:r>
              <a:rPr lang="en-US" altLang="zh-CN" sz="2000" dirty="0">
                <a:latin typeface="Times New Roman" panose="02020603050405020304" charset="0"/>
                <a:cs typeface="Times New Roman" panose="02020603050405020304" charset="0"/>
              </a:rPr>
              <a:t>, </a:t>
            </a:r>
            <a:r>
              <a:rPr lang="en-US" altLang="zh-CN" sz="2000" dirty="0" err="1">
                <a:latin typeface="Times New Roman" panose="02020603050405020304" charset="0"/>
                <a:cs typeface="Times New Roman" panose="02020603050405020304" charset="0"/>
              </a:rPr>
              <a:t>sendtype</a:t>
            </a:r>
            <a:r>
              <a:rPr lang="en-US" altLang="zh-CN" sz="2000" dirty="0">
                <a:latin typeface="Times New Roman" panose="02020603050405020304" charset="0"/>
                <a:cs typeface="Times New Roman" panose="02020603050405020304" charset="0"/>
              </a:rPr>
              <a:t>, </a:t>
            </a:r>
            <a:r>
              <a:rPr lang="en-US" altLang="zh-CN" sz="2000" dirty="0" err="1">
                <a:latin typeface="Times New Roman" panose="02020603050405020304" charset="0"/>
                <a:cs typeface="Times New Roman" panose="02020603050405020304" charset="0"/>
              </a:rPr>
              <a:t>dest</a:t>
            </a:r>
            <a:r>
              <a:rPr lang="en-US" altLang="zh-CN" sz="2000" dirty="0">
                <a:latin typeface="Times New Roman" panose="02020603050405020304" charset="0"/>
                <a:cs typeface="Times New Roman" panose="02020603050405020304" charset="0"/>
              </a:rPr>
              <a:t>, </a:t>
            </a:r>
            <a:r>
              <a:rPr lang="en-US" altLang="zh-CN" sz="2000" dirty="0" err="1">
                <a:latin typeface="Times New Roman" panose="02020603050405020304" charset="0"/>
                <a:cs typeface="Times New Roman" panose="02020603050405020304" charset="0"/>
              </a:rPr>
              <a:t>sendtag</a:t>
            </a:r>
            <a:r>
              <a:rPr lang="en-US" altLang="zh-CN" sz="2000" dirty="0">
                <a:latin typeface="Times New Roman" panose="02020603050405020304" charset="0"/>
                <a:cs typeface="Times New Roman" panose="02020603050405020304" charset="0"/>
              </a:rPr>
              <a:t>,</a:t>
            </a:r>
            <a:endParaRPr lang="en-US" altLang="zh-CN" sz="2000" dirty="0">
              <a:latin typeface="Times New Roman" panose="02020603050405020304" charset="0"/>
              <a:cs typeface="Times New Roman" panose="02020603050405020304" charset="0"/>
            </a:endParaRPr>
          </a:p>
          <a:p>
            <a:pPr>
              <a:buFont typeface="Wingdings" panose="05000000000000000000" pitchFamily="2" charset="2"/>
              <a:buNone/>
            </a:pPr>
            <a:r>
              <a:rPr lang="en-US" altLang="zh-CN" sz="2000" dirty="0">
                <a:latin typeface="Times New Roman" panose="02020603050405020304" charset="0"/>
                <a:cs typeface="Times New Roman" panose="02020603050405020304" charset="0"/>
              </a:rPr>
              <a:t>      //</a:t>
            </a:r>
            <a:r>
              <a:rPr lang="zh-CN" altLang="en-US" sz="2000" dirty="0">
                <a:latin typeface="Times New Roman" panose="02020603050405020304" charset="0"/>
                <a:cs typeface="Times New Roman" panose="02020603050405020304" charset="0"/>
              </a:rPr>
              <a:t>以上为消息发送的描述</a:t>
            </a:r>
            <a:endParaRPr lang="zh-CN" altLang="en-US" sz="2000" dirty="0">
              <a:latin typeface="Times New Roman" panose="02020603050405020304" charset="0"/>
              <a:cs typeface="Times New Roman" panose="02020603050405020304" charset="0"/>
            </a:endParaRPr>
          </a:p>
          <a:p>
            <a:pPr>
              <a:buFont typeface="Wingdings" panose="05000000000000000000" pitchFamily="2" charset="2"/>
              <a:buNone/>
            </a:pPr>
            <a:r>
              <a:rPr lang="en-US" altLang="zh-CN" sz="2000" dirty="0">
                <a:latin typeface="Times New Roman" panose="02020603050405020304" charset="0"/>
                <a:cs typeface="Times New Roman" panose="02020603050405020304" charset="0"/>
              </a:rPr>
              <a:t>      </a:t>
            </a:r>
            <a:r>
              <a:rPr lang="en-US" altLang="zh-CN" sz="2000" dirty="0" err="1">
                <a:latin typeface="Times New Roman" panose="02020603050405020304" charset="0"/>
                <a:cs typeface="Times New Roman" panose="02020603050405020304" charset="0"/>
              </a:rPr>
              <a:t>recvbuf</a:t>
            </a:r>
            <a:r>
              <a:rPr lang="en-US" altLang="zh-CN" sz="2000" dirty="0">
                <a:latin typeface="Times New Roman" panose="02020603050405020304" charset="0"/>
                <a:cs typeface="Times New Roman" panose="02020603050405020304" charset="0"/>
              </a:rPr>
              <a:t>, </a:t>
            </a:r>
            <a:r>
              <a:rPr lang="en-US" altLang="zh-CN" sz="2000" dirty="0" err="1">
                <a:latin typeface="Times New Roman" panose="02020603050405020304" charset="0"/>
                <a:cs typeface="Times New Roman" panose="02020603050405020304" charset="0"/>
              </a:rPr>
              <a:t>recvcount</a:t>
            </a:r>
            <a:r>
              <a:rPr lang="en-US" altLang="zh-CN" sz="2000" dirty="0">
                <a:latin typeface="Times New Roman" panose="02020603050405020304" charset="0"/>
                <a:cs typeface="Times New Roman" panose="02020603050405020304" charset="0"/>
              </a:rPr>
              <a:t>, </a:t>
            </a:r>
            <a:r>
              <a:rPr lang="en-US" altLang="zh-CN" sz="2000" dirty="0" err="1">
                <a:latin typeface="Times New Roman" panose="02020603050405020304" charset="0"/>
                <a:cs typeface="Times New Roman" panose="02020603050405020304" charset="0"/>
              </a:rPr>
              <a:t>recvtype</a:t>
            </a:r>
            <a:r>
              <a:rPr lang="en-US" altLang="zh-CN" sz="2000" dirty="0">
                <a:latin typeface="Times New Roman" panose="02020603050405020304" charset="0"/>
                <a:cs typeface="Times New Roman" panose="02020603050405020304" charset="0"/>
              </a:rPr>
              <a:t>, source, </a:t>
            </a:r>
            <a:r>
              <a:rPr lang="en-US" altLang="zh-CN" sz="2000" dirty="0" err="1">
                <a:latin typeface="Times New Roman" panose="02020603050405020304" charset="0"/>
                <a:cs typeface="Times New Roman" panose="02020603050405020304" charset="0"/>
              </a:rPr>
              <a:t>recvtag</a:t>
            </a:r>
            <a:r>
              <a:rPr lang="en-US" altLang="zh-CN" sz="2000" dirty="0">
                <a:latin typeface="Times New Roman" panose="02020603050405020304" charset="0"/>
                <a:cs typeface="Times New Roman" panose="02020603050405020304" charset="0"/>
              </a:rPr>
              <a:t>, </a:t>
            </a:r>
            <a:endParaRPr lang="en-US" altLang="zh-CN" sz="2000" dirty="0">
              <a:latin typeface="Times New Roman" panose="02020603050405020304" charset="0"/>
              <a:cs typeface="Times New Roman" panose="02020603050405020304" charset="0"/>
            </a:endParaRPr>
          </a:p>
          <a:p>
            <a:pPr>
              <a:buFont typeface="Wingdings" panose="05000000000000000000" pitchFamily="2" charset="2"/>
              <a:buNone/>
            </a:pPr>
            <a:r>
              <a:rPr lang="en-US" altLang="zh-CN" sz="2000" dirty="0">
                <a:latin typeface="Times New Roman" panose="02020603050405020304" charset="0"/>
                <a:cs typeface="Times New Roman" panose="02020603050405020304" charset="0"/>
              </a:rPr>
              <a:t>     // </a:t>
            </a:r>
            <a:r>
              <a:rPr lang="zh-CN" altLang="en-US" sz="2000" dirty="0">
                <a:latin typeface="Times New Roman" panose="02020603050405020304" charset="0"/>
                <a:cs typeface="Times New Roman" panose="02020603050405020304" charset="0"/>
              </a:rPr>
              <a:t>以上为消息接收的描述</a:t>
            </a:r>
            <a:endParaRPr lang="zh-CN" altLang="en-US" sz="2000" dirty="0">
              <a:latin typeface="Times New Roman" panose="02020603050405020304" charset="0"/>
              <a:cs typeface="Times New Roman" panose="02020603050405020304" charset="0"/>
            </a:endParaRPr>
          </a:p>
          <a:p>
            <a:pPr>
              <a:buFont typeface="Wingdings" panose="05000000000000000000" pitchFamily="2" charset="2"/>
              <a:buNone/>
            </a:pPr>
            <a:r>
              <a:rPr lang="en-US" altLang="zh-CN" sz="2000" dirty="0">
                <a:latin typeface="Times New Roman" panose="02020603050405020304" charset="0"/>
                <a:cs typeface="Times New Roman" panose="02020603050405020304" charset="0"/>
              </a:rPr>
              <a:t>     comm, status) </a:t>
            </a:r>
            <a:br>
              <a:rPr lang="en-US" altLang="zh-CN" sz="2000" dirty="0">
                <a:latin typeface="Times New Roman" panose="02020603050405020304" charset="0"/>
                <a:cs typeface="Times New Roman" panose="02020603050405020304" charset="0"/>
              </a:rPr>
            </a:br>
            <a:endParaRPr lang="en-US" altLang="zh-CN" sz="2000" dirty="0">
              <a:latin typeface="Times New Roman" panose="02020603050405020304" charset="0"/>
              <a:cs typeface="Times New Roman" panose="0202060305040502030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1"/>
          <p:cNvSpPr>
            <a:spLocks noGrp="1"/>
          </p:cNvSpPr>
          <p:nvPr>
            <p:ph idx="11"/>
          </p:nvPr>
        </p:nvSpPr>
        <p:spPr bwMode="auto">
          <a:xfrm>
            <a:off x="482600" y="1108075"/>
            <a:ext cx="8183563" cy="544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p>
            <a:pPr>
              <a:lnSpc>
                <a:spcPct val="150000"/>
              </a:lnSpc>
            </a:pPr>
            <a:r>
              <a:rPr lang="en-US" altLang="zh-CN" sz="3200" dirty="0">
                <a:solidFill>
                  <a:schemeClr val="bg1">
                    <a:lumMod val="75000"/>
                  </a:schemeClr>
                </a:solidFill>
                <a:latin typeface="Times New Roman" panose="02020603050405020304" charset="0"/>
                <a:cs typeface="Times New Roman" panose="02020603050405020304" charset="0"/>
              </a:rPr>
              <a:t>MPI</a:t>
            </a:r>
            <a:r>
              <a:rPr lang="zh-CN" altLang="en-US" sz="3200" dirty="0">
                <a:solidFill>
                  <a:schemeClr val="bg1">
                    <a:lumMod val="75000"/>
                  </a:schemeClr>
                </a:solidFill>
                <a:latin typeface="Times New Roman" panose="02020603050405020304" charset="0"/>
                <a:cs typeface="Times New Roman" panose="02020603050405020304" charset="0"/>
              </a:rPr>
              <a:t>简介</a:t>
            </a:r>
            <a:endParaRPr lang="en-US" altLang="zh-CN" sz="3200" dirty="0">
              <a:solidFill>
                <a:schemeClr val="bg1">
                  <a:lumMod val="75000"/>
                </a:schemeClr>
              </a:solidFill>
              <a:latin typeface="Times New Roman" panose="02020603050405020304" charset="0"/>
              <a:cs typeface="Times New Roman" panose="02020603050405020304" charset="0"/>
            </a:endParaRPr>
          </a:p>
          <a:p>
            <a:pPr>
              <a:lnSpc>
                <a:spcPct val="150000"/>
              </a:lnSpc>
            </a:pPr>
            <a:r>
              <a:rPr lang="zh-CN" altLang="en-US" sz="3200" dirty="0">
                <a:solidFill>
                  <a:schemeClr val="bg1">
                    <a:lumMod val="75000"/>
                  </a:schemeClr>
                </a:solidFill>
                <a:latin typeface="Times New Roman" panose="02020603050405020304" charset="0"/>
                <a:cs typeface="Times New Roman" panose="02020603050405020304" charset="0"/>
              </a:rPr>
              <a:t>简单</a:t>
            </a:r>
            <a:r>
              <a:rPr lang="en-US" altLang="zh-CN" sz="3200" dirty="0">
                <a:solidFill>
                  <a:schemeClr val="bg1">
                    <a:lumMod val="75000"/>
                  </a:schemeClr>
                </a:solidFill>
                <a:latin typeface="Times New Roman" panose="02020603050405020304" charset="0"/>
                <a:cs typeface="Times New Roman" panose="02020603050405020304" charset="0"/>
              </a:rPr>
              <a:t>MPI</a:t>
            </a:r>
            <a:r>
              <a:rPr lang="zh-CN" altLang="en-US" sz="3200" dirty="0">
                <a:solidFill>
                  <a:schemeClr val="bg1">
                    <a:lumMod val="75000"/>
                  </a:schemeClr>
                </a:solidFill>
                <a:latin typeface="Times New Roman" panose="02020603050405020304" charset="0"/>
                <a:cs typeface="Times New Roman" panose="02020603050405020304" charset="0"/>
              </a:rPr>
              <a:t>程序</a:t>
            </a:r>
            <a:endParaRPr lang="en-US" altLang="zh-CN" sz="3200" dirty="0">
              <a:solidFill>
                <a:schemeClr val="bg1">
                  <a:lumMod val="75000"/>
                </a:schemeClr>
              </a:solidFill>
              <a:latin typeface="Times New Roman" panose="02020603050405020304" charset="0"/>
              <a:cs typeface="Times New Roman" panose="02020603050405020304" charset="0"/>
            </a:endParaRPr>
          </a:p>
          <a:p>
            <a:pPr>
              <a:lnSpc>
                <a:spcPct val="150000"/>
              </a:lnSpc>
            </a:pPr>
            <a:r>
              <a:rPr lang="en-US" altLang="zh-CN" sz="3200" dirty="0">
                <a:solidFill>
                  <a:schemeClr val="bg1">
                    <a:lumMod val="75000"/>
                  </a:schemeClr>
                </a:solidFill>
                <a:latin typeface="Times New Roman" panose="02020603050405020304" charset="0"/>
                <a:cs typeface="Times New Roman" panose="02020603050405020304" charset="0"/>
              </a:rPr>
              <a:t>MPI</a:t>
            </a:r>
            <a:r>
              <a:rPr lang="zh-CN" altLang="en-US" sz="3200" dirty="0">
                <a:solidFill>
                  <a:schemeClr val="bg1">
                    <a:lumMod val="75000"/>
                  </a:schemeClr>
                </a:solidFill>
                <a:latin typeface="Times New Roman" panose="02020603050405020304" charset="0"/>
                <a:cs typeface="Times New Roman" panose="02020603050405020304" charset="0"/>
              </a:rPr>
              <a:t>消息</a:t>
            </a:r>
            <a:endParaRPr lang="zh-CN" altLang="en-US" sz="3200" dirty="0">
              <a:solidFill>
                <a:schemeClr val="bg1">
                  <a:lumMod val="75000"/>
                </a:schemeClr>
              </a:solidFill>
              <a:latin typeface="Times New Roman" panose="02020603050405020304" charset="0"/>
              <a:cs typeface="Times New Roman" panose="02020603050405020304" charset="0"/>
            </a:endParaRPr>
          </a:p>
          <a:p>
            <a:pPr>
              <a:lnSpc>
                <a:spcPct val="150000"/>
              </a:lnSpc>
            </a:pPr>
            <a:r>
              <a:rPr lang="zh-CN" altLang="en-US" sz="3200" dirty="0">
                <a:solidFill>
                  <a:schemeClr val="bg1">
                    <a:lumMod val="75000"/>
                  </a:schemeClr>
                </a:solidFill>
                <a:latin typeface="Times New Roman" panose="02020603050405020304" charset="0"/>
                <a:cs typeface="Times New Roman" panose="02020603050405020304" charset="0"/>
              </a:rPr>
              <a:t>点对点通信</a:t>
            </a:r>
            <a:endParaRPr lang="en-US" altLang="zh-CN" sz="3200" dirty="0">
              <a:solidFill>
                <a:schemeClr val="bg1">
                  <a:lumMod val="75000"/>
                </a:schemeClr>
              </a:solidFill>
              <a:latin typeface="Times New Roman" panose="02020603050405020304" charset="0"/>
              <a:cs typeface="Times New Roman" panose="02020603050405020304" charset="0"/>
            </a:endParaRPr>
          </a:p>
          <a:p>
            <a:pPr>
              <a:lnSpc>
                <a:spcPct val="150000"/>
              </a:lnSpc>
            </a:pPr>
            <a:r>
              <a:rPr lang="zh-CN" altLang="en-US" sz="3200" dirty="0">
                <a:latin typeface="Times New Roman" panose="02020603050405020304" charset="0"/>
                <a:cs typeface="Times New Roman" panose="02020603050405020304" charset="0"/>
              </a:rPr>
              <a:t>集合通信</a:t>
            </a:r>
            <a:endParaRPr lang="en-US" altLang="zh-CN" sz="3200" dirty="0">
              <a:latin typeface="Times New Roman" panose="02020603050405020304" charset="0"/>
              <a:cs typeface="Times New Roman" panose="02020603050405020304" charset="0"/>
            </a:endParaRPr>
          </a:p>
        </p:txBody>
      </p:sp>
      <p:sp>
        <p:nvSpPr>
          <p:cNvPr id="7171" name="标题 2"/>
          <p:cNvSpPr>
            <a:spLocks noGrp="1"/>
          </p:cNvSpPr>
          <p:nvPr>
            <p:ph type="ctrTitle"/>
          </p:nvPr>
        </p:nvSpPr>
        <p:spPr bwMode="auto">
          <a:xfrm>
            <a:off x="1249363" y="225425"/>
            <a:ext cx="7315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US"/>
              <a:t>大纲</a:t>
            </a:r>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a:xfrm>
            <a:off x="481894" y="2209832"/>
            <a:ext cx="8184958" cy="4343286"/>
          </a:xfrm>
        </p:spPr>
        <p:txBody>
          <a:bodyPr>
            <a:normAutofit/>
          </a:bodyPr>
          <a:lstStyle/>
          <a:p>
            <a:r>
              <a:rPr lang="zh-CN" altLang="en-US" dirty="0"/>
              <a:t>集合通信一般实现三个功能：通信、聚集和同步。 </a:t>
            </a:r>
            <a:endParaRPr lang="zh-CN" altLang="en-US" dirty="0"/>
          </a:p>
          <a:p>
            <a:pPr lvl="1"/>
            <a:r>
              <a:rPr lang="zh-CN" altLang="en-US" sz="2000" dirty="0"/>
              <a:t>通信功能主要完成组内数据的传输 </a:t>
            </a:r>
            <a:endParaRPr lang="zh-CN" altLang="en-US" sz="2000" dirty="0"/>
          </a:p>
          <a:p>
            <a:pPr lvl="1"/>
            <a:r>
              <a:rPr lang="zh-CN" altLang="en-US" sz="2000" dirty="0"/>
              <a:t>聚集功能在通信的基础上对给定的数据完成一定的操作 </a:t>
            </a:r>
            <a:endParaRPr lang="zh-CN" altLang="en-US" sz="2000" dirty="0"/>
          </a:p>
          <a:p>
            <a:pPr lvl="1"/>
            <a:r>
              <a:rPr lang="zh-CN" altLang="en-US" sz="2000" dirty="0"/>
              <a:t>同步功能实现组内所有进程在执行进度上取得一致 </a:t>
            </a:r>
            <a:endParaRPr lang="zh-CN" altLang="en-US" sz="2000" dirty="0"/>
          </a:p>
          <a:p>
            <a:r>
              <a:rPr lang="zh-CN" altLang="en-US" dirty="0"/>
              <a:t>按照通信方向的不同，又可以分为三种：</a:t>
            </a:r>
            <a:endParaRPr lang="en-US" altLang="zh-CN" dirty="0"/>
          </a:p>
          <a:p>
            <a:pPr lvl="1"/>
            <a:r>
              <a:rPr lang="zh-CN" altLang="en-US" sz="2000" b="1" dirty="0"/>
              <a:t>一对多通信</a:t>
            </a:r>
            <a:r>
              <a:rPr lang="zh-CN" altLang="en-US" sz="2000" dirty="0"/>
              <a:t>：一个进程向其它所有的进程发送消息，这个负责发送消息的进程叫做</a:t>
            </a:r>
            <a:r>
              <a:rPr lang="en-US" altLang="zh-CN" sz="2000" dirty="0"/>
              <a:t>Root</a:t>
            </a:r>
            <a:r>
              <a:rPr lang="zh-CN" altLang="en-US" sz="2000" dirty="0"/>
              <a:t>进程。</a:t>
            </a:r>
            <a:endParaRPr lang="zh-CN" altLang="en-US" sz="2000" dirty="0"/>
          </a:p>
          <a:p>
            <a:pPr lvl="1"/>
            <a:r>
              <a:rPr lang="zh-CN" altLang="en-US" sz="2000" b="1" dirty="0"/>
              <a:t>多对一通信</a:t>
            </a:r>
            <a:r>
              <a:rPr lang="zh-CN" altLang="en-US" sz="2000" dirty="0"/>
              <a:t>：一个进程从其它所有的进程接收消息，这个接收的进程也叫做</a:t>
            </a:r>
            <a:r>
              <a:rPr lang="en-US" altLang="zh-CN" sz="2000" dirty="0"/>
              <a:t>Root</a:t>
            </a:r>
            <a:r>
              <a:rPr lang="zh-CN" altLang="en-US" sz="2000" dirty="0"/>
              <a:t>进程。   </a:t>
            </a:r>
            <a:endParaRPr lang="zh-CN" altLang="en-US" sz="2000" dirty="0"/>
          </a:p>
          <a:p>
            <a:pPr lvl="1"/>
            <a:r>
              <a:rPr lang="zh-CN" altLang="en-US" sz="2000" b="1" dirty="0"/>
              <a:t>多对多通信</a:t>
            </a:r>
            <a:r>
              <a:rPr lang="zh-CN" altLang="en-US" sz="2000" dirty="0"/>
              <a:t>：每个进程都向其它所有的进程发送或者接收消息。</a:t>
            </a:r>
            <a:endParaRPr lang="zh-CN" altLang="en-US" sz="2000" dirty="0"/>
          </a:p>
        </p:txBody>
      </p:sp>
      <p:sp>
        <p:nvSpPr>
          <p:cNvPr id="3" name="标题 2"/>
          <p:cNvSpPr>
            <a:spLocks noGrp="1"/>
          </p:cNvSpPr>
          <p:nvPr>
            <p:ph type="ctrTitle"/>
          </p:nvPr>
        </p:nvSpPr>
        <p:spPr/>
        <p:txBody>
          <a:bodyPr/>
          <a:lstStyle/>
          <a:p>
            <a:r>
              <a:rPr lang="zh-CN" altLang="en-US" sz="3200" dirty="0">
                <a:solidFill>
                  <a:srgbClr val="C00000"/>
                </a:solidFill>
                <a:latin typeface="Times New Roman" panose="02020603050405020304" charset="0"/>
                <a:cs typeface="Times New Roman" panose="02020603050405020304" charset="0"/>
              </a:rPr>
              <a:t>集合通信</a:t>
            </a:r>
            <a:endParaRPr lang="zh-CN" altLang="en-US" dirty="0"/>
          </a:p>
        </p:txBody>
      </p:sp>
      <p:graphicFrame>
        <p:nvGraphicFramePr>
          <p:cNvPr id="4" name="表格 3"/>
          <p:cNvGraphicFramePr>
            <a:graphicFrameLocks noGrp="1"/>
          </p:cNvGraphicFramePr>
          <p:nvPr/>
        </p:nvGraphicFramePr>
        <p:xfrm>
          <a:off x="665459" y="1143060"/>
          <a:ext cx="8240713" cy="959447"/>
        </p:xfrm>
        <a:graphic>
          <a:graphicData uri="http://schemas.openxmlformats.org/drawingml/2006/table">
            <a:tbl>
              <a:tblPr firstRow="1" bandRow="1">
                <a:tableStyleId>{5C22544A-7EE6-4342-B048-85BDC9FD1C3A}</a:tableStyleId>
              </a:tblPr>
              <a:tblGrid>
                <a:gridCol w="8240713"/>
              </a:tblGrid>
              <a:tr h="412227">
                <a:tc>
                  <a:txBody>
                    <a:bodyPr/>
                    <a:lstStyle/>
                    <a:p>
                      <a:pPr algn="l"/>
                      <a:r>
                        <a:rPr lang="zh-CN" altLang="en-US" sz="2400" dirty="0">
                          <a:solidFill>
                            <a:srgbClr val="C00000"/>
                          </a:solidFill>
                          <a:latin typeface="Times New Roman" panose="02020603050405020304" charset="0"/>
                          <a:cs typeface="Times New Roman" panose="02020603050405020304" charset="0"/>
                        </a:rPr>
                        <a:t>集合通信</a:t>
                      </a:r>
                      <a:r>
                        <a:rPr lang="en-US" altLang="zh-CN" sz="2400" dirty="0">
                          <a:solidFill>
                            <a:srgbClr val="C00000"/>
                          </a:solidFill>
                          <a:latin typeface="Times New Roman" panose="02020603050405020304" charset="0"/>
                          <a:cs typeface="Times New Roman" panose="02020603050405020304" charset="0"/>
                        </a:rPr>
                        <a:t>(Collective Communications)</a:t>
                      </a:r>
                      <a:endParaRPr lang="zh-CN" altLang="en-US" sz="2400" dirty="0">
                        <a:solidFill>
                          <a:srgbClr val="C00000"/>
                        </a:solidFill>
                      </a:endParaRPr>
                    </a:p>
                  </a:txBody>
                  <a:tcPr marL="91448" marR="91448" marT="45769" marB="45769" anchor="ctr"/>
                </a:tc>
              </a:tr>
              <a:tr h="502149">
                <a:tc>
                  <a:txBody>
                    <a:bodyPr/>
                    <a:lstStyle/>
                    <a:p>
                      <a:pPr algn="l"/>
                      <a:r>
                        <a:rPr lang="zh-CN" altLang="en-US" sz="2000" dirty="0"/>
                        <a:t>是一个进程组中的所有进程都参加的全局通信操作。</a:t>
                      </a:r>
                      <a:endParaRPr lang="en-US" altLang="zh-CN" sz="2000" dirty="0"/>
                    </a:p>
                  </a:txBody>
                  <a:tcPr marL="91448" marR="91448" marT="45769" marB="45769" anchor="ct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sz="3200" dirty="0">
                <a:solidFill>
                  <a:srgbClr val="C00000"/>
                </a:solidFill>
                <a:latin typeface="Times New Roman" panose="02020603050405020304" charset="0"/>
                <a:cs typeface="Times New Roman" panose="02020603050405020304" charset="0"/>
              </a:rPr>
              <a:t>集合通信函数</a:t>
            </a:r>
            <a:endParaRPr lang="zh-CN" altLang="en-US" dirty="0"/>
          </a:p>
        </p:txBody>
      </p:sp>
      <p:graphicFrame>
        <p:nvGraphicFramePr>
          <p:cNvPr id="4" name="Group 249"/>
          <p:cNvGraphicFramePr/>
          <p:nvPr/>
        </p:nvGraphicFramePr>
        <p:xfrm>
          <a:off x="533506" y="1066862"/>
          <a:ext cx="8076987" cy="5638650"/>
        </p:xfrm>
        <a:graphic>
          <a:graphicData uri="http://schemas.openxmlformats.org/drawingml/2006/table">
            <a:tbl>
              <a:tblPr/>
              <a:tblGrid>
                <a:gridCol w="2158770"/>
                <a:gridCol w="2439531"/>
                <a:gridCol w="3478686"/>
              </a:tblGrid>
              <a:tr h="375910">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类型</a:t>
                      </a:r>
                      <a:endParaRPr kumimoji="0" lang="zh-CN" altLang="en-US"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函数名</a:t>
                      </a:r>
                      <a:endParaRPr kumimoji="0" lang="zh-CN" altLang="en-US"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1"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含义</a:t>
                      </a:r>
                      <a:endParaRPr kumimoji="0" lang="zh-CN" altLang="en-US"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r>
              <a:tr h="375910">
                <a:tc rowSpan="9">
                  <a:txBody>
                    <a:bodyPr/>
                    <a:lstStyle>
                      <a:lvl1pPr marL="342900" indent="-342900" algn="l">
                        <a:buFont typeface="Wingdings" panose="05000000000000000000" pitchFamily="2" charset="2"/>
                        <a:tabLst>
                          <a:tab pos="266700" algn="r"/>
                          <a:tab pos="2636520" algn="ctr"/>
                          <a:tab pos="5273675" algn="r"/>
                        </a:tabLst>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tabLst>
                          <a:tab pos="266700" algn="r"/>
                          <a:tab pos="2636520" algn="ctr"/>
                          <a:tab pos="5273675" algn="r"/>
                        </a:tabLs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tabLst>
                          <a:tab pos="266700" algn="r"/>
                          <a:tab pos="2636520" algn="ctr"/>
                          <a:tab pos="5273675" algn="r"/>
                        </a:tabLst>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tabLst>
                          <a:tab pos="266700" algn="r"/>
                          <a:tab pos="2636520" algn="ctr"/>
                          <a:tab pos="5273675" algn="r"/>
                        </a:tabLs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tabLst>
                          <a:tab pos="266700" algn="r"/>
                          <a:tab pos="2636520" algn="ctr"/>
                          <a:tab pos="5273675" algn="r"/>
                        </a:tabLs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tabLst>
                          <a:tab pos="266700" algn="r"/>
                          <a:tab pos="2636520" algn="ctr"/>
                          <a:tab pos="5273675" algn="r"/>
                        </a:tabLs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tabLst>
                          <a:tab pos="266700" algn="r"/>
                          <a:tab pos="2636520" algn="ctr"/>
                          <a:tab pos="5273675" algn="r"/>
                        </a:tabLs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tabLst>
                          <a:tab pos="266700" algn="r"/>
                          <a:tab pos="2636520" algn="ctr"/>
                          <a:tab pos="5273675" algn="r"/>
                        </a:tabLs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tabLst>
                          <a:tab pos="266700" algn="r"/>
                          <a:tab pos="2636520" algn="ctr"/>
                          <a:tab pos="5273675" algn="r"/>
                        </a:tabLs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tabLst>
                          <a:tab pos="266700" algn="r"/>
                          <a:tab pos="2636520" algn="ctr"/>
                          <a:tab pos="5273675" algn="r"/>
                        </a:tabLst>
                      </a:pPr>
                      <a:r>
                        <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charset="0"/>
                        </a:rPr>
                        <a:t>通信</a:t>
                      </a:r>
                      <a:endParaRPr kumimoji="0" lang="zh-CN" altLang="en-US"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MPI_Bcast</a:t>
                      </a:r>
                      <a:endParaRPr kumimoji="0" lang="en-US" altLang="zh-CN"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charset="0"/>
                        </a:rPr>
                        <a:t>一对多广播同样的消息</a:t>
                      </a:r>
                      <a:endParaRPr kumimoji="0" lang="zh-CN" altLang="en-US"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5910">
                <a:tc vMerge="1">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err="1">
                          <a:ln>
                            <a:noFill/>
                          </a:ln>
                          <a:solidFill>
                            <a:schemeClr val="tx1"/>
                          </a:solidFill>
                          <a:effectLst/>
                          <a:latin typeface="Times New Roman" panose="02020603050405020304" charset="0"/>
                          <a:ea typeface="宋体" panose="02010600030101010101" pitchFamily="2" charset="-122"/>
                          <a:cs typeface="Times New Roman" panose="02020603050405020304" charset="0"/>
                        </a:rPr>
                        <a:t>MPI_Gather</a:t>
                      </a:r>
                      <a:endParaRPr kumimoji="0"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charset="0"/>
                        </a:rPr>
                        <a:t>多对一收集各个进程的消息</a:t>
                      </a:r>
                      <a:endParaRPr kumimoji="0" lang="zh-CN" altLang="en-US"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5910">
                <a:tc vMerge="1">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err="1">
                          <a:ln>
                            <a:noFill/>
                          </a:ln>
                          <a:solidFill>
                            <a:schemeClr val="tx1"/>
                          </a:solidFill>
                          <a:effectLst/>
                          <a:latin typeface="Times New Roman" panose="02020603050405020304" charset="0"/>
                          <a:ea typeface="宋体" panose="02010600030101010101" pitchFamily="2" charset="-122"/>
                          <a:cs typeface="Times New Roman" panose="02020603050405020304" charset="0"/>
                        </a:rPr>
                        <a:t>MPI_Gatherv</a:t>
                      </a:r>
                      <a:endParaRPr kumimoji="0"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err="1">
                          <a:ln>
                            <a:noFill/>
                          </a:ln>
                          <a:solidFill>
                            <a:schemeClr val="tx1"/>
                          </a:solidFill>
                          <a:effectLst/>
                          <a:latin typeface="Times New Roman" panose="02020603050405020304" charset="0"/>
                          <a:ea typeface="宋体" panose="02010600030101010101" pitchFamily="2" charset="-122"/>
                          <a:cs typeface="Times New Roman" panose="02020603050405020304" charset="0"/>
                        </a:rPr>
                        <a:t>MPI_Gather</a:t>
                      </a:r>
                      <a:r>
                        <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charset="0"/>
                        </a:rPr>
                        <a:t>的一般化</a:t>
                      </a:r>
                      <a:endParaRPr kumimoji="0" lang="zh-CN" altLang="en-US"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5910">
                <a:tc vMerge="1">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err="1">
                          <a:ln>
                            <a:noFill/>
                          </a:ln>
                          <a:solidFill>
                            <a:schemeClr val="tx1"/>
                          </a:solidFill>
                          <a:effectLst/>
                          <a:latin typeface="Times New Roman" panose="02020603050405020304" charset="0"/>
                          <a:ea typeface="宋体" panose="02010600030101010101" pitchFamily="2" charset="-122"/>
                          <a:cs typeface="Times New Roman" panose="02020603050405020304" charset="0"/>
                        </a:rPr>
                        <a:t>MPI_Allgather</a:t>
                      </a:r>
                      <a:endParaRPr kumimoji="0"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charset="0"/>
                        </a:rPr>
                        <a:t>全局收集</a:t>
                      </a:r>
                      <a:endParaRPr kumimoji="0" lang="zh-CN" altLang="en-US"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5910">
                <a:tc vMerge="1">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err="1">
                          <a:ln>
                            <a:noFill/>
                          </a:ln>
                          <a:solidFill>
                            <a:schemeClr val="tx1"/>
                          </a:solidFill>
                          <a:effectLst/>
                          <a:latin typeface="Times New Roman" panose="02020603050405020304" charset="0"/>
                          <a:ea typeface="宋体" panose="02010600030101010101" pitchFamily="2" charset="-122"/>
                          <a:cs typeface="Times New Roman" panose="02020603050405020304" charset="0"/>
                        </a:rPr>
                        <a:t>MPI_Allgatherv</a:t>
                      </a:r>
                      <a:endParaRPr kumimoji="0"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MPI_Allgather</a:t>
                      </a: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charset="0"/>
                        </a:rPr>
                        <a:t>的一般化</a:t>
                      </a:r>
                      <a:endParaRPr kumimoji="0" lang="zh-CN" altLang="en-US"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5910">
                <a:tc vMerge="1">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err="1">
                          <a:ln>
                            <a:noFill/>
                          </a:ln>
                          <a:solidFill>
                            <a:schemeClr val="tx1"/>
                          </a:solidFill>
                          <a:effectLst/>
                          <a:latin typeface="Times New Roman" panose="02020603050405020304" charset="0"/>
                          <a:ea typeface="宋体" panose="02010600030101010101" pitchFamily="2" charset="-122"/>
                          <a:cs typeface="Times New Roman" panose="02020603050405020304" charset="0"/>
                        </a:rPr>
                        <a:t>MPI_Scatter</a:t>
                      </a:r>
                      <a:endParaRPr kumimoji="0"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charset="0"/>
                        </a:rPr>
                        <a:t>一对多散播不同的消息</a:t>
                      </a:r>
                      <a:endParaRPr kumimoji="0" lang="zh-CN" altLang="en-US"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5910">
                <a:tc vMerge="1">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err="1">
                          <a:ln>
                            <a:noFill/>
                          </a:ln>
                          <a:solidFill>
                            <a:schemeClr val="tx1"/>
                          </a:solidFill>
                          <a:effectLst/>
                          <a:latin typeface="Times New Roman" panose="02020603050405020304" charset="0"/>
                          <a:ea typeface="宋体" panose="02010600030101010101" pitchFamily="2" charset="-122"/>
                          <a:cs typeface="Times New Roman" panose="02020603050405020304" charset="0"/>
                        </a:rPr>
                        <a:t>MPI_Scatterv</a:t>
                      </a:r>
                      <a:endParaRPr kumimoji="0"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MPI_Scatter</a:t>
                      </a: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charset="0"/>
                        </a:rPr>
                        <a:t>的一般化</a:t>
                      </a:r>
                      <a:endParaRPr kumimoji="0" lang="zh-CN" altLang="en-US"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5910">
                <a:tc vMerge="1">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err="1">
                          <a:ln>
                            <a:noFill/>
                          </a:ln>
                          <a:solidFill>
                            <a:schemeClr val="tx1"/>
                          </a:solidFill>
                          <a:effectLst/>
                          <a:latin typeface="Times New Roman" panose="02020603050405020304" charset="0"/>
                          <a:ea typeface="宋体" panose="02010600030101010101" pitchFamily="2" charset="-122"/>
                          <a:cs typeface="Times New Roman" panose="02020603050405020304" charset="0"/>
                        </a:rPr>
                        <a:t>MPI_Alltoall</a:t>
                      </a:r>
                      <a:endParaRPr kumimoji="0"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charset="0"/>
                        </a:rPr>
                        <a:t>多对多全局交换消息</a:t>
                      </a:r>
                      <a:endParaRPr kumimoji="0" lang="zh-CN" altLang="en-US"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5910">
                <a:tc vMerge="1">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err="1">
                          <a:ln>
                            <a:noFill/>
                          </a:ln>
                          <a:solidFill>
                            <a:schemeClr val="tx1"/>
                          </a:solidFill>
                          <a:effectLst/>
                          <a:latin typeface="Times New Roman" panose="02020603050405020304" charset="0"/>
                          <a:ea typeface="宋体" panose="02010600030101010101" pitchFamily="2" charset="-122"/>
                          <a:cs typeface="Times New Roman" panose="02020603050405020304" charset="0"/>
                        </a:rPr>
                        <a:t>MPI_Alltoallv</a:t>
                      </a:r>
                      <a:endParaRPr kumimoji="0"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MPI_Alltoall</a:t>
                      </a: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charset="0"/>
                        </a:rPr>
                        <a:t>的一般化</a:t>
                      </a:r>
                      <a:endParaRPr kumimoji="0" lang="zh-CN" altLang="en-US"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5910">
                <a:tc rowSpan="4">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charset="0"/>
                        </a:rPr>
                        <a:t>聚集</a:t>
                      </a:r>
                      <a:endParaRPr kumimoji="0" lang="zh-CN" altLang="en-US"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err="1">
                          <a:ln>
                            <a:noFill/>
                          </a:ln>
                          <a:solidFill>
                            <a:schemeClr val="tx1"/>
                          </a:solidFill>
                          <a:effectLst/>
                          <a:latin typeface="Times New Roman" panose="02020603050405020304" charset="0"/>
                          <a:ea typeface="宋体" panose="02010600030101010101" pitchFamily="2" charset="-122"/>
                          <a:cs typeface="Times New Roman" panose="02020603050405020304" charset="0"/>
                        </a:rPr>
                        <a:t>MPI_Reduce</a:t>
                      </a:r>
                      <a:endParaRPr kumimoji="0"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charset="0"/>
                        </a:rPr>
                        <a:t>多对一归约</a:t>
                      </a:r>
                      <a:endParaRPr kumimoji="0" lang="zh-CN" altLang="en-US"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5910">
                <a:tc vMerge="1">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err="1">
                          <a:ln>
                            <a:noFill/>
                          </a:ln>
                          <a:solidFill>
                            <a:schemeClr val="tx1"/>
                          </a:solidFill>
                          <a:effectLst/>
                          <a:latin typeface="Times New Roman" panose="02020603050405020304" charset="0"/>
                          <a:ea typeface="宋体" panose="02010600030101010101" pitchFamily="2" charset="-122"/>
                          <a:cs typeface="Times New Roman" panose="02020603050405020304" charset="0"/>
                        </a:rPr>
                        <a:t>MPI_Allreduce</a:t>
                      </a:r>
                      <a:endParaRPr kumimoji="0"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MPI_Reduce</a:t>
                      </a: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charset="0"/>
                        </a:rPr>
                        <a:t>的一般化</a:t>
                      </a:r>
                      <a:endParaRPr kumimoji="0" lang="zh-CN" altLang="en-US"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5910">
                <a:tc vMerge="1">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err="1">
                          <a:ln>
                            <a:noFill/>
                          </a:ln>
                          <a:solidFill>
                            <a:schemeClr val="tx1"/>
                          </a:solidFill>
                          <a:effectLst/>
                          <a:latin typeface="Times New Roman" panose="02020603050405020304" charset="0"/>
                          <a:ea typeface="宋体" panose="02010600030101010101" pitchFamily="2" charset="-122"/>
                          <a:cs typeface="Times New Roman" panose="02020603050405020304" charset="0"/>
                        </a:rPr>
                        <a:t>MPI_Reduce_scatter</a:t>
                      </a:r>
                      <a:endParaRPr kumimoji="0"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MPI_Reduce</a:t>
                      </a: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charset="0"/>
                        </a:rPr>
                        <a:t>的一般化</a:t>
                      </a:r>
                      <a:endParaRPr kumimoji="0" lang="zh-CN" altLang="en-US"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5910">
                <a:tc vMerge="1">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err="1">
                          <a:ln>
                            <a:noFill/>
                          </a:ln>
                          <a:solidFill>
                            <a:schemeClr val="tx1"/>
                          </a:solidFill>
                          <a:effectLst/>
                          <a:latin typeface="Times New Roman" panose="02020603050405020304" charset="0"/>
                          <a:ea typeface="宋体" panose="02010600030101010101" pitchFamily="2" charset="-122"/>
                          <a:cs typeface="Times New Roman" panose="02020603050405020304" charset="0"/>
                        </a:rPr>
                        <a:t>MPI_Scan</a:t>
                      </a:r>
                      <a:endParaRPr kumimoji="0"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cs typeface="Times New Roman" panose="02020603050405020304" charset="0"/>
                        </a:rPr>
                        <a:t>扫描</a:t>
                      </a:r>
                      <a:endParaRPr kumimoji="0" lang="zh-CN" altLang="en-US" sz="18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75910">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charset="0"/>
                        </a:rPr>
                        <a:t>同步</a:t>
                      </a:r>
                      <a:endParaRPr kumimoji="0" lang="zh-CN" altLang="en-US"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dirty="0" err="1">
                          <a:ln>
                            <a:noFill/>
                          </a:ln>
                          <a:solidFill>
                            <a:schemeClr val="tx1"/>
                          </a:solidFill>
                          <a:effectLst/>
                          <a:latin typeface="Times New Roman" panose="02020603050405020304" charset="0"/>
                          <a:ea typeface="宋体" panose="02010600030101010101" pitchFamily="2" charset="-122"/>
                          <a:cs typeface="Times New Roman" panose="02020603050405020304" charset="0"/>
                        </a:rPr>
                        <a:t>MPI_Barrier</a:t>
                      </a:r>
                      <a:endParaRPr kumimoji="0" lang="en-US" altLang="zh-CN"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dirty="0">
                          <a:ln>
                            <a:noFill/>
                          </a:ln>
                          <a:solidFill>
                            <a:schemeClr val="tx1"/>
                          </a:solidFill>
                          <a:effectLst/>
                          <a:latin typeface="Arial" panose="020B0604020202020204" pitchFamily="34" charset="0"/>
                          <a:ea typeface="宋体" panose="02010600030101010101" pitchFamily="2" charset="-122"/>
                          <a:cs typeface="Times New Roman" panose="02020603050405020304" charset="0"/>
                        </a:rPr>
                        <a:t>路障同步</a:t>
                      </a:r>
                      <a:endParaRPr kumimoji="0" lang="zh-CN" altLang="en-US" sz="18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normAutofit fontScale="92500" lnSpcReduction="10000"/>
          </a:bodyPr>
          <a:lstStyle/>
          <a:p>
            <a:r>
              <a:rPr lang="zh-CN" altLang="en-US" b="1" dirty="0"/>
              <a:t>广播</a:t>
            </a:r>
            <a:r>
              <a:rPr lang="zh-CN" altLang="en-US" dirty="0"/>
              <a:t>是一对多通信的典型例子，其调用格式如下：</a:t>
            </a:r>
            <a:endParaRPr lang="zh-CN" altLang="en-US" dirty="0"/>
          </a:p>
          <a:p>
            <a:pPr lvl="1"/>
            <a:r>
              <a:rPr lang="en-US" altLang="zh-CN" sz="2000" dirty="0" err="1">
                <a:solidFill>
                  <a:srgbClr val="C00000"/>
                </a:solidFill>
              </a:rPr>
              <a:t>MPI_Bcast</a:t>
            </a:r>
            <a:r>
              <a:rPr lang="en-US" altLang="zh-CN" sz="2000" dirty="0"/>
              <a:t>(Address, Count, Datatype,</a:t>
            </a:r>
            <a:r>
              <a:rPr lang="en-US" altLang="zh-CN" sz="2000" dirty="0">
                <a:solidFill>
                  <a:schemeClr val="tx2"/>
                </a:solidFill>
              </a:rPr>
              <a:t> </a:t>
            </a:r>
            <a:r>
              <a:rPr lang="en-US" altLang="zh-CN" sz="2000" dirty="0">
                <a:solidFill>
                  <a:srgbClr val="00B0F0"/>
                </a:solidFill>
              </a:rPr>
              <a:t>Root</a:t>
            </a:r>
            <a:r>
              <a:rPr lang="en-US" altLang="zh-CN" sz="2000" dirty="0"/>
              <a:t>, Comm)</a:t>
            </a:r>
            <a:endParaRPr lang="en-US" altLang="zh-CN" sz="2000"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pPr lvl="1"/>
            <a:endParaRPr lang="en-US" altLang="zh-CN" sz="2200" dirty="0"/>
          </a:p>
          <a:p>
            <a:pPr lvl="1"/>
            <a:r>
              <a:rPr lang="en-US" altLang="zh-CN" sz="2200" dirty="0"/>
              <a:t>Root</a:t>
            </a:r>
            <a:r>
              <a:rPr lang="zh-CN" altLang="en-US" sz="2200" dirty="0"/>
              <a:t>进程发送相同的消息给通信域</a:t>
            </a:r>
            <a:r>
              <a:rPr lang="en-US" altLang="zh-CN" sz="2200" dirty="0"/>
              <a:t>Comm</a:t>
            </a:r>
            <a:r>
              <a:rPr lang="zh-CN" altLang="en-US" sz="2200" dirty="0"/>
              <a:t>中的所有进程。</a:t>
            </a:r>
            <a:endParaRPr lang="zh-CN" altLang="en-US" sz="2200" dirty="0"/>
          </a:p>
          <a:p>
            <a:pPr lvl="1"/>
            <a:r>
              <a:rPr lang="zh-CN" altLang="en-US" sz="2200" dirty="0"/>
              <a:t>消息的内容如同点对点通信一样由三元组</a:t>
            </a:r>
            <a:r>
              <a:rPr lang="en-US" altLang="zh-CN" sz="2200" dirty="0"/>
              <a:t>&lt;Address, Count, Datatype&gt;</a:t>
            </a:r>
            <a:r>
              <a:rPr lang="zh-CN" altLang="en-US" sz="2200" dirty="0"/>
              <a:t>标识。</a:t>
            </a:r>
            <a:endParaRPr lang="zh-CN" altLang="en-US" sz="2200" dirty="0"/>
          </a:p>
          <a:p>
            <a:pPr lvl="1"/>
            <a:r>
              <a:rPr lang="zh-CN" altLang="en-US" sz="2200" dirty="0"/>
              <a:t>对</a:t>
            </a:r>
            <a:r>
              <a:rPr lang="en-US" altLang="zh-CN" sz="2200" dirty="0"/>
              <a:t>Root</a:t>
            </a:r>
            <a:r>
              <a:rPr lang="zh-CN" altLang="en-US" sz="2200" dirty="0"/>
              <a:t>进程来说，这个三元组既定义了发送缓冲也定义了接收缓冲。对其它进程来说，这个三元组只定义了接收缓冲 </a:t>
            </a:r>
            <a:endParaRPr lang="zh-CN" altLang="en-US" sz="2200" dirty="0"/>
          </a:p>
        </p:txBody>
      </p:sp>
      <p:sp>
        <p:nvSpPr>
          <p:cNvPr id="3" name="标题 2"/>
          <p:cNvSpPr>
            <a:spLocks noGrp="1"/>
          </p:cNvSpPr>
          <p:nvPr>
            <p:ph type="ctrTitle"/>
          </p:nvPr>
        </p:nvSpPr>
        <p:spPr/>
        <p:txBody>
          <a:bodyPr/>
          <a:lstStyle/>
          <a:p>
            <a:r>
              <a:rPr lang="zh-CN" altLang="en-US" dirty="0"/>
              <a:t>广播</a:t>
            </a:r>
            <a:r>
              <a:rPr lang="en-US" altLang="zh-CN" sz="3200" dirty="0" err="1">
                <a:solidFill>
                  <a:srgbClr val="C00000"/>
                </a:solidFill>
              </a:rPr>
              <a:t>MPI_Bcast</a:t>
            </a:r>
            <a:endParaRPr lang="zh-CN" altLang="en-US" dirty="0"/>
          </a:p>
        </p:txBody>
      </p:sp>
      <p:graphicFrame>
        <p:nvGraphicFramePr>
          <p:cNvPr id="5" name="表格 5"/>
          <p:cNvGraphicFramePr>
            <a:graphicFrameLocks noGrp="1"/>
          </p:cNvGraphicFramePr>
          <p:nvPr/>
        </p:nvGraphicFramePr>
        <p:xfrm>
          <a:off x="1325752" y="1828842"/>
          <a:ext cx="2865258" cy="2438334"/>
        </p:xfrm>
        <a:graphic>
          <a:graphicData uri="http://schemas.openxmlformats.org/drawingml/2006/table">
            <a:tbl>
              <a:tblPr firstRow="1" bandRow="1">
                <a:tableStyleId>{5940675A-B579-460E-94D1-54222C63F5DA}</a:tableStyleId>
              </a:tblPr>
              <a:tblGrid>
                <a:gridCol w="477543"/>
                <a:gridCol w="477543"/>
                <a:gridCol w="477543"/>
                <a:gridCol w="477543"/>
                <a:gridCol w="477543"/>
                <a:gridCol w="477543"/>
              </a:tblGrid>
              <a:tr h="406389">
                <a:tc>
                  <a:txBody>
                    <a:bodyPr/>
                    <a:lstStyle/>
                    <a:p>
                      <a:r>
                        <a:rPr lang="en-US" altLang="zh-CN" dirty="0"/>
                        <a:t>A0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406389">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r>
              <a:tr h="406389">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r>
              <a:tr h="406389">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406389">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406389">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graphicFrame>
        <p:nvGraphicFramePr>
          <p:cNvPr id="6" name="表格 5"/>
          <p:cNvGraphicFramePr>
            <a:graphicFrameLocks noGrp="1"/>
          </p:cNvGraphicFramePr>
          <p:nvPr/>
        </p:nvGraphicFramePr>
        <p:xfrm>
          <a:off x="5592842" y="1828842"/>
          <a:ext cx="2789058" cy="2438334"/>
        </p:xfrm>
        <a:graphic>
          <a:graphicData uri="http://schemas.openxmlformats.org/drawingml/2006/table">
            <a:tbl>
              <a:tblPr firstRow="1" bandRow="1">
                <a:tableStyleId>{5940675A-B579-460E-94D1-54222C63F5DA}</a:tableStyleId>
              </a:tblPr>
              <a:tblGrid>
                <a:gridCol w="464843"/>
                <a:gridCol w="464843"/>
                <a:gridCol w="464843"/>
                <a:gridCol w="464843"/>
                <a:gridCol w="464843"/>
                <a:gridCol w="464843"/>
              </a:tblGrid>
              <a:tr h="406389">
                <a:tc>
                  <a:txBody>
                    <a:bodyPr/>
                    <a:lstStyle/>
                    <a:p>
                      <a:r>
                        <a:rPr lang="en-US" altLang="zh-CN" dirty="0"/>
                        <a:t>A0 </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406389">
                <a:tc>
                  <a:txBody>
                    <a:bodyPr/>
                    <a:lstStyle/>
                    <a:p>
                      <a:r>
                        <a:rPr lang="en-US" altLang="zh-CN" dirty="0"/>
                        <a:t>A0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406389">
                <a:tc>
                  <a:txBody>
                    <a:bodyPr/>
                    <a:lstStyle/>
                    <a:p>
                      <a:r>
                        <a:rPr lang="en-US" altLang="zh-CN" dirty="0"/>
                        <a:t>A0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406389">
                <a:tc>
                  <a:txBody>
                    <a:bodyPr/>
                    <a:lstStyle/>
                    <a:p>
                      <a:r>
                        <a:rPr lang="en-US" altLang="zh-CN" dirty="0"/>
                        <a:t>A0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r h="406389">
                <a:tc>
                  <a:txBody>
                    <a:bodyPr/>
                    <a:lstStyle/>
                    <a:p>
                      <a:r>
                        <a:rPr lang="en-US" altLang="zh-CN" dirty="0"/>
                        <a:t>A0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406389">
                <a:tc>
                  <a:txBody>
                    <a:bodyPr/>
                    <a:lstStyle/>
                    <a:p>
                      <a:r>
                        <a:rPr lang="en-US" altLang="zh-CN" dirty="0"/>
                        <a:t>A0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
        <p:nvSpPr>
          <p:cNvPr id="7" name="箭头: 下 6"/>
          <p:cNvSpPr/>
          <p:nvPr/>
        </p:nvSpPr>
        <p:spPr bwMode="auto">
          <a:xfrm rot="16200000">
            <a:off x="4792668" y="2471209"/>
            <a:ext cx="228593" cy="1066832"/>
          </a:xfrm>
          <a:prstGeom prst="downArrow">
            <a:avLst>
              <a:gd name="adj1" fmla="val 50000"/>
              <a:gd name="adj2" fmla="val 92106"/>
            </a:avLst>
          </a:prstGeom>
          <a:solidFill>
            <a:srgbClr val="00B0F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2400" b="0" i="0" u="none" strike="noStrike" cap="none" normalizeH="0" baseline="0">
              <a:ln>
                <a:noFill/>
              </a:ln>
              <a:solidFill>
                <a:schemeClr val="tx1"/>
              </a:solidFill>
              <a:effectLst/>
              <a:latin typeface="Times" panose="02020603050405020304" pitchFamily="18" charset="0"/>
              <a:ea typeface="宋体" panose="02010600030101010101" pitchFamily="2" charset="-122"/>
            </a:endParaRPr>
          </a:p>
        </p:txBody>
      </p:sp>
      <p:sp>
        <p:nvSpPr>
          <p:cNvPr id="9" name="文本框 8"/>
          <p:cNvSpPr txBox="1"/>
          <p:nvPr/>
        </p:nvSpPr>
        <p:spPr>
          <a:xfrm>
            <a:off x="4350970" y="2454434"/>
            <a:ext cx="1066832" cy="461665"/>
          </a:xfrm>
          <a:prstGeom prst="rect">
            <a:avLst/>
          </a:prstGeom>
          <a:noFill/>
        </p:spPr>
        <p:txBody>
          <a:bodyPr wrap="square">
            <a:spAutoFit/>
          </a:bodyPr>
          <a:lstStyle/>
          <a:p>
            <a:r>
              <a:rPr lang="zh-CN" altLang="en-US" b="1" dirty="0"/>
              <a:t>广播</a:t>
            </a:r>
            <a:endParaRPr lang="zh-CN" altLang="en-US" dirty="0"/>
          </a:p>
        </p:txBody>
      </p:sp>
      <p:sp>
        <p:nvSpPr>
          <p:cNvPr id="10" name="文本框 9"/>
          <p:cNvSpPr txBox="1"/>
          <p:nvPr/>
        </p:nvSpPr>
        <p:spPr>
          <a:xfrm>
            <a:off x="759829" y="2721114"/>
            <a:ext cx="405963" cy="707886"/>
          </a:xfrm>
          <a:prstGeom prst="rect">
            <a:avLst/>
          </a:prstGeom>
          <a:noFill/>
        </p:spPr>
        <p:txBody>
          <a:bodyPr wrap="square" rtlCol="0">
            <a:spAutoFit/>
          </a:bodyPr>
          <a:lstStyle/>
          <a:p>
            <a:r>
              <a:rPr lang="zh-CN" altLang="en-US" sz="2000" dirty="0"/>
              <a:t>进程</a:t>
            </a:r>
            <a:endParaRPr lang="zh-CN" altLang="en-US" sz="2000" dirty="0"/>
          </a:p>
        </p:txBody>
      </p:sp>
      <p:sp>
        <p:nvSpPr>
          <p:cNvPr id="13" name="文本框 12"/>
          <p:cNvSpPr txBox="1"/>
          <p:nvPr/>
        </p:nvSpPr>
        <p:spPr>
          <a:xfrm>
            <a:off x="655395" y="1855762"/>
            <a:ext cx="990634" cy="369332"/>
          </a:xfrm>
          <a:prstGeom prst="rect">
            <a:avLst/>
          </a:prstGeom>
          <a:noFill/>
        </p:spPr>
        <p:txBody>
          <a:bodyPr wrap="square">
            <a:spAutoFit/>
          </a:bodyPr>
          <a:lstStyle/>
          <a:p>
            <a:r>
              <a:rPr lang="en-US" altLang="zh-CN" sz="1800" dirty="0">
                <a:solidFill>
                  <a:srgbClr val="00B0F0"/>
                </a:solidFill>
              </a:rPr>
              <a:t>Root</a:t>
            </a:r>
            <a:endParaRPr lang="zh-CN" alt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a:xfrm>
            <a:off x="481894" y="1143060"/>
            <a:ext cx="8184958" cy="5410058"/>
          </a:xfrm>
        </p:spPr>
        <p:txBody>
          <a:bodyPr/>
          <a:lstStyle/>
          <a:p>
            <a:r>
              <a:rPr lang="zh-CN" altLang="en-US" dirty="0">
                <a:latin typeface="Times New Roman" panose="02020603050405020304" charset="0"/>
                <a:cs typeface="Times New Roman" panose="02020603050405020304" charset="0"/>
              </a:rPr>
              <a:t>使用消息传递的实现称为消息传递接口（</a:t>
            </a:r>
            <a:r>
              <a:rPr lang="en-US" altLang="zh-CN" dirty="0">
                <a:latin typeface="Times New Roman" panose="02020603050405020304" charset="0"/>
                <a:cs typeface="Times New Roman" panose="02020603050405020304" charset="0"/>
              </a:rPr>
              <a:t>Message-Passing Interface</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rPr>
              <a:t>MPI</a:t>
            </a:r>
            <a:r>
              <a:rPr lang="zh-CN" altLang="en-US" dirty="0">
                <a:latin typeface="Times New Roman" panose="02020603050405020304" charset="0"/>
                <a:cs typeface="Times New Roman" panose="02020603050405020304" charset="0"/>
              </a:rPr>
              <a:t>）</a:t>
            </a:r>
            <a:endParaRPr lang="en-US" altLang="zh-CN" dirty="0">
              <a:latin typeface="Times New Roman" panose="02020603050405020304" charset="0"/>
              <a:cs typeface="Times New Roman" panose="02020603050405020304" charset="0"/>
            </a:endParaRPr>
          </a:p>
          <a:p>
            <a:r>
              <a:rPr lang="en-US" altLang="zh-CN" dirty="0">
                <a:latin typeface="Times New Roman" panose="02020603050405020304" charset="0"/>
                <a:cs typeface="Times New Roman" panose="02020603050405020304" charset="0"/>
              </a:rPr>
              <a:t>MPI</a:t>
            </a:r>
            <a:r>
              <a:rPr lang="zh-CN" altLang="en-US" dirty="0">
                <a:latin typeface="Times New Roman" panose="02020603050405020304" charset="0"/>
                <a:cs typeface="Times New Roman" panose="02020603050405020304" charset="0"/>
              </a:rPr>
              <a:t>是一个消息传递接口标准，而不是编程语言</a:t>
            </a:r>
            <a:endParaRPr lang="zh-CN" altLang="en-US" dirty="0">
              <a:latin typeface="Times New Roman" panose="02020603050405020304" charset="0"/>
              <a:cs typeface="Times New Roman" panose="02020603050405020304" charset="0"/>
            </a:endParaRPr>
          </a:p>
          <a:p>
            <a:r>
              <a:rPr lang="en-US" altLang="zh-CN" dirty="0">
                <a:latin typeface="Times New Roman" panose="02020603050405020304" charset="0"/>
                <a:cs typeface="Times New Roman" panose="02020603050405020304" charset="0"/>
              </a:rPr>
              <a:t>MPI</a:t>
            </a:r>
            <a:r>
              <a:rPr lang="zh-CN" altLang="en-US" dirty="0">
                <a:latin typeface="Times New Roman" panose="02020603050405020304" charset="0"/>
                <a:cs typeface="Times New Roman" panose="02020603050405020304" charset="0"/>
              </a:rPr>
              <a:t>标准定义了一组具有可移植性的编程接口</a:t>
            </a:r>
            <a:endParaRPr lang="zh-CN" altLang="en-US" dirty="0">
              <a:latin typeface="Times New Roman" panose="02020603050405020304" charset="0"/>
              <a:cs typeface="Times New Roman" panose="02020603050405020304" charset="0"/>
            </a:endParaRPr>
          </a:p>
          <a:p>
            <a:r>
              <a:rPr lang="en-US" altLang="zh-CN" dirty="0">
                <a:latin typeface="Times New Roman" panose="02020603050405020304" charset="0"/>
                <a:cs typeface="Times New Roman" panose="02020603050405020304" charset="0"/>
              </a:rPr>
              <a:t>MPI</a:t>
            </a:r>
            <a:r>
              <a:rPr lang="zh-CN" altLang="en-US" dirty="0">
                <a:latin typeface="Times New Roman" panose="02020603050405020304" charset="0"/>
                <a:cs typeface="Times New Roman" panose="02020603050405020304" charset="0"/>
              </a:rPr>
              <a:t>以语言独立的形式存在，可运行在不同的操作系统和硬件平台上</a:t>
            </a:r>
            <a:endParaRPr lang="zh-CN" altLang="en-US" dirty="0">
              <a:latin typeface="Times New Roman" panose="02020603050405020304" charset="0"/>
              <a:cs typeface="Times New Roman" panose="02020603050405020304" charset="0"/>
            </a:endParaRPr>
          </a:p>
          <a:p>
            <a:r>
              <a:rPr lang="zh-CN" altLang="en-US" dirty="0">
                <a:latin typeface="Times New Roman" panose="02020603050405020304" charset="0"/>
                <a:cs typeface="Times New Roman" panose="02020603050405020304" charset="0"/>
              </a:rPr>
              <a:t>共有上百个函数调用接口，</a:t>
            </a:r>
            <a:r>
              <a:rPr lang="en-US" altLang="zh-CN" dirty="0">
                <a:latin typeface="Times New Roman" panose="02020603050405020304" charset="0"/>
                <a:cs typeface="Times New Roman" panose="02020603050405020304" charset="0"/>
              </a:rPr>
              <a:t>C/C++</a:t>
            </a:r>
            <a:r>
              <a:rPr lang="zh-CN" altLang="en-US" dirty="0">
                <a:latin typeface="Times New Roman" panose="02020603050405020304" charset="0"/>
                <a:cs typeface="Times New Roman" panose="02020603050405020304" charset="0"/>
              </a:rPr>
              <a:t>和</a:t>
            </a:r>
            <a:r>
              <a:rPr lang="en-US" altLang="zh-CN" dirty="0">
                <a:latin typeface="Times New Roman" panose="02020603050405020304" charset="0"/>
                <a:cs typeface="Times New Roman" panose="02020603050405020304" charset="0"/>
              </a:rPr>
              <a:t>Fortran</a:t>
            </a:r>
            <a:r>
              <a:rPr lang="zh-CN" altLang="en-US" dirty="0">
                <a:latin typeface="Times New Roman" panose="02020603050405020304" charset="0"/>
                <a:cs typeface="Times New Roman" panose="02020603050405020304" charset="0"/>
              </a:rPr>
              <a:t>语言中可以直接对这些函数进行调用</a:t>
            </a:r>
            <a:endParaRPr lang="zh-CN" altLang="en-US" dirty="0">
              <a:latin typeface="Times New Roman" panose="02020603050405020304" charset="0"/>
              <a:cs typeface="Times New Roman" panose="02020603050405020304" charset="0"/>
            </a:endParaRPr>
          </a:p>
          <a:p>
            <a:endParaRPr lang="zh-CN" altLang="en-US" dirty="0"/>
          </a:p>
        </p:txBody>
      </p:sp>
      <p:sp>
        <p:nvSpPr>
          <p:cNvPr id="3" name="标题 2"/>
          <p:cNvSpPr>
            <a:spLocks noGrp="1"/>
          </p:cNvSpPr>
          <p:nvPr>
            <p:ph type="ctrTitle"/>
          </p:nvPr>
        </p:nvSpPr>
        <p:spPr/>
        <p:txBody>
          <a:bodyPr/>
          <a:lstStyle/>
          <a:p>
            <a:r>
              <a:rPr lang="zh-CN" altLang="en-US" dirty="0"/>
              <a:t>什么是</a:t>
            </a:r>
            <a:r>
              <a:rPr lang="en-US" altLang="zh-CN" dirty="0"/>
              <a:t>MPI</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a:xfrm>
            <a:off x="481894" y="1107832"/>
            <a:ext cx="8184958" cy="5673880"/>
          </a:xfrm>
        </p:spPr>
        <p:txBody>
          <a:bodyPr>
            <a:normAutofit fontScale="85000" lnSpcReduction="20000"/>
          </a:bodyPr>
          <a:lstStyle/>
          <a:p>
            <a:r>
              <a:rPr lang="zh-CN" altLang="en-US" sz="2600" dirty="0"/>
              <a:t>收集是多对一通信的典型例子，其调用格式下</a:t>
            </a:r>
            <a:r>
              <a:rPr lang="en-US" altLang="zh-CN" sz="2600" dirty="0"/>
              <a:t>:</a:t>
            </a:r>
            <a:endParaRPr lang="en-US" altLang="zh-CN" sz="2600" dirty="0"/>
          </a:p>
          <a:p>
            <a:pPr lvl="1"/>
            <a:r>
              <a:rPr lang="en-US" altLang="zh-CN" sz="2200" dirty="0" err="1">
                <a:solidFill>
                  <a:srgbClr val="C00000"/>
                </a:solidFill>
              </a:rPr>
              <a:t>MPI_Gather</a:t>
            </a:r>
            <a:r>
              <a:rPr lang="en-US" altLang="zh-CN" sz="2200" dirty="0"/>
              <a:t>(</a:t>
            </a:r>
            <a:r>
              <a:rPr lang="en-US" altLang="zh-CN" sz="2200" dirty="0" err="1"/>
              <a:t>SendAddress</a:t>
            </a:r>
            <a:r>
              <a:rPr lang="en-US" altLang="zh-CN" sz="2200" dirty="0"/>
              <a:t>, </a:t>
            </a:r>
            <a:r>
              <a:rPr lang="en-US" altLang="zh-CN" sz="2200" dirty="0" err="1"/>
              <a:t>SendCount</a:t>
            </a:r>
            <a:r>
              <a:rPr lang="en-US" altLang="zh-CN" sz="2200" dirty="0"/>
              <a:t>, </a:t>
            </a:r>
            <a:r>
              <a:rPr lang="en-US" altLang="zh-CN" sz="2200" dirty="0" err="1"/>
              <a:t>SendDatatype</a:t>
            </a:r>
            <a:r>
              <a:rPr lang="en-US" altLang="zh-CN" sz="2200" dirty="0"/>
              <a:t>, </a:t>
            </a:r>
            <a:r>
              <a:rPr lang="en-US" altLang="zh-CN" sz="2200" dirty="0" err="1"/>
              <a:t>RecvAddress</a:t>
            </a:r>
            <a:r>
              <a:rPr lang="en-US" altLang="zh-CN" sz="2200" dirty="0"/>
              <a:t>, </a:t>
            </a:r>
            <a:r>
              <a:rPr lang="en-US" altLang="zh-CN" sz="2200" dirty="0" err="1"/>
              <a:t>RecvCount</a:t>
            </a:r>
            <a:r>
              <a:rPr lang="en-US" altLang="zh-CN" sz="2200" dirty="0"/>
              <a:t>, </a:t>
            </a:r>
            <a:r>
              <a:rPr lang="en-US" altLang="zh-CN" sz="2200" dirty="0" err="1"/>
              <a:t>RecvDatatype</a:t>
            </a:r>
            <a:r>
              <a:rPr lang="en-US" altLang="zh-CN" sz="2200" dirty="0"/>
              <a:t>, </a:t>
            </a:r>
            <a:r>
              <a:rPr lang="en-US" altLang="zh-CN" sz="2200" dirty="0">
                <a:solidFill>
                  <a:srgbClr val="00B0F0"/>
                </a:solidFill>
              </a:rPr>
              <a:t>Root</a:t>
            </a:r>
            <a:r>
              <a:rPr lang="en-US" altLang="zh-CN" sz="2200" dirty="0"/>
              <a:t>, Comm)</a:t>
            </a:r>
            <a:endParaRPr lang="en-US" altLang="zh-CN" sz="2200" dirty="0"/>
          </a:p>
          <a:p>
            <a:pPr lvl="1"/>
            <a:endParaRPr lang="en-US" altLang="zh-CN" sz="2200" dirty="0"/>
          </a:p>
          <a:p>
            <a:pPr lvl="1"/>
            <a:endParaRPr lang="en-US" altLang="zh-CN" sz="2200" dirty="0"/>
          </a:p>
          <a:p>
            <a:pPr lvl="1"/>
            <a:endParaRPr lang="en-US" altLang="zh-CN" sz="2200" dirty="0"/>
          </a:p>
          <a:p>
            <a:pPr lvl="1"/>
            <a:endParaRPr lang="en-US" altLang="zh-CN" sz="2200" dirty="0"/>
          </a:p>
          <a:p>
            <a:pPr lvl="1"/>
            <a:endParaRPr lang="en-US" altLang="zh-CN" sz="2200" dirty="0"/>
          </a:p>
          <a:p>
            <a:pPr lvl="1"/>
            <a:endParaRPr lang="en-US" altLang="zh-CN" sz="2200" dirty="0"/>
          </a:p>
          <a:p>
            <a:pPr lvl="1"/>
            <a:endParaRPr lang="en-US" altLang="zh-CN" sz="2200" dirty="0"/>
          </a:p>
          <a:p>
            <a:pPr lvl="1"/>
            <a:endParaRPr lang="en-US" altLang="zh-CN" sz="2200" dirty="0"/>
          </a:p>
          <a:p>
            <a:pPr lvl="1"/>
            <a:endParaRPr lang="en-US" altLang="zh-CN" sz="2200" dirty="0"/>
          </a:p>
          <a:p>
            <a:pPr lvl="1">
              <a:lnSpc>
                <a:spcPct val="120000"/>
              </a:lnSpc>
            </a:pPr>
            <a:r>
              <a:rPr lang="en-US" altLang="zh-CN" sz="2400" dirty="0">
                <a:latin typeface="Times New Roman" panose="02020603050405020304" charset="0"/>
                <a:cs typeface="Times New Roman" panose="02020603050405020304" charset="0"/>
              </a:rPr>
              <a:t>Root</a:t>
            </a:r>
            <a:r>
              <a:rPr lang="zh-CN" altLang="en-US" sz="2400" dirty="0">
                <a:latin typeface="Times New Roman" panose="02020603050405020304" charset="0"/>
                <a:cs typeface="Times New Roman" panose="02020603050405020304" charset="0"/>
              </a:rPr>
              <a:t>进程从进程域</a:t>
            </a:r>
            <a:r>
              <a:rPr lang="en-US" altLang="zh-CN" sz="2400" dirty="0">
                <a:latin typeface="Times New Roman" panose="02020603050405020304" charset="0"/>
                <a:cs typeface="Times New Roman" panose="02020603050405020304" charset="0"/>
              </a:rPr>
              <a:t>Comm</a:t>
            </a:r>
            <a:r>
              <a:rPr lang="zh-CN" altLang="en-US" sz="2400" dirty="0">
                <a:latin typeface="Times New Roman" panose="02020603050405020304" charset="0"/>
                <a:cs typeface="Times New Roman" panose="02020603050405020304" charset="0"/>
              </a:rPr>
              <a:t>的所有进程</a:t>
            </a:r>
            <a:r>
              <a:rPr lang="en-US" altLang="zh-CN" sz="2400" dirty="0">
                <a:latin typeface="Times New Roman" panose="02020603050405020304" charset="0"/>
                <a:cs typeface="Times New Roman" panose="02020603050405020304" charset="0"/>
              </a:rPr>
              <a:t>(</a:t>
            </a:r>
            <a:r>
              <a:rPr lang="zh-CN" altLang="en-US" sz="2400" dirty="0">
                <a:latin typeface="Times New Roman" panose="02020603050405020304" charset="0"/>
                <a:cs typeface="Times New Roman" panose="02020603050405020304" charset="0"/>
              </a:rPr>
              <a:t>包括它自已</a:t>
            </a:r>
            <a:r>
              <a:rPr lang="en-US" altLang="zh-CN" sz="2400" dirty="0">
                <a:latin typeface="Times New Roman" panose="02020603050405020304" charset="0"/>
                <a:cs typeface="Times New Roman" panose="02020603050405020304" charset="0"/>
              </a:rPr>
              <a:t>)</a:t>
            </a:r>
            <a:r>
              <a:rPr lang="zh-CN" altLang="en-US" sz="2400" dirty="0">
                <a:latin typeface="Times New Roman" panose="02020603050405020304" charset="0"/>
                <a:cs typeface="Times New Roman" panose="02020603050405020304" charset="0"/>
              </a:rPr>
              <a:t>接收消息。</a:t>
            </a:r>
            <a:endParaRPr lang="zh-CN" altLang="en-US" sz="2400" dirty="0">
              <a:latin typeface="Times New Roman" panose="02020603050405020304" charset="0"/>
              <a:cs typeface="Times New Roman" panose="02020603050405020304" charset="0"/>
            </a:endParaRPr>
          </a:p>
          <a:p>
            <a:pPr lvl="1">
              <a:lnSpc>
                <a:spcPct val="120000"/>
              </a:lnSpc>
            </a:pPr>
            <a:r>
              <a:rPr lang="zh-CN" altLang="en-US" sz="2400" dirty="0">
                <a:latin typeface="Times New Roman" panose="02020603050405020304" charset="0"/>
                <a:cs typeface="Times New Roman" panose="02020603050405020304" charset="0"/>
              </a:rPr>
              <a:t>消息按照进程的标识</a:t>
            </a:r>
            <a:r>
              <a:rPr lang="en-US" altLang="zh-CN" sz="2400" dirty="0">
                <a:latin typeface="Times New Roman" panose="02020603050405020304" charset="0"/>
                <a:cs typeface="Times New Roman" panose="02020603050405020304" charset="0"/>
              </a:rPr>
              <a:t>rank</a:t>
            </a:r>
            <a:r>
              <a:rPr lang="zh-CN" altLang="en-US" sz="2400" dirty="0">
                <a:latin typeface="Times New Roman" panose="02020603050405020304" charset="0"/>
                <a:cs typeface="Times New Roman" panose="02020603050405020304" charset="0"/>
              </a:rPr>
              <a:t>排序并进行拼接，然后存放在</a:t>
            </a:r>
            <a:r>
              <a:rPr lang="en-US" altLang="zh-CN" sz="2400" dirty="0">
                <a:latin typeface="Times New Roman" panose="02020603050405020304" charset="0"/>
                <a:cs typeface="Times New Roman" panose="02020603050405020304" charset="0"/>
              </a:rPr>
              <a:t>Root</a:t>
            </a:r>
            <a:r>
              <a:rPr lang="zh-CN" altLang="en-US" sz="2400" dirty="0">
                <a:latin typeface="Times New Roman" panose="02020603050405020304" charset="0"/>
                <a:cs typeface="Times New Roman" panose="02020603050405020304" charset="0"/>
              </a:rPr>
              <a:t>进程的接收缓冲中。</a:t>
            </a:r>
            <a:endParaRPr lang="zh-CN" altLang="en-US" sz="2400" dirty="0">
              <a:latin typeface="Times New Roman" panose="02020603050405020304" charset="0"/>
              <a:cs typeface="Times New Roman" panose="02020603050405020304" charset="0"/>
            </a:endParaRPr>
          </a:p>
          <a:p>
            <a:pPr lvl="1">
              <a:lnSpc>
                <a:spcPct val="120000"/>
              </a:lnSpc>
            </a:pPr>
            <a:r>
              <a:rPr lang="zh-CN" altLang="en-US" sz="2400" dirty="0">
                <a:latin typeface="Times New Roman" panose="02020603050405020304" charset="0"/>
                <a:cs typeface="Times New Roman" panose="02020603050405020304" charset="0"/>
              </a:rPr>
              <a:t>接收缓冲由三元组</a:t>
            </a:r>
            <a:r>
              <a:rPr lang="en-US" altLang="zh-CN" sz="2400" dirty="0">
                <a:latin typeface="Times New Roman" panose="02020603050405020304" charset="0"/>
                <a:cs typeface="Times New Roman" panose="02020603050405020304" charset="0"/>
              </a:rPr>
              <a:t>&lt;</a:t>
            </a:r>
            <a:r>
              <a:rPr lang="en-US" altLang="zh-CN" sz="2400" dirty="0" err="1">
                <a:latin typeface="Times New Roman" panose="02020603050405020304" charset="0"/>
                <a:cs typeface="Times New Roman" panose="02020603050405020304" charset="0"/>
              </a:rPr>
              <a:t>RecvAddress</a:t>
            </a:r>
            <a:r>
              <a:rPr lang="en-US" altLang="zh-CN" sz="2400" dirty="0">
                <a:latin typeface="Times New Roman" panose="02020603050405020304" charset="0"/>
                <a:cs typeface="Times New Roman" panose="02020603050405020304" charset="0"/>
              </a:rPr>
              <a:t>, </a:t>
            </a:r>
            <a:r>
              <a:rPr lang="en-US" altLang="zh-CN" sz="2400" dirty="0" err="1">
                <a:latin typeface="Times New Roman" panose="02020603050405020304" charset="0"/>
                <a:cs typeface="Times New Roman" panose="02020603050405020304" charset="0"/>
              </a:rPr>
              <a:t>RecvCount</a:t>
            </a:r>
            <a:r>
              <a:rPr lang="en-US" altLang="zh-CN" sz="2400" dirty="0">
                <a:latin typeface="Times New Roman" panose="02020603050405020304" charset="0"/>
                <a:cs typeface="Times New Roman" panose="02020603050405020304" charset="0"/>
              </a:rPr>
              <a:t>, </a:t>
            </a:r>
            <a:r>
              <a:rPr lang="en-US" altLang="zh-CN" sz="2400" dirty="0" err="1">
                <a:latin typeface="Times New Roman" panose="02020603050405020304" charset="0"/>
                <a:cs typeface="Times New Roman" panose="02020603050405020304" charset="0"/>
              </a:rPr>
              <a:t>RecvDatatype</a:t>
            </a:r>
            <a:r>
              <a:rPr lang="en-US" altLang="zh-CN" sz="2400" dirty="0">
                <a:latin typeface="Times New Roman" panose="02020603050405020304" charset="0"/>
                <a:cs typeface="Times New Roman" panose="02020603050405020304" charset="0"/>
              </a:rPr>
              <a:t>&gt;</a:t>
            </a:r>
            <a:r>
              <a:rPr lang="zh-CN" altLang="en-US" sz="2400" dirty="0">
                <a:latin typeface="Times New Roman" panose="02020603050405020304" charset="0"/>
                <a:cs typeface="Times New Roman" panose="02020603050405020304" charset="0"/>
              </a:rPr>
              <a:t>标识，发送缓冲由三元组</a:t>
            </a:r>
            <a:r>
              <a:rPr lang="en-US" altLang="zh-CN" sz="2400" dirty="0">
                <a:latin typeface="Times New Roman" panose="02020603050405020304" charset="0"/>
                <a:cs typeface="Times New Roman" panose="02020603050405020304" charset="0"/>
              </a:rPr>
              <a:t>&lt;</a:t>
            </a:r>
            <a:r>
              <a:rPr lang="en-US" altLang="zh-CN" sz="2400" dirty="0" err="1">
                <a:latin typeface="Times New Roman" panose="02020603050405020304" charset="0"/>
                <a:cs typeface="Times New Roman" panose="02020603050405020304" charset="0"/>
              </a:rPr>
              <a:t>SendAddress</a:t>
            </a:r>
            <a:r>
              <a:rPr lang="en-US" altLang="zh-CN" sz="2400" dirty="0">
                <a:latin typeface="Times New Roman" panose="02020603050405020304" charset="0"/>
                <a:cs typeface="Times New Roman" panose="02020603050405020304" charset="0"/>
              </a:rPr>
              <a:t>, </a:t>
            </a:r>
            <a:r>
              <a:rPr lang="en-US" altLang="zh-CN" sz="2400" dirty="0" err="1">
                <a:latin typeface="Times New Roman" panose="02020603050405020304" charset="0"/>
                <a:cs typeface="Times New Roman" panose="02020603050405020304" charset="0"/>
              </a:rPr>
              <a:t>SendCount</a:t>
            </a:r>
            <a:r>
              <a:rPr lang="en-US" altLang="zh-CN" sz="2400" dirty="0">
                <a:latin typeface="Times New Roman" panose="02020603050405020304" charset="0"/>
                <a:cs typeface="Times New Roman" panose="02020603050405020304" charset="0"/>
              </a:rPr>
              <a:t>, </a:t>
            </a:r>
            <a:r>
              <a:rPr lang="en-US" altLang="zh-CN" sz="2400" dirty="0" err="1">
                <a:latin typeface="Times New Roman" panose="02020603050405020304" charset="0"/>
                <a:cs typeface="Times New Roman" panose="02020603050405020304" charset="0"/>
              </a:rPr>
              <a:t>SendDatatype</a:t>
            </a:r>
            <a:r>
              <a:rPr lang="en-US" altLang="zh-CN" sz="2400" dirty="0">
                <a:latin typeface="Times New Roman" panose="02020603050405020304" charset="0"/>
                <a:cs typeface="Times New Roman" panose="02020603050405020304" charset="0"/>
              </a:rPr>
              <a:t>&gt;</a:t>
            </a:r>
            <a:r>
              <a:rPr lang="zh-CN" altLang="en-US" sz="2400" dirty="0">
                <a:latin typeface="Times New Roman" panose="02020603050405020304" charset="0"/>
                <a:cs typeface="Times New Roman" panose="02020603050405020304" charset="0"/>
              </a:rPr>
              <a:t>标识，所有非</a:t>
            </a:r>
            <a:r>
              <a:rPr lang="en-US" altLang="zh-CN" sz="2400" dirty="0">
                <a:latin typeface="Times New Roman" panose="02020603050405020304" charset="0"/>
                <a:cs typeface="Times New Roman" panose="02020603050405020304" charset="0"/>
              </a:rPr>
              <a:t>Root</a:t>
            </a:r>
            <a:r>
              <a:rPr lang="zh-CN" altLang="en-US" sz="2400" dirty="0">
                <a:latin typeface="Times New Roman" panose="02020603050405020304" charset="0"/>
                <a:cs typeface="Times New Roman" panose="02020603050405020304" charset="0"/>
              </a:rPr>
              <a:t>进程忽略接收缓冲。</a:t>
            </a:r>
            <a:endParaRPr lang="en-US" altLang="zh-CN" sz="2400" dirty="0">
              <a:latin typeface="Times New Roman" panose="02020603050405020304" charset="0"/>
              <a:cs typeface="Times New Roman" panose="02020603050405020304" charset="0"/>
            </a:endParaRPr>
          </a:p>
        </p:txBody>
      </p:sp>
      <p:sp>
        <p:nvSpPr>
          <p:cNvPr id="3" name="标题 2"/>
          <p:cNvSpPr>
            <a:spLocks noGrp="1"/>
          </p:cNvSpPr>
          <p:nvPr>
            <p:ph type="ctrTitle"/>
          </p:nvPr>
        </p:nvSpPr>
        <p:spPr/>
        <p:txBody>
          <a:bodyPr/>
          <a:lstStyle/>
          <a:p>
            <a:r>
              <a:rPr lang="zh-CN" altLang="en-US" dirty="0"/>
              <a:t>收集</a:t>
            </a:r>
            <a:r>
              <a:rPr lang="en-US" altLang="zh-CN" sz="3200" dirty="0" err="1">
                <a:solidFill>
                  <a:srgbClr val="C00000"/>
                </a:solidFill>
              </a:rPr>
              <a:t>MPI_Gather</a:t>
            </a:r>
            <a:endParaRPr lang="zh-CN" altLang="en-US" dirty="0"/>
          </a:p>
        </p:txBody>
      </p:sp>
      <p:graphicFrame>
        <p:nvGraphicFramePr>
          <p:cNvPr id="4" name="表格 5"/>
          <p:cNvGraphicFramePr>
            <a:graphicFrameLocks noGrp="1"/>
          </p:cNvGraphicFramePr>
          <p:nvPr/>
        </p:nvGraphicFramePr>
        <p:xfrm>
          <a:off x="1295486" y="2057436"/>
          <a:ext cx="2865258" cy="2438334"/>
        </p:xfrm>
        <a:graphic>
          <a:graphicData uri="http://schemas.openxmlformats.org/drawingml/2006/table">
            <a:tbl>
              <a:tblPr firstRow="1" bandRow="1">
                <a:tableStyleId>{5940675A-B579-460E-94D1-54222C63F5DA}</a:tableStyleId>
              </a:tblPr>
              <a:tblGrid>
                <a:gridCol w="477543"/>
                <a:gridCol w="477543"/>
                <a:gridCol w="477543"/>
                <a:gridCol w="477543"/>
                <a:gridCol w="477543"/>
                <a:gridCol w="477543"/>
              </a:tblGrid>
              <a:tr h="406389">
                <a:tc>
                  <a:txBody>
                    <a:bodyPr/>
                    <a:lstStyle/>
                    <a:p>
                      <a:r>
                        <a:rPr lang="en-US" altLang="zh-CN" dirty="0"/>
                        <a:t>A0</a:t>
                      </a:r>
                      <a:endParaRPr lang="zh-CN" altLang="en-US" dirty="0"/>
                    </a:p>
                  </a:txBody>
                  <a:tcPr/>
                </a:tc>
                <a:tc>
                  <a:txBody>
                    <a:bodyPr/>
                    <a:lstStyle/>
                    <a:p>
                      <a:r>
                        <a:rPr lang="en-US" altLang="zh-CN" dirty="0"/>
                        <a:t>A1</a:t>
                      </a:r>
                      <a:endParaRPr lang="zh-CN" altLang="en-US" dirty="0"/>
                    </a:p>
                  </a:txBody>
                  <a:tcPr/>
                </a:tc>
                <a:tc>
                  <a:txBody>
                    <a:bodyPr/>
                    <a:lstStyle/>
                    <a:p>
                      <a:r>
                        <a:rPr lang="en-US" altLang="zh-CN" dirty="0"/>
                        <a:t>A2</a:t>
                      </a:r>
                      <a:endParaRPr lang="zh-CN" altLang="en-US" dirty="0"/>
                    </a:p>
                  </a:txBody>
                  <a:tcPr/>
                </a:tc>
                <a:tc>
                  <a:txBody>
                    <a:bodyPr/>
                    <a:lstStyle/>
                    <a:p>
                      <a:r>
                        <a:rPr lang="en-US" altLang="zh-CN" dirty="0"/>
                        <a:t>A3</a:t>
                      </a:r>
                      <a:endParaRPr lang="zh-CN" altLang="en-US" dirty="0"/>
                    </a:p>
                  </a:txBody>
                  <a:tcPr/>
                </a:tc>
                <a:tc>
                  <a:txBody>
                    <a:bodyPr/>
                    <a:lstStyle/>
                    <a:p>
                      <a:r>
                        <a:rPr lang="en-US" altLang="zh-CN" dirty="0"/>
                        <a:t>A4</a:t>
                      </a:r>
                      <a:endParaRPr lang="zh-CN" altLang="en-US" dirty="0"/>
                    </a:p>
                  </a:txBody>
                  <a:tcPr/>
                </a:tc>
                <a:tc>
                  <a:txBody>
                    <a:bodyPr/>
                    <a:lstStyle/>
                    <a:p>
                      <a:r>
                        <a:rPr lang="en-US" altLang="zh-CN" dirty="0"/>
                        <a:t>A5</a:t>
                      </a:r>
                      <a:endParaRPr lang="zh-CN" altLang="en-US" dirty="0"/>
                    </a:p>
                  </a:txBody>
                  <a:tcPr/>
                </a:tc>
              </a:tr>
              <a:tr h="406389">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r>
              <a:tr h="406389">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r>
              <a:tr h="406389">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406389">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406389">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graphicFrame>
        <p:nvGraphicFramePr>
          <p:cNvPr id="5" name="表格 5"/>
          <p:cNvGraphicFramePr>
            <a:graphicFrameLocks noGrp="1"/>
          </p:cNvGraphicFramePr>
          <p:nvPr/>
        </p:nvGraphicFramePr>
        <p:xfrm>
          <a:off x="5333980" y="2057436"/>
          <a:ext cx="2865258" cy="2438334"/>
        </p:xfrm>
        <a:graphic>
          <a:graphicData uri="http://schemas.openxmlformats.org/drawingml/2006/table">
            <a:tbl>
              <a:tblPr firstRow="1" bandRow="1">
                <a:tableStyleId>{5940675A-B579-460E-94D1-54222C63F5DA}</a:tableStyleId>
              </a:tblPr>
              <a:tblGrid>
                <a:gridCol w="477543"/>
                <a:gridCol w="477543"/>
                <a:gridCol w="477543"/>
                <a:gridCol w="477543"/>
                <a:gridCol w="477543"/>
                <a:gridCol w="477543"/>
              </a:tblGrid>
              <a:tr h="406389">
                <a:tc>
                  <a:txBody>
                    <a:bodyPr/>
                    <a:lstStyle/>
                    <a:p>
                      <a:r>
                        <a:rPr lang="en-US" altLang="zh-CN" dirty="0"/>
                        <a:t>A0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406389">
                <a:tc>
                  <a:txBody>
                    <a:bodyPr/>
                    <a:lstStyle/>
                    <a:p>
                      <a:r>
                        <a:rPr lang="en-US" altLang="zh-CN" dirty="0"/>
                        <a:t>A1</a:t>
                      </a:r>
                      <a:endParaRPr lang="en-US" altLang="zh-CN"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r>
              <a:tr h="406389">
                <a:tc>
                  <a:txBody>
                    <a:bodyPr/>
                    <a:lstStyle/>
                    <a:p>
                      <a:r>
                        <a:rPr lang="en-US" altLang="zh-CN" dirty="0"/>
                        <a:t>A2</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r>
              <a:tr h="406389">
                <a:tc>
                  <a:txBody>
                    <a:bodyPr/>
                    <a:lstStyle/>
                    <a:p>
                      <a:r>
                        <a:rPr lang="en-US" altLang="zh-CN" dirty="0"/>
                        <a:t>A3</a:t>
                      </a:r>
                      <a:endParaRPr lang="zh-CN" altLang="en-US" dirty="0"/>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406389">
                <a:tc>
                  <a:txBody>
                    <a:bodyPr/>
                    <a:lstStyle/>
                    <a:p>
                      <a:r>
                        <a:rPr lang="en-US" altLang="zh-CN" dirty="0"/>
                        <a:t>A4</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406389">
                <a:tc>
                  <a:txBody>
                    <a:bodyPr/>
                    <a:lstStyle/>
                    <a:p>
                      <a:r>
                        <a:rPr lang="en-US" altLang="zh-CN" dirty="0"/>
                        <a:t>A5</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
        <p:nvSpPr>
          <p:cNvPr id="6" name="箭头: 下 5"/>
          <p:cNvSpPr/>
          <p:nvPr/>
        </p:nvSpPr>
        <p:spPr bwMode="auto">
          <a:xfrm rot="5400000">
            <a:off x="4633065" y="2743187"/>
            <a:ext cx="228593" cy="1066832"/>
          </a:xfrm>
          <a:prstGeom prst="downArrow">
            <a:avLst>
              <a:gd name="adj1" fmla="val 50000"/>
              <a:gd name="adj2" fmla="val 92106"/>
            </a:avLst>
          </a:prstGeom>
          <a:solidFill>
            <a:srgbClr val="00B0F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2400" b="0" i="0" u="none" strike="noStrike" cap="none" normalizeH="0" baseline="0">
              <a:ln>
                <a:noFill/>
              </a:ln>
              <a:solidFill>
                <a:schemeClr val="tx1"/>
              </a:solidFill>
              <a:effectLst/>
              <a:latin typeface="Times" panose="02020603050405020304" pitchFamily="18" charset="0"/>
              <a:ea typeface="宋体" panose="02010600030101010101" pitchFamily="2" charset="-122"/>
            </a:endParaRPr>
          </a:p>
        </p:txBody>
      </p:sp>
      <p:sp>
        <p:nvSpPr>
          <p:cNvPr id="7" name="文本框 6"/>
          <p:cNvSpPr txBox="1"/>
          <p:nvPr/>
        </p:nvSpPr>
        <p:spPr>
          <a:xfrm>
            <a:off x="685902" y="2057436"/>
            <a:ext cx="990634" cy="369332"/>
          </a:xfrm>
          <a:prstGeom prst="rect">
            <a:avLst/>
          </a:prstGeom>
          <a:noFill/>
        </p:spPr>
        <p:txBody>
          <a:bodyPr wrap="square">
            <a:spAutoFit/>
          </a:bodyPr>
          <a:lstStyle/>
          <a:p>
            <a:r>
              <a:rPr lang="en-US" altLang="zh-CN" sz="1800" dirty="0">
                <a:solidFill>
                  <a:srgbClr val="00B0F0"/>
                </a:solidFill>
              </a:rPr>
              <a:t>Root</a:t>
            </a:r>
            <a:endParaRPr lang="zh-CN" altLang="en-US" sz="1800" dirty="0"/>
          </a:p>
        </p:txBody>
      </p:sp>
      <p:sp>
        <p:nvSpPr>
          <p:cNvPr id="8" name="文本框 7"/>
          <p:cNvSpPr txBox="1"/>
          <p:nvPr/>
        </p:nvSpPr>
        <p:spPr>
          <a:xfrm>
            <a:off x="827872" y="2922660"/>
            <a:ext cx="405963" cy="707886"/>
          </a:xfrm>
          <a:prstGeom prst="rect">
            <a:avLst/>
          </a:prstGeom>
          <a:noFill/>
        </p:spPr>
        <p:txBody>
          <a:bodyPr wrap="square" rtlCol="0">
            <a:spAutoFit/>
          </a:bodyPr>
          <a:lstStyle/>
          <a:p>
            <a:r>
              <a:rPr lang="zh-CN" altLang="en-US" sz="2000" dirty="0"/>
              <a:t>进程</a:t>
            </a:r>
            <a:endParaRPr lang="zh-CN" altLang="en-US" sz="2000" dirty="0"/>
          </a:p>
        </p:txBody>
      </p:sp>
      <p:sp>
        <p:nvSpPr>
          <p:cNvPr id="9" name="文本框 8"/>
          <p:cNvSpPr txBox="1"/>
          <p:nvPr/>
        </p:nvSpPr>
        <p:spPr>
          <a:xfrm>
            <a:off x="4299787" y="2700641"/>
            <a:ext cx="1066832" cy="461665"/>
          </a:xfrm>
          <a:prstGeom prst="rect">
            <a:avLst/>
          </a:prstGeom>
          <a:noFill/>
        </p:spPr>
        <p:txBody>
          <a:bodyPr wrap="square">
            <a:spAutoFit/>
          </a:bodyPr>
          <a:lstStyle/>
          <a:p>
            <a:r>
              <a:rPr lang="zh-CN" altLang="en-US" b="1" dirty="0"/>
              <a:t>收集</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a:xfrm>
            <a:off x="481894" y="1107832"/>
            <a:ext cx="8184958" cy="5673880"/>
          </a:xfrm>
        </p:spPr>
        <p:txBody>
          <a:bodyPr>
            <a:normAutofit fontScale="92500" lnSpcReduction="10000"/>
          </a:bodyPr>
          <a:lstStyle/>
          <a:p>
            <a:r>
              <a:rPr lang="zh-CN" altLang="en-US" sz="2600" dirty="0"/>
              <a:t>散播也是一个一对多操作，其调用格式如下</a:t>
            </a:r>
            <a:r>
              <a:rPr lang="en-US" altLang="zh-CN" sz="2600" dirty="0"/>
              <a:t>:</a:t>
            </a:r>
            <a:endParaRPr lang="en-US" altLang="zh-CN" sz="2600" dirty="0"/>
          </a:p>
          <a:p>
            <a:pPr lvl="1"/>
            <a:r>
              <a:rPr lang="en-US" altLang="zh-CN" sz="2200" dirty="0" err="1">
                <a:solidFill>
                  <a:srgbClr val="C00000"/>
                </a:solidFill>
              </a:rPr>
              <a:t>MPI_Scatter</a:t>
            </a:r>
            <a:r>
              <a:rPr lang="en-US" altLang="zh-CN" sz="2200" dirty="0"/>
              <a:t>(</a:t>
            </a:r>
            <a:r>
              <a:rPr lang="en-US" altLang="zh-CN" sz="2200" dirty="0" err="1"/>
              <a:t>SendAddress</a:t>
            </a:r>
            <a:r>
              <a:rPr lang="en-US" altLang="zh-CN" sz="2200" dirty="0"/>
              <a:t>, </a:t>
            </a:r>
            <a:r>
              <a:rPr lang="en-US" altLang="zh-CN" sz="2200" dirty="0" err="1"/>
              <a:t>SendCount</a:t>
            </a:r>
            <a:r>
              <a:rPr lang="en-US" altLang="zh-CN" sz="2200" dirty="0"/>
              <a:t>, </a:t>
            </a:r>
            <a:r>
              <a:rPr lang="en-US" altLang="zh-CN" sz="2200" dirty="0" err="1"/>
              <a:t>SendDatatype</a:t>
            </a:r>
            <a:r>
              <a:rPr lang="en-US" altLang="zh-CN" sz="2200" dirty="0"/>
              <a:t>, </a:t>
            </a:r>
            <a:r>
              <a:rPr lang="en-US" altLang="zh-CN" sz="2200" dirty="0" err="1"/>
              <a:t>RecvAddress</a:t>
            </a:r>
            <a:r>
              <a:rPr lang="en-US" altLang="zh-CN" sz="2200" dirty="0"/>
              <a:t>, </a:t>
            </a:r>
            <a:r>
              <a:rPr lang="en-US" altLang="zh-CN" sz="2200" dirty="0" err="1"/>
              <a:t>RecvCount</a:t>
            </a:r>
            <a:r>
              <a:rPr lang="en-US" altLang="zh-CN" sz="2200" dirty="0"/>
              <a:t>, </a:t>
            </a:r>
            <a:r>
              <a:rPr lang="en-US" altLang="zh-CN" sz="2200" dirty="0" err="1"/>
              <a:t>RecvDatatype</a:t>
            </a:r>
            <a:r>
              <a:rPr lang="en-US" altLang="zh-CN" sz="2200" dirty="0"/>
              <a:t>, </a:t>
            </a:r>
            <a:r>
              <a:rPr lang="en-US" altLang="zh-CN" sz="2200" dirty="0">
                <a:solidFill>
                  <a:srgbClr val="00B0F0"/>
                </a:solidFill>
              </a:rPr>
              <a:t>Root</a:t>
            </a:r>
            <a:r>
              <a:rPr lang="en-US" altLang="zh-CN" sz="2200" dirty="0"/>
              <a:t>, Comm)</a:t>
            </a:r>
            <a:endParaRPr lang="en-US" altLang="zh-CN" sz="2200" dirty="0"/>
          </a:p>
          <a:p>
            <a:pPr lvl="1"/>
            <a:endParaRPr lang="en-US" altLang="zh-CN" sz="2200" dirty="0"/>
          </a:p>
          <a:p>
            <a:pPr lvl="1"/>
            <a:endParaRPr lang="en-US" altLang="zh-CN" sz="2200" dirty="0"/>
          </a:p>
          <a:p>
            <a:pPr lvl="1"/>
            <a:endParaRPr lang="en-US" altLang="zh-CN" sz="2200" dirty="0"/>
          </a:p>
          <a:p>
            <a:pPr lvl="1"/>
            <a:endParaRPr lang="en-US" altLang="zh-CN" sz="2200" dirty="0"/>
          </a:p>
          <a:p>
            <a:pPr lvl="1"/>
            <a:endParaRPr lang="en-US" altLang="zh-CN" sz="2200" dirty="0"/>
          </a:p>
          <a:p>
            <a:pPr lvl="1"/>
            <a:endParaRPr lang="en-US" altLang="zh-CN" sz="2200" dirty="0"/>
          </a:p>
          <a:p>
            <a:pPr lvl="1"/>
            <a:endParaRPr lang="en-US" altLang="zh-CN" sz="2200" dirty="0"/>
          </a:p>
          <a:p>
            <a:pPr lvl="1"/>
            <a:r>
              <a:rPr lang="en-US" altLang="zh-CN" sz="2200" dirty="0"/>
              <a:t>Scatter</a:t>
            </a:r>
            <a:r>
              <a:rPr lang="zh-CN" altLang="en-US" sz="2200" dirty="0"/>
              <a:t>执行与</a:t>
            </a:r>
            <a:r>
              <a:rPr lang="en-US" altLang="zh-CN" sz="2200" dirty="0"/>
              <a:t>Gather</a:t>
            </a:r>
            <a:r>
              <a:rPr lang="zh-CN" altLang="en-US" sz="2200" dirty="0"/>
              <a:t>相反的操作。</a:t>
            </a:r>
            <a:endParaRPr lang="zh-CN" altLang="en-US" sz="2200" dirty="0"/>
          </a:p>
          <a:p>
            <a:pPr lvl="1"/>
            <a:r>
              <a:rPr lang="en-US" altLang="zh-CN" sz="2200" dirty="0"/>
              <a:t>Root</a:t>
            </a:r>
            <a:r>
              <a:rPr lang="zh-CN" altLang="en-US" sz="2200" dirty="0"/>
              <a:t>进程给所有进程</a:t>
            </a:r>
            <a:r>
              <a:rPr lang="en-US" altLang="zh-CN" sz="2200" dirty="0"/>
              <a:t>(</a:t>
            </a:r>
            <a:r>
              <a:rPr lang="zh-CN" altLang="en-US" sz="2200" dirty="0"/>
              <a:t>包括它自已</a:t>
            </a:r>
            <a:r>
              <a:rPr lang="en-US" altLang="zh-CN" sz="2200" dirty="0"/>
              <a:t>)</a:t>
            </a:r>
            <a:r>
              <a:rPr lang="zh-CN" altLang="en-US" sz="2200" dirty="0"/>
              <a:t>发送不同的消息，这</a:t>
            </a:r>
            <a:r>
              <a:rPr lang="en-US" altLang="zh-CN" sz="2200" dirty="0"/>
              <a:t>n (n</a:t>
            </a:r>
            <a:r>
              <a:rPr lang="zh-CN" altLang="en-US" sz="2200" dirty="0"/>
              <a:t>为进程域</a:t>
            </a:r>
            <a:r>
              <a:rPr lang="en-US" altLang="zh-CN" sz="2200" dirty="0"/>
              <a:t>comm</a:t>
            </a:r>
            <a:r>
              <a:rPr lang="zh-CN" altLang="en-US" sz="2200" dirty="0"/>
              <a:t>包括的进程个数</a:t>
            </a:r>
            <a:r>
              <a:rPr lang="en-US" altLang="zh-CN" sz="2200" dirty="0"/>
              <a:t>)</a:t>
            </a:r>
            <a:r>
              <a:rPr lang="zh-CN" altLang="en-US" sz="2200" dirty="0"/>
              <a:t>个消息在</a:t>
            </a:r>
            <a:r>
              <a:rPr lang="en-US" altLang="zh-CN" sz="2200" dirty="0"/>
              <a:t>Root</a:t>
            </a:r>
            <a:r>
              <a:rPr lang="zh-CN" altLang="en-US" sz="2200" dirty="0"/>
              <a:t>进程的发送缓冲区中按进程标识的顺序有序地存放。</a:t>
            </a:r>
            <a:endParaRPr lang="zh-CN" altLang="en-US" sz="2200" dirty="0"/>
          </a:p>
          <a:p>
            <a:pPr lvl="1"/>
            <a:r>
              <a:rPr lang="zh-CN" altLang="en-US" sz="2200" dirty="0"/>
              <a:t>接收缓冲由三元组</a:t>
            </a:r>
            <a:r>
              <a:rPr lang="en-US" altLang="zh-CN" sz="2200" dirty="0"/>
              <a:t>&lt;</a:t>
            </a:r>
            <a:r>
              <a:rPr lang="en-US" altLang="zh-CN" sz="2200" dirty="0" err="1"/>
              <a:t>RecvAddress</a:t>
            </a:r>
            <a:r>
              <a:rPr lang="en-US" altLang="zh-CN" sz="2200" dirty="0"/>
              <a:t>, </a:t>
            </a:r>
            <a:r>
              <a:rPr lang="en-US" altLang="zh-CN" sz="2200" dirty="0" err="1"/>
              <a:t>RecvCount</a:t>
            </a:r>
            <a:r>
              <a:rPr lang="en-US" altLang="zh-CN" sz="2200" dirty="0"/>
              <a:t>, </a:t>
            </a:r>
            <a:r>
              <a:rPr lang="en-US" altLang="zh-CN" sz="2200" dirty="0" err="1"/>
              <a:t>RecvDatatype</a:t>
            </a:r>
            <a:r>
              <a:rPr lang="en-US" altLang="zh-CN" sz="2200" dirty="0"/>
              <a:t>&gt;</a:t>
            </a:r>
            <a:r>
              <a:rPr lang="zh-CN" altLang="en-US" sz="2200" dirty="0"/>
              <a:t>标识，非</a:t>
            </a:r>
            <a:r>
              <a:rPr lang="en-US" altLang="zh-CN" sz="2200" dirty="0"/>
              <a:t>Root</a:t>
            </a:r>
            <a:r>
              <a:rPr lang="zh-CN" altLang="en-US" sz="2200" dirty="0"/>
              <a:t>进程忽略发送缓冲。</a:t>
            </a:r>
            <a:r>
              <a:rPr lang="en-US" altLang="zh-CN" sz="2200" dirty="0"/>
              <a:t>Root</a:t>
            </a:r>
            <a:r>
              <a:rPr lang="zh-CN" altLang="en-US" sz="2200" dirty="0"/>
              <a:t>进程的发送缓冲由三元组</a:t>
            </a:r>
            <a:r>
              <a:rPr lang="en-US" altLang="zh-CN" sz="2200" dirty="0"/>
              <a:t>&lt;</a:t>
            </a:r>
            <a:r>
              <a:rPr lang="en-US" altLang="zh-CN" sz="2200" dirty="0" err="1"/>
              <a:t>SendAddress</a:t>
            </a:r>
            <a:r>
              <a:rPr lang="en-US" altLang="zh-CN" sz="2200" dirty="0"/>
              <a:t>, </a:t>
            </a:r>
            <a:r>
              <a:rPr lang="en-US" altLang="zh-CN" sz="2200" dirty="0" err="1"/>
              <a:t>SendCount</a:t>
            </a:r>
            <a:r>
              <a:rPr lang="en-US" altLang="zh-CN" sz="2200" dirty="0"/>
              <a:t>, </a:t>
            </a:r>
            <a:r>
              <a:rPr lang="en-US" altLang="zh-CN" sz="2200" dirty="0" err="1"/>
              <a:t>SendDatatype</a:t>
            </a:r>
            <a:r>
              <a:rPr lang="en-US" altLang="zh-CN" sz="2200" dirty="0"/>
              <a:t>&gt;</a:t>
            </a:r>
            <a:r>
              <a:rPr lang="zh-CN" altLang="en-US" sz="2200" dirty="0"/>
              <a:t>标识。</a:t>
            </a:r>
            <a:endParaRPr lang="en-US" altLang="zh-CN" sz="2200" dirty="0"/>
          </a:p>
        </p:txBody>
      </p:sp>
      <p:sp>
        <p:nvSpPr>
          <p:cNvPr id="3" name="标题 2"/>
          <p:cNvSpPr>
            <a:spLocks noGrp="1"/>
          </p:cNvSpPr>
          <p:nvPr>
            <p:ph type="ctrTitle"/>
          </p:nvPr>
        </p:nvSpPr>
        <p:spPr/>
        <p:txBody>
          <a:bodyPr/>
          <a:lstStyle/>
          <a:p>
            <a:r>
              <a:rPr lang="zh-CN" altLang="en-US" dirty="0"/>
              <a:t>散播</a:t>
            </a:r>
            <a:r>
              <a:rPr lang="en-US" altLang="zh-CN" sz="3200" dirty="0" err="1">
                <a:solidFill>
                  <a:srgbClr val="C00000"/>
                </a:solidFill>
              </a:rPr>
              <a:t>MPI_Scatter</a:t>
            </a:r>
            <a:endParaRPr lang="zh-CN" altLang="en-US" dirty="0"/>
          </a:p>
        </p:txBody>
      </p:sp>
      <p:graphicFrame>
        <p:nvGraphicFramePr>
          <p:cNvPr id="4" name="表格 5"/>
          <p:cNvGraphicFramePr>
            <a:graphicFrameLocks noGrp="1"/>
          </p:cNvGraphicFramePr>
          <p:nvPr/>
        </p:nvGraphicFramePr>
        <p:xfrm>
          <a:off x="1295486" y="2057436"/>
          <a:ext cx="2865258" cy="2438334"/>
        </p:xfrm>
        <a:graphic>
          <a:graphicData uri="http://schemas.openxmlformats.org/drawingml/2006/table">
            <a:tbl>
              <a:tblPr firstRow="1" bandRow="1">
                <a:tableStyleId>{5940675A-B579-460E-94D1-54222C63F5DA}</a:tableStyleId>
              </a:tblPr>
              <a:tblGrid>
                <a:gridCol w="477543"/>
                <a:gridCol w="477543"/>
                <a:gridCol w="477543"/>
                <a:gridCol w="477543"/>
                <a:gridCol w="477543"/>
                <a:gridCol w="477543"/>
              </a:tblGrid>
              <a:tr h="406389">
                <a:tc>
                  <a:txBody>
                    <a:bodyPr/>
                    <a:lstStyle/>
                    <a:p>
                      <a:r>
                        <a:rPr lang="en-US" altLang="zh-CN" dirty="0"/>
                        <a:t>A0</a:t>
                      </a:r>
                      <a:endParaRPr lang="zh-CN" altLang="en-US" dirty="0"/>
                    </a:p>
                  </a:txBody>
                  <a:tcPr/>
                </a:tc>
                <a:tc>
                  <a:txBody>
                    <a:bodyPr/>
                    <a:lstStyle/>
                    <a:p>
                      <a:r>
                        <a:rPr lang="en-US" altLang="zh-CN" dirty="0"/>
                        <a:t>A1</a:t>
                      </a:r>
                      <a:endParaRPr lang="zh-CN" altLang="en-US" dirty="0"/>
                    </a:p>
                  </a:txBody>
                  <a:tcPr/>
                </a:tc>
                <a:tc>
                  <a:txBody>
                    <a:bodyPr/>
                    <a:lstStyle/>
                    <a:p>
                      <a:r>
                        <a:rPr lang="en-US" altLang="zh-CN" dirty="0"/>
                        <a:t>A2</a:t>
                      </a:r>
                      <a:endParaRPr lang="zh-CN" altLang="en-US" dirty="0"/>
                    </a:p>
                  </a:txBody>
                  <a:tcPr/>
                </a:tc>
                <a:tc>
                  <a:txBody>
                    <a:bodyPr/>
                    <a:lstStyle/>
                    <a:p>
                      <a:r>
                        <a:rPr lang="en-US" altLang="zh-CN" dirty="0"/>
                        <a:t>A3</a:t>
                      </a:r>
                      <a:endParaRPr lang="zh-CN" altLang="en-US" dirty="0"/>
                    </a:p>
                  </a:txBody>
                  <a:tcPr/>
                </a:tc>
                <a:tc>
                  <a:txBody>
                    <a:bodyPr/>
                    <a:lstStyle/>
                    <a:p>
                      <a:r>
                        <a:rPr lang="en-US" altLang="zh-CN" dirty="0"/>
                        <a:t>A4</a:t>
                      </a:r>
                      <a:endParaRPr lang="zh-CN" altLang="en-US" dirty="0"/>
                    </a:p>
                  </a:txBody>
                  <a:tcPr/>
                </a:tc>
                <a:tc>
                  <a:txBody>
                    <a:bodyPr/>
                    <a:lstStyle/>
                    <a:p>
                      <a:r>
                        <a:rPr lang="en-US" altLang="zh-CN" dirty="0"/>
                        <a:t>A5</a:t>
                      </a:r>
                      <a:endParaRPr lang="zh-CN" altLang="en-US" dirty="0"/>
                    </a:p>
                  </a:txBody>
                  <a:tcPr/>
                </a:tc>
              </a:tr>
              <a:tr h="406389">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r>
              <a:tr h="406389">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r>
              <a:tr h="406389">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406389">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406389">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graphicFrame>
        <p:nvGraphicFramePr>
          <p:cNvPr id="5" name="表格 5"/>
          <p:cNvGraphicFramePr>
            <a:graphicFrameLocks noGrp="1"/>
          </p:cNvGraphicFramePr>
          <p:nvPr/>
        </p:nvGraphicFramePr>
        <p:xfrm>
          <a:off x="5333980" y="2057436"/>
          <a:ext cx="2865258" cy="2438334"/>
        </p:xfrm>
        <a:graphic>
          <a:graphicData uri="http://schemas.openxmlformats.org/drawingml/2006/table">
            <a:tbl>
              <a:tblPr firstRow="1" bandRow="1">
                <a:tableStyleId>{5940675A-B579-460E-94D1-54222C63F5DA}</a:tableStyleId>
              </a:tblPr>
              <a:tblGrid>
                <a:gridCol w="477543"/>
                <a:gridCol w="477543"/>
                <a:gridCol w="477543"/>
                <a:gridCol w="477543"/>
                <a:gridCol w="477543"/>
                <a:gridCol w="477543"/>
              </a:tblGrid>
              <a:tr h="406389">
                <a:tc>
                  <a:txBody>
                    <a:bodyPr/>
                    <a:lstStyle/>
                    <a:p>
                      <a:r>
                        <a:rPr lang="en-US" altLang="zh-CN" dirty="0"/>
                        <a:t>A0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406389">
                <a:tc>
                  <a:txBody>
                    <a:bodyPr/>
                    <a:lstStyle/>
                    <a:p>
                      <a:r>
                        <a:rPr lang="en-US" altLang="zh-CN" dirty="0"/>
                        <a:t>A1</a:t>
                      </a:r>
                      <a:endParaRPr lang="en-US" altLang="zh-CN"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r>
              <a:tr h="406389">
                <a:tc>
                  <a:txBody>
                    <a:bodyPr/>
                    <a:lstStyle/>
                    <a:p>
                      <a:r>
                        <a:rPr lang="en-US" altLang="zh-CN" dirty="0"/>
                        <a:t>A2</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r>
              <a:tr h="406389">
                <a:tc>
                  <a:txBody>
                    <a:bodyPr/>
                    <a:lstStyle/>
                    <a:p>
                      <a:r>
                        <a:rPr lang="en-US" altLang="zh-CN" dirty="0"/>
                        <a:t>A3</a:t>
                      </a:r>
                      <a:endParaRPr lang="zh-CN" altLang="en-US" dirty="0"/>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406389">
                <a:tc>
                  <a:txBody>
                    <a:bodyPr/>
                    <a:lstStyle/>
                    <a:p>
                      <a:r>
                        <a:rPr lang="en-US" altLang="zh-CN" dirty="0"/>
                        <a:t>A4</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406389">
                <a:tc>
                  <a:txBody>
                    <a:bodyPr/>
                    <a:lstStyle/>
                    <a:p>
                      <a:r>
                        <a:rPr lang="en-US" altLang="zh-CN" dirty="0"/>
                        <a:t>A5</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
        <p:nvSpPr>
          <p:cNvPr id="6" name="箭头: 下 5"/>
          <p:cNvSpPr/>
          <p:nvPr/>
        </p:nvSpPr>
        <p:spPr bwMode="auto">
          <a:xfrm rot="16200000">
            <a:off x="4633065" y="2743187"/>
            <a:ext cx="228593" cy="1066832"/>
          </a:xfrm>
          <a:prstGeom prst="downArrow">
            <a:avLst>
              <a:gd name="adj1" fmla="val 50000"/>
              <a:gd name="adj2" fmla="val 92106"/>
            </a:avLst>
          </a:prstGeom>
          <a:solidFill>
            <a:srgbClr val="00B0F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2400" b="0" i="0" u="none" strike="noStrike" cap="none" normalizeH="0" baseline="0">
              <a:ln>
                <a:noFill/>
              </a:ln>
              <a:solidFill>
                <a:schemeClr val="tx1"/>
              </a:solidFill>
              <a:effectLst/>
              <a:latin typeface="Times" panose="02020603050405020304" pitchFamily="18" charset="0"/>
              <a:ea typeface="宋体" panose="02010600030101010101" pitchFamily="2" charset="-122"/>
            </a:endParaRPr>
          </a:p>
        </p:txBody>
      </p:sp>
      <p:sp>
        <p:nvSpPr>
          <p:cNvPr id="7" name="文本框 6"/>
          <p:cNvSpPr txBox="1"/>
          <p:nvPr/>
        </p:nvSpPr>
        <p:spPr>
          <a:xfrm>
            <a:off x="685902" y="2057436"/>
            <a:ext cx="990634" cy="369332"/>
          </a:xfrm>
          <a:prstGeom prst="rect">
            <a:avLst/>
          </a:prstGeom>
          <a:noFill/>
        </p:spPr>
        <p:txBody>
          <a:bodyPr wrap="square">
            <a:spAutoFit/>
          </a:bodyPr>
          <a:lstStyle/>
          <a:p>
            <a:r>
              <a:rPr lang="en-US" altLang="zh-CN" sz="1800" dirty="0">
                <a:solidFill>
                  <a:srgbClr val="00B0F0"/>
                </a:solidFill>
              </a:rPr>
              <a:t>Root</a:t>
            </a:r>
            <a:endParaRPr lang="zh-CN" altLang="en-US" sz="1800" dirty="0"/>
          </a:p>
        </p:txBody>
      </p:sp>
      <p:sp>
        <p:nvSpPr>
          <p:cNvPr id="8" name="文本框 7"/>
          <p:cNvSpPr txBox="1"/>
          <p:nvPr/>
        </p:nvSpPr>
        <p:spPr>
          <a:xfrm>
            <a:off x="827872" y="2922660"/>
            <a:ext cx="405963" cy="707886"/>
          </a:xfrm>
          <a:prstGeom prst="rect">
            <a:avLst/>
          </a:prstGeom>
          <a:noFill/>
        </p:spPr>
        <p:txBody>
          <a:bodyPr wrap="square" rtlCol="0">
            <a:spAutoFit/>
          </a:bodyPr>
          <a:lstStyle/>
          <a:p>
            <a:r>
              <a:rPr lang="zh-CN" altLang="en-US" sz="2000" dirty="0"/>
              <a:t>进程</a:t>
            </a:r>
            <a:endParaRPr lang="zh-CN" altLang="en-US" sz="2000" dirty="0"/>
          </a:p>
        </p:txBody>
      </p:sp>
      <p:sp>
        <p:nvSpPr>
          <p:cNvPr id="9" name="文本框 8"/>
          <p:cNvSpPr txBox="1"/>
          <p:nvPr/>
        </p:nvSpPr>
        <p:spPr>
          <a:xfrm>
            <a:off x="4299787" y="2700641"/>
            <a:ext cx="1066832" cy="461665"/>
          </a:xfrm>
          <a:prstGeom prst="rect">
            <a:avLst/>
          </a:prstGeom>
          <a:noFill/>
        </p:spPr>
        <p:txBody>
          <a:bodyPr wrap="square">
            <a:spAutoFit/>
          </a:bodyPr>
          <a:lstStyle/>
          <a:p>
            <a:r>
              <a:rPr lang="zh-CN" altLang="en-US" b="1" dirty="0"/>
              <a:t>散播</a:t>
            </a:r>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lstStyle/>
          <a:p>
            <a:r>
              <a:rPr lang="zh-CN" altLang="en-US" dirty="0"/>
              <a:t>全局收集多对多通信的典型例子，其调用格式如下：</a:t>
            </a:r>
            <a:endParaRPr lang="zh-CN" altLang="en-US" dirty="0"/>
          </a:p>
          <a:p>
            <a:pPr lvl="1"/>
            <a:r>
              <a:rPr lang="en-US" altLang="zh-CN" sz="2000" dirty="0" err="1">
                <a:solidFill>
                  <a:srgbClr val="C00000"/>
                </a:solidFill>
              </a:rPr>
              <a:t>MPI_Allgather</a:t>
            </a:r>
            <a:r>
              <a:rPr lang="en-US" altLang="zh-CN" sz="2000" dirty="0"/>
              <a:t>(</a:t>
            </a:r>
            <a:r>
              <a:rPr lang="en-US" altLang="zh-CN" sz="2000" dirty="0" err="1"/>
              <a:t>SendAddress</a:t>
            </a:r>
            <a:r>
              <a:rPr lang="en-US" altLang="zh-CN" sz="2000" dirty="0"/>
              <a:t>, </a:t>
            </a:r>
            <a:r>
              <a:rPr lang="en-US" altLang="zh-CN" sz="2000" dirty="0" err="1"/>
              <a:t>SendCount</a:t>
            </a:r>
            <a:r>
              <a:rPr lang="en-US" altLang="zh-CN" sz="2000" dirty="0"/>
              <a:t>, </a:t>
            </a:r>
            <a:r>
              <a:rPr lang="en-US" altLang="zh-CN" sz="2000" dirty="0" err="1"/>
              <a:t>SendDatatype</a:t>
            </a:r>
            <a:r>
              <a:rPr lang="en-US" altLang="zh-CN" sz="2000" dirty="0"/>
              <a:t>, </a:t>
            </a:r>
            <a:r>
              <a:rPr lang="en-US" altLang="zh-CN" sz="2000" dirty="0" err="1"/>
              <a:t>RecvAddress</a:t>
            </a:r>
            <a:r>
              <a:rPr lang="en-US" altLang="zh-CN" sz="2000" dirty="0"/>
              <a:t>, </a:t>
            </a:r>
            <a:r>
              <a:rPr lang="en-US" altLang="zh-CN" sz="2000" dirty="0" err="1"/>
              <a:t>RecvCount</a:t>
            </a:r>
            <a:r>
              <a:rPr lang="en-US" altLang="zh-CN" sz="2000" dirty="0"/>
              <a:t>, </a:t>
            </a:r>
            <a:r>
              <a:rPr lang="en-US" altLang="zh-CN" sz="2000" dirty="0" err="1"/>
              <a:t>RecvDatatype</a:t>
            </a:r>
            <a:r>
              <a:rPr lang="en-US" altLang="zh-CN" sz="2000" dirty="0"/>
              <a:t>, Comm)</a:t>
            </a:r>
            <a:endParaRPr lang="en-US" altLang="zh-CN" sz="2000" dirty="0"/>
          </a:p>
          <a:p>
            <a:pPr lvl="1"/>
            <a:r>
              <a:rPr lang="en-US" altLang="zh-CN" sz="2000" dirty="0" err="1"/>
              <a:t>Allgather</a:t>
            </a:r>
            <a:r>
              <a:rPr lang="zh-CN" altLang="en-US" sz="2000" dirty="0"/>
              <a:t>操作相当于每个进程都作为</a:t>
            </a:r>
            <a:r>
              <a:rPr lang="en-US" altLang="zh-CN" sz="2000" dirty="0"/>
              <a:t>Root</a:t>
            </a:r>
            <a:r>
              <a:rPr lang="zh-CN" altLang="en-US" sz="2000" dirty="0"/>
              <a:t>进程执行了一次</a:t>
            </a:r>
            <a:r>
              <a:rPr lang="en-US" altLang="zh-CN" sz="2000" dirty="0"/>
              <a:t>Gather</a:t>
            </a:r>
            <a:r>
              <a:rPr lang="zh-CN" altLang="en-US" sz="2000" dirty="0"/>
              <a:t>调用，即每一个进程都按照</a:t>
            </a:r>
            <a:r>
              <a:rPr lang="en-US" altLang="zh-CN" sz="2000" dirty="0"/>
              <a:t>Gather</a:t>
            </a:r>
            <a:r>
              <a:rPr lang="zh-CN" altLang="en-US" sz="2000" dirty="0"/>
              <a:t>的方式收集来自所有进程</a:t>
            </a:r>
            <a:r>
              <a:rPr lang="en-US" altLang="zh-CN" sz="2000" dirty="0"/>
              <a:t>(</a:t>
            </a:r>
            <a:r>
              <a:rPr lang="zh-CN" altLang="en-US" sz="2000" dirty="0"/>
              <a:t>包括自己</a:t>
            </a:r>
            <a:r>
              <a:rPr lang="en-US" altLang="zh-CN" sz="2000" dirty="0"/>
              <a:t>)</a:t>
            </a:r>
            <a:r>
              <a:rPr lang="zh-CN" altLang="en-US" sz="2000" dirty="0"/>
              <a:t>的数据。 </a:t>
            </a:r>
            <a:endParaRPr lang="zh-CN" altLang="en-US" sz="2000" dirty="0"/>
          </a:p>
          <a:p>
            <a:endParaRPr lang="zh-CN" altLang="en-US" dirty="0"/>
          </a:p>
        </p:txBody>
      </p:sp>
      <p:sp>
        <p:nvSpPr>
          <p:cNvPr id="3" name="标题 2"/>
          <p:cNvSpPr>
            <a:spLocks noGrp="1"/>
          </p:cNvSpPr>
          <p:nvPr>
            <p:ph type="ctrTitle"/>
          </p:nvPr>
        </p:nvSpPr>
        <p:spPr/>
        <p:txBody>
          <a:bodyPr/>
          <a:lstStyle/>
          <a:p>
            <a:r>
              <a:rPr lang="zh-CN" altLang="en-US" dirty="0"/>
              <a:t>全局收集</a:t>
            </a:r>
            <a:r>
              <a:rPr lang="en-US" altLang="zh-CN" sz="3200" dirty="0" err="1">
                <a:solidFill>
                  <a:srgbClr val="C00000"/>
                </a:solidFill>
              </a:rPr>
              <a:t>MPI_Allgather</a:t>
            </a:r>
            <a:endParaRPr lang="zh-CN" altLang="en-US" dirty="0"/>
          </a:p>
        </p:txBody>
      </p:sp>
      <p:graphicFrame>
        <p:nvGraphicFramePr>
          <p:cNvPr id="4" name="表格 5"/>
          <p:cNvGraphicFramePr>
            <a:graphicFrameLocks noGrp="1"/>
          </p:cNvGraphicFramePr>
          <p:nvPr/>
        </p:nvGraphicFramePr>
        <p:xfrm>
          <a:off x="1143090" y="3324983"/>
          <a:ext cx="2865258" cy="2438334"/>
        </p:xfrm>
        <a:graphic>
          <a:graphicData uri="http://schemas.openxmlformats.org/drawingml/2006/table">
            <a:tbl>
              <a:tblPr firstRow="1" bandRow="1">
                <a:tableStyleId>{5940675A-B579-460E-94D1-54222C63F5DA}</a:tableStyleId>
              </a:tblPr>
              <a:tblGrid>
                <a:gridCol w="477543"/>
                <a:gridCol w="477543"/>
                <a:gridCol w="477543"/>
                <a:gridCol w="477543"/>
                <a:gridCol w="477543"/>
                <a:gridCol w="477543"/>
              </a:tblGrid>
              <a:tr h="406389">
                <a:tc>
                  <a:txBody>
                    <a:bodyPr/>
                    <a:lstStyle/>
                    <a:p>
                      <a:r>
                        <a:rPr lang="en-US" altLang="zh-CN" dirty="0"/>
                        <a:t>A0</a:t>
                      </a:r>
                      <a:endParaRPr lang="zh-CN" altLang="en-US" dirty="0"/>
                    </a:p>
                  </a:txBody>
                  <a:tcPr/>
                </a:tc>
                <a:tc>
                  <a:txBody>
                    <a:bodyPr/>
                    <a:lstStyle/>
                    <a:p>
                      <a:r>
                        <a:rPr lang="en-US" altLang="zh-CN" dirty="0"/>
                        <a:t>B0</a:t>
                      </a:r>
                      <a:endParaRPr lang="zh-CN" altLang="en-US" dirty="0"/>
                    </a:p>
                  </a:txBody>
                  <a:tcPr/>
                </a:tc>
                <a:tc>
                  <a:txBody>
                    <a:bodyPr/>
                    <a:lstStyle/>
                    <a:p>
                      <a:r>
                        <a:rPr lang="en-US" altLang="zh-CN" dirty="0"/>
                        <a:t>C0</a:t>
                      </a:r>
                      <a:endParaRPr lang="zh-CN" altLang="en-US" dirty="0"/>
                    </a:p>
                  </a:txBody>
                  <a:tcPr/>
                </a:tc>
                <a:tc>
                  <a:txBody>
                    <a:bodyPr/>
                    <a:lstStyle/>
                    <a:p>
                      <a:r>
                        <a:rPr lang="en-US" altLang="zh-CN" dirty="0"/>
                        <a:t>D0</a:t>
                      </a:r>
                      <a:endParaRPr lang="zh-CN" altLang="en-US" dirty="0"/>
                    </a:p>
                  </a:txBody>
                  <a:tcPr/>
                </a:tc>
                <a:tc>
                  <a:txBody>
                    <a:bodyPr/>
                    <a:lstStyle/>
                    <a:p>
                      <a:r>
                        <a:rPr lang="en-US" altLang="zh-CN" dirty="0"/>
                        <a:t>E0</a:t>
                      </a:r>
                      <a:endParaRPr lang="zh-CN" altLang="en-US" dirty="0"/>
                    </a:p>
                  </a:txBody>
                  <a:tcPr/>
                </a:tc>
                <a:tc>
                  <a:txBody>
                    <a:bodyPr/>
                    <a:lstStyle/>
                    <a:p>
                      <a:r>
                        <a:rPr lang="en-US" altLang="zh-CN" dirty="0"/>
                        <a:t>F0</a:t>
                      </a:r>
                      <a:endParaRPr lang="zh-CN" altLang="en-US" dirty="0"/>
                    </a:p>
                  </a:txBody>
                  <a:tcPr/>
                </a:tc>
              </a:tr>
              <a:tr h="406389">
                <a:tc>
                  <a:txBody>
                    <a:bodyPr/>
                    <a:lstStyle/>
                    <a:p>
                      <a:r>
                        <a:rPr lang="en-US" altLang="zh-CN" dirty="0"/>
                        <a:t>A0</a:t>
                      </a:r>
                      <a:endParaRPr lang="zh-CN" altLang="en-US" dirty="0"/>
                    </a:p>
                  </a:txBody>
                  <a:tcPr/>
                </a:tc>
                <a:tc>
                  <a:txBody>
                    <a:bodyPr/>
                    <a:lstStyle/>
                    <a:p>
                      <a:r>
                        <a:rPr lang="en-US" altLang="zh-CN" dirty="0"/>
                        <a:t>B0</a:t>
                      </a:r>
                      <a:endParaRPr lang="zh-CN" altLang="en-US" dirty="0"/>
                    </a:p>
                  </a:txBody>
                  <a:tcPr/>
                </a:tc>
                <a:tc>
                  <a:txBody>
                    <a:bodyPr/>
                    <a:lstStyle/>
                    <a:p>
                      <a:r>
                        <a:rPr lang="en-US" altLang="zh-CN" dirty="0"/>
                        <a:t>C0</a:t>
                      </a:r>
                      <a:endParaRPr lang="zh-CN" altLang="en-US" dirty="0"/>
                    </a:p>
                  </a:txBody>
                  <a:tcPr/>
                </a:tc>
                <a:tc>
                  <a:txBody>
                    <a:bodyPr/>
                    <a:lstStyle/>
                    <a:p>
                      <a:r>
                        <a:rPr lang="en-US" altLang="zh-CN" dirty="0"/>
                        <a:t>D0</a:t>
                      </a:r>
                      <a:endParaRPr lang="zh-CN" altLang="en-US" dirty="0"/>
                    </a:p>
                  </a:txBody>
                  <a:tcPr/>
                </a:tc>
                <a:tc>
                  <a:txBody>
                    <a:bodyPr/>
                    <a:lstStyle/>
                    <a:p>
                      <a:r>
                        <a:rPr lang="en-US" altLang="zh-CN" dirty="0"/>
                        <a:t>E0</a:t>
                      </a:r>
                      <a:endParaRPr lang="zh-CN" altLang="en-US" dirty="0"/>
                    </a:p>
                  </a:txBody>
                  <a:tcPr/>
                </a:tc>
                <a:tc>
                  <a:txBody>
                    <a:bodyPr/>
                    <a:lstStyle/>
                    <a:p>
                      <a:r>
                        <a:rPr lang="en-US" altLang="zh-CN" dirty="0"/>
                        <a:t>F0</a:t>
                      </a:r>
                      <a:endParaRPr lang="zh-CN" altLang="en-US" dirty="0"/>
                    </a:p>
                  </a:txBody>
                  <a:tcPr/>
                </a:tc>
              </a:tr>
              <a:tr h="406389">
                <a:tc>
                  <a:txBody>
                    <a:bodyPr/>
                    <a:lstStyle/>
                    <a:p>
                      <a:r>
                        <a:rPr lang="en-US" altLang="zh-CN" dirty="0"/>
                        <a:t>A0</a:t>
                      </a:r>
                      <a:endParaRPr lang="zh-CN" altLang="en-US" dirty="0"/>
                    </a:p>
                  </a:txBody>
                  <a:tcPr/>
                </a:tc>
                <a:tc>
                  <a:txBody>
                    <a:bodyPr/>
                    <a:lstStyle/>
                    <a:p>
                      <a:r>
                        <a:rPr lang="en-US" altLang="zh-CN" dirty="0"/>
                        <a:t>B0</a:t>
                      </a:r>
                      <a:endParaRPr lang="zh-CN" altLang="en-US" dirty="0"/>
                    </a:p>
                  </a:txBody>
                  <a:tcPr/>
                </a:tc>
                <a:tc>
                  <a:txBody>
                    <a:bodyPr/>
                    <a:lstStyle/>
                    <a:p>
                      <a:r>
                        <a:rPr lang="en-US" altLang="zh-CN" dirty="0"/>
                        <a:t>C0</a:t>
                      </a:r>
                      <a:endParaRPr lang="zh-CN" altLang="en-US" dirty="0"/>
                    </a:p>
                  </a:txBody>
                  <a:tcPr/>
                </a:tc>
                <a:tc>
                  <a:txBody>
                    <a:bodyPr/>
                    <a:lstStyle/>
                    <a:p>
                      <a:r>
                        <a:rPr lang="en-US" altLang="zh-CN" dirty="0"/>
                        <a:t>D0</a:t>
                      </a:r>
                      <a:endParaRPr lang="zh-CN" altLang="en-US" dirty="0"/>
                    </a:p>
                  </a:txBody>
                  <a:tcPr/>
                </a:tc>
                <a:tc>
                  <a:txBody>
                    <a:bodyPr/>
                    <a:lstStyle/>
                    <a:p>
                      <a:r>
                        <a:rPr lang="en-US" altLang="zh-CN" dirty="0"/>
                        <a:t>E0</a:t>
                      </a:r>
                      <a:endParaRPr lang="zh-CN" altLang="en-US" dirty="0"/>
                    </a:p>
                  </a:txBody>
                  <a:tcPr/>
                </a:tc>
                <a:tc>
                  <a:txBody>
                    <a:bodyPr/>
                    <a:lstStyle/>
                    <a:p>
                      <a:r>
                        <a:rPr lang="en-US" altLang="zh-CN" dirty="0"/>
                        <a:t>F0</a:t>
                      </a:r>
                      <a:endParaRPr lang="zh-CN" altLang="en-US" dirty="0"/>
                    </a:p>
                  </a:txBody>
                  <a:tcPr/>
                </a:tc>
              </a:tr>
              <a:tr h="406389">
                <a:tc>
                  <a:txBody>
                    <a:bodyPr/>
                    <a:lstStyle/>
                    <a:p>
                      <a:r>
                        <a:rPr lang="en-US" altLang="zh-CN" dirty="0"/>
                        <a:t>A0</a:t>
                      </a:r>
                      <a:endParaRPr lang="zh-CN" altLang="en-US" dirty="0"/>
                    </a:p>
                  </a:txBody>
                  <a:tcPr/>
                </a:tc>
                <a:tc>
                  <a:txBody>
                    <a:bodyPr/>
                    <a:lstStyle/>
                    <a:p>
                      <a:r>
                        <a:rPr lang="en-US" altLang="zh-CN" dirty="0"/>
                        <a:t>B0</a:t>
                      </a:r>
                      <a:endParaRPr lang="zh-CN" altLang="en-US" dirty="0"/>
                    </a:p>
                  </a:txBody>
                  <a:tcPr/>
                </a:tc>
                <a:tc>
                  <a:txBody>
                    <a:bodyPr/>
                    <a:lstStyle/>
                    <a:p>
                      <a:r>
                        <a:rPr lang="en-US" altLang="zh-CN" dirty="0"/>
                        <a:t>C0</a:t>
                      </a:r>
                      <a:endParaRPr lang="zh-CN" altLang="en-US" dirty="0"/>
                    </a:p>
                  </a:txBody>
                  <a:tcPr/>
                </a:tc>
                <a:tc>
                  <a:txBody>
                    <a:bodyPr/>
                    <a:lstStyle/>
                    <a:p>
                      <a:r>
                        <a:rPr lang="en-US" altLang="zh-CN" dirty="0"/>
                        <a:t>D0</a:t>
                      </a:r>
                      <a:endParaRPr lang="zh-CN" altLang="en-US" dirty="0"/>
                    </a:p>
                  </a:txBody>
                  <a:tcPr/>
                </a:tc>
                <a:tc>
                  <a:txBody>
                    <a:bodyPr/>
                    <a:lstStyle/>
                    <a:p>
                      <a:r>
                        <a:rPr lang="en-US" altLang="zh-CN" dirty="0"/>
                        <a:t>E0</a:t>
                      </a:r>
                      <a:endParaRPr lang="zh-CN" altLang="en-US" dirty="0"/>
                    </a:p>
                  </a:txBody>
                  <a:tcPr/>
                </a:tc>
                <a:tc>
                  <a:txBody>
                    <a:bodyPr/>
                    <a:lstStyle/>
                    <a:p>
                      <a:r>
                        <a:rPr lang="en-US" altLang="zh-CN" dirty="0"/>
                        <a:t>F0</a:t>
                      </a:r>
                      <a:endParaRPr lang="zh-CN" altLang="en-US" dirty="0"/>
                    </a:p>
                  </a:txBody>
                  <a:tcPr/>
                </a:tc>
              </a:tr>
              <a:tr h="406389">
                <a:tc>
                  <a:txBody>
                    <a:bodyPr/>
                    <a:lstStyle/>
                    <a:p>
                      <a:r>
                        <a:rPr lang="en-US" altLang="zh-CN" dirty="0"/>
                        <a:t>A0</a:t>
                      </a:r>
                      <a:endParaRPr lang="zh-CN" altLang="en-US" dirty="0"/>
                    </a:p>
                  </a:txBody>
                  <a:tcPr/>
                </a:tc>
                <a:tc>
                  <a:txBody>
                    <a:bodyPr/>
                    <a:lstStyle/>
                    <a:p>
                      <a:r>
                        <a:rPr lang="en-US" altLang="zh-CN" dirty="0"/>
                        <a:t>B0</a:t>
                      </a:r>
                      <a:endParaRPr lang="zh-CN" altLang="en-US" dirty="0"/>
                    </a:p>
                  </a:txBody>
                  <a:tcPr/>
                </a:tc>
                <a:tc>
                  <a:txBody>
                    <a:bodyPr/>
                    <a:lstStyle/>
                    <a:p>
                      <a:r>
                        <a:rPr lang="en-US" altLang="zh-CN" dirty="0"/>
                        <a:t>C0</a:t>
                      </a:r>
                      <a:endParaRPr lang="zh-CN" altLang="en-US" dirty="0"/>
                    </a:p>
                  </a:txBody>
                  <a:tcPr/>
                </a:tc>
                <a:tc>
                  <a:txBody>
                    <a:bodyPr/>
                    <a:lstStyle/>
                    <a:p>
                      <a:r>
                        <a:rPr lang="en-US" altLang="zh-CN" dirty="0"/>
                        <a:t>D0</a:t>
                      </a:r>
                      <a:endParaRPr lang="zh-CN" altLang="en-US" dirty="0"/>
                    </a:p>
                  </a:txBody>
                  <a:tcPr/>
                </a:tc>
                <a:tc>
                  <a:txBody>
                    <a:bodyPr/>
                    <a:lstStyle/>
                    <a:p>
                      <a:r>
                        <a:rPr lang="en-US" altLang="zh-CN" dirty="0"/>
                        <a:t>E0</a:t>
                      </a:r>
                      <a:endParaRPr lang="zh-CN" altLang="en-US" dirty="0"/>
                    </a:p>
                  </a:txBody>
                  <a:tcPr/>
                </a:tc>
                <a:tc>
                  <a:txBody>
                    <a:bodyPr/>
                    <a:lstStyle/>
                    <a:p>
                      <a:r>
                        <a:rPr lang="en-US" altLang="zh-CN" dirty="0"/>
                        <a:t>F0</a:t>
                      </a:r>
                      <a:endParaRPr lang="zh-CN" altLang="en-US" dirty="0"/>
                    </a:p>
                  </a:txBody>
                  <a:tcPr/>
                </a:tc>
              </a:tr>
              <a:tr h="406389">
                <a:tc>
                  <a:txBody>
                    <a:bodyPr/>
                    <a:lstStyle/>
                    <a:p>
                      <a:r>
                        <a:rPr lang="en-US" altLang="zh-CN" dirty="0"/>
                        <a:t>A0</a:t>
                      </a:r>
                      <a:endParaRPr lang="zh-CN" altLang="en-US" dirty="0"/>
                    </a:p>
                  </a:txBody>
                  <a:tcPr/>
                </a:tc>
                <a:tc>
                  <a:txBody>
                    <a:bodyPr/>
                    <a:lstStyle/>
                    <a:p>
                      <a:r>
                        <a:rPr lang="en-US" altLang="zh-CN" dirty="0"/>
                        <a:t>B0</a:t>
                      </a:r>
                      <a:endParaRPr lang="zh-CN" altLang="en-US" dirty="0"/>
                    </a:p>
                  </a:txBody>
                  <a:tcPr/>
                </a:tc>
                <a:tc>
                  <a:txBody>
                    <a:bodyPr/>
                    <a:lstStyle/>
                    <a:p>
                      <a:r>
                        <a:rPr lang="en-US" altLang="zh-CN" dirty="0"/>
                        <a:t>C0</a:t>
                      </a:r>
                      <a:endParaRPr lang="zh-CN" altLang="en-US" dirty="0"/>
                    </a:p>
                  </a:txBody>
                  <a:tcPr/>
                </a:tc>
                <a:tc>
                  <a:txBody>
                    <a:bodyPr/>
                    <a:lstStyle/>
                    <a:p>
                      <a:r>
                        <a:rPr lang="en-US" altLang="zh-CN" dirty="0"/>
                        <a:t>D0</a:t>
                      </a:r>
                      <a:endParaRPr lang="zh-CN" altLang="en-US" dirty="0"/>
                    </a:p>
                  </a:txBody>
                  <a:tcPr/>
                </a:tc>
                <a:tc>
                  <a:txBody>
                    <a:bodyPr/>
                    <a:lstStyle/>
                    <a:p>
                      <a:r>
                        <a:rPr lang="en-US" altLang="zh-CN" dirty="0"/>
                        <a:t>E0</a:t>
                      </a:r>
                      <a:endParaRPr lang="zh-CN" altLang="en-US" dirty="0"/>
                    </a:p>
                  </a:txBody>
                  <a:tcPr/>
                </a:tc>
                <a:tc>
                  <a:txBody>
                    <a:bodyPr/>
                    <a:lstStyle/>
                    <a:p>
                      <a:r>
                        <a:rPr lang="en-US" altLang="zh-CN" dirty="0"/>
                        <a:t>F0</a:t>
                      </a:r>
                      <a:endParaRPr lang="zh-CN" altLang="en-US" dirty="0"/>
                    </a:p>
                  </a:txBody>
                  <a:tcPr/>
                </a:tc>
              </a:tr>
            </a:tbl>
          </a:graphicData>
        </a:graphic>
      </p:graphicFrame>
      <p:graphicFrame>
        <p:nvGraphicFramePr>
          <p:cNvPr id="5" name="表格 5"/>
          <p:cNvGraphicFramePr>
            <a:graphicFrameLocks noGrp="1"/>
          </p:cNvGraphicFramePr>
          <p:nvPr/>
        </p:nvGraphicFramePr>
        <p:xfrm>
          <a:off x="5181584" y="3324983"/>
          <a:ext cx="2865258" cy="2438334"/>
        </p:xfrm>
        <a:graphic>
          <a:graphicData uri="http://schemas.openxmlformats.org/drawingml/2006/table">
            <a:tbl>
              <a:tblPr firstRow="1" bandRow="1">
                <a:tableStyleId>{5940675A-B579-460E-94D1-54222C63F5DA}</a:tableStyleId>
              </a:tblPr>
              <a:tblGrid>
                <a:gridCol w="477543"/>
                <a:gridCol w="477543"/>
                <a:gridCol w="477543"/>
                <a:gridCol w="477543"/>
                <a:gridCol w="477543"/>
                <a:gridCol w="477543"/>
              </a:tblGrid>
              <a:tr h="406389">
                <a:tc>
                  <a:txBody>
                    <a:bodyPr/>
                    <a:lstStyle/>
                    <a:p>
                      <a:r>
                        <a:rPr lang="en-US" altLang="zh-CN" dirty="0"/>
                        <a:t>A0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406389">
                <a:tc>
                  <a:txBody>
                    <a:bodyPr/>
                    <a:lstStyle/>
                    <a:p>
                      <a:r>
                        <a:rPr lang="en-US" altLang="zh-CN" dirty="0"/>
                        <a:t>B0</a:t>
                      </a:r>
                      <a:endParaRPr lang="en-US" altLang="zh-CN"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r>
              <a:tr h="406389">
                <a:tc>
                  <a:txBody>
                    <a:bodyPr/>
                    <a:lstStyle/>
                    <a:p>
                      <a:r>
                        <a:rPr lang="en-US" altLang="zh-CN" dirty="0"/>
                        <a:t>C0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r>
              <a:tr h="406389">
                <a:tc>
                  <a:txBody>
                    <a:bodyPr/>
                    <a:lstStyle/>
                    <a:p>
                      <a:r>
                        <a:rPr lang="en-US" altLang="zh-CN" dirty="0"/>
                        <a:t>D0</a:t>
                      </a:r>
                      <a:endParaRPr lang="zh-CN" altLang="en-US" dirty="0"/>
                    </a:p>
                  </a:txBody>
                  <a:tcPr/>
                </a:tc>
                <a:tc>
                  <a:txBody>
                    <a:bodyPr/>
                    <a:lstStyle/>
                    <a:p>
                      <a:endParaRPr lang="zh-CN" altLang="en-US"/>
                    </a:p>
                  </a:txBody>
                  <a:tcPr/>
                </a:tc>
                <a:tc>
                  <a:txBody>
                    <a:bodyPr/>
                    <a:lstStyle/>
                    <a:p>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406389">
                <a:tc>
                  <a:txBody>
                    <a:bodyPr/>
                    <a:lstStyle/>
                    <a:p>
                      <a:r>
                        <a:rPr lang="en-US" altLang="zh-CN" dirty="0"/>
                        <a:t>E0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r>
              <a:tr h="406389">
                <a:tc>
                  <a:txBody>
                    <a:bodyPr/>
                    <a:lstStyle/>
                    <a:p>
                      <a:r>
                        <a:rPr lang="en-US" altLang="zh-CN" dirty="0"/>
                        <a:t>F0</a:t>
                      </a:r>
                      <a:endParaRPr lang="zh-CN" altLang="en-US" dirty="0"/>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a:p>
                  </a:txBody>
                  <a:tcPr/>
                </a:tc>
                <a:tc>
                  <a:txBody>
                    <a:bodyPr/>
                    <a:lstStyle/>
                    <a:p>
                      <a:endParaRPr lang="zh-CN" altLang="en-US" dirty="0"/>
                    </a:p>
                  </a:txBody>
                  <a:tcPr/>
                </a:tc>
              </a:tr>
            </a:tbl>
          </a:graphicData>
        </a:graphic>
      </p:graphicFrame>
      <p:sp>
        <p:nvSpPr>
          <p:cNvPr id="6" name="箭头: 下 5"/>
          <p:cNvSpPr/>
          <p:nvPr/>
        </p:nvSpPr>
        <p:spPr bwMode="auto">
          <a:xfrm rot="5400000">
            <a:off x="4480669" y="4010734"/>
            <a:ext cx="228593" cy="1066832"/>
          </a:xfrm>
          <a:prstGeom prst="downArrow">
            <a:avLst>
              <a:gd name="adj1" fmla="val 50000"/>
              <a:gd name="adj2" fmla="val 92106"/>
            </a:avLst>
          </a:prstGeom>
          <a:solidFill>
            <a:srgbClr val="00B0F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2400" b="0" i="0" u="none" strike="noStrike" cap="none" normalizeH="0" baseline="0">
              <a:ln>
                <a:noFill/>
              </a:ln>
              <a:solidFill>
                <a:schemeClr val="tx1"/>
              </a:solidFill>
              <a:effectLst/>
              <a:latin typeface="Times" panose="02020603050405020304" pitchFamily="18" charset="0"/>
              <a:ea typeface="宋体" panose="02010600030101010101" pitchFamily="2" charset="-122"/>
            </a:endParaRPr>
          </a:p>
        </p:txBody>
      </p:sp>
      <p:sp>
        <p:nvSpPr>
          <p:cNvPr id="8" name="文本框 7"/>
          <p:cNvSpPr txBox="1"/>
          <p:nvPr/>
        </p:nvSpPr>
        <p:spPr>
          <a:xfrm>
            <a:off x="675476" y="4190207"/>
            <a:ext cx="405963" cy="707886"/>
          </a:xfrm>
          <a:prstGeom prst="rect">
            <a:avLst/>
          </a:prstGeom>
          <a:noFill/>
        </p:spPr>
        <p:txBody>
          <a:bodyPr wrap="square" rtlCol="0">
            <a:spAutoFit/>
          </a:bodyPr>
          <a:lstStyle/>
          <a:p>
            <a:r>
              <a:rPr lang="zh-CN" altLang="en-US" sz="2000" dirty="0"/>
              <a:t>进程</a:t>
            </a:r>
            <a:endParaRPr lang="zh-CN" altLang="en-US" sz="2000" dirty="0"/>
          </a:p>
        </p:txBody>
      </p:sp>
      <p:sp>
        <p:nvSpPr>
          <p:cNvPr id="9" name="文本框 8"/>
          <p:cNvSpPr txBox="1"/>
          <p:nvPr/>
        </p:nvSpPr>
        <p:spPr>
          <a:xfrm>
            <a:off x="4191010" y="3689718"/>
            <a:ext cx="1066832" cy="830997"/>
          </a:xfrm>
          <a:prstGeom prst="rect">
            <a:avLst/>
          </a:prstGeom>
          <a:noFill/>
        </p:spPr>
        <p:txBody>
          <a:bodyPr wrap="square">
            <a:spAutoFit/>
          </a:bodyPr>
          <a:lstStyle/>
          <a:p>
            <a:r>
              <a:rPr lang="zh-CN" altLang="en-US" b="1" dirty="0"/>
              <a:t>全局收集</a:t>
            </a:r>
            <a:endParaRPr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a:xfrm>
            <a:off x="481894" y="1107832"/>
            <a:ext cx="8184958" cy="5673880"/>
          </a:xfrm>
        </p:spPr>
        <p:txBody>
          <a:bodyPr>
            <a:normAutofit fontScale="92500" lnSpcReduction="20000"/>
          </a:bodyPr>
          <a:lstStyle/>
          <a:p>
            <a:r>
              <a:rPr lang="zh-CN" altLang="en-US" dirty="0"/>
              <a:t>全局交换也是一个多对多操作，其调用格式如下：</a:t>
            </a:r>
            <a:endParaRPr lang="en-US" altLang="zh-CN" dirty="0"/>
          </a:p>
          <a:p>
            <a:pPr lvl="1"/>
            <a:r>
              <a:rPr lang="en-US" altLang="zh-CN" sz="2200" dirty="0" err="1">
                <a:solidFill>
                  <a:srgbClr val="C00000"/>
                </a:solidFill>
              </a:rPr>
              <a:t>MPI_Alltoall</a:t>
            </a:r>
            <a:r>
              <a:rPr lang="en-US" altLang="zh-CN" sz="2200" dirty="0"/>
              <a:t>(</a:t>
            </a:r>
            <a:r>
              <a:rPr lang="en-US" altLang="zh-CN" sz="2200" dirty="0" err="1"/>
              <a:t>SendAddress</a:t>
            </a:r>
            <a:r>
              <a:rPr lang="en-US" altLang="zh-CN" sz="2200" dirty="0"/>
              <a:t>, </a:t>
            </a:r>
            <a:r>
              <a:rPr lang="en-US" altLang="zh-CN" sz="2200" dirty="0" err="1"/>
              <a:t>SendCount</a:t>
            </a:r>
            <a:r>
              <a:rPr lang="en-US" altLang="zh-CN" sz="2200" dirty="0"/>
              <a:t>, </a:t>
            </a:r>
            <a:r>
              <a:rPr lang="en-US" altLang="zh-CN" sz="2200" dirty="0" err="1"/>
              <a:t>SendDatatype</a:t>
            </a:r>
            <a:r>
              <a:rPr lang="en-US" altLang="zh-CN" sz="2200" dirty="0"/>
              <a:t>, </a:t>
            </a:r>
            <a:r>
              <a:rPr lang="en-US" altLang="zh-CN" sz="2200" dirty="0" err="1"/>
              <a:t>RecvAddress</a:t>
            </a:r>
            <a:r>
              <a:rPr lang="en-US" altLang="zh-CN" sz="2200" dirty="0"/>
              <a:t>, </a:t>
            </a:r>
            <a:r>
              <a:rPr lang="en-US" altLang="zh-CN" sz="2200" dirty="0" err="1"/>
              <a:t>RecvCount</a:t>
            </a:r>
            <a:r>
              <a:rPr lang="en-US" altLang="zh-CN" sz="2200" dirty="0"/>
              <a:t>, </a:t>
            </a:r>
            <a:r>
              <a:rPr lang="en-US" altLang="zh-CN" sz="2200" dirty="0" err="1"/>
              <a:t>RecvDatatype</a:t>
            </a:r>
            <a:r>
              <a:rPr lang="en-US" altLang="zh-CN" sz="2200" dirty="0"/>
              <a:t>, Comm)</a:t>
            </a:r>
            <a:endParaRPr lang="en-US" altLang="zh-CN" sz="2200" dirty="0"/>
          </a:p>
          <a:p>
            <a:pPr lvl="1"/>
            <a:endParaRPr lang="en-US" altLang="zh-CN" sz="2200" dirty="0"/>
          </a:p>
          <a:p>
            <a:pPr lvl="1"/>
            <a:endParaRPr lang="en-US" altLang="zh-CN" sz="2200" dirty="0"/>
          </a:p>
          <a:p>
            <a:pPr lvl="1"/>
            <a:endParaRPr lang="en-US" altLang="zh-CN" sz="2200" dirty="0"/>
          </a:p>
          <a:p>
            <a:pPr lvl="1"/>
            <a:endParaRPr lang="en-US" altLang="zh-CN" sz="2200" dirty="0"/>
          </a:p>
          <a:p>
            <a:pPr lvl="1"/>
            <a:endParaRPr lang="en-US" altLang="zh-CN" sz="2200" dirty="0"/>
          </a:p>
          <a:p>
            <a:pPr lvl="1"/>
            <a:endParaRPr lang="en-US" altLang="zh-CN" sz="2200" dirty="0"/>
          </a:p>
          <a:p>
            <a:pPr lvl="1"/>
            <a:endParaRPr lang="en-US" altLang="zh-CN" sz="2200" dirty="0"/>
          </a:p>
          <a:p>
            <a:pPr lvl="1"/>
            <a:endParaRPr lang="en-US" altLang="zh-CN" sz="2200" dirty="0"/>
          </a:p>
          <a:p>
            <a:pPr lvl="1"/>
            <a:endParaRPr lang="en-US" altLang="zh-CN" sz="2200" dirty="0"/>
          </a:p>
          <a:p>
            <a:pPr lvl="1">
              <a:lnSpc>
                <a:spcPct val="120000"/>
              </a:lnSpc>
            </a:pPr>
            <a:r>
              <a:rPr lang="zh-CN" altLang="en-US" sz="2200" dirty="0"/>
              <a:t>每个进程发送一个消息给所有进程</a:t>
            </a:r>
            <a:r>
              <a:rPr lang="en-US" altLang="zh-CN" sz="2200" dirty="0"/>
              <a:t>(</a:t>
            </a:r>
            <a:r>
              <a:rPr lang="zh-CN" altLang="en-US" sz="2200" dirty="0"/>
              <a:t>包括它自已</a:t>
            </a:r>
            <a:r>
              <a:rPr lang="en-US" altLang="zh-CN" sz="2200" dirty="0"/>
              <a:t>)</a:t>
            </a:r>
            <a:r>
              <a:rPr lang="zh-CN" altLang="en-US" sz="2200" dirty="0"/>
              <a:t>。</a:t>
            </a:r>
            <a:endParaRPr lang="zh-CN" altLang="en-US" sz="2200" dirty="0"/>
          </a:p>
          <a:p>
            <a:pPr lvl="1">
              <a:lnSpc>
                <a:spcPct val="120000"/>
              </a:lnSpc>
            </a:pPr>
            <a:r>
              <a:rPr lang="en-US" altLang="zh-CN" sz="2200" dirty="0"/>
              <a:t>n (n</a:t>
            </a:r>
            <a:r>
              <a:rPr lang="zh-CN" altLang="en-US" sz="2200" dirty="0"/>
              <a:t>为进程域</a:t>
            </a:r>
            <a:r>
              <a:rPr lang="en-US" altLang="zh-CN" sz="2200" dirty="0"/>
              <a:t>comm</a:t>
            </a:r>
            <a:r>
              <a:rPr lang="zh-CN" altLang="en-US" sz="2200" dirty="0"/>
              <a:t>包括的进程个数</a:t>
            </a:r>
            <a:r>
              <a:rPr lang="en-US" altLang="zh-CN" sz="2200" dirty="0"/>
              <a:t>)</a:t>
            </a:r>
            <a:r>
              <a:rPr lang="zh-CN" altLang="en-US" sz="2200" dirty="0"/>
              <a:t>个消息在发送缓冲中以进程标识的顺序有序地存放。从接收角度看，每个进程都从所有进程接收一个消息，这</a:t>
            </a:r>
            <a:r>
              <a:rPr lang="en-US" altLang="zh-CN" sz="2200" dirty="0"/>
              <a:t>n</a:t>
            </a:r>
            <a:r>
              <a:rPr lang="zh-CN" altLang="en-US" sz="2200" dirty="0"/>
              <a:t>个消息以标号的顺序被连接起来，存放在接收缓冲中。</a:t>
            </a:r>
            <a:endParaRPr lang="zh-CN" altLang="en-US" sz="2200" dirty="0"/>
          </a:p>
          <a:p>
            <a:pPr lvl="1">
              <a:lnSpc>
                <a:spcPct val="120000"/>
              </a:lnSpc>
            </a:pPr>
            <a:r>
              <a:rPr lang="zh-CN" altLang="en-US" sz="2200" dirty="0"/>
              <a:t>全局交换等价于每个进程作为</a:t>
            </a:r>
            <a:r>
              <a:rPr lang="en-US" altLang="zh-CN" sz="2200" dirty="0"/>
              <a:t>Root</a:t>
            </a:r>
            <a:r>
              <a:rPr lang="zh-CN" altLang="en-US" sz="2200" dirty="0"/>
              <a:t>进程执行了一次散播操作。</a:t>
            </a:r>
            <a:endParaRPr lang="en-US" altLang="zh-CN" sz="2200" dirty="0"/>
          </a:p>
        </p:txBody>
      </p:sp>
      <p:sp>
        <p:nvSpPr>
          <p:cNvPr id="3" name="标题 2"/>
          <p:cNvSpPr>
            <a:spLocks noGrp="1"/>
          </p:cNvSpPr>
          <p:nvPr>
            <p:ph type="ctrTitle"/>
          </p:nvPr>
        </p:nvSpPr>
        <p:spPr/>
        <p:txBody>
          <a:bodyPr/>
          <a:lstStyle/>
          <a:p>
            <a:r>
              <a:rPr lang="zh-CN" altLang="en-US" dirty="0"/>
              <a:t>全局交换</a:t>
            </a:r>
            <a:r>
              <a:rPr lang="en-US" altLang="zh-CN" sz="3200" dirty="0" err="1">
                <a:solidFill>
                  <a:srgbClr val="C00000"/>
                </a:solidFill>
              </a:rPr>
              <a:t>MPI_Alltoall</a:t>
            </a:r>
            <a:endParaRPr lang="zh-CN" altLang="en-US" dirty="0"/>
          </a:p>
        </p:txBody>
      </p:sp>
      <p:graphicFrame>
        <p:nvGraphicFramePr>
          <p:cNvPr id="4" name="表格 5"/>
          <p:cNvGraphicFramePr>
            <a:graphicFrameLocks noGrp="1"/>
          </p:cNvGraphicFramePr>
          <p:nvPr/>
        </p:nvGraphicFramePr>
        <p:xfrm>
          <a:off x="1219288" y="2133634"/>
          <a:ext cx="2865258" cy="2438334"/>
        </p:xfrm>
        <a:graphic>
          <a:graphicData uri="http://schemas.openxmlformats.org/drawingml/2006/table">
            <a:tbl>
              <a:tblPr firstRow="1" bandRow="1">
                <a:tableStyleId>{5940675A-B579-460E-94D1-54222C63F5DA}</a:tableStyleId>
              </a:tblPr>
              <a:tblGrid>
                <a:gridCol w="477543"/>
                <a:gridCol w="477543"/>
                <a:gridCol w="477543"/>
                <a:gridCol w="477543"/>
                <a:gridCol w="477543"/>
                <a:gridCol w="477543"/>
              </a:tblGrid>
              <a:tr h="406389">
                <a:tc>
                  <a:txBody>
                    <a:bodyPr/>
                    <a:lstStyle/>
                    <a:p>
                      <a:r>
                        <a:rPr lang="en-US" altLang="zh-CN" dirty="0"/>
                        <a:t>A0</a:t>
                      </a:r>
                      <a:endParaRPr lang="zh-CN" altLang="en-US" dirty="0"/>
                    </a:p>
                  </a:txBody>
                  <a:tcPr/>
                </a:tc>
                <a:tc>
                  <a:txBody>
                    <a:bodyPr/>
                    <a:lstStyle/>
                    <a:p>
                      <a:r>
                        <a:rPr lang="en-US" altLang="zh-CN" dirty="0"/>
                        <a:t>A1</a:t>
                      </a:r>
                      <a:endParaRPr lang="zh-CN" altLang="en-US" dirty="0"/>
                    </a:p>
                  </a:txBody>
                  <a:tcPr/>
                </a:tc>
                <a:tc>
                  <a:txBody>
                    <a:bodyPr/>
                    <a:lstStyle/>
                    <a:p>
                      <a:r>
                        <a:rPr lang="en-US" altLang="zh-CN" dirty="0"/>
                        <a:t>A2</a:t>
                      </a:r>
                      <a:endParaRPr lang="zh-CN" altLang="en-US" dirty="0"/>
                    </a:p>
                  </a:txBody>
                  <a:tcPr/>
                </a:tc>
                <a:tc>
                  <a:txBody>
                    <a:bodyPr/>
                    <a:lstStyle/>
                    <a:p>
                      <a:r>
                        <a:rPr lang="en-US" altLang="zh-CN" dirty="0"/>
                        <a:t>A3</a:t>
                      </a:r>
                      <a:endParaRPr lang="zh-CN" altLang="en-US" dirty="0"/>
                    </a:p>
                  </a:txBody>
                  <a:tcPr/>
                </a:tc>
                <a:tc>
                  <a:txBody>
                    <a:bodyPr/>
                    <a:lstStyle/>
                    <a:p>
                      <a:r>
                        <a:rPr lang="en-US" altLang="zh-CN" dirty="0"/>
                        <a:t>A4</a:t>
                      </a:r>
                      <a:endParaRPr lang="zh-CN" altLang="en-US" dirty="0"/>
                    </a:p>
                  </a:txBody>
                  <a:tcPr/>
                </a:tc>
                <a:tc>
                  <a:txBody>
                    <a:bodyPr/>
                    <a:lstStyle/>
                    <a:p>
                      <a:r>
                        <a:rPr lang="en-US" altLang="zh-CN" dirty="0"/>
                        <a:t>A5</a:t>
                      </a:r>
                      <a:endParaRPr lang="zh-CN" altLang="en-US" dirty="0"/>
                    </a:p>
                  </a:txBody>
                  <a:tcPr/>
                </a:tc>
              </a:tr>
              <a:tr h="406389">
                <a:tc>
                  <a:txBody>
                    <a:bodyPr/>
                    <a:lstStyle/>
                    <a:p>
                      <a:r>
                        <a:rPr lang="en-US" altLang="zh-CN" dirty="0"/>
                        <a:t>B0</a:t>
                      </a:r>
                      <a:endParaRPr lang="zh-CN" altLang="en-US" dirty="0"/>
                    </a:p>
                  </a:txBody>
                  <a:tcPr/>
                </a:tc>
                <a:tc>
                  <a:txBody>
                    <a:bodyPr/>
                    <a:lstStyle/>
                    <a:p>
                      <a:r>
                        <a:rPr lang="en-US" altLang="zh-CN" dirty="0"/>
                        <a:t>B1</a:t>
                      </a:r>
                      <a:endParaRPr lang="zh-CN" altLang="en-US" dirty="0"/>
                    </a:p>
                  </a:txBody>
                  <a:tcPr/>
                </a:tc>
                <a:tc>
                  <a:txBody>
                    <a:bodyPr/>
                    <a:lstStyle/>
                    <a:p>
                      <a:r>
                        <a:rPr lang="en-US" altLang="zh-CN" dirty="0"/>
                        <a:t>B2</a:t>
                      </a:r>
                      <a:endParaRPr lang="zh-CN" altLang="en-US" dirty="0"/>
                    </a:p>
                  </a:txBody>
                  <a:tcPr/>
                </a:tc>
                <a:tc>
                  <a:txBody>
                    <a:bodyPr/>
                    <a:lstStyle/>
                    <a:p>
                      <a:r>
                        <a:rPr lang="en-US" altLang="zh-CN" dirty="0"/>
                        <a:t>B3</a:t>
                      </a:r>
                      <a:endParaRPr lang="zh-CN" altLang="en-US" dirty="0"/>
                    </a:p>
                  </a:txBody>
                  <a:tcPr/>
                </a:tc>
                <a:tc>
                  <a:txBody>
                    <a:bodyPr/>
                    <a:lstStyle/>
                    <a:p>
                      <a:r>
                        <a:rPr lang="en-US" altLang="zh-CN" dirty="0"/>
                        <a:t>B4</a:t>
                      </a:r>
                      <a:endParaRPr lang="zh-CN" altLang="en-US" dirty="0"/>
                    </a:p>
                  </a:txBody>
                  <a:tcPr/>
                </a:tc>
                <a:tc>
                  <a:txBody>
                    <a:bodyPr/>
                    <a:lstStyle/>
                    <a:p>
                      <a:r>
                        <a:rPr lang="en-US" altLang="zh-CN" dirty="0"/>
                        <a:t>B5</a:t>
                      </a:r>
                      <a:endParaRPr lang="zh-CN" altLang="en-US" dirty="0"/>
                    </a:p>
                  </a:txBody>
                  <a:tcPr/>
                </a:tc>
              </a:tr>
              <a:tr h="406389">
                <a:tc>
                  <a:txBody>
                    <a:bodyPr/>
                    <a:lstStyle/>
                    <a:p>
                      <a:r>
                        <a:rPr lang="en-US" altLang="zh-CN" dirty="0"/>
                        <a:t>C0</a:t>
                      </a:r>
                      <a:endParaRPr lang="zh-CN" altLang="en-US" dirty="0"/>
                    </a:p>
                  </a:txBody>
                  <a:tcPr/>
                </a:tc>
                <a:tc>
                  <a:txBody>
                    <a:bodyPr/>
                    <a:lstStyle/>
                    <a:p>
                      <a:r>
                        <a:rPr lang="en-US" altLang="zh-CN" dirty="0"/>
                        <a:t>C1</a:t>
                      </a:r>
                      <a:endParaRPr lang="zh-CN" altLang="en-US" dirty="0"/>
                    </a:p>
                  </a:txBody>
                  <a:tcPr/>
                </a:tc>
                <a:tc>
                  <a:txBody>
                    <a:bodyPr/>
                    <a:lstStyle/>
                    <a:p>
                      <a:r>
                        <a:rPr lang="en-US" altLang="zh-CN" dirty="0"/>
                        <a:t>C2</a:t>
                      </a:r>
                      <a:endParaRPr lang="zh-CN" altLang="en-US" dirty="0"/>
                    </a:p>
                  </a:txBody>
                  <a:tcPr/>
                </a:tc>
                <a:tc>
                  <a:txBody>
                    <a:bodyPr/>
                    <a:lstStyle/>
                    <a:p>
                      <a:r>
                        <a:rPr lang="en-US" altLang="zh-CN" dirty="0"/>
                        <a:t>C3</a:t>
                      </a:r>
                      <a:endParaRPr lang="zh-CN" altLang="en-US" dirty="0"/>
                    </a:p>
                  </a:txBody>
                  <a:tcPr/>
                </a:tc>
                <a:tc>
                  <a:txBody>
                    <a:bodyPr/>
                    <a:lstStyle/>
                    <a:p>
                      <a:r>
                        <a:rPr lang="en-US" altLang="zh-CN" dirty="0"/>
                        <a:t>C4</a:t>
                      </a:r>
                      <a:endParaRPr lang="zh-CN" altLang="en-US" dirty="0"/>
                    </a:p>
                  </a:txBody>
                  <a:tcPr/>
                </a:tc>
                <a:tc>
                  <a:txBody>
                    <a:bodyPr/>
                    <a:lstStyle/>
                    <a:p>
                      <a:r>
                        <a:rPr lang="en-US" altLang="zh-CN" dirty="0"/>
                        <a:t>C5</a:t>
                      </a:r>
                      <a:endParaRPr lang="zh-CN" altLang="en-US" dirty="0"/>
                    </a:p>
                  </a:txBody>
                  <a:tcPr/>
                </a:tc>
              </a:tr>
              <a:tr h="406389">
                <a:tc>
                  <a:txBody>
                    <a:bodyPr/>
                    <a:lstStyle/>
                    <a:p>
                      <a:r>
                        <a:rPr lang="en-US" altLang="zh-CN" dirty="0"/>
                        <a:t>D0</a:t>
                      </a:r>
                      <a:endParaRPr lang="zh-CN" altLang="en-US" dirty="0"/>
                    </a:p>
                  </a:txBody>
                  <a:tcPr/>
                </a:tc>
                <a:tc>
                  <a:txBody>
                    <a:bodyPr/>
                    <a:lstStyle/>
                    <a:p>
                      <a:r>
                        <a:rPr lang="en-US" altLang="zh-CN" dirty="0"/>
                        <a:t>D1</a:t>
                      </a:r>
                      <a:endParaRPr lang="zh-CN" altLang="en-US" dirty="0"/>
                    </a:p>
                  </a:txBody>
                  <a:tcPr/>
                </a:tc>
                <a:tc>
                  <a:txBody>
                    <a:bodyPr/>
                    <a:lstStyle/>
                    <a:p>
                      <a:r>
                        <a:rPr lang="en-US" altLang="zh-CN" dirty="0"/>
                        <a:t>D2</a:t>
                      </a:r>
                      <a:endParaRPr lang="zh-CN" altLang="en-US" dirty="0"/>
                    </a:p>
                  </a:txBody>
                  <a:tcPr/>
                </a:tc>
                <a:tc>
                  <a:txBody>
                    <a:bodyPr/>
                    <a:lstStyle/>
                    <a:p>
                      <a:r>
                        <a:rPr lang="en-US" altLang="zh-CN" dirty="0"/>
                        <a:t>D3</a:t>
                      </a:r>
                      <a:endParaRPr lang="zh-CN" altLang="en-US" dirty="0"/>
                    </a:p>
                  </a:txBody>
                  <a:tcPr/>
                </a:tc>
                <a:tc>
                  <a:txBody>
                    <a:bodyPr/>
                    <a:lstStyle/>
                    <a:p>
                      <a:r>
                        <a:rPr lang="en-US" altLang="zh-CN" dirty="0"/>
                        <a:t>D4</a:t>
                      </a:r>
                      <a:endParaRPr lang="zh-CN" altLang="en-US" dirty="0"/>
                    </a:p>
                  </a:txBody>
                  <a:tcPr/>
                </a:tc>
                <a:tc>
                  <a:txBody>
                    <a:bodyPr/>
                    <a:lstStyle/>
                    <a:p>
                      <a:r>
                        <a:rPr lang="en-US" altLang="zh-CN" dirty="0"/>
                        <a:t>D5</a:t>
                      </a:r>
                      <a:endParaRPr lang="zh-CN" altLang="en-US" dirty="0"/>
                    </a:p>
                  </a:txBody>
                  <a:tcPr/>
                </a:tc>
              </a:tr>
              <a:tr h="406389">
                <a:tc>
                  <a:txBody>
                    <a:bodyPr/>
                    <a:lstStyle/>
                    <a:p>
                      <a:r>
                        <a:rPr lang="en-US" altLang="zh-CN" dirty="0"/>
                        <a:t>E0</a:t>
                      </a:r>
                      <a:endParaRPr lang="zh-CN" altLang="en-US" dirty="0"/>
                    </a:p>
                  </a:txBody>
                  <a:tcPr/>
                </a:tc>
                <a:tc>
                  <a:txBody>
                    <a:bodyPr/>
                    <a:lstStyle/>
                    <a:p>
                      <a:r>
                        <a:rPr lang="en-US" altLang="zh-CN" dirty="0"/>
                        <a:t>E1</a:t>
                      </a:r>
                      <a:endParaRPr lang="zh-CN" altLang="en-US" dirty="0"/>
                    </a:p>
                  </a:txBody>
                  <a:tcPr/>
                </a:tc>
                <a:tc>
                  <a:txBody>
                    <a:bodyPr/>
                    <a:lstStyle/>
                    <a:p>
                      <a:r>
                        <a:rPr lang="en-US" altLang="zh-CN" dirty="0"/>
                        <a:t>E2</a:t>
                      </a:r>
                      <a:endParaRPr lang="zh-CN" altLang="en-US" dirty="0"/>
                    </a:p>
                  </a:txBody>
                  <a:tcPr/>
                </a:tc>
                <a:tc>
                  <a:txBody>
                    <a:bodyPr/>
                    <a:lstStyle/>
                    <a:p>
                      <a:r>
                        <a:rPr lang="en-US" altLang="zh-CN" dirty="0"/>
                        <a:t>E3</a:t>
                      </a:r>
                      <a:endParaRPr lang="zh-CN" altLang="en-US" dirty="0"/>
                    </a:p>
                  </a:txBody>
                  <a:tcPr/>
                </a:tc>
                <a:tc>
                  <a:txBody>
                    <a:bodyPr/>
                    <a:lstStyle/>
                    <a:p>
                      <a:r>
                        <a:rPr lang="en-US" altLang="zh-CN" dirty="0"/>
                        <a:t>E4</a:t>
                      </a:r>
                      <a:endParaRPr lang="zh-CN" altLang="en-US" dirty="0"/>
                    </a:p>
                  </a:txBody>
                  <a:tcPr/>
                </a:tc>
                <a:tc>
                  <a:txBody>
                    <a:bodyPr/>
                    <a:lstStyle/>
                    <a:p>
                      <a:r>
                        <a:rPr lang="en-US" altLang="zh-CN" dirty="0"/>
                        <a:t>E5</a:t>
                      </a:r>
                      <a:endParaRPr lang="zh-CN" altLang="en-US" dirty="0"/>
                    </a:p>
                  </a:txBody>
                  <a:tcPr/>
                </a:tc>
              </a:tr>
              <a:tr h="406389">
                <a:tc>
                  <a:txBody>
                    <a:bodyPr/>
                    <a:lstStyle/>
                    <a:p>
                      <a:r>
                        <a:rPr lang="en-US" altLang="zh-CN" dirty="0"/>
                        <a:t>F0</a:t>
                      </a:r>
                      <a:endParaRPr lang="zh-CN" altLang="en-US" dirty="0"/>
                    </a:p>
                  </a:txBody>
                  <a:tcPr/>
                </a:tc>
                <a:tc>
                  <a:txBody>
                    <a:bodyPr/>
                    <a:lstStyle/>
                    <a:p>
                      <a:r>
                        <a:rPr lang="en-US" altLang="zh-CN" dirty="0"/>
                        <a:t>F1</a:t>
                      </a:r>
                      <a:endParaRPr lang="zh-CN" altLang="en-US" dirty="0"/>
                    </a:p>
                  </a:txBody>
                  <a:tcPr/>
                </a:tc>
                <a:tc>
                  <a:txBody>
                    <a:bodyPr/>
                    <a:lstStyle/>
                    <a:p>
                      <a:r>
                        <a:rPr lang="en-US" altLang="zh-CN" dirty="0"/>
                        <a:t>F2</a:t>
                      </a:r>
                      <a:endParaRPr lang="zh-CN" altLang="en-US" dirty="0"/>
                    </a:p>
                  </a:txBody>
                  <a:tcPr/>
                </a:tc>
                <a:tc>
                  <a:txBody>
                    <a:bodyPr/>
                    <a:lstStyle/>
                    <a:p>
                      <a:r>
                        <a:rPr lang="en-US" altLang="zh-CN" dirty="0"/>
                        <a:t>F3</a:t>
                      </a:r>
                      <a:endParaRPr lang="zh-CN" altLang="en-US" dirty="0"/>
                    </a:p>
                  </a:txBody>
                  <a:tcPr/>
                </a:tc>
                <a:tc>
                  <a:txBody>
                    <a:bodyPr/>
                    <a:lstStyle/>
                    <a:p>
                      <a:r>
                        <a:rPr lang="en-US" altLang="zh-CN" dirty="0"/>
                        <a:t>F4</a:t>
                      </a:r>
                      <a:endParaRPr lang="zh-CN" altLang="en-US" dirty="0"/>
                    </a:p>
                  </a:txBody>
                  <a:tcPr/>
                </a:tc>
                <a:tc>
                  <a:txBody>
                    <a:bodyPr/>
                    <a:lstStyle/>
                    <a:p>
                      <a:r>
                        <a:rPr lang="en-US" altLang="zh-CN" dirty="0"/>
                        <a:t>F5</a:t>
                      </a:r>
                      <a:endParaRPr lang="zh-CN" altLang="en-US" dirty="0"/>
                    </a:p>
                  </a:txBody>
                  <a:tcPr/>
                </a:tc>
              </a:tr>
            </a:tbl>
          </a:graphicData>
        </a:graphic>
      </p:graphicFrame>
      <p:graphicFrame>
        <p:nvGraphicFramePr>
          <p:cNvPr id="5" name="表格 5"/>
          <p:cNvGraphicFramePr>
            <a:graphicFrameLocks noGrp="1"/>
          </p:cNvGraphicFramePr>
          <p:nvPr/>
        </p:nvGraphicFramePr>
        <p:xfrm>
          <a:off x="5257782" y="2133634"/>
          <a:ext cx="2865258" cy="2438334"/>
        </p:xfrm>
        <a:graphic>
          <a:graphicData uri="http://schemas.openxmlformats.org/drawingml/2006/table">
            <a:tbl>
              <a:tblPr firstRow="1" bandRow="1">
                <a:tableStyleId>{5940675A-B579-460E-94D1-54222C63F5DA}</a:tableStyleId>
              </a:tblPr>
              <a:tblGrid>
                <a:gridCol w="477543"/>
                <a:gridCol w="477543"/>
                <a:gridCol w="477543"/>
                <a:gridCol w="477543"/>
                <a:gridCol w="477543"/>
                <a:gridCol w="477543"/>
              </a:tblGrid>
              <a:tr h="406389">
                <a:tc>
                  <a:txBody>
                    <a:bodyPr/>
                    <a:lstStyle/>
                    <a:p>
                      <a:r>
                        <a:rPr lang="en-US" altLang="zh-CN" dirty="0"/>
                        <a:t>A0</a:t>
                      </a:r>
                      <a:endParaRPr lang="zh-CN" altLang="en-US" dirty="0"/>
                    </a:p>
                  </a:txBody>
                  <a:tcPr/>
                </a:tc>
                <a:tc>
                  <a:txBody>
                    <a:bodyPr/>
                    <a:lstStyle/>
                    <a:p>
                      <a:r>
                        <a:rPr lang="en-US" altLang="zh-CN" dirty="0"/>
                        <a:t>B0</a:t>
                      </a:r>
                      <a:endParaRPr lang="zh-CN" altLang="en-US" dirty="0"/>
                    </a:p>
                  </a:txBody>
                  <a:tcPr/>
                </a:tc>
                <a:tc>
                  <a:txBody>
                    <a:bodyPr/>
                    <a:lstStyle/>
                    <a:p>
                      <a:r>
                        <a:rPr lang="en-US" altLang="zh-CN" dirty="0"/>
                        <a:t>C0</a:t>
                      </a:r>
                      <a:endParaRPr lang="zh-CN" altLang="en-US" dirty="0"/>
                    </a:p>
                  </a:txBody>
                  <a:tcPr/>
                </a:tc>
                <a:tc>
                  <a:txBody>
                    <a:bodyPr/>
                    <a:lstStyle/>
                    <a:p>
                      <a:r>
                        <a:rPr lang="en-US" altLang="zh-CN" dirty="0"/>
                        <a:t>D0</a:t>
                      </a:r>
                      <a:endParaRPr lang="zh-CN" altLang="en-US" dirty="0"/>
                    </a:p>
                  </a:txBody>
                  <a:tcPr/>
                </a:tc>
                <a:tc>
                  <a:txBody>
                    <a:bodyPr/>
                    <a:lstStyle/>
                    <a:p>
                      <a:r>
                        <a:rPr lang="en-US" altLang="zh-CN" dirty="0"/>
                        <a:t>E0</a:t>
                      </a:r>
                      <a:endParaRPr lang="zh-CN" altLang="en-US" dirty="0"/>
                    </a:p>
                  </a:txBody>
                  <a:tcPr/>
                </a:tc>
                <a:tc>
                  <a:txBody>
                    <a:bodyPr/>
                    <a:lstStyle/>
                    <a:p>
                      <a:r>
                        <a:rPr lang="en-US" altLang="zh-CN" dirty="0"/>
                        <a:t>F0</a:t>
                      </a:r>
                      <a:endParaRPr lang="zh-CN" altLang="en-US" dirty="0"/>
                    </a:p>
                  </a:txBody>
                  <a:tcPr/>
                </a:tc>
              </a:tr>
              <a:tr h="406389">
                <a:tc>
                  <a:txBody>
                    <a:bodyPr/>
                    <a:lstStyle/>
                    <a:p>
                      <a:r>
                        <a:rPr lang="en-US" altLang="zh-CN" dirty="0"/>
                        <a:t>A1</a:t>
                      </a:r>
                      <a:endParaRPr lang="zh-CN" altLang="en-US" dirty="0"/>
                    </a:p>
                  </a:txBody>
                  <a:tcPr/>
                </a:tc>
                <a:tc>
                  <a:txBody>
                    <a:bodyPr/>
                    <a:lstStyle/>
                    <a:p>
                      <a:r>
                        <a:rPr lang="en-US" altLang="zh-CN" dirty="0"/>
                        <a:t>B1</a:t>
                      </a:r>
                      <a:endParaRPr lang="zh-CN" altLang="en-US" dirty="0"/>
                    </a:p>
                  </a:txBody>
                  <a:tcPr/>
                </a:tc>
                <a:tc>
                  <a:txBody>
                    <a:bodyPr/>
                    <a:lstStyle/>
                    <a:p>
                      <a:r>
                        <a:rPr lang="en-US" altLang="zh-CN" dirty="0"/>
                        <a:t>C1</a:t>
                      </a:r>
                      <a:endParaRPr lang="zh-CN" altLang="en-US" dirty="0"/>
                    </a:p>
                  </a:txBody>
                  <a:tcPr/>
                </a:tc>
                <a:tc>
                  <a:txBody>
                    <a:bodyPr/>
                    <a:lstStyle/>
                    <a:p>
                      <a:r>
                        <a:rPr lang="en-US" altLang="zh-CN" dirty="0"/>
                        <a:t>D1</a:t>
                      </a:r>
                      <a:endParaRPr lang="zh-CN" altLang="en-US" dirty="0"/>
                    </a:p>
                  </a:txBody>
                  <a:tcPr/>
                </a:tc>
                <a:tc>
                  <a:txBody>
                    <a:bodyPr/>
                    <a:lstStyle/>
                    <a:p>
                      <a:r>
                        <a:rPr lang="en-US" altLang="zh-CN" dirty="0"/>
                        <a:t>E1</a:t>
                      </a:r>
                      <a:endParaRPr lang="zh-CN" altLang="en-US" dirty="0"/>
                    </a:p>
                  </a:txBody>
                  <a:tcPr/>
                </a:tc>
                <a:tc>
                  <a:txBody>
                    <a:bodyPr/>
                    <a:lstStyle/>
                    <a:p>
                      <a:r>
                        <a:rPr lang="en-US" altLang="zh-CN" dirty="0"/>
                        <a:t>F1</a:t>
                      </a:r>
                      <a:endParaRPr lang="zh-CN" altLang="en-US" dirty="0"/>
                    </a:p>
                  </a:txBody>
                  <a:tcPr/>
                </a:tc>
              </a:tr>
              <a:tr h="406389">
                <a:tc>
                  <a:txBody>
                    <a:bodyPr/>
                    <a:lstStyle/>
                    <a:p>
                      <a:r>
                        <a:rPr lang="en-US" altLang="zh-CN" dirty="0"/>
                        <a:t>A2</a:t>
                      </a:r>
                      <a:endParaRPr lang="zh-CN" altLang="en-US" dirty="0"/>
                    </a:p>
                  </a:txBody>
                  <a:tcPr/>
                </a:tc>
                <a:tc>
                  <a:txBody>
                    <a:bodyPr/>
                    <a:lstStyle/>
                    <a:p>
                      <a:r>
                        <a:rPr lang="en-US" altLang="zh-CN" dirty="0"/>
                        <a:t>B2</a:t>
                      </a:r>
                      <a:endParaRPr lang="zh-CN" altLang="en-US" dirty="0"/>
                    </a:p>
                  </a:txBody>
                  <a:tcPr/>
                </a:tc>
                <a:tc>
                  <a:txBody>
                    <a:bodyPr/>
                    <a:lstStyle/>
                    <a:p>
                      <a:r>
                        <a:rPr lang="en-US" altLang="zh-CN" dirty="0"/>
                        <a:t>C2</a:t>
                      </a:r>
                      <a:endParaRPr lang="zh-CN" altLang="en-US" dirty="0"/>
                    </a:p>
                  </a:txBody>
                  <a:tcPr/>
                </a:tc>
                <a:tc>
                  <a:txBody>
                    <a:bodyPr/>
                    <a:lstStyle/>
                    <a:p>
                      <a:r>
                        <a:rPr lang="en-US" altLang="zh-CN" dirty="0"/>
                        <a:t>D2</a:t>
                      </a:r>
                      <a:endParaRPr lang="zh-CN" altLang="en-US" dirty="0"/>
                    </a:p>
                  </a:txBody>
                  <a:tcPr/>
                </a:tc>
                <a:tc>
                  <a:txBody>
                    <a:bodyPr/>
                    <a:lstStyle/>
                    <a:p>
                      <a:r>
                        <a:rPr lang="en-US" altLang="zh-CN" dirty="0"/>
                        <a:t>E2</a:t>
                      </a:r>
                      <a:endParaRPr lang="zh-CN" altLang="en-US" dirty="0"/>
                    </a:p>
                  </a:txBody>
                  <a:tcPr/>
                </a:tc>
                <a:tc>
                  <a:txBody>
                    <a:bodyPr/>
                    <a:lstStyle/>
                    <a:p>
                      <a:r>
                        <a:rPr lang="en-US" altLang="zh-CN" dirty="0"/>
                        <a:t>F2</a:t>
                      </a:r>
                      <a:endParaRPr lang="zh-CN" altLang="en-US" dirty="0"/>
                    </a:p>
                  </a:txBody>
                  <a:tcPr/>
                </a:tc>
              </a:tr>
              <a:tr h="406389">
                <a:tc>
                  <a:txBody>
                    <a:bodyPr/>
                    <a:lstStyle/>
                    <a:p>
                      <a:r>
                        <a:rPr lang="en-US" altLang="zh-CN" dirty="0"/>
                        <a:t>A3</a:t>
                      </a:r>
                      <a:endParaRPr lang="zh-CN" altLang="en-US" dirty="0"/>
                    </a:p>
                  </a:txBody>
                  <a:tcPr/>
                </a:tc>
                <a:tc>
                  <a:txBody>
                    <a:bodyPr/>
                    <a:lstStyle/>
                    <a:p>
                      <a:r>
                        <a:rPr lang="en-US" altLang="zh-CN" dirty="0"/>
                        <a:t>B3</a:t>
                      </a:r>
                      <a:endParaRPr lang="zh-CN" altLang="en-US" dirty="0"/>
                    </a:p>
                  </a:txBody>
                  <a:tcPr/>
                </a:tc>
                <a:tc>
                  <a:txBody>
                    <a:bodyPr/>
                    <a:lstStyle/>
                    <a:p>
                      <a:r>
                        <a:rPr lang="en-US" altLang="zh-CN" dirty="0"/>
                        <a:t>C3</a:t>
                      </a:r>
                      <a:endParaRPr lang="zh-CN" altLang="en-US" dirty="0"/>
                    </a:p>
                  </a:txBody>
                  <a:tcPr/>
                </a:tc>
                <a:tc>
                  <a:txBody>
                    <a:bodyPr/>
                    <a:lstStyle/>
                    <a:p>
                      <a:r>
                        <a:rPr lang="en-US" altLang="zh-CN" dirty="0"/>
                        <a:t>D3</a:t>
                      </a:r>
                      <a:endParaRPr lang="zh-CN" altLang="en-US" dirty="0"/>
                    </a:p>
                  </a:txBody>
                  <a:tcPr/>
                </a:tc>
                <a:tc>
                  <a:txBody>
                    <a:bodyPr/>
                    <a:lstStyle/>
                    <a:p>
                      <a:r>
                        <a:rPr lang="en-US" altLang="zh-CN" dirty="0"/>
                        <a:t>E3</a:t>
                      </a:r>
                      <a:endParaRPr lang="zh-CN" altLang="en-US" dirty="0"/>
                    </a:p>
                  </a:txBody>
                  <a:tcPr/>
                </a:tc>
                <a:tc>
                  <a:txBody>
                    <a:bodyPr/>
                    <a:lstStyle/>
                    <a:p>
                      <a:r>
                        <a:rPr lang="en-US" altLang="zh-CN" dirty="0"/>
                        <a:t>F3</a:t>
                      </a:r>
                      <a:endParaRPr lang="zh-CN" altLang="en-US" dirty="0"/>
                    </a:p>
                  </a:txBody>
                  <a:tcPr/>
                </a:tc>
              </a:tr>
              <a:tr h="406389">
                <a:tc>
                  <a:txBody>
                    <a:bodyPr/>
                    <a:lstStyle/>
                    <a:p>
                      <a:r>
                        <a:rPr lang="en-US" altLang="zh-CN" dirty="0"/>
                        <a:t>A4</a:t>
                      </a:r>
                      <a:endParaRPr lang="zh-CN" altLang="en-US" dirty="0"/>
                    </a:p>
                  </a:txBody>
                  <a:tcPr/>
                </a:tc>
                <a:tc>
                  <a:txBody>
                    <a:bodyPr/>
                    <a:lstStyle/>
                    <a:p>
                      <a:r>
                        <a:rPr lang="en-US" altLang="zh-CN" dirty="0"/>
                        <a:t>B4</a:t>
                      </a:r>
                      <a:endParaRPr lang="zh-CN" altLang="en-US" dirty="0"/>
                    </a:p>
                  </a:txBody>
                  <a:tcPr/>
                </a:tc>
                <a:tc>
                  <a:txBody>
                    <a:bodyPr/>
                    <a:lstStyle/>
                    <a:p>
                      <a:r>
                        <a:rPr lang="en-US" altLang="zh-CN" dirty="0"/>
                        <a:t>C4</a:t>
                      </a:r>
                      <a:endParaRPr lang="zh-CN" altLang="en-US" dirty="0"/>
                    </a:p>
                  </a:txBody>
                  <a:tcPr/>
                </a:tc>
                <a:tc>
                  <a:txBody>
                    <a:bodyPr/>
                    <a:lstStyle/>
                    <a:p>
                      <a:r>
                        <a:rPr lang="en-US" altLang="zh-CN" dirty="0"/>
                        <a:t>D4</a:t>
                      </a:r>
                      <a:endParaRPr lang="zh-CN" altLang="en-US" dirty="0"/>
                    </a:p>
                  </a:txBody>
                  <a:tcPr/>
                </a:tc>
                <a:tc>
                  <a:txBody>
                    <a:bodyPr/>
                    <a:lstStyle/>
                    <a:p>
                      <a:r>
                        <a:rPr lang="en-US" altLang="zh-CN" dirty="0"/>
                        <a:t>E4</a:t>
                      </a:r>
                      <a:endParaRPr lang="zh-CN" altLang="en-US" dirty="0"/>
                    </a:p>
                  </a:txBody>
                  <a:tcPr/>
                </a:tc>
                <a:tc>
                  <a:txBody>
                    <a:bodyPr/>
                    <a:lstStyle/>
                    <a:p>
                      <a:r>
                        <a:rPr lang="en-US" altLang="zh-CN" dirty="0"/>
                        <a:t>F4</a:t>
                      </a:r>
                      <a:endParaRPr lang="zh-CN" altLang="en-US" dirty="0"/>
                    </a:p>
                  </a:txBody>
                  <a:tcPr/>
                </a:tc>
              </a:tr>
              <a:tr h="406389">
                <a:tc>
                  <a:txBody>
                    <a:bodyPr/>
                    <a:lstStyle/>
                    <a:p>
                      <a:r>
                        <a:rPr lang="en-US" altLang="zh-CN" dirty="0"/>
                        <a:t>A5</a:t>
                      </a:r>
                      <a:endParaRPr lang="zh-CN" altLang="en-US" dirty="0"/>
                    </a:p>
                  </a:txBody>
                  <a:tcPr/>
                </a:tc>
                <a:tc>
                  <a:txBody>
                    <a:bodyPr/>
                    <a:lstStyle/>
                    <a:p>
                      <a:r>
                        <a:rPr lang="en-US" altLang="zh-CN" dirty="0"/>
                        <a:t>B5</a:t>
                      </a:r>
                      <a:endParaRPr lang="zh-CN" altLang="en-US" dirty="0"/>
                    </a:p>
                  </a:txBody>
                  <a:tcPr/>
                </a:tc>
                <a:tc>
                  <a:txBody>
                    <a:bodyPr/>
                    <a:lstStyle/>
                    <a:p>
                      <a:r>
                        <a:rPr lang="en-US" altLang="zh-CN" dirty="0"/>
                        <a:t>C5</a:t>
                      </a:r>
                      <a:endParaRPr lang="zh-CN" altLang="en-US" dirty="0"/>
                    </a:p>
                  </a:txBody>
                  <a:tcPr/>
                </a:tc>
                <a:tc>
                  <a:txBody>
                    <a:bodyPr/>
                    <a:lstStyle/>
                    <a:p>
                      <a:r>
                        <a:rPr lang="en-US" altLang="zh-CN" dirty="0"/>
                        <a:t>D5</a:t>
                      </a:r>
                      <a:endParaRPr lang="zh-CN" altLang="en-US" dirty="0"/>
                    </a:p>
                  </a:txBody>
                  <a:tcPr/>
                </a:tc>
                <a:tc>
                  <a:txBody>
                    <a:bodyPr/>
                    <a:lstStyle/>
                    <a:p>
                      <a:r>
                        <a:rPr lang="en-US" altLang="zh-CN" dirty="0"/>
                        <a:t>E5</a:t>
                      </a:r>
                      <a:endParaRPr lang="zh-CN" altLang="en-US" dirty="0"/>
                    </a:p>
                  </a:txBody>
                  <a:tcPr/>
                </a:tc>
                <a:tc>
                  <a:txBody>
                    <a:bodyPr/>
                    <a:lstStyle/>
                    <a:p>
                      <a:r>
                        <a:rPr lang="en-US" altLang="zh-CN" dirty="0"/>
                        <a:t>F5</a:t>
                      </a:r>
                      <a:endParaRPr lang="zh-CN" altLang="en-US" dirty="0"/>
                    </a:p>
                  </a:txBody>
                  <a:tcPr/>
                </a:tc>
              </a:tr>
            </a:tbl>
          </a:graphicData>
        </a:graphic>
      </p:graphicFrame>
      <p:sp>
        <p:nvSpPr>
          <p:cNvPr id="6" name="箭头: 下 5"/>
          <p:cNvSpPr/>
          <p:nvPr/>
        </p:nvSpPr>
        <p:spPr bwMode="auto">
          <a:xfrm rot="16200000">
            <a:off x="4556867" y="2819385"/>
            <a:ext cx="228593" cy="1066832"/>
          </a:xfrm>
          <a:prstGeom prst="downArrow">
            <a:avLst>
              <a:gd name="adj1" fmla="val 50000"/>
              <a:gd name="adj2" fmla="val 92106"/>
            </a:avLst>
          </a:prstGeom>
          <a:solidFill>
            <a:srgbClr val="00B0F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2400" b="0" i="0" u="none" strike="noStrike" cap="none" normalizeH="0" baseline="0">
              <a:ln>
                <a:noFill/>
              </a:ln>
              <a:solidFill>
                <a:schemeClr val="tx1"/>
              </a:solidFill>
              <a:effectLst/>
              <a:latin typeface="Times" panose="02020603050405020304" pitchFamily="18" charset="0"/>
              <a:ea typeface="宋体" panose="02010600030101010101" pitchFamily="2" charset="-122"/>
            </a:endParaRPr>
          </a:p>
        </p:txBody>
      </p:sp>
      <p:sp>
        <p:nvSpPr>
          <p:cNvPr id="7" name="文本框 6"/>
          <p:cNvSpPr txBox="1"/>
          <p:nvPr/>
        </p:nvSpPr>
        <p:spPr>
          <a:xfrm>
            <a:off x="751674" y="2998858"/>
            <a:ext cx="405963" cy="707886"/>
          </a:xfrm>
          <a:prstGeom prst="rect">
            <a:avLst/>
          </a:prstGeom>
          <a:noFill/>
        </p:spPr>
        <p:txBody>
          <a:bodyPr wrap="square" rtlCol="0">
            <a:spAutoFit/>
          </a:bodyPr>
          <a:lstStyle/>
          <a:p>
            <a:r>
              <a:rPr lang="zh-CN" altLang="en-US" sz="2000" dirty="0"/>
              <a:t>进程</a:t>
            </a:r>
            <a:endParaRPr lang="zh-CN" altLang="en-US" sz="2000" dirty="0"/>
          </a:p>
        </p:txBody>
      </p:sp>
      <p:sp>
        <p:nvSpPr>
          <p:cNvPr id="8" name="文本框 7"/>
          <p:cNvSpPr txBox="1"/>
          <p:nvPr/>
        </p:nvSpPr>
        <p:spPr>
          <a:xfrm>
            <a:off x="4267208" y="2498369"/>
            <a:ext cx="1066832" cy="830997"/>
          </a:xfrm>
          <a:prstGeom prst="rect">
            <a:avLst/>
          </a:prstGeom>
          <a:noFill/>
        </p:spPr>
        <p:txBody>
          <a:bodyPr wrap="square">
            <a:spAutoFit/>
          </a:bodyPr>
          <a:lstStyle/>
          <a:p>
            <a:r>
              <a:rPr lang="zh-CN" altLang="en-US" b="1" dirty="0"/>
              <a:t>全局交换</a:t>
            </a:r>
            <a:endParaRPr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lstStyle/>
          <a:p>
            <a:r>
              <a:rPr lang="zh-CN" altLang="en-US" dirty="0">
                <a:latin typeface="Times New Roman" panose="02020603050405020304" charset="0"/>
                <a:cs typeface="Times New Roman" panose="02020603050405020304" charset="0"/>
              </a:rPr>
              <a:t>同步功能用来协调各个进程之间的进度和步伐 。目前</a:t>
            </a:r>
            <a:r>
              <a:rPr lang="en-US" altLang="zh-CN" dirty="0">
                <a:latin typeface="Times New Roman" panose="02020603050405020304" charset="0"/>
                <a:cs typeface="Times New Roman" panose="02020603050405020304" charset="0"/>
              </a:rPr>
              <a:t>MPI</a:t>
            </a:r>
            <a:r>
              <a:rPr lang="zh-CN" altLang="en-US" dirty="0">
                <a:latin typeface="Times New Roman" panose="02020603050405020304" charset="0"/>
                <a:cs typeface="Times New Roman" panose="02020603050405020304" charset="0"/>
              </a:rPr>
              <a:t>的实现中支持一个同步操作，即</a:t>
            </a:r>
            <a:r>
              <a:rPr lang="zh-CN" altLang="en-US" b="1" dirty="0">
                <a:latin typeface="Times New Roman" panose="02020603050405020304" charset="0"/>
                <a:cs typeface="Times New Roman" panose="02020603050405020304" charset="0"/>
              </a:rPr>
              <a:t>路障同步</a:t>
            </a:r>
            <a:r>
              <a:rPr lang="en-US" altLang="zh-CN" dirty="0">
                <a:latin typeface="Times New Roman" panose="02020603050405020304" charset="0"/>
                <a:cs typeface="Times New Roman" panose="02020603050405020304" charset="0"/>
              </a:rPr>
              <a:t>(Barrier)</a:t>
            </a:r>
            <a:r>
              <a:rPr lang="zh-CN" altLang="en-US" dirty="0">
                <a:latin typeface="Times New Roman" panose="02020603050405020304" charset="0"/>
                <a:cs typeface="Times New Roman" panose="02020603050405020304" charset="0"/>
              </a:rPr>
              <a:t>。</a:t>
            </a:r>
            <a:endParaRPr lang="zh-CN" altLang="en-US" dirty="0">
              <a:latin typeface="Times New Roman" panose="02020603050405020304" charset="0"/>
              <a:cs typeface="Times New Roman" panose="02020603050405020304" charset="0"/>
            </a:endParaRPr>
          </a:p>
          <a:p>
            <a:r>
              <a:rPr lang="zh-CN" altLang="en-US" dirty="0">
                <a:latin typeface="Times New Roman" panose="02020603050405020304" charset="0"/>
                <a:cs typeface="Times New Roman" panose="02020603050405020304" charset="0"/>
              </a:rPr>
              <a:t>路障同步的调用格式如下</a:t>
            </a:r>
            <a:r>
              <a:rPr lang="en-US" altLang="zh-CN" dirty="0">
                <a:latin typeface="Times New Roman" panose="02020603050405020304" charset="0"/>
                <a:cs typeface="Times New Roman" panose="02020603050405020304" charset="0"/>
              </a:rPr>
              <a:t>:</a:t>
            </a:r>
            <a:endParaRPr lang="en-US" altLang="zh-CN" dirty="0">
              <a:latin typeface="Times New Roman" panose="02020603050405020304" charset="0"/>
              <a:cs typeface="Times New Roman" panose="02020603050405020304" charset="0"/>
            </a:endParaRPr>
          </a:p>
          <a:p>
            <a:pPr lvl="1"/>
            <a:r>
              <a:rPr lang="en-US" altLang="zh-CN" sz="2000" dirty="0">
                <a:latin typeface="Times New Roman" panose="02020603050405020304" charset="0"/>
                <a:cs typeface="Times New Roman" panose="02020603050405020304" charset="0"/>
              </a:rPr>
              <a:t>MPI_Barrier(Comm)</a:t>
            </a:r>
            <a:endParaRPr lang="en-US" altLang="zh-CN" sz="2000" dirty="0">
              <a:latin typeface="Times New Roman" panose="02020603050405020304" charset="0"/>
              <a:cs typeface="Times New Roman" panose="02020603050405020304" charset="0"/>
            </a:endParaRPr>
          </a:p>
          <a:p>
            <a:pPr lvl="1"/>
            <a:r>
              <a:rPr lang="zh-CN" altLang="en-US" sz="2000" dirty="0">
                <a:latin typeface="Times New Roman" panose="02020603050405020304" charset="0"/>
                <a:cs typeface="Times New Roman" panose="02020603050405020304" charset="0"/>
              </a:rPr>
              <a:t>在路障同步操作</a:t>
            </a:r>
            <a:r>
              <a:rPr lang="en-US" altLang="zh-CN" sz="2000" dirty="0">
                <a:latin typeface="Times New Roman" panose="02020603050405020304" charset="0"/>
                <a:cs typeface="Times New Roman" panose="02020603050405020304" charset="0"/>
              </a:rPr>
              <a:t>MPI_Barrier(Comm)</a:t>
            </a:r>
            <a:r>
              <a:rPr lang="zh-CN" altLang="en-US" sz="2000" dirty="0">
                <a:latin typeface="Times New Roman" panose="02020603050405020304" charset="0"/>
                <a:cs typeface="Times New Roman" panose="02020603050405020304" charset="0"/>
              </a:rPr>
              <a:t>中，通信域</a:t>
            </a:r>
            <a:r>
              <a:rPr lang="en-US" altLang="zh-CN" sz="2000" dirty="0">
                <a:latin typeface="Times New Roman" panose="02020603050405020304" charset="0"/>
                <a:cs typeface="Times New Roman" panose="02020603050405020304" charset="0"/>
              </a:rPr>
              <a:t>Comm</a:t>
            </a:r>
            <a:r>
              <a:rPr lang="zh-CN" altLang="en-US" sz="2000" dirty="0">
                <a:latin typeface="Times New Roman" panose="02020603050405020304" charset="0"/>
                <a:cs typeface="Times New Roman" panose="02020603050405020304" charset="0"/>
              </a:rPr>
              <a:t>中的所有进程相互同步。</a:t>
            </a:r>
            <a:endParaRPr lang="zh-CN" altLang="en-US" sz="2000" dirty="0">
              <a:latin typeface="Times New Roman" panose="02020603050405020304" charset="0"/>
              <a:cs typeface="Times New Roman" panose="02020603050405020304" charset="0"/>
            </a:endParaRPr>
          </a:p>
          <a:p>
            <a:pPr lvl="1"/>
            <a:r>
              <a:rPr lang="zh-CN" altLang="en-US" sz="2000" dirty="0">
                <a:latin typeface="Times New Roman" panose="02020603050405020304" charset="0"/>
                <a:cs typeface="Times New Roman" panose="02020603050405020304" charset="0"/>
              </a:rPr>
              <a:t>在该操作调用返回后，可以保证组内所有的进程都已经执行完了调用之前的所有操作，可以开始该调用后的操作。</a:t>
            </a:r>
            <a:endParaRPr lang="en-US" altLang="zh-CN" sz="2000" dirty="0">
              <a:latin typeface="Times New Roman" panose="02020603050405020304" charset="0"/>
              <a:cs typeface="Times New Roman" panose="02020603050405020304" charset="0"/>
            </a:endParaRPr>
          </a:p>
          <a:p>
            <a:endParaRPr lang="zh-CN" altLang="en-US" dirty="0"/>
          </a:p>
        </p:txBody>
      </p:sp>
      <p:sp>
        <p:nvSpPr>
          <p:cNvPr id="3" name="标题 2"/>
          <p:cNvSpPr>
            <a:spLocks noGrp="1"/>
          </p:cNvSpPr>
          <p:nvPr>
            <p:ph type="ctrTitle"/>
          </p:nvPr>
        </p:nvSpPr>
        <p:spPr/>
        <p:txBody>
          <a:bodyPr/>
          <a:lstStyle/>
          <a:p>
            <a:r>
              <a:rPr lang="zh-CN" altLang="en-US" dirty="0"/>
              <a:t>路障</a:t>
            </a:r>
            <a:r>
              <a:rPr lang="en-US" altLang="zh-CN" dirty="0"/>
              <a:t>MPI_Barrier</a:t>
            </a:r>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lstStyle/>
          <a:p>
            <a:r>
              <a:rPr lang="zh-CN" altLang="en-US" dirty="0"/>
              <a:t>集合通信的聚合功能使得</a:t>
            </a:r>
            <a:r>
              <a:rPr lang="en-US" altLang="zh-CN" dirty="0"/>
              <a:t>MPI</a:t>
            </a:r>
            <a:r>
              <a:rPr lang="zh-CN" altLang="en-US" dirty="0"/>
              <a:t>进行通信的同时完成一定的计算。 </a:t>
            </a:r>
            <a:endParaRPr lang="zh-CN" altLang="en-US" dirty="0"/>
          </a:p>
          <a:p>
            <a:r>
              <a:rPr lang="en-US" altLang="zh-CN" dirty="0"/>
              <a:t>MPI</a:t>
            </a:r>
            <a:r>
              <a:rPr lang="zh-CN" altLang="en-US" dirty="0"/>
              <a:t>聚合的功能分三步实现</a:t>
            </a:r>
            <a:endParaRPr lang="zh-CN" altLang="en-US" dirty="0"/>
          </a:p>
          <a:p>
            <a:pPr lvl="1"/>
            <a:r>
              <a:rPr lang="zh-CN" altLang="en-US" sz="2000" dirty="0"/>
              <a:t>首先是通信的功能，即消息根据要求发送到目标进程，目标进程也已经收到了各自需要的消息；</a:t>
            </a:r>
            <a:endParaRPr lang="zh-CN" altLang="en-US" sz="2000" dirty="0"/>
          </a:p>
          <a:p>
            <a:pPr lvl="1"/>
            <a:r>
              <a:rPr lang="zh-CN" altLang="en-US" sz="2000" dirty="0"/>
              <a:t>然后是对消息的处理，即执行计算功能；</a:t>
            </a:r>
            <a:endParaRPr lang="zh-CN" altLang="en-US" sz="2000" dirty="0"/>
          </a:p>
          <a:p>
            <a:pPr lvl="1"/>
            <a:r>
              <a:rPr lang="zh-CN" altLang="en-US" sz="2000" dirty="0"/>
              <a:t>最后把处理结果放入指定的接收缓冲区。</a:t>
            </a:r>
            <a:endParaRPr lang="zh-CN" altLang="en-US" dirty="0"/>
          </a:p>
          <a:p>
            <a:r>
              <a:rPr lang="en-US" altLang="zh-CN" dirty="0"/>
              <a:t>MPI</a:t>
            </a:r>
            <a:r>
              <a:rPr lang="zh-CN" altLang="en-US" dirty="0"/>
              <a:t>提供了两种类型的聚合操作</a:t>
            </a:r>
            <a:r>
              <a:rPr lang="en-US" altLang="zh-CN" dirty="0"/>
              <a:t>: </a:t>
            </a:r>
            <a:r>
              <a:rPr lang="zh-CN" altLang="en-US" dirty="0"/>
              <a:t>归约和扫描。 </a:t>
            </a:r>
            <a:endParaRPr lang="zh-CN" altLang="en-US" dirty="0"/>
          </a:p>
          <a:p>
            <a:endParaRPr lang="zh-CN" altLang="en-US" dirty="0"/>
          </a:p>
        </p:txBody>
      </p:sp>
      <p:sp>
        <p:nvSpPr>
          <p:cNvPr id="3" name="标题 2"/>
          <p:cNvSpPr>
            <a:spLocks noGrp="1"/>
          </p:cNvSpPr>
          <p:nvPr>
            <p:ph type="ctrTitle"/>
          </p:nvPr>
        </p:nvSpPr>
        <p:spPr/>
        <p:txBody>
          <a:bodyPr/>
          <a:lstStyle/>
          <a:p>
            <a:r>
              <a:rPr lang="zh-CN" altLang="en-US" dirty="0"/>
              <a:t>聚合操作</a:t>
            </a:r>
            <a:r>
              <a:rPr lang="en-US" altLang="zh-CN" dirty="0"/>
              <a:t>: </a:t>
            </a:r>
            <a:r>
              <a:rPr lang="zh-CN" altLang="en-US" dirty="0"/>
              <a:t>归约和扫描</a:t>
            </a: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normAutofit/>
          </a:bodyPr>
          <a:lstStyle/>
          <a:p>
            <a:r>
              <a:rPr lang="zh-CN" altLang="en-US" dirty="0">
                <a:latin typeface="Times New Roman" panose="02020603050405020304" charset="0"/>
                <a:cs typeface="Times New Roman" panose="02020603050405020304" charset="0"/>
              </a:rPr>
              <a:t>归约的调用格式如下</a:t>
            </a:r>
            <a:r>
              <a:rPr lang="en-US" altLang="zh-CN" dirty="0">
                <a:latin typeface="Times New Roman" panose="02020603050405020304" charset="0"/>
                <a:cs typeface="Times New Roman" panose="02020603050405020304" charset="0"/>
              </a:rPr>
              <a:t>:</a:t>
            </a:r>
            <a:endParaRPr lang="en-US" altLang="zh-CN" dirty="0">
              <a:latin typeface="Times New Roman" panose="02020603050405020304" charset="0"/>
              <a:cs typeface="Times New Roman" panose="02020603050405020304" charset="0"/>
            </a:endParaRPr>
          </a:p>
          <a:p>
            <a:pPr lvl="1"/>
            <a:r>
              <a:rPr lang="en-US" altLang="zh-CN" sz="2000" dirty="0">
                <a:solidFill>
                  <a:srgbClr val="C00000"/>
                </a:solidFill>
                <a:latin typeface="Times New Roman" panose="02020603050405020304" charset="0"/>
                <a:cs typeface="Times New Roman" panose="02020603050405020304" charset="0"/>
              </a:rPr>
              <a:t>MPI_Reduce</a:t>
            </a:r>
            <a:r>
              <a:rPr lang="en-US" altLang="zh-CN" sz="2000" dirty="0">
                <a:latin typeface="Times New Roman" panose="02020603050405020304" charset="0"/>
                <a:cs typeface="Times New Roman" panose="02020603050405020304" charset="0"/>
              </a:rPr>
              <a:t>(</a:t>
            </a:r>
            <a:r>
              <a:rPr lang="en-US" altLang="zh-CN" sz="2000" dirty="0" err="1">
                <a:latin typeface="Times New Roman" panose="02020603050405020304" charset="0"/>
                <a:cs typeface="Times New Roman" panose="02020603050405020304" charset="0"/>
              </a:rPr>
              <a:t>SendAddress</a:t>
            </a:r>
            <a:r>
              <a:rPr lang="en-US" altLang="zh-CN" sz="2000" dirty="0">
                <a:latin typeface="Times New Roman" panose="02020603050405020304" charset="0"/>
                <a:cs typeface="Times New Roman" panose="02020603050405020304" charset="0"/>
              </a:rPr>
              <a:t>, </a:t>
            </a:r>
            <a:r>
              <a:rPr lang="en-US" altLang="zh-CN" sz="2000" dirty="0" err="1">
                <a:latin typeface="Times New Roman" panose="02020603050405020304" charset="0"/>
                <a:cs typeface="Times New Roman" panose="02020603050405020304" charset="0"/>
              </a:rPr>
              <a:t>RecvAddress</a:t>
            </a:r>
            <a:r>
              <a:rPr lang="en-US" altLang="zh-CN" sz="2000" dirty="0">
                <a:latin typeface="Times New Roman" panose="02020603050405020304" charset="0"/>
                <a:cs typeface="Times New Roman" panose="02020603050405020304" charset="0"/>
              </a:rPr>
              <a:t>, Count, Datatype, Op, </a:t>
            </a:r>
            <a:r>
              <a:rPr lang="en-US" altLang="zh-CN" sz="2000" dirty="0">
                <a:solidFill>
                  <a:srgbClr val="00B0F0"/>
                </a:solidFill>
                <a:latin typeface="Times New Roman" panose="02020603050405020304" charset="0"/>
                <a:cs typeface="Times New Roman" panose="02020603050405020304" charset="0"/>
              </a:rPr>
              <a:t>Root</a:t>
            </a:r>
            <a:r>
              <a:rPr lang="en-US" altLang="zh-CN" sz="2000" dirty="0">
                <a:latin typeface="Times New Roman" panose="02020603050405020304" charset="0"/>
                <a:cs typeface="Times New Roman" panose="02020603050405020304" charset="0"/>
              </a:rPr>
              <a:t>, Comm)</a:t>
            </a:r>
            <a:endParaRPr lang="en-US" altLang="zh-CN" sz="2000" dirty="0">
              <a:latin typeface="Times New Roman" panose="02020603050405020304" charset="0"/>
              <a:cs typeface="Times New Roman" panose="02020603050405020304" charset="0"/>
            </a:endParaRPr>
          </a:p>
          <a:p>
            <a:pPr lvl="1"/>
            <a:r>
              <a:rPr lang="zh-CN" altLang="en-US" sz="2000" dirty="0">
                <a:latin typeface="Times New Roman" panose="02020603050405020304" charset="0"/>
                <a:cs typeface="Times New Roman" panose="02020603050405020304" charset="0"/>
              </a:rPr>
              <a:t>归约操作对每个进程的发送缓冲区</a:t>
            </a:r>
            <a:r>
              <a:rPr lang="en-US" altLang="zh-CN" sz="2000" dirty="0">
                <a:latin typeface="Times New Roman" panose="02020603050405020304" charset="0"/>
                <a:cs typeface="Times New Roman" panose="02020603050405020304" charset="0"/>
              </a:rPr>
              <a:t>(</a:t>
            </a:r>
            <a:r>
              <a:rPr lang="en-US" altLang="zh-CN" sz="2000" dirty="0" err="1">
                <a:latin typeface="Times New Roman" panose="02020603050405020304" charset="0"/>
                <a:cs typeface="Times New Roman" panose="02020603050405020304" charset="0"/>
              </a:rPr>
              <a:t>SendAddress</a:t>
            </a:r>
            <a:r>
              <a:rPr lang="en-US" altLang="zh-CN" sz="2000" dirty="0">
                <a:latin typeface="Times New Roman" panose="02020603050405020304" charset="0"/>
                <a:cs typeface="Times New Roman" panose="02020603050405020304" charset="0"/>
              </a:rPr>
              <a:t>)</a:t>
            </a:r>
            <a:r>
              <a:rPr lang="zh-CN" altLang="en-US" sz="2000" dirty="0">
                <a:latin typeface="Times New Roman" panose="02020603050405020304" charset="0"/>
                <a:cs typeface="Times New Roman" panose="02020603050405020304" charset="0"/>
              </a:rPr>
              <a:t>中的数据按给定的操作进行运算，并将最终结果存放在</a:t>
            </a:r>
            <a:r>
              <a:rPr lang="en-US" altLang="zh-CN" sz="2000" dirty="0">
                <a:solidFill>
                  <a:srgbClr val="00B0F0"/>
                </a:solidFill>
                <a:latin typeface="Times New Roman" panose="02020603050405020304" charset="0"/>
                <a:cs typeface="Times New Roman" panose="02020603050405020304" charset="0"/>
              </a:rPr>
              <a:t>Root</a:t>
            </a:r>
            <a:r>
              <a:rPr lang="zh-CN" altLang="en-US" sz="2000" dirty="0">
                <a:latin typeface="Times New Roman" panose="02020603050405020304" charset="0"/>
                <a:cs typeface="Times New Roman" panose="02020603050405020304" charset="0"/>
              </a:rPr>
              <a:t>进程的接收缓冲区</a:t>
            </a:r>
            <a:r>
              <a:rPr lang="en-US" altLang="zh-CN" sz="2000" dirty="0">
                <a:latin typeface="Times New Roman" panose="02020603050405020304" charset="0"/>
                <a:cs typeface="Times New Roman" panose="02020603050405020304" charset="0"/>
              </a:rPr>
              <a:t>(</a:t>
            </a:r>
            <a:r>
              <a:rPr lang="en-US" altLang="zh-CN" sz="2000" dirty="0" err="1">
                <a:latin typeface="Times New Roman" panose="02020603050405020304" charset="0"/>
                <a:cs typeface="Times New Roman" panose="02020603050405020304" charset="0"/>
              </a:rPr>
              <a:t>RecvAddress</a:t>
            </a:r>
            <a:r>
              <a:rPr lang="en-US" altLang="zh-CN" sz="2000" dirty="0">
                <a:latin typeface="Times New Roman" panose="02020603050405020304" charset="0"/>
                <a:cs typeface="Times New Roman" panose="02020603050405020304" charset="0"/>
              </a:rPr>
              <a:t>)</a:t>
            </a:r>
            <a:r>
              <a:rPr lang="zh-CN" altLang="en-US" sz="2000" dirty="0">
                <a:latin typeface="Times New Roman" panose="02020603050405020304" charset="0"/>
                <a:cs typeface="Times New Roman" panose="02020603050405020304" charset="0"/>
              </a:rPr>
              <a:t>中。</a:t>
            </a:r>
            <a:endParaRPr lang="zh-CN" altLang="en-US" sz="2000" dirty="0">
              <a:latin typeface="Times New Roman" panose="02020603050405020304" charset="0"/>
              <a:cs typeface="Times New Roman" panose="02020603050405020304" charset="0"/>
            </a:endParaRPr>
          </a:p>
          <a:p>
            <a:pPr lvl="1"/>
            <a:r>
              <a:rPr lang="zh-CN" altLang="en-US" sz="2000" dirty="0">
                <a:latin typeface="Times New Roman" panose="02020603050405020304" charset="0"/>
                <a:cs typeface="Times New Roman" panose="02020603050405020304" charset="0"/>
              </a:rPr>
              <a:t>参与计算操作的数据项的数据类型在</a:t>
            </a:r>
            <a:r>
              <a:rPr lang="en-US" altLang="zh-CN" sz="2000" dirty="0">
                <a:latin typeface="Times New Roman" panose="02020603050405020304" charset="0"/>
                <a:cs typeface="Times New Roman" panose="02020603050405020304" charset="0"/>
              </a:rPr>
              <a:t>Datatype</a:t>
            </a:r>
            <a:r>
              <a:rPr lang="zh-CN" altLang="en-US" sz="2000" dirty="0">
                <a:latin typeface="Times New Roman" panose="02020603050405020304" charset="0"/>
                <a:cs typeface="Times New Roman" panose="02020603050405020304" charset="0"/>
              </a:rPr>
              <a:t>中定义，归约操作由</a:t>
            </a:r>
            <a:r>
              <a:rPr lang="en-US" altLang="zh-CN" sz="2000" dirty="0">
                <a:latin typeface="Times New Roman" panose="02020603050405020304" charset="0"/>
                <a:cs typeface="Times New Roman" panose="02020603050405020304" charset="0"/>
              </a:rPr>
              <a:t>Op</a:t>
            </a:r>
            <a:r>
              <a:rPr lang="zh-CN" altLang="en-US" sz="2000" dirty="0">
                <a:latin typeface="Times New Roman" panose="02020603050405020304" charset="0"/>
                <a:cs typeface="Times New Roman" panose="02020603050405020304" charset="0"/>
              </a:rPr>
              <a:t>定义。</a:t>
            </a:r>
            <a:endParaRPr lang="zh-CN" altLang="en-US" sz="2000" dirty="0">
              <a:latin typeface="Times New Roman" panose="02020603050405020304" charset="0"/>
              <a:cs typeface="Times New Roman" panose="02020603050405020304" charset="0"/>
            </a:endParaRPr>
          </a:p>
          <a:p>
            <a:pPr lvl="1"/>
            <a:r>
              <a:rPr lang="zh-CN" altLang="en-US" sz="2000" dirty="0">
                <a:latin typeface="Times New Roman" panose="02020603050405020304" charset="0"/>
                <a:cs typeface="Times New Roman" panose="02020603050405020304" charset="0"/>
              </a:rPr>
              <a:t>归约操作可以是</a:t>
            </a:r>
            <a:r>
              <a:rPr lang="en-US" altLang="zh-CN" sz="2000" dirty="0">
                <a:latin typeface="Times New Roman" panose="02020603050405020304" charset="0"/>
                <a:cs typeface="Times New Roman" panose="02020603050405020304" charset="0"/>
              </a:rPr>
              <a:t>MPI</a:t>
            </a:r>
            <a:r>
              <a:rPr lang="zh-CN" altLang="en-US" sz="2000" dirty="0">
                <a:latin typeface="Times New Roman" panose="02020603050405020304" charset="0"/>
                <a:cs typeface="Times New Roman" panose="02020603050405020304" charset="0"/>
              </a:rPr>
              <a:t>预定义的</a:t>
            </a:r>
            <a:r>
              <a:rPr lang="en-US" altLang="zh-CN" sz="2000" dirty="0">
                <a:latin typeface="Times New Roman" panose="02020603050405020304" charset="0"/>
                <a:cs typeface="Times New Roman" panose="02020603050405020304" charset="0"/>
              </a:rPr>
              <a:t>,</a:t>
            </a:r>
            <a:r>
              <a:rPr lang="zh-CN" altLang="en-US" sz="2000" dirty="0">
                <a:latin typeface="Times New Roman" panose="02020603050405020304" charset="0"/>
                <a:cs typeface="Times New Roman" panose="02020603050405020304" charset="0"/>
              </a:rPr>
              <a:t>也可以是用户自定义的。</a:t>
            </a:r>
            <a:endParaRPr lang="zh-CN" altLang="en-US" sz="2000" dirty="0">
              <a:latin typeface="Times New Roman" panose="02020603050405020304" charset="0"/>
              <a:cs typeface="Times New Roman" panose="02020603050405020304" charset="0"/>
            </a:endParaRPr>
          </a:p>
          <a:p>
            <a:pPr lvl="1"/>
            <a:r>
              <a:rPr lang="zh-CN" altLang="en-US" sz="2000" dirty="0">
                <a:latin typeface="Times New Roman" panose="02020603050405020304" charset="0"/>
                <a:cs typeface="Times New Roman" panose="02020603050405020304" charset="0"/>
              </a:rPr>
              <a:t>归约操作允许每个进程提供向量值，而不只是标量值，向量的长度由</a:t>
            </a:r>
            <a:r>
              <a:rPr lang="en-US" altLang="zh-CN" sz="2000" dirty="0">
                <a:latin typeface="Times New Roman" panose="02020603050405020304" charset="0"/>
                <a:cs typeface="Times New Roman" panose="02020603050405020304" charset="0"/>
              </a:rPr>
              <a:t>Count</a:t>
            </a:r>
            <a:r>
              <a:rPr lang="zh-CN" altLang="en-US" sz="2000" dirty="0">
                <a:latin typeface="Times New Roman" panose="02020603050405020304" charset="0"/>
                <a:cs typeface="Times New Roman" panose="02020603050405020304" charset="0"/>
              </a:rPr>
              <a:t>定义。</a:t>
            </a:r>
            <a:endParaRPr lang="zh-CN" altLang="en-US" sz="2000" dirty="0">
              <a:latin typeface="Times New Roman" panose="02020603050405020304" charset="0"/>
              <a:cs typeface="Times New Roman" panose="02020603050405020304" charset="0"/>
            </a:endParaRPr>
          </a:p>
          <a:p>
            <a:endParaRPr lang="zh-CN" altLang="en-US" dirty="0"/>
          </a:p>
        </p:txBody>
      </p:sp>
      <p:sp>
        <p:nvSpPr>
          <p:cNvPr id="3" name="标题 2"/>
          <p:cNvSpPr>
            <a:spLocks noGrp="1"/>
          </p:cNvSpPr>
          <p:nvPr>
            <p:ph type="ctrTitle"/>
          </p:nvPr>
        </p:nvSpPr>
        <p:spPr/>
        <p:txBody>
          <a:bodyPr/>
          <a:lstStyle/>
          <a:p>
            <a:r>
              <a:rPr lang="zh-CN" altLang="en-US" dirty="0"/>
              <a:t>归约</a:t>
            </a:r>
            <a:r>
              <a:rPr lang="en-US" altLang="zh-CN" dirty="0"/>
              <a:t>MPI_Reduce</a:t>
            </a:r>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lstStyle/>
          <a:p>
            <a:r>
              <a:rPr lang="en-US" altLang="zh-CN" dirty="0">
                <a:solidFill>
                  <a:srgbClr val="C00000"/>
                </a:solidFill>
                <a:latin typeface="Times New Roman" panose="02020603050405020304" charset="0"/>
                <a:cs typeface="Times New Roman" panose="02020603050405020304" charset="0"/>
              </a:rPr>
              <a:t>MPI_Reduce</a:t>
            </a:r>
            <a:r>
              <a:rPr lang="en-US" altLang="zh-CN" dirty="0">
                <a:latin typeface="Times New Roman" panose="02020603050405020304" charset="0"/>
                <a:cs typeface="Times New Roman" panose="02020603050405020304" charset="0"/>
              </a:rPr>
              <a:t>: root</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rPr>
              <a:t>0</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rPr>
              <a:t>Op</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rPr>
              <a:t>MPI_SUM</a:t>
            </a:r>
            <a:endParaRPr lang="en-US" altLang="zh-CN" dirty="0">
              <a:latin typeface="Times New Roman" panose="02020603050405020304" charset="0"/>
              <a:cs typeface="Times New Roman" panose="02020603050405020304" charset="0"/>
            </a:endParaRPr>
          </a:p>
          <a:p>
            <a:endParaRPr lang="en-US" altLang="zh-CN" dirty="0">
              <a:latin typeface="Times New Roman" panose="02020603050405020304" charset="0"/>
              <a:cs typeface="Times New Roman" panose="02020603050405020304" charset="0"/>
            </a:endParaRPr>
          </a:p>
          <a:p>
            <a:endParaRPr lang="en-US" altLang="zh-CN" dirty="0">
              <a:latin typeface="Times New Roman" panose="02020603050405020304" charset="0"/>
              <a:cs typeface="Times New Roman" panose="02020603050405020304" charset="0"/>
            </a:endParaRPr>
          </a:p>
          <a:p>
            <a:endParaRPr lang="en-US" altLang="zh-CN" dirty="0">
              <a:latin typeface="Times New Roman" panose="02020603050405020304" charset="0"/>
              <a:cs typeface="Times New Roman" panose="02020603050405020304" charset="0"/>
            </a:endParaRPr>
          </a:p>
          <a:p>
            <a:endParaRPr lang="en-US" altLang="zh-CN" dirty="0">
              <a:latin typeface="Times New Roman" panose="02020603050405020304" charset="0"/>
              <a:cs typeface="Times New Roman" panose="02020603050405020304" charset="0"/>
            </a:endParaRPr>
          </a:p>
          <a:p>
            <a:r>
              <a:rPr lang="en-US" altLang="zh-CN" dirty="0" err="1">
                <a:solidFill>
                  <a:srgbClr val="C00000"/>
                </a:solidFill>
                <a:latin typeface="Times New Roman" panose="02020603050405020304" charset="0"/>
                <a:cs typeface="Times New Roman" panose="02020603050405020304" charset="0"/>
              </a:rPr>
              <a:t>MPI_Allreduce</a:t>
            </a:r>
            <a:r>
              <a:rPr lang="en-US" altLang="zh-CN" dirty="0">
                <a:latin typeface="Times New Roman" panose="02020603050405020304" charset="0"/>
                <a:cs typeface="Times New Roman" panose="02020603050405020304" charset="0"/>
              </a:rPr>
              <a:t>:  Op</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rPr>
              <a:t>MPI_SUM</a:t>
            </a:r>
            <a:endParaRPr lang="en-US" altLang="zh-CN" dirty="0">
              <a:latin typeface="Times New Roman" panose="02020603050405020304" charset="0"/>
              <a:cs typeface="Times New Roman" panose="02020603050405020304" charset="0"/>
            </a:endParaRPr>
          </a:p>
          <a:p>
            <a:endParaRPr lang="en-US" altLang="zh-CN" dirty="0">
              <a:latin typeface="Times New Roman" panose="02020603050405020304" charset="0"/>
              <a:cs typeface="Times New Roman" panose="02020603050405020304" charset="0"/>
            </a:endParaRPr>
          </a:p>
          <a:p>
            <a:endParaRPr lang="en-US" altLang="zh-CN" dirty="0">
              <a:latin typeface="Times New Roman" panose="02020603050405020304" charset="0"/>
              <a:cs typeface="Times New Roman" panose="02020603050405020304" charset="0"/>
            </a:endParaRPr>
          </a:p>
        </p:txBody>
      </p:sp>
      <p:sp>
        <p:nvSpPr>
          <p:cNvPr id="3" name="标题 2"/>
          <p:cNvSpPr>
            <a:spLocks noGrp="1"/>
          </p:cNvSpPr>
          <p:nvPr>
            <p:ph type="ctrTitle"/>
          </p:nvPr>
        </p:nvSpPr>
        <p:spPr/>
        <p:txBody>
          <a:bodyPr/>
          <a:lstStyle/>
          <a:p>
            <a:r>
              <a:rPr lang="zh-CN" altLang="en-US" dirty="0"/>
              <a:t>归约例子（</a:t>
            </a:r>
            <a:r>
              <a:rPr lang="zh-CN" altLang="en-US" sz="3200" dirty="0">
                <a:latin typeface="Times New Roman" panose="02020603050405020304" charset="0"/>
                <a:cs typeface="Times New Roman" panose="02020603050405020304" charset="0"/>
              </a:rPr>
              <a:t>向量值</a:t>
            </a:r>
            <a:r>
              <a:rPr lang="zh-CN" altLang="en-US" dirty="0"/>
              <a:t>）</a:t>
            </a:r>
            <a:endParaRPr lang="zh-CN" altLang="en-US" dirty="0"/>
          </a:p>
        </p:txBody>
      </p:sp>
      <p:sp>
        <p:nvSpPr>
          <p:cNvPr id="4" name="矩形 3"/>
          <p:cNvSpPr/>
          <p:nvPr/>
        </p:nvSpPr>
        <p:spPr bwMode="auto">
          <a:xfrm>
            <a:off x="912331" y="1756559"/>
            <a:ext cx="761980" cy="304792"/>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A0</a:t>
            </a:r>
            <a:endParaRPr kumimoji="0" lang="zh-CN" altLang="en-US"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sp>
        <p:nvSpPr>
          <p:cNvPr id="5" name="矩形 4"/>
          <p:cNvSpPr/>
          <p:nvPr/>
        </p:nvSpPr>
        <p:spPr bwMode="auto">
          <a:xfrm>
            <a:off x="1786858" y="1767129"/>
            <a:ext cx="761980" cy="304792"/>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A1</a:t>
            </a:r>
            <a:endParaRPr kumimoji="0" lang="zh-CN" altLang="en-US"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sp>
        <p:nvSpPr>
          <p:cNvPr id="6" name="矩形 5"/>
          <p:cNvSpPr/>
          <p:nvPr/>
        </p:nvSpPr>
        <p:spPr bwMode="auto">
          <a:xfrm>
            <a:off x="2663122" y="1760460"/>
            <a:ext cx="761980" cy="304792"/>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A2</a:t>
            </a:r>
            <a:endParaRPr kumimoji="0" lang="zh-CN" altLang="en-US"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sp>
        <p:nvSpPr>
          <p:cNvPr id="7" name="矩形 6"/>
          <p:cNvSpPr/>
          <p:nvPr/>
        </p:nvSpPr>
        <p:spPr bwMode="auto">
          <a:xfrm>
            <a:off x="906135" y="2209832"/>
            <a:ext cx="761980" cy="304792"/>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lang="en-US" altLang="zh-CN" sz="2000" dirty="0">
                <a:latin typeface="Times" panose="02020603050405020304" pitchFamily="18" charset="0"/>
              </a:rPr>
              <a:t>B</a:t>
            </a:r>
            <a:r>
              <a:rPr kumimoji="0" lang="en-US" altLang="zh-CN"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0</a:t>
            </a:r>
            <a:endParaRPr kumimoji="0" lang="zh-CN" altLang="en-US"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sp>
        <p:nvSpPr>
          <p:cNvPr id="8" name="矩形 7"/>
          <p:cNvSpPr/>
          <p:nvPr/>
        </p:nvSpPr>
        <p:spPr bwMode="auto">
          <a:xfrm>
            <a:off x="1786858" y="2209832"/>
            <a:ext cx="761980" cy="304792"/>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lang="en-US" altLang="zh-CN" sz="2000" dirty="0">
                <a:latin typeface="Times" panose="02020603050405020304" pitchFamily="18" charset="0"/>
              </a:rPr>
              <a:t>B</a:t>
            </a:r>
            <a:r>
              <a:rPr kumimoji="0" lang="en-US" altLang="zh-CN"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1</a:t>
            </a:r>
            <a:endParaRPr kumimoji="0" lang="zh-CN" altLang="en-US"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sp>
        <p:nvSpPr>
          <p:cNvPr id="9" name="矩形 8"/>
          <p:cNvSpPr/>
          <p:nvPr/>
        </p:nvSpPr>
        <p:spPr bwMode="auto">
          <a:xfrm>
            <a:off x="2663122" y="2209832"/>
            <a:ext cx="761980" cy="304792"/>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lang="en-US" altLang="zh-CN" sz="2000" dirty="0">
                <a:latin typeface="Times" panose="02020603050405020304" pitchFamily="18" charset="0"/>
              </a:rPr>
              <a:t>B</a:t>
            </a:r>
            <a:r>
              <a:rPr kumimoji="0" lang="en-US" altLang="zh-CN"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2</a:t>
            </a:r>
            <a:endParaRPr kumimoji="0" lang="zh-CN" altLang="en-US"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sp>
        <p:nvSpPr>
          <p:cNvPr id="10" name="矩形 9"/>
          <p:cNvSpPr/>
          <p:nvPr/>
        </p:nvSpPr>
        <p:spPr bwMode="auto">
          <a:xfrm>
            <a:off x="906135" y="2673203"/>
            <a:ext cx="761980" cy="304792"/>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lang="en-US" altLang="zh-CN" sz="2000" dirty="0">
                <a:latin typeface="Times" panose="02020603050405020304" pitchFamily="18" charset="0"/>
              </a:rPr>
              <a:t>C</a:t>
            </a:r>
            <a:r>
              <a:rPr kumimoji="0" lang="en-US" altLang="zh-CN"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0</a:t>
            </a:r>
            <a:endParaRPr kumimoji="0" lang="zh-CN" altLang="en-US"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sp>
        <p:nvSpPr>
          <p:cNvPr id="11" name="矩形 10"/>
          <p:cNvSpPr/>
          <p:nvPr/>
        </p:nvSpPr>
        <p:spPr bwMode="auto">
          <a:xfrm>
            <a:off x="1786858" y="2673203"/>
            <a:ext cx="761980" cy="304792"/>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lang="en-US" altLang="zh-CN" sz="2000" dirty="0">
                <a:latin typeface="Times" panose="02020603050405020304" pitchFamily="18" charset="0"/>
              </a:rPr>
              <a:t>C</a:t>
            </a:r>
            <a:r>
              <a:rPr kumimoji="0" lang="en-US" altLang="zh-CN"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1</a:t>
            </a:r>
            <a:endParaRPr kumimoji="0" lang="zh-CN" altLang="en-US"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sp>
        <p:nvSpPr>
          <p:cNvPr id="12" name="矩形 11"/>
          <p:cNvSpPr/>
          <p:nvPr/>
        </p:nvSpPr>
        <p:spPr bwMode="auto">
          <a:xfrm>
            <a:off x="2663122" y="2665334"/>
            <a:ext cx="761980" cy="304792"/>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lang="en-US" altLang="zh-CN" sz="2000" dirty="0">
                <a:latin typeface="Times" panose="02020603050405020304" pitchFamily="18" charset="0"/>
              </a:rPr>
              <a:t>C</a:t>
            </a:r>
            <a:r>
              <a:rPr kumimoji="0" lang="en-US" altLang="zh-CN"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2</a:t>
            </a:r>
            <a:endParaRPr kumimoji="0" lang="zh-CN" altLang="en-US"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sp>
        <p:nvSpPr>
          <p:cNvPr id="13" name="文本框 12"/>
          <p:cNvSpPr txBox="1"/>
          <p:nvPr/>
        </p:nvSpPr>
        <p:spPr>
          <a:xfrm>
            <a:off x="457308" y="1695945"/>
            <a:ext cx="505440" cy="400110"/>
          </a:xfrm>
          <a:prstGeom prst="rect">
            <a:avLst/>
          </a:prstGeom>
          <a:noFill/>
        </p:spPr>
        <p:txBody>
          <a:bodyPr wrap="square" rtlCol="0">
            <a:spAutoFit/>
          </a:bodyPr>
          <a:lstStyle/>
          <a:p>
            <a:r>
              <a:rPr lang="en-US" altLang="zh-CN" sz="2000" dirty="0"/>
              <a:t>P0</a:t>
            </a:r>
            <a:endParaRPr lang="zh-CN" altLang="en-US" sz="2000" dirty="0"/>
          </a:p>
        </p:txBody>
      </p:sp>
      <p:sp>
        <p:nvSpPr>
          <p:cNvPr id="14" name="文本框 13"/>
          <p:cNvSpPr txBox="1"/>
          <p:nvPr/>
        </p:nvSpPr>
        <p:spPr>
          <a:xfrm>
            <a:off x="457308" y="2165826"/>
            <a:ext cx="505440" cy="400110"/>
          </a:xfrm>
          <a:prstGeom prst="rect">
            <a:avLst/>
          </a:prstGeom>
          <a:noFill/>
        </p:spPr>
        <p:txBody>
          <a:bodyPr wrap="square" rtlCol="0">
            <a:spAutoFit/>
          </a:bodyPr>
          <a:lstStyle/>
          <a:p>
            <a:r>
              <a:rPr lang="en-US" altLang="zh-CN" sz="2000" dirty="0"/>
              <a:t>P1</a:t>
            </a:r>
            <a:endParaRPr lang="zh-CN" altLang="en-US" sz="2000" dirty="0"/>
          </a:p>
        </p:txBody>
      </p:sp>
      <p:sp>
        <p:nvSpPr>
          <p:cNvPr id="15" name="文本框 14"/>
          <p:cNvSpPr txBox="1"/>
          <p:nvPr/>
        </p:nvSpPr>
        <p:spPr>
          <a:xfrm>
            <a:off x="457308" y="2635707"/>
            <a:ext cx="505440" cy="400110"/>
          </a:xfrm>
          <a:prstGeom prst="rect">
            <a:avLst/>
          </a:prstGeom>
          <a:noFill/>
        </p:spPr>
        <p:txBody>
          <a:bodyPr wrap="square" rtlCol="0">
            <a:spAutoFit/>
          </a:bodyPr>
          <a:lstStyle/>
          <a:p>
            <a:r>
              <a:rPr lang="en-US" altLang="zh-CN" sz="2000" dirty="0"/>
              <a:t>P2</a:t>
            </a:r>
            <a:endParaRPr lang="zh-CN" altLang="en-US" sz="2000" dirty="0"/>
          </a:p>
        </p:txBody>
      </p:sp>
      <p:sp>
        <p:nvSpPr>
          <p:cNvPr id="16" name="矩形 15"/>
          <p:cNvSpPr/>
          <p:nvPr/>
        </p:nvSpPr>
        <p:spPr bwMode="auto">
          <a:xfrm>
            <a:off x="4343407" y="1753070"/>
            <a:ext cx="1406925" cy="304792"/>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A0+B0+C0</a:t>
            </a:r>
            <a:endParaRPr kumimoji="0" lang="zh-CN" altLang="en-US"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sp>
        <p:nvSpPr>
          <p:cNvPr id="19" name="矩形 18"/>
          <p:cNvSpPr/>
          <p:nvPr/>
        </p:nvSpPr>
        <p:spPr bwMode="auto">
          <a:xfrm>
            <a:off x="4343407" y="2209832"/>
            <a:ext cx="1406924" cy="304792"/>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endParaRPr kumimoji="0" lang="zh-CN" altLang="en-US"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sp>
        <p:nvSpPr>
          <p:cNvPr id="28" name="矩形 27"/>
          <p:cNvSpPr/>
          <p:nvPr/>
        </p:nvSpPr>
        <p:spPr bwMode="auto">
          <a:xfrm>
            <a:off x="5855948" y="1760460"/>
            <a:ext cx="1406925" cy="304792"/>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A1+B1+C1</a:t>
            </a:r>
            <a:endParaRPr kumimoji="0" lang="zh-CN" altLang="en-US"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sp>
        <p:nvSpPr>
          <p:cNvPr id="29" name="矩形 28"/>
          <p:cNvSpPr/>
          <p:nvPr/>
        </p:nvSpPr>
        <p:spPr bwMode="auto">
          <a:xfrm>
            <a:off x="7368489" y="1753070"/>
            <a:ext cx="1406925" cy="304792"/>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A2+B2+C2</a:t>
            </a:r>
            <a:endParaRPr kumimoji="0" lang="zh-CN" altLang="en-US"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sp>
        <p:nvSpPr>
          <p:cNvPr id="30" name="矩形 29"/>
          <p:cNvSpPr/>
          <p:nvPr/>
        </p:nvSpPr>
        <p:spPr bwMode="auto">
          <a:xfrm>
            <a:off x="5855949" y="2209832"/>
            <a:ext cx="1406924" cy="304792"/>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endParaRPr kumimoji="0" lang="zh-CN" altLang="en-US"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sp>
        <p:nvSpPr>
          <p:cNvPr id="31" name="矩形 30"/>
          <p:cNvSpPr/>
          <p:nvPr/>
        </p:nvSpPr>
        <p:spPr bwMode="auto">
          <a:xfrm>
            <a:off x="7368490" y="2194387"/>
            <a:ext cx="1406924" cy="304792"/>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endParaRPr kumimoji="0" lang="zh-CN" altLang="en-US"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sp>
        <p:nvSpPr>
          <p:cNvPr id="32" name="矩形 31"/>
          <p:cNvSpPr/>
          <p:nvPr/>
        </p:nvSpPr>
        <p:spPr bwMode="auto">
          <a:xfrm>
            <a:off x="4343406" y="2643759"/>
            <a:ext cx="1406924" cy="304792"/>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endParaRPr kumimoji="0" lang="zh-CN" altLang="en-US"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sp>
        <p:nvSpPr>
          <p:cNvPr id="33" name="矩形 32"/>
          <p:cNvSpPr/>
          <p:nvPr/>
        </p:nvSpPr>
        <p:spPr bwMode="auto">
          <a:xfrm>
            <a:off x="5855948" y="2643759"/>
            <a:ext cx="1406924" cy="304792"/>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endParaRPr kumimoji="0" lang="zh-CN" altLang="en-US"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sp>
        <p:nvSpPr>
          <p:cNvPr id="34" name="矩形 33"/>
          <p:cNvSpPr/>
          <p:nvPr/>
        </p:nvSpPr>
        <p:spPr bwMode="auto">
          <a:xfrm>
            <a:off x="7368489" y="2628314"/>
            <a:ext cx="1406924" cy="304792"/>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endParaRPr kumimoji="0" lang="zh-CN" altLang="en-US"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sp>
        <p:nvSpPr>
          <p:cNvPr id="35" name="箭头: 下 34"/>
          <p:cNvSpPr/>
          <p:nvPr/>
        </p:nvSpPr>
        <p:spPr bwMode="auto">
          <a:xfrm rot="16200000">
            <a:off x="3682939" y="2091854"/>
            <a:ext cx="415237" cy="688576"/>
          </a:xfrm>
          <a:prstGeom prst="downArrow">
            <a:avLst>
              <a:gd name="adj1" fmla="val 50000"/>
              <a:gd name="adj2" fmla="val 52368"/>
            </a:avLst>
          </a:prstGeom>
          <a:solidFill>
            <a:srgbClr val="00B0F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2400" b="0" i="0" u="none" strike="noStrike" cap="none" normalizeH="0" baseline="0">
              <a:ln>
                <a:noFill/>
              </a:ln>
              <a:solidFill>
                <a:schemeClr val="tx1"/>
              </a:solidFill>
              <a:effectLst/>
              <a:latin typeface="Times" panose="02020603050405020304" pitchFamily="18" charset="0"/>
              <a:ea typeface="宋体" panose="02010600030101010101" pitchFamily="2" charset="-122"/>
            </a:endParaRPr>
          </a:p>
        </p:txBody>
      </p:sp>
      <p:sp>
        <p:nvSpPr>
          <p:cNvPr id="36" name="矩形 35"/>
          <p:cNvSpPr/>
          <p:nvPr/>
        </p:nvSpPr>
        <p:spPr bwMode="auto">
          <a:xfrm>
            <a:off x="912331" y="4057654"/>
            <a:ext cx="761980" cy="304792"/>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A0</a:t>
            </a:r>
            <a:endParaRPr kumimoji="0" lang="zh-CN" altLang="en-US"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sp>
        <p:nvSpPr>
          <p:cNvPr id="37" name="矩形 36"/>
          <p:cNvSpPr/>
          <p:nvPr/>
        </p:nvSpPr>
        <p:spPr bwMode="auto">
          <a:xfrm>
            <a:off x="1786858" y="4068224"/>
            <a:ext cx="761980" cy="304792"/>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A1</a:t>
            </a:r>
            <a:endParaRPr kumimoji="0" lang="zh-CN" altLang="en-US"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sp>
        <p:nvSpPr>
          <p:cNvPr id="38" name="矩形 37"/>
          <p:cNvSpPr/>
          <p:nvPr/>
        </p:nvSpPr>
        <p:spPr bwMode="auto">
          <a:xfrm>
            <a:off x="2663122" y="4061555"/>
            <a:ext cx="761980" cy="304792"/>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A2</a:t>
            </a:r>
            <a:endParaRPr kumimoji="0" lang="zh-CN" altLang="en-US"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sp>
        <p:nvSpPr>
          <p:cNvPr id="39" name="矩形 38"/>
          <p:cNvSpPr/>
          <p:nvPr/>
        </p:nvSpPr>
        <p:spPr bwMode="auto">
          <a:xfrm>
            <a:off x="906135" y="4510927"/>
            <a:ext cx="761980" cy="304792"/>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lang="en-US" altLang="zh-CN" sz="2000" dirty="0">
                <a:latin typeface="Times" panose="02020603050405020304" pitchFamily="18" charset="0"/>
              </a:rPr>
              <a:t>B</a:t>
            </a:r>
            <a:r>
              <a:rPr kumimoji="0" lang="en-US" altLang="zh-CN"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0</a:t>
            </a:r>
            <a:endParaRPr kumimoji="0" lang="zh-CN" altLang="en-US"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sp>
        <p:nvSpPr>
          <p:cNvPr id="40" name="矩形 39"/>
          <p:cNvSpPr/>
          <p:nvPr/>
        </p:nvSpPr>
        <p:spPr bwMode="auto">
          <a:xfrm>
            <a:off x="1786858" y="4510927"/>
            <a:ext cx="761980" cy="304792"/>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lang="en-US" altLang="zh-CN" sz="2000" dirty="0">
                <a:latin typeface="Times" panose="02020603050405020304" pitchFamily="18" charset="0"/>
              </a:rPr>
              <a:t>B</a:t>
            </a:r>
            <a:r>
              <a:rPr kumimoji="0" lang="en-US" altLang="zh-CN"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1</a:t>
            </a:r>
            <a:endParaRPr kumimoji="0" lang="zh-CN" altLang="en-US"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sp>
        <p:nvSpPr>
          <p:cNvPr id="41" name="矩形 40"/>
          <p:cNvSpPr/>
          <p:nvPr/>
        </p:nvSpPr>
        <p:spPr bwMode="auto">
          <a:xfrm>
            <a:off x="2663122" y="4510927"/>
            <a:ext cx="761980" cy="304792"/>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lang="en-US" altLang="zh-CN" sz="2000" dirty="0">
                <a:latin typeface="Times" panose="02020603050405020304" pitchFamily="18" charset="0"/>
              </a:rPr>
              <a:t>B</a:t>
            </a:r>
            <a:r>
              <a:rPr kumimoji="0" lang="en-US" altLang="zh-CN"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2</a:t>
            </a:r>
            <a:endParaRPr kumimoji="0" lang="zh-CN" altLang="en-US"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sp>
        <p:nvSpPr>
          <p:cNvPr id="42" name="矩形 41"/>
          <p:cNvSpPr/>
          <p:nvPr/>
        </p:nvSpPr>
        <p:spPr bwMode="auto">
          <a:xfrm>
            <a:off x="906135" y="4974298"/>
            <a:ext cx="761980" cy="304792"/>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lang="en-US" altLang="zh-CN" sz="2000" dirty="0">
                <a:latin typeface="Times" panose="02020603050405020304" pitchFamily="18" charset="0"/>
              </a:rPr>
              <a:t>C</a:t>
            </a:r>
            <a:r>
              <a:rPr kumimoji="0" lang="en-US" altLang="zh-CN"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0</a:t>
            </a:r>
            <a:endParaRPr kumimoji="0" lang="zh-CN" altLang="en-US"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sp>
        <p:nvSpPr>
          <p:cNvPr id="43" name="矩形 42"/>
          <p:cNvSpPr/>
          <p:nvPr/>
        </p:nvSpPr>
        <p:spPr bwMode="auto">
          <a:xfrm>
            <a:off x="1786858" y="4974298"/>
            <a:ext cx="761980" cy="304792"/>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lang="en-US" altLang="zh-CN" sz="2000" dirty="0">
                <a:latin typeface="Times" panose="02020603050405020304" pitchFamily="18" charset="0"/>
              </a:rPr>
              <a:t>C</a:t>
            </a:r>
            <a:r>
              <a:rPr kumimoji="0" lang="en-US" altLang="zh-CN"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1</a:t>
            </a:r>
            <a:endParaRPr kumimoji="0" lang="zh-CN" altLang="en-US"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sp>
        <p:nvSpPr>
          <p:cNvPr id="44" name="矩形 43"/>
          <p:cNvSpPr/>
          <p:nvPr/>
        </p:nvSpPr>
        <p:spPr bwMode="auto">
          <a:xfrm>
            <a:off x="2663122" y="4966429"/>
            <a:ext cx="761980" cy="304792"/>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lang="en-US" altLang="zh-CN" sz="2000" dirty="0">
                <a:latin typeface="Times" panose="02020603050405020304" pitchFamily="18" charset="0"/>
              </a:rPr>
              <a:t>C</a:t>
            </a:r>
            <a:r>
              <a:rPr kumimoji="0" lang="en-US" altLang="zh-CN"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2</a:t>
            </a:r>
            <a:endParaRPr kumimoji="0" lang="zh-CN" altLang="en-US"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sp>
        <p:nvSpPr>
          <p:cNvPr id="45" name="文本框 44"/>
          <p:cNvSpPr txBox="1"/>
          <p:nvPr/>
        </p:nvSpPr>
        <p:spPr>
          <a:xfrm>
            <a:off x="457308" y="3997040"/>
            <a:ext cx="505440" cy="400110"/>
          </a:xfrm>
          <a:prstGeom prst="rect">
            <a:avLst/>
          </a:prstGeom>
          <a:noFill/>
        </p:spPr>
        <p:txBody>
          <a:bodyPr wrap="square" rtlCol="0">
            <a:spAutoFit/>
          </a:bodyPr>
          <a:lstStyle/>
          <a:p>
            <a:r>
              <a:rPr lang="en-US" altLang="zh-CN" sz="2000" dirty="0"/>
              <a:t>P0</a:t>
            </a:r>
            <a:endParaRPr lang="zh-CN" altLang="en-US" sz="2000" dirty="0"/>
          </a:p>
        </p:txBody>
      </p:sp>
      <p:sp>
        <p:nvSpPr>
          <p:cNvPr id="46" name="文本框 45"/>
          <p:cNvSpPr txBox="1"/>
          <p:nvPr/>
        </p:nvSpPr>
        <p:spPr>
          <a:xfrm>
            <a:off x="457308" y="4466921"/>
            <a:ext cx="505440" cy="400110"/>
          </a:xfrm>
          <a:prstGeom prst="rect">
            <a:avLst/>
          </a:prstGeom>
          <a:noFill/>
        </p:spPr>
        <p:txBody>
          <a:bodyPr wrap="square" rtlCol="0">
            <a:spAutoFit/>
          </a:bodyPr>
          <a:lstStyle/>
          <a:p>
            <a:r>
              <a:rPr lang="en-US" altLang="zh-CN" sz="2000" dirty="0"/>
              <a:t>P1</a:t>
            </a:r>
            <a:endParaRPr lang="zh-CN" altLang="en-US" sz="2000" dirty="0"/>
          </a:p>
        </p:txBody>
      </p:sp>
      <p:sp>
        <p:nvSpPr>
          <p:cNvPr id="47" name="文本框 46"/>
          <p:cNvSpPr txBox="1"/>
          <p:nvPr/>
        </p:nvSpPr>
        <p:spPr>
          <a:xfrm>
            <a:off x="457308" y="4936802"/>
            <a:ext cx="505440" cy="400110"/>
          </a:xfrm>
          <a:prstGeom prst="rect">
            <a:avLst/>
          </a:prstGeom>
          <a:noFill/>
        </p:spPr>
        <p:txBody>
          <a:bodyPr wrap="square" rtlCol="0">
            <a:spAutoFit/>
          </a:bodyPr>
          <a:lstStyle/>
          <a:p>
            <a:r>
              <a:rPr lang="en-US" altLang="zh-CN" sz="2000" dirty="0"/>
              <a:t>P2</a:t>
            </a:r>
            <a:endParaRPr lang="zh-CN" altLang="en-US" sz="2000" dirty="0"/>
          </a:p>
        </p:txBody>
      </p:sp>
      <p:sp>
        <p:nvSpPr>
          <p:cNvPr id="48" name="矩形 47"/>
          <p:cNvSpPr/>
          <p:nvPr/>
        </p:nvSpPr>
        <p:spPr bwMode="auto">
          <a:xfrm>
            <a:off x="4343407" y="4054165"/>
            <a:ext cx="1406925" cy="304792"/>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A0+B0+C0</a:t>
            </a:r>
            <a:endParaRPr kumimoji="0" lang="zh-CN" altLang="en-US"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sp>
        <p:nvSpPr>
          <p:cNvPr id="49" name="矩形 48"/>
          <p:cNvSpPr/>
          <p:nvPr/>
        </p:nvSpPr>
        <p:spPr bwMode="auto">
          <a:xfrm>
            <a:off x="4343407" y="4510927"/>
            <a:ext cx="1406924" cy="304792"/>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chemeClr val="tx1"/>
                </a:solidFill>
                <a:effectLst/>
                <a:latin typeface="Times" panose="02020603050405020304" pitchFamily="18" charset="0"/>
                <a:ea typeface="宋体" panose="02010600030101010101" pitchFamily="2" charset="-122"/>
              </a:rPr>
              <a:t>A0+B0+C0</a:t>
            </a:r>
            <a:endParaRPr kumimoji="0" lang="zh-CN" altLang="en-US"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sp>
        <p:nvSpPr>
          <p:cNvPr id="50" name="矩形 49"/>
          <p:cNvSpPr/>
          <p:nvPr/>
        </p:nvSpPr>
        <p:spPr bwMode="auto">
          <a:xfrm>
            <a:off x="5855948" y="4061555"/>
            <a:ext cx="1406925" cy="304792"/>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A1+B1+C1</a:t>
            </a:r>
            <a:endParaRPr kumimoji="0" lang="zh-CN" altLang="en-US"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sp>
        <p:nvSpPr>
          <p:cNvPr id="51" name="矩形 50"/>
          <p:cNvSpPr/>
          <p:nvPr/>
        </p:nvSpPr>
        <p:spPr bwMode="auto">
          <a:xfrm>
            <a:off x="7368489" y="4054165"/>
            <a:ext cx="1406925" cy="304792"/>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A2+B2+C2</a:t>
            </a:r>
            <a:endParaRPr kumimoji="0" lang="zh-CN" altLang="en-US"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sp>
        <p:nvSpPr>
          <p:cNvPr id="52" name="矩形 51"/>
          <p:cNvSpPr/>
          <p:nvPr/>
        </p:nvSpPr>
        <p:spPr bwMode="auto">
          <a:xfrm>
            <a:off x="5855949" y="4510927"/>
            <a:ext cx="1406924" cy="304792"/>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chemeClr val="tx1"/>
                </a:solidFill>
                <a:effectLst/>
                <a:latin typeface="Times" panose="02020603050405020304" pitchFamily="18" charset="0"/>
                <a:ea typeface="宋体" panose="02010600030101010101" pitchFamily="2" charset="-122"/>
              </a:rPr>
              <a:t>A1+B1+C1</a:t>
            </a:r>
            <a:endParaRPr kumimoji="0" lang="zh-CN" altLang="en-US"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sp>
        <p:nvSpPr>
          <p:cNvPr id="53" name="矩形 52"/>
          <p:cNvSpPr/>
          <p:nvPr/>
        </p:nvSpPr>
        <p:spPr bwMode="auto">
          <a:xfrm>
            <a:off x="7368490" y="4495482"/>
            <a:ext cx="1406924" cy="304792"/>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chemeClr val="tx1"/>
                </a:solidFill>
                <a:effectLst/>
                <a:latin typeface="Times" panose="02020603050405020304" pitchFamily="18" charset="0"/>
                <a:ea typeface="宋体" panose="02010600030101010101" pitchFamily="2" charset="-122"/>
              </a:rPr>
              <a:t>A2+B2+C2</a:t>
            </a:r>
            <a:endParaRPr kumimoji="0" lang="zh-CN" altLang="en-US"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sp>
        <p:nvSpPr>
          <p:cNvPr id="54" name="矩形 53"/>
          <p:cNvSpPr/>
          <p:nvPr/>
        </p:nvSpPr>
        <p:spPr bwMode="auto">
          <a:xfrm>
            <a:off x="4343406" y="4944854"/>
            <a:ext cx="1406924" cy="304792"/>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chemeClr val="tx1"/>
                </a:solidFill>
                <a:effectLst/>
                <a:latin typeface="Times" panose="02020603050405020304" pitchFamily="18" charset="0"/>
                <a:ea typeface="宋体" panose="02010600030101010101" pitchFamily="2" charset="-122"/>
              </a:rPr>
              <a:t>A0+B0+C0</a:t>
            </a:r>
            <a:endParaRPr kumimoji="0" lang="zh-CN" altLang="en-US"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sp>
        <p:nvSpPr>
          <p:cNvPr id="55" name="矩形 54"/>
          <p:cNvSpPr/>
          <p:nvPr/>
        </p:nvSpPr>
        <p:spPr bwMode="auto">
          <a:xfrm>
            <a:off x="5855948" y="4944854"/>
            <a:ext cx="1406924" cy="304792"/>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en-US" altLang="zh-CN" sz="2000" b="0" i="0" u="none" strike="noStrike" cap="none" normalizeH="0" baseline="0">
                <a:ln>
                  <a:noFill/>
                </a:ln>
                <a:solidFill>
                  <a:schemeClr val="tx1"/>
                </a:solidFill>
                <a:effectLst/>
                <a:latin typeface="Times" panose="02020603050405020304" pitchFamily="18" charset="0"/>
                <a:ea typeface="宋体" panose="02010600030101010101" pitchFamily="2" charset="-122"/>
              </a:rPr>
              <a:t>A1+B1+C1</a:t>
            </a:r>
            <a:endParaRPr kumimoji="0" lang="zh-CN" altLang="en-US"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sp>
        <p:nvSpPr>
          <p:cNvPr id="56" name="矩形 55"/>
          <p:cNvSpPr/>
          <p:nvPr/>
        </p:nvSpPr>
        <p:spPr bwMode="auto">
          <a:xfrm>
            <a:off x="7368489" y="4929409"/>
            <a:ext cx="1406924" cy="304792"/>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A2+B2+C2</a:t>
            </a:r>
            <a:endParaRPr kumimoji="0" lang="zh-CN" altLang="en-US"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sp>
        <p:nvSpPr>
          <p:cNvPr id="57" name="箭头: 下 56"/>
          <p:cNvSpPr/>
          <p:nvPr/>
        </p:nvSpPr>
        <p:spPr bwMode="auto">
          <a:xfrm rot="16200000">
            <a:off x="3682939" y="4392949"/>
            <a:ext cx="415237" cy="688576"/>
          </a:xfrm>
          <a:prstGeom prst="downArrow">
            <a:avLst>
              <a:gd name="adj1" fmla="val 50000"/>
              <a:gd name="adj2" fmla="val 52368"/>
            </a:avLst>
          </a:prstGeom>
          <a:solidFill>
            <a:srgbClr val="00B0F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2400" b="0" i="0" u="none" strike="noStrike" cap="none" normalizeH="0" baseline="0">
              <a:ln>
                <a:noFill/>
              </a:ln>
              <a:solidFill>
                <a:schemeClr val="tx1"/>
              </a:solidFill>
              <a:effectLst/>
              <a:latin typeface="Times" panose="02020603050405020304" pitchFamily="18" charset="0"/>
              <a:ea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a:t>预定义的归约操作</a:t>
            </a:r>
            <a:endParaRPr lang="zh-CN" altLang="en-US" dirty="0"/>
          </a:p>
        </p:txBody>
      </p:sp>
      <p:graphicFrame>
        <p:nvGraphicFramePr>
          <p:cNvPr id="4" name="Group 188"/>
          <p:cNvGraphicFramePr/>
          <p:nvPr/>
        </p:nvGraphicFramePr>
        <p:xfrm>
          <a:off x="609704" y="1295456"/>
          <a:ext cx="7848600" cy="3383280"/>
        </p:xfrm>
        <a:graphic>
          <a:graphicData uri="http://schemas.openxmlformats.org/drawingml/2006/table">
            <a:tbl>
              <a:tblPr/>
              <a:tblGrid>
                <a:gridCol w="1962150"/>
                <a:gridCol w="1962150"/>
                <a:gridCol w="1962150"/>
                <a:gridCol w="1962150"/>
              </a:tblGrid>
              <a:tr h="315913">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操作</a:t>
                      </a:r>
                      <a:endParaRPr kumimoji="0" lang="zh-CN" altLang="en-US" sz="20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含义</a:t>
                      </a:r>
                      <a:endParaRPr kumimoji="0" lang="zh-CN" altLang="en-US" sz="20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操作</a:t>
                      </a:r>
                      <a:endParaRPr kumimoji="0" lang="zh-CN" altLang="en-US" sz="20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ctr" defTabSz="914400" rtl="0" eaLnBrk="1" fontAlgn="base" latinLnBrk="0" hangingPunct="1">
                        <a:lnSpc>
                          <a:spcPct val="100000"/>
                        </a:lnSpc>
                        <a:spcBef>
                          <a:spcPct val="0"/>
                        </a:spcBef>
                        <a:spcAft>
                          <a:spcPct val="0"/>
                        </a:spcAft>
                        <a:buClrTx/>
                        <a:buSzTx/>
                        <a:buFontTx/>
                        <a:buNone/>
                      </a:pPr>
                      <a:r>
                        <a:rPr kumimoji="0" lang="zh-CN" altLang="en-US" sz="2000" b="1"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含义</a:t>
                      </a:r>
                      <a:endParaRPr kumimoji="0" lang="zh-CN" altLang="en-US" sz="20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5"/>
                    </a:solidFill>
                  </a:tcPr>
                </a:tc>
              </a:tr>
              <a:tr h="315913">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MPI_MAX</a:t>
                      </a:r>
                      <a:endParaRPr kumimoji="0"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最大值</a:t>
                      </a:r>
                      <a:endParaRPr kumimoji="0" lang="zh-CN" altLang="en-US"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MPI_LOR</a:t>
                      </a:r>
                      <a:endParaRPr kumimoji="0"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逻辑或</a:t>
                      </a:r>
                      <a:endParaRPr kumimoji="0" lang="zh-CN" altLang="en-US" sz="20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5913">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MPI_MIN</a:t>
                      </a:r>
                      <a:endParaRPr kumimoji="0"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最小值</a:t>
                      </a:r>
                      <a:endParaRPr kumimoji="0" lang="zh-CN" altLang="en-US"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MPI_BOR</a:t>
                      </a:r>
                      <a:endParaRPr kumimoji="0"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按位或</a:t>
                      </a:r>
                      <a:endParaRPr kumimoji="0" lang="zh-CN" altLang="en-US"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4325">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MPI_SUM</a:t>
                      </a:r>
                      <a:endParaRPr kumimoji="0"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求和</a:t>
                      </a:r>
                      <a:endParaRPr kumimoji="0" lang="zh-CN" altLang="en-US"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MPI_LXOR</a:t>
                      </a:r>
                      <a:endParaRPr kumimoji="0"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逻辑异或</a:t>
                      </a:r>
                      <a:endParaRPr kumimoji="0" lang="zh-CN" altLang="en-US"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5913">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MPI_PROD</a:t>
                      </a:r>
                      <a:endParaRPr kumimoji="0"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求积</a:t>
                      </a:r>
                      <a:endParaRPr kumimoji="0" lang="zh-CN" altLang="en-US"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MPI_BXOR</a:t>
                      </a:r>
                      <a:endParaRPr kumimoji="0"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按位异或</a:t>
                      </a:r>
                      <a:endParaRPr kumimoji="0" lang="zh-CN" altLang="en-US"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5913">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MPI_LAND</a:t>
                      </a:r>
                      <a:endParaRPr kumimoji="0"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逻辑与</a:t>
                      </a:r>
                      <a:endParaRPr kumimoji="0" lang="zh-CN" altLang="en-US"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MPI_MAXLOC</a:t>
                      </a:r>
                      <a:endParaRPr kumimoji="0"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最大值且相应位置</a:t>
                      </a:r>
                      <a:endParaRPr kumimoji="0" lang="zh-CN" altLang="en-US"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15913">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MPI_BAND</a:t>
                      </a:r>
                      <a:endParaRPr kumimoji="0"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按位与</a:t>
                      </a:r>
                      <a:endParaRPr kumimoji="0" lang="zh-CN" altLang="en-US"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en-US" altLang="zh-CN" sz="2000" b="0" i="0" u="none" strike="noStrike" cap="none" normalizeH="0" baseline="0">
                          <a:ln>
                            <a:noFill/>
                          </a:ln>
                          <a:solidFill>
                            <a:schemeClr val="tx1"/>
                          </a:solidFill>
                          <a:effectLst/>
                          <a:latin typeface="Times New Roman" panose="02020603050405020304" charset="0"/>
                          <a:ea typeface="宋体" panose="02010600030101010101" pitchFamily="2" charset="-122"/>
                          <a:cs typeface="Times New Roman" panose="02020603050405020304" charset="0"/>
                        </a:rPr>
                        <a:t>MPI_MINLOC</a:t>
                      </a:r>
                      <a:endParaRPr kumimoji="0" lang="en-US" altLang="zh-CN" sz="2000" b="0" i="0" u="none" strike="noStrike" cap="none" normalizeH="0" baseline="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342900" indent="-342900" algn="l">
                        <a:buFont typeface="Wingdings" panose="05000000000000000000" pitchFamily="2" charset="2"/>
                        <a:defRPr sz="20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1pPr>
                      <a:lvl2pPr marL="742950" indent="-285750" algn="l">
                        <a:buFont typeface="Wingdings" panose="05000000000000000000" pitchFamily="2" charset="2"/>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2pPr>
                      <a:lvl3pPr marL="1143000" indent="-228600" algn="l">
                        <a:buFont typeface="Wingdings" panose="05000000000000000000" pitchFamily="2" charset="2"/>
                        <a:defRPr sz="1600">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3pPr>
                      <a:lvl4pPr marL="16002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4pPr>
                      <a:lvl5pPr marL="2057400" indent="-228600" algn="l">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5pPr>
                      <a:lvl6pPr marL="25146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6pPr>
                      <a:lvl7pPr marL="29718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7pPr>
                      <a:lvl8pPr marL="34290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8pPr>
                      <a:lvl9pPr marL="3886200" indent="-228600" fontAlgn="base">
                        <a:spcBef>
                          <a:spcPct val="20000"/>
                        </a:spcBef>
                        <a:spcAft>
                          <a:spcPct val="0"/>
                        </a:spcAft>
                        <a:defRPr>
                          <a:solidFill>
                            <a:schemeClr val="tx1"/>
                          </a:solidFill>
                          <a:effectLst>
                            <a:outerShdw blurRad="38100" dist="38100" dir="2700000" algn="tl">
                              <a:srgbClr val="C0C0C0"/>
                            </a:outerShdw>
                          </a:effectLst>
                          <a:latin typeface="Comic Sans MS" panose="030F0702030302020204" pitchFamily="66" charset="0"/>
                          <a:ea typeface="宋体" panose="02010600030101010101" pitchFamily="2" charset="-122"/>
                        </a:defRPr>
                      </a:lvl9pPr>
                    </a:lstStyle>
                    <a:p>
                      <a:pPr marL="342900" marR="0" lvl="0" indent="-342900" algn="l" defTabSz="914400" rtl="0" eaLnBrk="1" fontAlgn="base" latinLnBrk="0" hangingPunct="1">
                        <a:lnSpc>
                          <a:spcPct val="100000"/>
                        </a:lnSpc>
                        <a:spcBef>
                          <a:spcPct val="0"/>
                        </a:spcBef>
                        <a:spcAft>
                          <a:spcPct val="0"/>
                        </a:spcAft>
                        <a:buClrTx/>
                        <a:buSzTx/>
                        <a:buFontTx/>
                        <a:buNone/>
                      </a:pPr>
                      <a:r>
                        <a:rPr kumimoji="0" lang="zh-CN" altLang="en-US" sz="2000" b="0" i="0" u="none" strike="noStrike" cap="none" normalizeH="0" baseline="0" dirty="0">
                          <a:ln>
                            <a:noFill/>
                          </a:ln>
                          <a:solidFill>
                            <a:schemeClr val="tx1"/>
                          </a:solidFill>
                          <a:effectLst/>
                          <a:latin typeface="Times New Roman" panose="02020603050405020304" charset="0"/>
                          <a:ea typeface="宋体" panose="02010600030101010101" pitchFamily="2" charset="-122"/>
                          <a:cs typeface="Times New Roman" panose="02020603050405020304" charset="0"/>
                        </a:rPr>
                        <a:t>最小值且相应位置</a:t>
                      </a:r>
                      <a:endParaRPr kumimoji="0" lang="zh-CN" altLang="en-US" sz="2000" b="0" i="0" u="none" strike="noStrike" cap="none" normalizeH="0" baseline="0" dirty="0">
                        <a:ln>
                          <a:noFill/>
                        </a:ln>
                        <a:solidFill>
                          <a:schemeClr val="tx1"/>
                        </a:solidFill>
                        <a:effectLst/>
                        <a:latin typeface="Comic Sans MS" panose="030F0702030302020204" pitchFamily="66"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a:bodyPr>
          <a:lstStyle/>
          <a:p>
            <a:r>
              <a:rPr lang="zh-CN" altLang="en-US" dirty="0"/>
              <a:t>用户自定义的归约操作</a:t>
            </a:r>
            <a:endParaRPr lang="zh-CN" altLang="en-US" dirty="0"/>
          </a:p>
        </p:txBody>
      </p:sp>
      <p:sp>
        <p:nvSpPr>
          <p:cNvPr id="5" name="文本框 4"/>
          <p:cNvSpPr txBox="1"/>
          <p:nvPr/>
        </p:nvSpPr>
        <p:spPr>
          <a:xfrm>
            <a:off x="1219288" y="1066862"/>
            <a:ext cx="6705424" cy="2554545"/>
          </a:xfrm>
          <a:prstGeom prst="rect">
            <a:avLst/>
          </a:prstGeom>
          <a:solidFill>
            <a:schemeClr val="accent5"/>
          </a:solidFill>
        </p:spPr>
        <p:txBody>
          <a:bodyPr wrap="square">
            <a:spAutoFit/>
          </a:bodyPr>
          <a:lstStyle/>
          <a:p>
            <a:pPr>
              <a:buFont typeface="Wingdings" panose="05000000000000000000" pitchFamily="2" charset="2"/>
              <a:buNone/>
            </a:pPr>
            <a:r>
              <a:rPr lang="en-US" altLang="zh-CN" sz="2000" dirty="0">
                <a:latin typeface="Calibri" panose="020F0502020204030204" pitchFamily="34" charset="0"/>
                <a:cs typeface="Calibri" panose="020F0502020204030204" pitchFamily="34" charset="0"/>
              </a:rPr>
              <a:t>int </a:t>
            </a:r>
            <a:r>
              <a:rPr lang="en-US" altLang="zh-CN" sz="2000" dirty="0" err="1">
                <a:latin typeface="Calibri" panose="020F0502020204030204" pitchFamily="34" charset="0"/>
                <a:cs typeface="Calibri" panose="020F0502020204030204" pitchFamily="34" charset="0"/>
              </a:rPr>
              <a:t>MPI_Op_create</a:t>
            </a:r>
            <a:r>
              <a:rPr lang="en-US" altLang="zh-CN" sz="2000" dirty="0">
                <a:latin typeface="Calibri" panose="020F0502020204030204" pitchFamily="34" charset="0"/>
                <a:cs typeface="Calibri" panose="020F0502020204030204" pitchFamily="34" charset="0"/>
              </a:rPr>
              <a:t>(</a:t>
            </a:r>
            <a:endParaRPr lang="en-US" altLang="zh-CN" sz="2000" dirty="0">
              <a:latin typeface="Calibri" panose="020F0502020204030204" pitchFamily="34" charset="0"/>
              <a:cs typeface="Calibri" panose="020F0502020204030204" pitchFamily="34" charset="0"/>
            </a:endParaRPr>
          </a:p>
          <a:p>
            <a:pPr>
              <a:buFont typeface="Wingdings" panose="05000000000000000000" pitchFamily="2" charset="2"/>
              <a:buNone/>
            </a:pPr>
            <a:r>
              <a:rPr lang="en-US" altLang="zh-CN" sz="2000" dirty="0">
                <a:latin typeface="Calibri" panose="020F0502020204030204" pitchFamily="34" charset="0"/>
                <a:cs typeface="Calibri" panose="020F0502020204030204" pitchFamily="34" charset="0"/>
              </a:rPr>
              <a:t>       //</a:t>
            </a:r>
            <a:r>
              <a:rPr lang="zh-CN" altLang="en-US" sz="2000" dirty="0">
                <a:latin typeface="Calibri" panose="020F0502020204030204" pitchFamily="34" charset="0"/>
                <a:cs typeface="Calibri" panose="020F0502020204030204" pitchFamily="34" charset="0"/>
              </a:rPr>
              <a:t>用户自定义归约函数</a:t>
            </a:r>
            <a:endParaRPr lang="zh-CN" altLang="en-US" sz="2000" dirty="0">
              <a:latin typeface="Calibri" panose="020F0502020204030204" pitchFamily="34" charset="0"/>
              <a:cs typeface="Calibri" panose="020F0502020204030204" pitchFamily="34" charset="0"/>
            </a:endParaRPr>
          </a:p>
          <a:p>
            <a:pPr>
              <a:buFont typeface="Wingdings" panose="05000000000000000000" pitchFamily="2" charset="2"/>
              <a:buNone/>
            </a:pPr>
            <a:r>
              <a:rPr lang="en-US" altLang="zh-CN" sz="2000" dirty="0">
                <a:latin typeface="Calibri" panose="020F0502020204030204" pitchFamily="34" charset="0"/>
                <a:cs typeface="Calibri" panose="020F0502020204030204" pitchFamily="34" charset="0"/>
              </a:rPr>
              <a:t>       </a:t>
            </a:r>
            <a:r>
              <a:rPr lang="en-US" altLang="zh-CN" sz="2000" dirty="0" err="1">
                <a:solidFill>
                  <a:srgbClr val="C00000"/>
                </a:solidFill>
                <a:latin typeface="Calibri" panose="020F0502020204030204" pitchFamily="34" charset="0"/>
                <a:cs typeface="Calibri" panose="020F0502020204030204" pitchFamily="34" charset="0"/>
              </a:rPr>
              <a:t>MPI_User_function</a:t>
            </a:r>
            <a:r>
              <a:rPr lang="en-US" altLang="zh-CN" sz="2000" dirty="0">
                <a:solidFill>
                  <a:srgbClr val="C00000"/>
                </a:solidFill>
                <a:latin typeface="Calibri" panose="020F0502020204030204" pitchFamily="34" charset="0"/>
                <a:cs typeface="Calibri" panose="020F0502020204030204" pitchFamily="34" charset="0"/>
              </a:rPr>
              <a:t> *function</a:t>
            </a:r>
            <a:r>
              <a:rPr lang="en-US" altLang="zh-CN" sz="2000" dirty="0">
                <a:latin typeface="Calibri" panose="020F0502020204030204" pitchFamily="34" charset="0"/>
                <a:cs typeface="Calibri" panose="020F0502020204030204" pitchFamily="34" charset="0"/>
              </a:rPr>
              <a:t>,</a:t>
            </a:r>
            <a:endParaRPr lang="en-US" altLang="zh-CN" sz="2000" dirty="0">
              <a:latin typeface="Calibri" panose="020F0502020204030204" pitchFamily="34" charset="0"/>
              <a:cs typeface="Calibri" panose="020F0502020204030204" pitchFamily="34" charset="0"/>
            </a:endParaRPr>
          </a:p>
          <a:p>
            <a:pPr>
              <a:buFont typeface="Wingdings" panose="05000000000000000000" pitchFamily="2" charset="2"/>
              <a:buNone/>
            </a:pPr>
            <a:r>
              <a:rPr lang="en-US" altLang="zh-CN" sz="2000" dirty="0">
                <a:latin typeface="Calibri" panose="020F0502020204030204" pitchFamily="34" charset="0"/>
                <a:cs typeface="Calibri" panose="020F0502020204030204" pitchFamily="34" charset="0"/>
              </a:rPr>
              <a:t>       // if (commute==true) Op</a:t>
            </a:r>
            <a:r>
              <a:rPr lang="zh-CN" altLang="en-US" sz="2000" dirty="0">
                <a:latin typeface="Calibri" panose="020F0502020204030204" pitchFamily="34" charset="0"/>
                <a:cs typeface="Calibri" panose="020F0502020204030204" pitchFamily="34" charset="0"/>
              </a:rPr>
              <a:t>是可交换且可结合</a:t>
            </a:r>
            <a:endParaRPr lang="zh-CN" altLang="en-US" sz="2000" dirty="0">
              <a:latin typeface="Calibri" panose="020F0502020204030204" pitchFamily="34" charset="0"/>
              <a:cs typeface="Calibri" panose="020F0502020204030204" pitchFamily="34" charset="0"/>
            </a:endParaRPr>
          </a:p>
          <a:p>
            <a:pPr>
              <a:buFont typeface="Wingdings" panose="05000000000000000000" pitchFamily="2" charset="2"/>
              <a:buNone/>
            </a:pPr>
            <a:r>
              <a:rPr lang="en-US" altLang="zh-CN" sz="2000" dirty="0">
                <a:latin typeface="Calibri" panose="020F0502020204030204" pitchFamily="34" charset="0"/>
                <a:cs typeface="Calibri" panose="020F0502020204030204" pitchFamily="34" charset="0"/>
              </a:rPr>
              <a:t>       // else </a:t>
            </a:r>
            <a:r>
              <a:rPr lang="zh-CN" altLang="en-US" sz="2000" dirty="0">
                <a:latin typeface="Calibri" panose="020F0502020204030204" pitchFamily="34" charset="0"/>
                <a:cs typeface="Calibri" panose="020F0502020204030204" pitchFamily="34" charset="0"/>
              </a:rPr>
              <a:t>按进程号升序进行</a:t>
            </a:r>
            <a:r>
              <a:rPr lang="en-US" altLang="zh-CN" sz="2000" dirty="0">
                <a:latin typeface="Calibri" panose="020F0502020204030204" pitchFamily="34" charset="0"/>
                <a:cs typeface="Calibri" panose="020F0502020204030204" pitchFamily="34" charset="0"/>
              </a:rPr>
              <a:t>Op</a:t>
            </a:r>
            <a:r>
              <a:rPr lang="zh-CN" altLang="en-US" sz="2000" dirty="0">
                <a:latin typeface="Calibri" panose="020F0502020204030204" pitchFamily="34" charset="0"/>
                <a:cs typeface="Calibri" panose="020F0502020204030204" pitchFamily="34" charset="0"/>
              </a:rPr>
              <a:t>操作</a:t>
            </a:r>
            <a:endParaRPr lang="en-US" altLang="zh-CN" sz="2000" dirty="0">
              <a:latin typeface="Calibri" panose="020F0502020204030204" pitchFamily="34" charset="0"/>
              <a:cs typeface="Calibri" panose="020F0502020204030204" pitchFamily="34" charset="0"/>
            </a:endParaRPr>
          </a:p>
          <a:p>
            <a:pPr>
              <a:buFont typeface="Wingdings" panose="05000000000000000000" pitchFamily="2" charset="2"/>
              <a:buNone/>
            </a:pPr>
            <a:r>
              <a:rPr lang="en-US" altLang="zh-CN" sz="2000" dirty="0">
                <a:solidFill>
                  <a:srgbClr val="C00000"/>
                </a:solidFill>
                <a:latin typeface="Calibri" panose="020F0502020204030204" pitchFamily="34" charset="0"/>
                <a:cs typeface="Calibri" panose="020F0502020204030204" pitchFamily="34" charset="0"/>
              </a:rPr>
              <a:t>      int commute</a:t>
            </a:r>
            <a:r>
              <a:rPr lang="en-US" altLang="zh-CN" sz="2000" dirty="0">
                <a:latin typeface="Calibri" panose="020F0502020204030204" pitchFamily="34" charset="0"/>
                <a:cs typeface="Calibri" panose="020F0502020204030204" pitchFamily="34" charset="0"/>
              </a:rPr>
              <a:t>,</a:t>
            </a:r>
            <a:endParaRPr lang="en-US" altLang="zh-CN" sz="2000" dirty="0">
              <a:latin typeface="Calibri" panose="020F0502020204030204" pitchFamily="34" charset="0"/>
              <a:cs typeface="Calibri" panose="020F0502020204030204" pitchFamily="34" charset="0"/>
            </a:endParaRPr>
          </a:p>
          <a:p>
            <a:pPr>
              <a:buFont typeface="Wingdings" panose="05000000000000000000" pitchFamily="2" charset="2"/>
              <a:buNone/>
            </a:pPr>
            <a:r>
              <a:rPr lang="en-US" altLang="zh-CN" sz="2000" dirty="0">
                <a:latin typeface="Calibri" panose="020F0502020204030204" pitchFamily="34" charset="0"/>
                <a:cs typeface="Calibri" panose="020F0502020204030204" pitchFamily="34" charset="0"/>
              </a:rPr>
              <a:t>       </a:t>
            </a:r>
            <a:r>
              <a:rPr lang="en-US" altLang="zh-CN" sz="2000" dirty="0" err="1">
                <a:latin typeface="Calibri" panose="020F0502020204030204" pitchFamily="34" charset="0"/>
                <a:cs typeface="Calibri" panose="020F0502020204030204" pitchFamily="34" charset="0"/>
              </a:rPr>
              <a:t>MPI_Op</a:t>
            </a:r>
            <a:r>
              <a:rPr lang="en-US" altLang="zh-CN" sz="2000" dirty="0">
                <a:latin typeface="Calibri" panose="020F0502020204030204" pitchFamily="34" charset="0"/>
                <a:cs typeface="Calibri" panose="020F0502020204030204" pitchFamily="34" charset="0"/>
              </a:rPr>
              <a:t> *op</a:t>
            </a:r>
            <a:endParaRPr lang="en-US" altLang="zh-CN" sz="2000" dirty="0">
              <a:latin typeface="Calibri" panose="020F0502020204030204" pitchFamily="34" charset="0"/>
              <a:cs typeface="Calibri" panose="020F0502020204030204" pitchFamily="34" charset="0"/>
            </a:endParaRPr>
          </a:p>
          <a:p>
            <a:pPr>
              <a:buFont typeface="Wingdings" panose="05000000000000000000" pitchFamily="2" charset="2"/>
              <a:buNone/>
            </a:pPr>
            <a:r>
              <a:rPr lang="en-US" altLang="zh-CN" sz="2000" dirty="0">
                <a:latin typeface="Calibri" panose="020F0502020204030204" pitchFamily="34" charset="0"/>
                <a:cs typeface="Calibri" panose="020F0502020204030204" pitchFamily="34" charset="0"/>
              </a:rPr>
              <a:t>) </a:t>
            </a:r>
            <a:endParaRPr lang="zh-CN" altLang="en-US" sz="2000" dirty="0">
              <a:latin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normAutofit/>
          </a:bodyPr>
          <a:lstStyle/>
          <a:p>
            <a:r>
              <a:rPr lang="en-US" altLang="zh-CN" dirty="0">
                <a:latin typeface="Times New Roman" panose="02020603050405020304" charset="0"/>
                <a:cs typeface="Times New Roman" panose="02020603050405020304" charset="0"/>
              </a:rPr>
              <a:t>1994</a:t>
            </a:r>
            <a:r>
              <a:rPr lang="zh-CN" altLang="en-US" dirty="0">
                <a:latin typeface="Times New Roman" panose="02020603050405020304" charset="0"/>
                <a:cs typeface="Times New Roman" panose="02020603050405020304" charset="0"/>
              </a:rPr>
              <a:t>年，</a:t>
            </a:r>
            <a:r>
              <a:rPr lang="en-US" altLang="zh-CN" dirty="0">
                <a:latin typeface="Times New Roman" panose="02020603050405020304" charset="0"/>
                <a:cs typeface="Times New Roman" panose="02020603050405020304" charset="0"/>
              </a:rPr>
              <a:t>MPI </a:t>
            </a:r>
            <a:r>
              <a:rPr lang="zh-CN" altLang="en-US" dirty="0">
                <a:latin typeface="Times New Roman" panose="02020603050405020304" charset="0"/>
                <a:cs typeface="Times New Roman" panose="02020603050405020304" charset="0"/>
              </a:rPr>
              <a:t>发布了第一个版本（</a:t>
            </a:r>
            <a:r>
              <a:rPr lang="en-US" altLang="zh-CN" dirty="0">
                <a:latin typeface="Times New Roman" panose="02020603050405020304" charset="0"/>
                <a:cs typeface="Times New Roman" panose="02020603050405020304" charset="0"/>
              </a:rPr>
              <a:t>MPI-1)</a:t>
            </a:r>
            <a:r>
              <a:rPr lang="zh-CN" altLang="en-US" dirty="0">
                <a:latin typeface="Times New Roman" panose="02020603050405020304" charset="0"/>
                <a:cs typeface="Times New Roman" panose="02020603050405020304" charset="0"/>
              </a:rPr>
              <a:t>。它包含基本的消息传递特性，例如点对点通信、集合通信、数据类型和非阻塞式通信。</a:t>
            </a:r>
            <a:endParaRPr lang="en-US" altLang="zh-CN" dirty="0">
              <a:latin typeface="Times New Roman" panose="02020603050405020304" charset="0"/>
              <a:cs typeface="Times New Roman" panose="02020603050405020304" charset="0"/>
            </a:endParaRPr>
          </a:p>
          <a:p>
            <a:r>
              <a:rPr lang="en-US" altLang="zh-CN" dirty="0">
                <a:latin typeface="Times New Roman" panose="02020603050405020304" charset="0"/>
                <a:cs typeface="Times New Roman" panose="02020603050405020304" charset="0"/>
              </a:rPr>
              <a:t>1997</a:t>
            </a:r>
            <a:r>
              <a:rPr lang="zh-CN" altLang="en-US" dirty="0">
                <a:latin typeface="Times New Roman" panose="02020603050405020304" charset="0"/>
                <a:cs typeface="Times New Roman" panose="02020603050405020304" charset="0"/>
              </a:rPr>
              <a:t>年，</a:t>
            </a:r>
            <a:r>
              <a:rPr lang="en-US" altLang="zh-CN" dirty="0">
                <a:latin typeface="Times New Roman" panose="02020603050405020304" charset="0"/>
                <a:cs typeface="Times New Roman" panose="02020603050405020304" charset="0"/>
              </a:rPr>
              <a:t>MPI</a:t>
            </a:r>
            <a:r>
              <a:rPr lang="zh-CN" altLang="en-US" dirty="0">
                <a:latin typeface="Times New Roman" panose="02020603050405020304" charset="0"/>
                <a:cs typeface="Times New Roman" panose="02020603050405020304" charset="0"/>
              </a:rPr>
              <a:t>论坛发布了</a:t>
            </a:r>
            <a:r>
              <a:rPr lang="en-US" altLang="zh-CN" dirty="0">
                <a:latin typeface="Times New Roman" panose="02020603050405020304" charset="0"/>
                <a:cs typeface="Times New Roman" panose="02020603050405020304" charset="0"/>
              </a:rPr>
              <a:t>MPI</a:t>
            </a:r>
            <a:r>
              <a:rPr lang="zh-CN" altLang="en-US" dirty="0">
                <a:latin typeface="Times New Roman" panose="02020603050405020304" charset="0"/>
                <a:cs typeface="Times New Roman" panose="02020603050405020304" charset="0"/>
              </a:rPr>
              <a:t>的第二个主要版本（</a:t>
            </a:r>
            <a:r>
              <a:rPr lang="en-US" altLang="zh-CN" dirty="0">
                <a:latin typeface="Times New Roman" panose="02020603050405020304" charset="0"/>
                <a:cs typeface="Times New Roman" panose="02020603050405020304" charset="0"/>
              </a:rPr>
              <a:t>MPI-2)</a:t>
            </a:r>
            <a:r>
              <a:rPr lang="zh-CN" altLang="en-US" dirty="0">
                <a:latin typeface="Times New Roman" panose="02020603050405020304" charset="0"/>
                <a:cs typeface="Times New Roman" panose="02020603050405020304" charset="0"/>
              </a:rPr>
              <a:t>。 </a:t>
            </a:r>
            <a:r>
              <a:rPr lang="en-US" altLang="zh-CN" dirty="0">
                <a:latin typeface="Times New Roman" panose="02020603050405020304" charset="0"/>
                <a:cs typeface="Times New Roman" panose="02020603050405020304" charset="0"/>
              </a:rPr>
              <a:t>MPI-2</a:t>
            </a:r>
            <a:r>
              <a:rPr lang="zh-CN" altLang="en-US" dirty="0">
                <a:latin typeface="Times New Roman" panose="02020603050405020304" charset="0"/>
                <a:cs typeface="Times New Roman" panose="02020603050405020304" charset="0"/>
              </a:rPr>
              <a:t>对</a:t>
            </a:r>
            <a:r>
              <a:rPr lang="en-US" altLang="zh-CN" dirty="0">
                <a:latin typeface="Times New Roman" panose="02020603050405020304" charset="0"/>
                <a:cs typeface="Times New Roman" panose="02020603050405020304" charset="0"/>
              </a:rPr>
              <a:t>MPI-1</a:t>
            </a:r>
            <a:r>
              <a:rPr lang="zh-CN" altLang="en-US" dirty="0">
                <a:latin typeface="Times New Roman" panose="02020603050405020304" charset="0"/>
                <a:cs typeface="Times New Roman" panose="02020603050405020304" charset="0"/>
              </a:rPr>
              <a:t>进行了扩展，增加了单边通信、并行</a:t>
            </a:r>
            <a:r>
              <a:rPr lang="en-US" altLang="zh-CN" dirty="0">
                <a:latin typeface="Times New Roman" panose="02020603050405020304" charset="0"/>
                <a:cs typeface="Times New Roman" panose="02020603050405020304" charset="0"/>
              </a:rPr>
              <a:t>I/O</a:t>
            </a:r>
            <a:r>
              <a:rPr lang="zh-CN" altLang="en-US" dirty="0">
                <a:latin typeface="Times New Roman" panose="02020603050405020304" charset="0"/>
                <a:cs typeface="Times New Roman" panose="02020603050405020304" charset="0"/>
              </a:rPr>
              <a:t>和动态进程等特性。</a:t>
            </a:r>
            <a:endParaRPr lang="en-US" altLang="zh-CN" dirty="0">
              <a:latin typeface="Times New Roman" panose="02020603050405020304" charset="0"/>
              <a:cs typeface="Times New Roman" panose="02020603050405020304" charset="0"/>
            </a:endParaRPr>
          </a:p>
          <a:p>
            <a:r>
              <a:rPr lang="en-US" altLang="zh-CN" dirty="0">
                <a:latin typeface="Times New Roman" panose="02020603050405020304" charset="0"/>
                <a:cs typeface="Times New Roman" panose="02020603050405020304" charset="0"/>
              </a:rPr>
              <a:t>2012</a:t>
            </a:r>
            <a:r>
              <a:rPr lang="zh-CN" altLang="en-US" dirty="0">
                <a:latin typeface="Times New Roman" panose="02020603050405020304" charset="0"/>
                <a:cs typeface="Times New Roman" panose="02020603050405020304" charset="0"/>
              </a:rPr>
              <a:t>年，发布了</a:t>
            </a:r>
            <a:r>
              <a:rPr lang="en-US" altLang="zh-CN" dirty="0">
                <a:latin typeface="Times New Roman" panose="02020603050405020304" charset="0"/>
                <a:cs typeface="Times New Roman" panose="02020603050405020304" charset="0"/>
              </a:rPr>
              <a:t>MPI</a:t>
            </a:r>
            <a:r>
              <a:rPr lang="zh-CN" altLang="en-US" dirty="0">
                <a:latin typeface="Times New Roman" panose="02020603050405020304" charset="0"/>
                <a:cs typeface="Times New Roman" panose="02020603050405020304" charset="0"/>
              </a:rPr>
              <a:t>的第三个主要版本（</a:t>
            </a:r>
            <a:r>
              <a:rPr lang="en-US" altLang="zh-CN" dirty="0">
                <a:latin typeface="Times New Roman" panose="02020603050405020304" charset="0"/>
                <a:cs typeface="Times New Roman" panose="02020603050405020304" charset="0"/>
              </a:rPr>
              <a:t>MPI-3)</a:t>
            </a:r>
            <a:r>
              <a:rPr lang="zh-CN" altLang="en-US" dirty="0">
                <a:latin typeface="Times New Roman" panose="02020603050405020304" charset="0"/>
                <a:cs typeface="Times New Roman" panose="02020603050405020304" charset="0"/>
              </a:rPr>
              <a:t>。</a:t>
            </a:r>
            <a:r>
              <a:rPr lang="en-US" altLang="zh-CN" dirty="0">
                <a:latin typeface="Times New Roman" panose="02020603050405020304" charset="0"/>
                <a:cs typeface="Times New Roman" panose="02020603050405020304" charset="0"/>
              </a:rPr>
              <a:t>MPI-3 </a:t>
            </a:r>
            <a:r>
              <a:rPr lang="zh-CN" altLang="en-US" dirty="0">
                <a:latin typeface="Times New Roman" panose="02020603050405020304" charset="0"/>
                <a:cs typeface="Times New Roman" panose="02020603050405020304" charset="0"/>
              </a:rPr>
              <a:t>包含非阻塞集合通信、相邻集合通信等新特性，并对单边通信接口进行了大量扩展。</a:t>
            </a:r>
            <a:endParaRPr lang="zh-CN" altLang="en-US" dirty="0">
              <a:latin typeface="Times New Roman" panose="02020603050405020304" charset="0"/>
              <a:cs typeface="Times New Roman" panose="02020603050405020304" charset="0"/>
            </a:endParaRPr>
          </a:p>
        </p:txBody>
      </p:sp>
      <p:sp>
        <p:nvSpPr>
          <p:cNvPr id="3" name="标题 2"/>
          <p:cNvSpPr>
            <a:spLocks noGrp="1"/>
          </p:cNvSpPr>
          <p:nvPr>
            <p:ph type="ctrTitle"/>
          </p:nvPr>
        </p:nvSpPr>
        <p:spPr/>
        <p:txBody>
          <a:bodyPr/>
          <a:lstStyle/>
          <a:p>
            <a:r>
              <a:rPr lang="en-US" altLang="zh-CN" dirty="0"/>
              <a:t>MPI</a:t>
            </a:r>
            <a:r>
              <a:rPr lang="zh-CN" altLang="en-US" dirty="0"/>
              <a:t>历史</a:t>
            </a:r>
            <a:endParaRPr lang="zh-CN" alt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lstStyle/>
          <a:p>
            <a:r>
              <a:rPr lang="zh-CN" altLang="en-US" dirty="0"/>
              <a:t>用户自定义的归约操作函数须有如下形式：</a:t>
            </a:r>
            <a:endParaRPr lang="zh-CN" altLang="en-US" dirty="0"/>
          </a:p>
          <a:p>
            <a:endParaRPr lang="en-US" altLang="zh-CN" dirty="0"/>
          </a:p>
          <a:p>
            <a:endParaRPr lang="en-US" altLang="zh-CN" dirty="0"/>
          </a:p>
          <a:p>
            <a:endParaRPr lang="en-US" altLang="zh-CN" dirty="0"/>
          </a:p>
          <a:p>
            <a:endParaRPr lang="en-US" altLang="zh-CN" dirty="0"/>
          </a:p>
          <a:p>
            <a:r>
              <a:rPr lang="zh-CN" altLang="en-US" dirty="0"/>
              <a:t>函数语义如下：</a:t>
            </a:r>
            <a:endParaRPr lang="zh-CN" altLang="en-US" dirty="0"/>
          </a:p>
          <a:p>
            <a:endParaRPr lang="zh-CN" altLang="en-US" dirty="0"/>
          </a:p>
        </p:txBody>
      </p:sp>
      <p:sp>
        <p:nvSpPr>
          <p:cNvPr id="3" name="标题 2"/>
          <p:cNvSpPr>
            <a:spLocks noGrp="1"/>
          </p:cNvSpPr>
          <p:nvPr>
            <p:ph type="ctrTitle"/>
          </p:nvPr>
        </p:nvSpPr>
        <p:spPr/>
        <p:txBody>
          <a:bodyPr/>
          <a:lstStyle/>
          <a:p>
            <a:r>
              <a:rPr lang="zh-CN" altLang="en-US" dirty="0"/>
              <a:t>用户自定义的归约操作</a:t>
            </a:r>
            <a:endParaRPr lang="zh-CN" altLang="en-US" dirty="0"/>
          </a:p>
        </p:txBody>
      </p:sp>
      <p:sp>
        <p:nvSpPr>
          <p:cNvPr id="5" name="文本框 4"/>
          <p:cNvSpPr txBox="1"/>
          <p:nvPr/>
        </p:nvSpPr>
        <p:spPr>
          <a:xfrm>
            <a:off x="1249364" y="1524050"/>
            <a:ext cx="7010276" cy="1532727"/>
          </a:xfrm>
          <a:prstGeom prst="rect">
            <a:avLst/>
          </a:prstGeom>
          <a:solidFill>
            <a:schemeClr val="accent5"/>
          </a:solidFill>
        </p:spPr>
        <p:txBody>
          <a:bodyPr wrap="square">
            <a:spAutoFit/>
          </a:bodyPr>
          <a:lstStyle/>
          <a:p>
            <a:pPr>
              <a:lnSpc>
                <a:spcPct val="90000"/>
              </a:lnSpc>
              <a:buFont typeface="Wingdings" panose="05000000000000000000" pitchFamily="2" charset="2"/>
              <a:buNone/>
            </a:pPr>
            <a:r>
              <a:rPr lang="en-US" altLang="zh-CN" sz="2000" dirty="0">
                <a:latin typeface="Calibri" panose="020F0502020204030204" pitchFamily="34" charset="0"/>
                <a:cs typeface="Calibri" panose="020F0502020204030204" pitchFamily="34" charset="0"/>
              </a:rPr>
              <a:t>typedef void </a:t>
            </a:r>
            <a:r>
              <a:rPr lang="en-US" altLang="zh-CN" sz="2000" dirty="0" err="1">
                <a:latin typeface="Calibri" panose="020F0502020204030204" pitchFamily="34" charset="0"/>
                <a:cs typeface="Calibri" panose="020F0502020204030204" pitchFamily="34" charset="0"/>
              </a:rPr>
              <a:t>MPI_User_function</a:t>
            </a:r>
            <a:r>
              <a:rPr lang="en-US" altLang="zh-CN" sz="2000" dirty="0">
                <a:latin typeface="Calibri" panose="020F0502020204030204" pitchFamily="34" charset="0"/>
                <a:cs typeface="Calibri" panose="020F0502020204030204" pitchFamily="34" charset="0"/>
              </a:rPr>
              <a:t>( </a:t>
            </a:r>
            <a:endParaRPr lang="en-US" altLang="zh-CN" sz="2000" dirty="0">
              <a:latin typeface="Calibri" panose="020F0502020204030204" pitchFamily="34" charset="0"/>
              <a:cs typeface="Calibri" panose="020F0502020204030204" pitchFamily="34" charset="0"/>
            </a:endParaRPr>
          </a:p>
          <a:p>
            <a:pPr>
              <a:lnSpc>
                <a:spcPct val="90000"/>
              </a:lnSpc>
              <a:buFont typeface="Wingdings" panose="05000000000000000000" pitchFamily="2" charset="2"/>
              <a:buNone/>
            </a:pPr>
            <a:r>
              <a:rPr lang="en-US" altLang="zh-CN" sz="2000" dirty="0">
                <a:latin typeface="Calibri" panose="020F0502020204030204" pitchFamily="34" charset="0"/>
                <a:cs typeface="Calibri" panose="020F0502020204030204" pitchFamily="34" charset="0"/>
              </a:rPr>
              <a:t>        void *</a:t>
            </a:r>
            <a:r>
              <a:rPr lang="en-US" altLang="zh-CN" sz="2000" dirty="0" err="1">
                <a:latin typeface="Calibri" panose="020F0502020204030204" pitchFamily="34" charset="0"/>
                <a:cs typeface="Calibri" panose="020F0502020204030204" pitchFamily="34" charset="0"/>
              </a:rPr>
              <a:t>invec</a:t>
            </a:r>
            <a:r>
              <a:rPr lang="en-US" altLang="zh-CN" sz="2000" dirty="0">
                <a:latin typeface="Calibri" panose="020F0502020204030204" pitchFamily="34" charset="0"/>
                <a:cs typeface="Calibri" panose="020F0502020204030204" pitchFamily="34" charset="0"/>
              </a:rPr>
              <a:t>, </a:t>
            </a:r>
            <a:endParaRPr lang="en-US" altLang="zh-CN" sz="2000" dirty="0">
              <a:latin typeface="Calibri" panose="020F0502020204030204" pitchFamily="34" charset="0"/>
              <a:cs typeface="Calibri" panose="020F0502020204030204" pitchFamily="34" charset="0"/>
            </a:endParaRPr>
          </a:p>
          <a:p>
            <a:pPr>
              <a:lnSpc>
                <a:spcPct val="90000"/>
              </a:lnSpc>
              <a:buFont typeface="Wingdings" panose="05000000000000000000" pitchFamily="2" charset="2"/>
              <a:buNone/>
            </a:pPr>
            <a:r>
              <a:rPr lang="en-US" altLang="zh-CN" sz="2000" dirty="0">
                <a:latin typeface="Calibri" panose="020F0502020204030204" pitchFamily="34" charset="0"/>
                <a:cs typeface="Calibri" panose="020F0502020204030204" pitchFamily="34" charset="0"/>
              </a:rPr>
              <a:t>        void *</a:t>
            </a:r>
            <a:r>
              <a:rPr lang="en-US" altLang="zh-CN" sz="2000" dirty="0" err="1">
                <a:latin typeface="Calibri" panose="020F0502020204030204" pitchFamily="34" charset="0"/>
                <a:cs typeface="Calibri" panose="020F0502020204030204" pitchFamily="34" charset="0"/>
              </a:rPr>
              <a:t>inoutvec</a:t>
            </a:r>
            <a:r>
              <a:rPr lang="en-US" altLang="zh-CN" sz="2000" dirty="0">
                <a:latin typeface="Calibri" panose="020F0502020204030204" pitchFamily="34" charset="0"/>
                <a:cs typeface="Calibri" panose="020F0502020204030204" pitchFamily="34" charset="0"/>
              </a:rPr>
              <a:t>, </a:t>
            </a:r>
            <a:endParaRPr lang="en-US" altLang="zh-CN" sz="2000" dirty="0">
              <a:latin typeface="Calibri" panose="020F0502020204030204" pitchFamily="34" charset="0"/>
              <a:cs typeface="Calibri" panose="020F0502020204030204" pitchFamily="34" charset="0"/>
            </a:endParaRPr>
          </a:p>
          <a:p>
            <a:pPr>
              <a:lnSpc>
                <a:spcPct val="90000"/>
              </a:lnSpc>
              <a:buFont typeface="Wingdings" panose="05000000000000000000" pitchFamily="2" charset="2"/>
              <a:buNone/>
            </a:pPr>
            <a:r>
              <a:rPr lang="en-US" altLang="zh-CN" sz="2000" dirty="0">
                <a:latin typeface="Calibri" panose="020F0502020204030204" pitchFamily="34" charset="0"/>
                <a:cs typeface="Calibri" panose="020F0502020204030204" pitchFamily="34" charset="0"/>
              </a:rPr>
              <a:t>        int *</a:t>
            </a:r>
            <a:r>
              <a:rPr lang="en-US" altLang="zh-CN" sz="2000" dirty="0" err="1">
                <a:latin typeface="Calibri" panose="020F0502020204030204" pitchFamily="34" charset="0"/>
                <a:cs typeface="Calibri" panose="020F0502020204030204" pitchFamily="34" charset="0"/>
              </a:rPr>
              <a:t>len</a:t>
            </a:r>
            <a:r>
              <a:rPr lang="en-US" altLang="zh-CN" sz="2000" dirty="0">
                <a:latin typeface="Calibri" panose="020F0502020204030204" pitchFamily="34" charset="0"/>
                <a:cs typeface="Calibri" panose="020F0502020204030204" pitchFamily="34" charset="0"/>
              </a:rPr>
              <a:t>, //</a:t>
            </a:r>
            <a:r>
              <a:rPr lang="zh-CN" altLang="en-US" sz="2000" dirty="0">
                <a:latin typeface="Calibri" panose="020F0502020204030204" pitchFamily="34" charset="0"/>
                <a:cs typeface="Calibri" panose="020F0502020204030204" pitchFamily="34" charset="0"/>
              </a:rPr>
              <a:t>从</a:t>
            </a:r>
            <a:r>
              <a:rPr lang="en-US" altLang="zh-CN" sz="2000" dirty="0">
                <a:latin typeface="Calibri" panose="020F0502020204030204" pitchFamily="34" charset="0"/>
                <a:cs typeface="Calibri" panose="020F0502020204030204" pitchFamily="34" charset="0"/>
              </a:rPr>
              <a:t>MPI_Reduce</a:t>
            </a:r>
            <a:r>
              <a:rPr lang="zh-CN" altLang="en-US" sz="2000" dirty="0">
                <a:latin typeface="Calibri" panose="020F0502020204030204" pitchFamily="34" charset="0"/>
                <a:cs typeface="Calibri" panose="020F0502020204030204" pitchFamily="34" charset="0"/>
              </a:rPr>
              <a:t>调用中传入的</a:t>
            </a:r>
            <a:r>
              <a:rPr lang="en-US" altLang="zh-CN" sz="2000" dirty="0">
                <a:latin typeface="Calibri" panose="020F0502020204030204" pitchFamily="34" charset="0"/>
                <a:cs typeface="Calibri" panose="020F0502020204030204" pitchFamily="34" charset="0"/>
              </a:rPr>
              <a:t>count</a:t>
            </a:r>
            <a:endParaRPr lang="en-US" altLang="zh-CN" sz="2000" dirty="0">
              <a:latin typeface="Calibri" panose="020F0502020204030204" pitchFamily="34" charset="0"/>
              <a:cs typeface="Calibri" panose="020F0502020204030204" pitchFamily="34" charset="0"/>
            </a:endParaRPr>
          </a:p>
          <a:p>
            <a:pPr>
              <a:lnSpc>
                <a:spcPct val="90000"/>
              </a:lnSpc>
              <a:buFont typeface="Wingdings" panose="05000000000000000000" pitchFamily="2" charset="2"/>
              <a:buNone/>
            </a:pPr>
            <a:r>
              <a:rPr lang="en-US" altLang="zh-CN" sz="2000" dirty="0">
                <a:latin typeface="Calibri" panose="020F0502020204030204" pitchFamily="34" charset="0"/>
                <a:cs typeface="Calibri" panose="020F0502020204030204" pitchFamily="34" charset="0"/>
              </a:rPr>
              <a:t>        </a:t>
            </a:r>
            <a:r>
              <a:rPr lang="en-US" altLang="zh-CN" sz="2000" dirty="0" err="1">
                <a:latin typeface="Calibri" panose="020F0502020204030204" pitchFamily="34" charset="0"/>
                <a:cs typeface="Calibri" panose="020F0502020204030204" pitchFamily="34" charset="0"/>
              </a:rPr>
              <a:t>MPI_Datatype</a:t>
            </a:r>
            <a:r>
              <a:rPr lang="en-US" altLang="zh-CN" sz="2000" dirty="0">
                <a:latin typeface="Calibri" panose="020F0502020204030204" pitchFamily="34" charset="0"/>
                <a:cs typeface="Calibri" panose="020F0502020204030204" pitchFamily="34" charset="0"/>
              </a:rPr>
              <a:t> *datatype); </a:t>
            </a:r>
            <a:endParaRPr lang="en-US" altLang="zh-CN" sz="2000" dirty="0">
              <a:latin typeface="Calibri" panose="020F0502020204030204" pitchFamily="34" charset="0"/>
              <a:cs typeface="Calibri" panose="020F0502020204030204" pitchFamily="34" charset="0"/>
            </a:endParaRPr>
          </a:p>
        </p:txBody>
      </p:sp>
      <p:sp>
        <p:nvSpPr>
          <p:cNvPr id="7" name="文本框 6"/>
          <p:cNvSpPr txBox="1"/>
          <p:nvPr/>
        </p:nvSpPr>
        <p:spPr>
          <a:xfrm>
            <a:off x="1447882" y="3962386"/>
            <a:ext cx="5303718" cy="1200329"/>
          </a:xfrm>
          <a:prstGeom prst="rect">
            <a:avLst/>
          </a:prstGeom>
          <a:solidFill>
            <a:schemeClr val="accent5"/>
          </a:solidFill>
        </p:spPr>
        <p:txBody>
          <a:bodyPr wrap="square">
            <a:spAutoFit/>
          </a:bodyPr>
          <a:lstStyle/>
          <a:p>
            <a:pPr>
              <a:lnSpc>
                <a:spcPct val="90000"/>
              </a:lnSpc>
              <a:buFont typeface="Wingdings" panose="05000000000000000000" pitchFamily="2" charset="2"/>
              <a:buNone/>
            </a:pPr>
            <a:r>
              <a:rPr lang="en-US" altLang="zh-CN" sz="2000" dirty="0">
                <a:latin typeface="Calibri" panose="020F0502020204030204" pitchFamily="34" charset="0"/>
                <a:cs typeface="Calibri" panose="020F0502020204030204" pitchFamily="34" charset="0"/>
              </a:rPr>
              <a:t>for(</a:t>
            </a:r>
            <a:r>
              <a:rPr lang="en-US" altLang="zh-CN" sz="2000" dirty="0" err="1">
                <a:latin typeface="Calibri" panose="020F0502020204030204" pitchFamily="34" charset="0"/>
                <a:cs typeface="Calibri" panose="020F0502020204030204" pitchFamily="34" charset="0"/>
              </a:rPr>
              <a:t>i</a:t>
            </a:r>
            <a:r>
              <a:rPr lang="en-US" altLang="zh-CN" sz="2000" dirty="0">
                <a:latin typeface="Calibri" panose="020F0502020204030204" pitchFamily="34" charset="0"/>
                <a:cs typeface="Calibri" panose="020F0502020204030204" pitchFamily="34" charset="0"/>
              </a:rPr>
              <a:t>=0;i&lt;*</a:t>
            </a:r>
            <a:r>
              <a:rPr lang="en-US" altLang="zh-CN" sz="2000" dirty="0" err="1">
                <a:latin typeface="Calibri" panose="020F0502020204030204" pitchFamily="34" charset="0"/>
                <a:cs typeface="Calibri" panose="020F0502020204030204" pitchFamily="34" charset="0"/>
              </a:rPr>
              <a:t>len;i</a:t>
            </a:r>
            <a:r>
              <a:rPr lang="en-US" altLang="zh-CN" sz="2000" dirty="0">
                <a:latin typeface="Calibri" panose="020F0502020204030204" pitchFamily="34" charset="0"/>
                <a:cs typeface="Calibri" panose="020F0502020204030204" pitchFamily="34" charset="0"/>
              </a:rPr>
              <a:t>++)  {</a:t>
            </a:r>
            <a:endParaRPr lang="en-US" altLang="zh-CN" sz="2000" dirty="0">
              <a:latin typeface="Calibri" panose="020F0502020204030204" pitchFamily="34" charset="0"/>
              <a:cs typeface="Calibri" panose="020F0502020204030204" pitchFamily="34" charset="0"/>
            </a:endParaRPr>
          </a:p>
          <a:p>
            <a:pPr>
              <a:lnSpc>
                <a:spcPct val="90000"/>
              </a:lnSpc>
              <a:buFont typeface="Wingdings" panose="05000000000000000000" pitchFamily="2" charset="2"/>
              <a:buNone/>
            </a:pPr>
            <a:r>
              <a:rPr lang="en-US" altLang="zh-CN" sz="2000" dirty="0">
                <a:latin typeface="Calibri" panose="020F0502020204030204" pitchFamily="34" charset="0"/>
                <a:cs typeface="Calibri" panose="020F0502020204030204" pitchFamily="34" charset="0"/>
              </a:rPr>
              <a:t>    *</a:t>
            </a:r>
            <a:r>
              <a:rPr lang="en-US" altLang="zh-CN" sz="2000" dirty="0" err="1">
                <a:latin typeface="Calibri" panose="020F0502020204030204" pitchFamily="34" charset="0"/>
                <a:cs typeface="Calibri" panose="020F0502020204030204" pitchFamily="34" charset="0"/>
              </a:rPr>
              <a:t>inoutvec</a:t>
            </a:r>
            <a:r>
              <a:rPr lang="en-US" altLang="zh-CN" sz="2000" dirty="0">
                <a:latin typeface="Calibri" panose="020F0502020204030204" pitchFamily="34" charset="0"/>
                <a:cs typeface="Calibri" panose="020F0502020204030204" pitchFamily="34" charset="0"/>
              </a:rPr>
              <a:t> = *</a:t>
            </a:r>
            <a:r>
              <a:rPr lang="en-US" altLang="zh-CN" sz="2000" dirty="0" err="1">
                <a:latin typeface="Calibri" panose="020F0502020204030204" pitchFamily="34" charset="0"/>
                <a:cs typeface="Calibri" panose="020F0502020204030204" pitchFamily="34" charset="0"/>
              </a:rPr>
              <a:t>invec</a:t>
            </a:r>
            <a:r>
              <a:rPr lang="en-US" altLang="zh-CN" sz="2000" dirty="0">
                <a:latin typeface="Calibri" panose="020F0502020204030204" pitchFamily="34" charset="0"/>
                <a:cs typeface="Calibri" panose="020F0502020204030204" pitchFamily="34" charset="0"/>
              </a:rPr>
              <a:t> </a:t>
            </a:r>
            <a:r>
              <a:rPr lang="en-US" altLang="zh-CN" sz="2000" dirty="0">
                <a:solidFill>
                  <a:schemeClr val="tx2"/>
                </a:solidFill>
                <a:latin typeface="Calibri" panose="020F0502020204030204" pitchFamily="34" charset="0"/>
                <a:cs typeface="Calibri" panose="020F0502020204030204" pitchFamily="34" charset="0"/>
              </a:rPr>
              <a:t>USER_OP</a:t>
            </a:r>
            <a:r>
              <a:rPr lang="en-US" altLang="zh-CN" sz="2000" dirty="0">
                <a:latin typeface="Calibri" panose="020F0502020204030204" pitchFamily="34" charset="0"/>
                <a:cs typeface="Calibri" panose="020F0502020204030204" pitchFamily="34" charset="0"/>
              </a:rPr>
              <a:t> *</a:t>
            </a:r>
            <a:r>
              <a:rPr lang="en-US" altLang="zh-CN" sz="2000" dirty="0" err="1">
                <a:latin typeface="Calibri" panose="020F0502020204030204" pitchFamily="34" charset="0"/>
                <a:cs typeface="Calibri" panose="020F0502020204030204" pitchFamily="34" charset="0"/>
              </a:rPr>
              <a:t>inouvec</a:t>
            </a:r>
            <a:r>
              <a:rPr lang="en-US" altLang="zh-CN" sz="2000" dirty="0">
                <a:latin typeface="Calibri" panose="020F0502020204030204" pitchFamily="34" charset="0"/>
                <a:cs typeface="Calibri" panose="020F0502020204030204" pitchFamily="34" charset="0"/>
              </a:rPr>
              <a:t>;</a:t>
            </a:r>
            <a:endParaRPr lang="en-US" altLang="zh-CN" sz="2000" dirty="0">
              <a:latin typeface="Calibri" panose="020F0502020204030204" pitchFamily="34" charset="0"/>
              <a:cs typeface="Calibri" panose="020F0502020204030204" pitchFamily="34" charset="0"/>
            </a:endParaRPr>
          </a:p>
          <a:p>
            <a:pPr>
              <a:lnSpc>
                <a:spcPct val="90000"/>
              </a:lnSpc>
              <a:buFont typeface="Wingdings" panose="05000000000000000000" pitchFamily="2" charset="2"/>
              <a:buNone/>
            </a:pPr>
            <a:r>
              <a:rPr lang="en-US" altLang="zh-CN" sz="2000" dirty="0">
                <a:latin typeface="Calibri" panose="020F0502020204030204" pitchFamily="34" charset="0"/>
                <a:cs typeface="Calibri" panose="020F0502020204030204" pitchFamily="34" charset="0"/>
              </a:rPr>
              <a:t>    </a:t>
            </a:r>
            <a:r>
              <a:rPr lang="en-US" altLang="zh-CN" sz="2000" dirty="0" err="1">
                <a:latin typeface="Calibri" panose="020F0502020204030204" pitchFamily="34" charset="0"/>
                <a:cs typeface="Calibri" panose="020F0502020204030204" pitchFamily="34" charset="0"/>
              </a:rPr>
              <a:t>inoutvec</a:t>
            </a:r>
            <a:r>
              <a:rPr lang="en-US" altLang="zh-CN" sz="2000" dirty="0">
                <a:latin typeface="Calibri" panose="020F0502020204030204" pitchFamily="34" charset="0"/>
                <a:cs typeface="Calibri" panose="020F0502020204030204" pitchFamily="34" charset="0"/>
              </a:rPr>
              <a:t>++;  </a:t>
            </a:r>
            <a:r>
              <a:rPr lang="en-US" altLang="zh-CN" sz="2000" dirty="0" err="1">
                <a:latin typeface="Calibri" panose="020F0502020204030204" pitchFamily="34" charset="0"/>
                <a:cs typeface="Calibri" panose="020F0502020204030204" pitchFamily="34" charset="0"/>
              </a:rPr>
              <a:t>invec</a:t>
            </a:r>
            <a:r>
              <a:rPr lang="en-US" altLang="zh-CN" sz="2000" dirty="0">
                <a:latin typeface="Calibri" panose="020F0502020204030204" pitchFamily="34" charset="0"/>
                <a:cs typeface="Calibri" panose="020F0502020204030204" pitchFamily="34" charset="0"/>
              </a:rPr>
              <a:t>++;</a:t>
            </a:r>
            <a:endParaRPr lang="en-US" altLang="zh-CN" sz="2000" dirty="0">
              <a:latin typeface="Calibri" panose="020F0502020204030204" pitchFamily="34" charset="0"/>
              <a:cs typeface="Calibri" panose="020F0502020204030204" pitchFamily="34" charset="0"/>
            </a:endParaRPr>
          </a:p>
          <a:p>
            <a:pPr>
              <a:lnSpc>
                <a:spcPct val="90000"/>
              </a:lnSpc>
              <a:buFont typeface="Wingdings" panose="05000000000000000000" pitchFamily="2" charset="2"/>
              <a:buNone/>
            </a:pPr>
            <a:r>
              <a:rPr lang="en-US" altLang="zh-CN" sz="2000" dirty="0">
                <a:latin typeface="Calibri" panose="020F0502020204030204" pitchFamily="34" charset="0"/>
                <a:cs typeface="Calibri" panose="020F0502020204030204" pitchFamily="34" charset="0"/>
              </a:rPr>
              <a:t>}</a:t>
            </a:r>
            <a:endParaRPr lang="en-US" altLang="zh-CN" sz="2000" dirty="0">
              <a:latin typeface="Calibri" panose="020F0502020204030204" pitchFamily="34" charset="0"/>
              <a:cs typeface="Calibri" panose="020F050202020403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lstStyle/>
          <a:p>
            <a:r>
              <a:rPr lang="zh-CN" altLang="en-US" dirty="0"/>
              <a:t>用户自定义的归约示例：复数乘法</a:t>
            </a:r>
            <a:endParaRPr lang="zh-CN" altLang="en-US" dirty="0"/>
          </a:p>
        </p:txBody>
      </p:sp>
      <p:sp>
        <p:nvSpPr>
          <p:cNvPr id="5" name="文本框 4"/>
          <p:cNvSpPr txBox="1"/>
          <p:nvPr/>
        </p:nvSpPr>
        <p:spPr>
          <a:xfrm>
            <a:off x="1273391" y="1066862"/>
            <a:ext cx="6400692" cy="3194721"/>
          </a:xfrm>
          <a:prstGeom prst="rect">
            <a:avLst/>
          </a:prstGeom>
          <a:solidFill>
            <a:schemeClr val="accent5"/>
          </a:solidFill>
        </p:spPr>
        <p:txBody>
          <a:bodyPr wrap="square">
            <a:spAutoFit/>
          </a:bodyPr>
          <a:lstStyle/>
          <a:p>
            <a:pPr>
              <a:lnSpc>
                <a:spcPct val="80000"/>
              </a:lnSpc>
              <a:buFont typeface="Wingdings" panose="05000000000000000000" pitchFamily="2" charset="2"/>
              <a:buNone/>
            </a:pPr>
            <a:r>
              <a:rPr lang="en-US" altLang="zh-CN" sz="1800" dirty="0"/>
              <a:t>typedef struct {</a:t>
            </a:r>
            <a:endParaRPr lang="en-US" altLang="zh-CN" sz="1800" dirty="0"/>
          </a:p>
          <a:p>
            <a:pPr>
              <a:lnSpc>
                <a:spcPct val="80000"/>
              </a:lnSpc>
              <a:buFont typeface="Wingdings" panose="05000000000000000000" pitchFamily="2" charset="2"/>
              <a:buNone/>
            </a:pPr>
            <a:r>
              <a:rPr lang="en-US" altLang="zh-CN" sz="1800" dirty="0"/>
              <a:t>  double </a:t>
            </a:r>
            <a:r>
              <a:rPr lang="en-US" altLang="zh-CN" sz="1800" dirty="0" err="1"/>
              <a:t>real,imag</a:t>
            </a:r>
            <a:r>
              <a:rPr lang="en-US" altLang="zh-CN" sz="1800" dirty="0"/>
              <a:t>;</a:t>
            </a:r>
            <a:endParaRPr lang="en-US" altLang="zh-CN" sz="1800" dirty="0"/>
          </a:p>
          <a:p>
            <a:pPr>
              <a:lnSpc>
                <a:spcPct val="80000"/>
              </a:lnSpc>
              <a:buFont typeface="Wingdings" panose="05000000000000000000" pitchFamily="2" charset="2"/>
              <a:buNone/>
            </a:pPr>
            <a:r>
              <a:rPr lang="en-US" altLang="zh-CN" sz="1800" dirty="0"/>
              <a:t>} Complex;</a:t>
            </a:r>
            <a:endParaRPr lang="en-US" altLang="zh-CN" sz="1800" dirty="0"/>
          </a:p>
          <a:p>
            <a:pPr>
              <a:lnSpc>
                <a:spcPct val="80000"/>
              </a:lnSpc>
              <a:buFont typeface="Wingdings" panose="05000000000000000000" pitchFamily="2" charset="2"/>
              <a:buNone/>
            </a:pPr>
            <a:r>
              <a:rPr lang="en-US" altLang="zh-CN" sz="1800" dirty="0"/>
              <a:t> /* the user-defined function  */</a:t>
            </a:r>
            <a:endParaRPr lang="en-US" altLang="zh-CN" sz="1800" dirty="0"/>
          </a:p>
          <a:p>
            <a:pPr>
              <a:lnSpc>
                <a:spcPct val="80000"/>
              </a:lnSpc>
              <a:buFont typeface="Wingdings" panose="05000000000000000000" pitchFamily="2" charset="2"/>
              <a:buNone/>
            </a:pPr>
            <a:r>
              <a:rPr lang="en-US" altLang="zh-CN" sz="1800" dirty="0"/>
              <a:t>void </a:t>
            </a:r>
            <a:r>
              <a:rPr lang="en-US" altLang="zh-CN" sz="1800" dirty="0" err="1"/>
              <a:t>myProd</a:t>
            </a:r>
            <a:r>
              <a:rPr lang="en-US" altLang="zh-CN" sz="1800" dirty="0"/>
              <a:t>( Complex *in, Complex *</a:t>
            </a:r>
            <a:r>
              <a:rPr lang="en-US" altLang="zh-CN" sz="1800" dirty="0" err="1"/>
              <a:t>inout</a:t>
            </a:r>
            <a:r>
              <a:rPr lang="en-US" altLang="zh-CN" sz="1800" dirty="0"/>
              <a:t>, int *</a:t>
            </a:r>
            <a:r>
              <a:rPr lang="en-US" altLang="zh-CN" sz="1800" dirty="0" err="1"/>
              <a:t>len</a:t>
            </a:r>
            <a:r>
              <a:rPr lang="en-US" altLang="zh-CN" sz="1800" dirty="0"/>
              <a:t>, </a:t>
            </a:r>
            <a:r>
              <a:rPr lang="en-US" altLang="zh-CN" sz="1800" dirty="0" err="1"/>
              <a:t>MPI_Datatype</a:t>
            </a:r>
            <a:r>
              <a:rPr lang="en-US" altLang="zh-CN" sz="1800" dirty="0"/>
              <a:t> *</a:t>
            </a:r>
            <a:r>
              <a:rPr lang="en-US" altLang="zh-CN" sz="1800" dirty="0" err="1"/>
              <a:t>dptr</a:t>
            </a:r>
            <a:r>
              <a:rPr lang="en-US" altLang="zh-CN" sz="1800" dirty="0"/>
              <a:t> )</a:t>
            </a:r>
            <a:endParaRPr lang="en-US" altLang="zh-CN" sz="1800" dirty="0"/>
          </a:p>
          <a:p>
            <a:pPr>
              <a:lnSpc>
                <a:spcPct val="80000"/>
              </a:lnSpc>
              <a:buFont typeface="Wingdings" panose="05000000000000000000" pitchFamily="2" charset="2"/>
              <a:buNone/>
            </a:pPr>
            <a:r>
              <a:rPr lang="en-US" altLang="zh-CN" sz="1800" dirty="0"/>
              <a:t>{    int </a:t>
            </a:r>
            <a:r>
              <a:rPr lang="en-US" altLang="zh-CN" sz="1800" dirty="0" err="1"/>
              <a:t>i</a:t>
            </a:r>
            <a:r>
              <a:rPr lang="en-US" altLang="zh-CN" sz="1800" dirty="0"/>
              <a:t>;</a:t>
            </a:r>
            <a:endParaRPr lang="en-US" altLang="zh-CN" sz="1800" dirty="0"/>
          </a:p>
          <a:p>
            <a:pPr>
              <a:lnSpc>
                <a:spcPct val="80000"/>
              </a:lnSpc>
              <a:buFont typeface="Wingdings" panose="05000000000000000000" pitchFamily="2" charset="2"/>
              <a:buNone/>
            </a:pPr>
            <a:r>
              <a:rPr lang="en-US" altLang="zh-CN" sz="1800" dirty="0"/>
              <a:t>    Complex c;</a:t>
            </a:r>
            <a:endParaRPr lang="en-US" altLang="zh-CN" sz="1800" dirty="0"/>
          </a:p>
          <a:p>
            <a:pPr>
              <a:lnSpc>
                <a:spcPct val="80000"/>
              </a:lnSpc>
              <a:buFont typeface="Wingdings" panose="05000000000000000000" pitchFamily="2" charset="2"/>
              <a:buNone/>
            </a:pPr>
            <a:r>
              <a:rPr lang="en-US" altLang="zh-CN" sz="1800" dirty="0"/>
              <a:t>    </a:t>
            </a:r>
            <a:r>
              <a:rPr lang="en-US" altLang="zh-CN" sz="1800" dirty="0">
                <a:solidFill>
                  <a:schemeClr val="tx2"/>
                </a:solidFill>
              </a:rPr>
              <a:t>for (</a:t>
            </a:r>
            <a:r>
              <a:rPr lang="en-US" altLang="zh-CN" sz="1800" dirty="0" err="1">
                <a:solidFill>
                  <a:schemeClr val="tx2"/>
                </a:solidFill>
              </a:rPr>
              <a:t>i</a:t>
            </a:r>
            <a:r>
              <a:rPr lang="en-US" altLang="zh-CN" sz="1800" dirty="0">
                <a:solidFill>
                  <a:schemeClr val="tx2"/>
                </a:solidFill>
              </a:rPr>
              <a:t>=0; </a:t>
            </a:r>
            <a:r>
              <a:rPr lang="en-US" altLang="zh-CN" sz="1800" dirty="0" err="1">
                <a:solidFill>
                  <a:schemeClr val="tx2"/>
                </a:solidFill>
              </a:rPr>
              <a:t>i</a:t>
            </a:r>
            <a:r>
              <a:rPr lang="en-US" altLang="zh-CN" sz="1800" dirty="0">
                <a:solidFill>
                  <a:schemeClr val="tx2"/>
                </a:solidFill>
              </a:rPr>
              <a:t>&lt; *</a:t>
            </a:r>
            <a:r>
              <a:rPr lang="en-US" altLang="zh-CN" sz="1800" dirty="0" err="1">
                <a:solidFill>
                  <a:schemeClr val="tx2"/>
                </a:solidFill>
              </a:rPr>
              <a:t>len</a:t>
            </a:r>
            <a:r>
              <a:rPr lang="en-US" altLang="zh-CN" sz="1800" dirty="0">
                <a:solidFill>
                  <a:schemeClr val="tx2"/>
                </a:solidFill>
              </a:rPr>
              <a:t>; ++</a:t>
            </a:r>
            <a:r>
              <a:rPr lang="en-US" altLang="zh-CN" sz="1800" dirty="0" err="1">
                <a:solidFill>
                  <a:schemeClr val="tx2"/>
                </a:solidFill>
              </a:rPr>
              <a:t>i</a:t>
            </a:r>
            <a:r>
              <a:rPr lang="en-US" altLang="zh-CN" sz="1800" dirty="0">
                <a:solidFill>
                  <a:schemeClr val="tx2"/>
                </a:solidFill>
              </a:rPr>
              <a:t>)</a:t>
            </a:r>
            <a:r>
              <a:rPr lang="en-US" altLang="zh-CN" sz="1800" dirty="0"/>
              <a:t> {</a:t>
            </a:r>
            <a:endParaRPr lang="en-US" altLang="zh-CN" sz="1800" dirty="0"/>
          </a:p>
          <a:p>
            <a:pPr>
              <a:lnSpc>
                <a:spcPct val="80000"/>
              </a:lnSpc>
              <a:buFont typeface="Wingdings" panose="05000000000000000000" pitchFamily="2" charset="2"/>
              <a:buNone/>
            </a:pPr>
            <a:r>
              <a:rPr lang="en-US" altLang="zh-CN" sz="1800" dirty="0"/>
              <a:t>      </a:t>
            </a:r>
            <a:r>
              <a:rPr lang="en-US" altLang="zh-CN" sz="1800" dirty="0" err="1">
                <a:solidFill>
                  <a:srgbClr val="6600CC"/>
                </a:solidFill>
              </a:rPr>
              <a:t>c.real</a:t>
            </a:r>
            <a:r>
              <a:rPr lang="en-US" altLang="zh-CN" sz="1800" dirty="0">
                <a:solidFill>
                  <a:srgbClr val="6600CC"/>
                </a:solidFill>
              </a:rPr>
              <a:t> = </a:t>
            </a:r>
            <a:r>
              <a:rPr lang="en-US" altLang="zh-CN" sz="1800" dirty="0" err="1">
                <a:solidFill>
                  <a:srgbClr val="6600CC"/>
                </a:solidFill>
              </a:rPr>
              <a:t>inout</a:t>
            </a:r>
            <a:r>
              <a:rPr lang="en-US" altLang="zh-CN" sz="1800" dirty="0">
                <a:solidFill>
                  <a:srgbClr val="6600CC"/>
                </a:solidFill>
              </a:rPr>
              <a:t>-&gt;real*in-&gt;real - </a:t>
            </a:r>
            <a:r>
              <a:rPr lang="en-US" altLang="zh-CN" sz="1800" dirty="0" err="1">
                <a:solidFill>
                  <a:srgbClr val="6600CC"/>
                </a:solidFill>
              </a:rPr>
              <a:t>inout</a:t>
            </a:r>
            <a:r>
              <a:rPr lang="en-US" altLang="zh-CN" sz="1800" dirty="0">
                <a:solidFill>
                  <a:srgbClr val="6600CC"/>
                </a:solidFill>
              </a:rPr>
              <a:t>-&gt;</a:t>
            </a:r>
            <a:r>
              <a:rPr lang="en-US" altLang="zh-CN" sz="1800" dirty="0" err="1">
                <a:solidFill>
                  <a:srgbClr val="6600CC"/>
                </a:solidFill>
              </a:rPr>
              <a:t>imag</a:t>
            </a:r>
            <a:r>
              <a:rPr lang="en-US" altLang="zh-CN" sz="1800" dirty="0">
                <a:solidFill>
                  <a:srgbClr val="6600CC"/>
                </a:solidFill>
              </a:rPr>
              <a:t>*in-&gt;</a:t>
            </a:r>
            <a:r>
              <a:rPr lang="en-US" altLang="zh-CN" sz="1800" dirty="0" err="1">
                <a:solidFill>
                  <a:srgbClr val="6600CC"/>
                </a:solidFill>
              </a:rPr>
              <a:t>imag</a:t>
            </a:r>
            <a:r>
              <a:rPr lang="en-US" altLang="zh-CN" sz="1800" dirty="0">
                <a:solidFill>
                  <a:srgbClr val="6600CC"/>
                </a:solidFill>
              </a:rPr>
              <a:t>;</a:t>
            </a:r>
            <a:endParaRPr lang="en-US" altLang="zh-CN" sz="1800" dirty="0">
              <a:solidFill>
                <a:srgbClr val="6600CC"/>
              </a:solidFill>
            </a:endParaRPr>
          </a:p>
          <a:p>
            <a:pPr>
              <a:lnSpc>
                <a:spcPct val="80000"/>
              </a:lnSpc>
              <a:buFont typeface="Wingdings" panose="05000000000000000000" pitchFamily="2" charset="2"/>
              <a:buNone/>
            </a:pPr>
            <a:r>
              <a:rPr lang="en-US" altLang="zh-CN" sz="1800" dirty="0">
                <a:solidFill>
                  <a:srgbClr val="6600CC"/>
                </a:solidFill>
              </a:rPr>
              <a:t>      </a:t>
            </a:r>
            <a:r>
              <a:rPr lang="en-US" altLang="zh-CN" sz="1800" dirty="0" err="1">
                <a:solidFill>
                  <a:srgbClr val="6600CC"/>
                </a:solidFill>
              </a:rPr>
              <a:t>c.imag</a:t>
            </a:r>
            <a:r>
              <a:rPr lang="en-US" altLang="zh-CN" sz="1800" dirty="0">
                <a:solidFill>
                  <a:srgbClr val="6600CC"/>
                </a:solidFill>
              </a:rPr>
              <a:t> = </a:t>
            </a:r>
            <a:r>
              <a:rPr lang="en-US" altLang="zh-CN" sz="1800" dirty="0" err="1">
                <a:solidFill>
                  <a:srgbClr val="6600CC"/>
                </a:solidFill>
              </a:rPr>
              <a:t>inout</a:t>
            </a:r>
            <a:r>
              <a:rPr lang="en-US" altLang="zh-CN" sz="1800" dirty="0">
                <a:solidFill>
                  <a:srgbClr val="6600CC"/>
                </a:solidFill>
              </a:rPr>
              <a:t>-&gt;real*in-&gt;</a:t>
            </a:r>
            <a:r>
              <a:rPr lang="en-US" altLang="zh-CN" sz="1800" dirty="0" err="1">
                <a:solidFill>
                  <a:srgbClr val="6600CC"/>
                </a:solidFill>
              </a:rPr>
              <a:t>imag</a:t>
            </a:r>
            <a:r>
              <a:rPr lang="en-US" altLang="zh-CN" sz="1800" dirty="0">
                <a:solidFill>
                  <a:srgbClr val="6600CC"/>
                </a:solidFill>
              </a:rPr>
              <a:t> + </a:t>
            </a:r>
            <a:r>
              <a:rPr lang="en-US" altLang="zh-CN" sz="1800" dirty="0" err="1">
                <a:solidFill>
                  <a:srgbClr val="6600CC"/>
                </a:solidFill>
              </a:rPr>
              <a:t>inout</a:t>
            </a:r>
            <a:r>
              <a:rPr lang="en-US" altLang="zh-CN" sz="1800" dirty="0">
                <a:solidFill>
                  <a:srgbClr val="6600CC"/>
                </a:solidFill>
              </a:rPr>
              <a:t>-&gt;</a:t>
            </a:r>
            <a:r>
              <a:rPr lang="en-US" altLang="zh-CN" sz="1800" dirty="0" err="1">
                <a:solidFill>
                  <a:srgbClr val="6600CC"/>
                </a:solidFill>
              </a:rPr>
              <a:t>imag</a:t>
            </a:r>
            <a:r>
              <a:rPr lang="en-US" altLang="zh-CN" sz="1800" dirty="0">
                <a:solidFill>
                  <a:srgbClr val="6600CC"/>
                </a:solidFill>
              </a:rPr>
              <a:t>*in-&gt;real;</a:t>
            </a:r>
            <a:endParaRPr lang="en-US" altLang="zh-CN" sz="1800" dirty="0">
              <a:solidFill>
                <a:srgbClr val="6600CC"/>
              </a:solidFill>
            </a:endParaRPr>
          </a:p>
          <a:p>
            <a:pPr>
              <a:lnSpc>
                <a:spcPct val="80000"/>
              </a:lnSpc>
              <a:buFont typeface="Wingdings" panose="05000000000000000000" pitchFamily="2" charset="2"/>
              <a:buNone/>
            </a:pPr>
            <a:r>
              <a:rPr lang="en-US" altLang="zh-CN" sz="1800" dirty="0">
                <a:solidFill>
                  <a:srgbClr val="6600CC"/>
                </a:solidFill>
              </a:rPr>
              <a:t>      *</a:t>
            </a:r>
            <a:r>
              <a:rPr lang="en-US" altLang="zh-CN" sz="1800" dirty="0" err="1">
                <a:solidFill>
                  <a:srgbClr val="6600CC"/>
                </a:solidFill>
              </a:rPr>
              <a:t>inout</a:t>
            </a:r>
            <a:r>
              <a:rPr lang="en-US" altLang="zh-CN" sz="1800" dirty="0">
                <a:solidFill>
                  <a:srgbClr val="6600CC"/>
                </a:solidFill>
              </a:rPr>
              <a:t> = c;</a:t>
            </a:r>
            <a:endParaRPr lang="en-US" altLang="zh-CN" sz="1800" dirty="0">
              <a:solidFill>
                <a:srgbClr val="6600CC"/>
              </a:solidFill>
            </a:endParaRPr>
          </a:p>
          <a:p>
            <a:pPr>
              <a:lnSpc>
                <a:spcPct val="80000"/>
              </a:lnSpc>
              <a:buFont typeface="Wingdings" panose="05000000000000000000" pitchFamily="2" charset="2"/>
              <a:buNone/>
            </a:pPr>
            <a:r>
              <a:rPr lang="en-US" altLang="zh-CN" sz="1800" dirty="0"/>
              <a:t>      </a:t>
            </a:r>
            <a:r>
              <a:rPr lang="en-US" altLang="zh-CN" sz="1800" dirty="0">
                <a:solidFill>
                  <a:schemeClr val="tx2"/>
                </a:solidFill>
              </a:rPr>
              <a:t>in++; </a:t>
            </a:r>
            <a:r>
              <a:rPr lang="en-US" altLang="zh-CN" sz="1800" dirty="0" err="1">
                <a:solidFill>
                  <a:schemeClr val="tx2"/>
                </a:solidFill>
              </a:rPr>
              <a:t>inout</a:t>
            </a:r>
            <a:r>
              <a:rPr lang="en-US" altLang="zh-CN" sz="1800" dirty="0">
                <a:solidFill>
                  <a:schemeClr val="tx2"/>
                </a:solidFill>
              </a:rPr>
              <a:t>++;</a:t>
            </a:r>
            <a:endParaRPr lang="en-US" altLang="zh-CN" sz="1800" dirty="0">
              <a:solidFill>
                <a:schemeClr val="tx2"/>
              </a:solidFill>
            </a:endParaRPr>
          </a:p>
          <a:p>
            <a:pPr>
              <a:lnSpc>
                <a:spcPct val="80000"/>
              </a:lnSpc>
              <a:buFont typeface="Wingdings" panose="05000000000000000000" pitchFamily="2" charset="2"/>
              <a:buNone/>
            </a:pPr>
            <a:r>
              <a:rPr lang="en-US" altLang="zh-CN" sz="1800" dirty="0"/>
              <a:t>}</a:t>
            </a:r>
            <a:r>
              <a:rPr lang="zh-CN" altLang="en-US" sz="1800" dirty="0"/>
              <a:t> </a:t>
            </a:r>
            <a:endParaRPr lang="zh-CN" altLang="en-US" sz="1800" dirty="0"/>
          </a:p>
        </p:txBody>
      </p:sp>
      <p:sp>
        <p:nvSpPr>
          <p:cNvPr id="6" name="文本框 5"/>
          <p:cNvSpPr txBox="1"/>
          <p:nvPr/>
        </p:nvSpPr>
        <p:spPr>
          <a:xfrm>
            <a:off x="814403" y="4324907"/>
            <a:ext cx="7750161" cy="1754326"/>
          </a:xfrm>
          <a:prstGeom prst="rect">
            <a:avLst/>
          </a:prstGeom>
          <a:solidFill>
            <a:schemeClr val="accent5"/>
          </a:solidFill>
        </p:spPr>
        <p:txBody>
          <a:bodyPr wrap="square">
            <a:spAutoFit/>
          </a:bodyPr>
          <a:lstStyle/>
          <a:p>
            <a:pPr eaLnBrk="1" hangingPunct="1">
              <a:buFont typeface="Wingdings" panose="05000000000000000000" pitchFamily="2" charset="2"/>
              <a:buNone/>
              <a:defRPr/>
            </a:pPr>
            <a:r>
              <a:rPr lang="en-US" altLang="zh-CN" sz="1800" dirty="0"/>
              <a:t>/* explain to MPI how type Complex is defined   */</a:t>
            </a:r>
            <a:endParaRPr lang="en-US" altLang="zh-CN" sz="1800" dirty="0"/>
          </a:p>
          <a:p>
            <a:pPr eaLnBrk="1" hangingPunct="1">
              <a:buFont typeface="Wingdings" panose="05000000000000000000" pitchFamily="2" charset="2"/>
              <a:buNone/>
              <a:defRPr/>
            </a:pPr>
            <a:r>
              <a:rPr lang="en-US" altLang="zh-CN" sz="1800" dirty="0"/>
              <a:t> </a:t>
            </a:r>
            <a:r>
              <a:rPr lang="en-US" altLang="zh-CN" sz="1800" dirty="0" err="1">
                <a:solidFill>
                  <a:srgbClr val="C00000"/>
                </a:solidFill>
              </a:rPr>
              <a:t>MPI_Type_contiguous</a:t>
            </a:r>
            <a:r>
              <a:rPr lang="en-US" altLang="zh-CN" sz="1800" dirty="0"/>
              <a:t>( 2, MPI_DOUBLE, &amp;</a:t>
            </a:r>
            <a:r>
              <a:rPr lang="en-US" altLang="zh-CN" sz="1800" dirty="0" err="1"/>
              <a:t>ctype</a:t>
            </a:r>
            <a:r>
              <a:rPr lang="en-US" altLang="zh-CN" sz="1800" dirty="0"/>
              <a:t> );</a:t>
            </a:r>
            <a:endParaRPr lang="en-US" altLang="zh-CN" sz="1800" dirty="0"/>
          </a:p>
          <a:p>
            <a:pPr eaLnBrk="1" hangingPunct="1">
              <a:buFont typeface="Wingdings" panose="05000000000000000000" pitchFamily="2" charset="2"/>
              <a:buNone/>
              <a:defRPr/>
            </a:pPr>
            <a:r>
              <a:rPr lang="en-US" altLang="zh-CN" sz="1800" dirty="0"/>
              <a:t> </a:t>
            </a:r>
            <a:r>
              <a:rPr lang="en-US" altLang="zh-CN" sz="1800" dirty="0" err="1">
                <a:solidFill>
                  <a:srgbClr val="C00000"/>
                </a:solidFill>
              </a:rPr>
              <a:t>MPI_Type_commit</a:t>
            </a:r>
            <a:r>
              <a:rPr lang="en-US" altLang="zh-CN" sz="1800" dirty="0"/>
              <a:t>( &amp;</a:t>
            </a:r>
            <a:r>
              <a:rPr lang="en-US" altLang="zh-CN" sz="1800" dirty="0" err="1"/>
              <a:t>ctype</a:t>
            </a:r>
            <a:r>
              <a:rPr lang="en-US" altLang="zh-CN" sz="1800" dirty="0"/>
              <a:t> );</a:t>
            </a:r>
            <a:endParaRPr lang="en-US" altLang="zh-CN" sz="1800" dirty="0"/>
          </a:p>
          <a:p>
            <a:pPr eaLnBrk="1" hangingPunct="1">
              <a:buFont typeface="Wingdings" panose="05000000000000000000" pitchFamily="2" charset="2"/>
              <a:buNone/>
              <a:defRPr/>
            </a:pPr>
            <a:r>
              <a:rPr lang="en-US" altLang="zh-CN" sz="1800" dirty="0"/>
              <a:t>/* create the complex-product user-op  */</a:t>
            </a:r>
            <a:endParaRPr lang="en-US" altLang="zh-CN" sz="1800" dirty="0"/>
          </a:p>
          <a:p>
            <a:pPr eaLnBrk="1" hangingPunct="1">
              <a:buFont typeface="Wingdings" panose="05000000000000000000" pitchFamily="2" charset="2"/>
              <a:buNone/>
              <a:defRPr/>
            </a:pPr>
            <a:r>
              <a:rPr lang="en-US" altLang="zh-CN" sz="1800" dirty="0"/>
              <a:t> </a:t>
            </a:r>
            <a:r>
              <a:rPr lang="en-US" altLang="zh-CN" sz="1800" dirty="0" err="1">
                <a:solidFill>
                  <a:srgbClr val="C00000"/>
                </a:solidFill>
              </a:rPr>
              <a:t>MPI_Op_create</a:t>
            </a:r>
            <a:r>
              <a:rPr lang="en-US" altLang="zh-CN" sz="1800" dirty="0"/>
              <a:t>( myProd,</a:t>
            </a:r>
            <a:r>
              <a:rPr lang="en-US" altLang="zh-CN" sz="1800" dirty="0">
                <a:solidFill>
                  <a:schemeClr val="tx2"/>
                </a:solidFill>
              </a:rPr>
              <a:t>1</a:t>
            </a:r>
            <a:r>
              <a:rPr lang="en-US" altLang="zh-CN" sz="1800" dirty="0"/>
              <a:t>, &amp;</a:t>
            </a:r>
            <a:r>
              <a:rPr lang="en-US" altLang="zh-CN" sz="1800" dirty="0" err="1"/>
              <a:t>myOp</a:t>
            </a:r>
            <a:r>
              <a:rPr lang="en-US" altLang="zh-CN" sz="1800" dirty="0"/>
              <a:t> );</a:t>
            </a:r>
            <a:endParaRPr lang="en-US" altLang="zh-CN" sz="1800" dirty="0"/>
          </a:p>
          <a:p>
            <a:pPr eaLnBrk="1" hangingPunct="1">
              <a:buFont typeface="Wingdings" panose="05000000000000000000" pitchFamily="2" charset="2"/>
              <a:buNone/>
              <a:defRPr/>
            </a:pPr>
            <a:r>
              <a:rPr lang="en-US" altLang="zh-CN" sz="1800" dirty="0"/>
              <a:t> </a:t>
            </a:r>
            <a:r>
              <a:rPr lang="en-US" altLang="zh-CN" sz="1800" dirty="0" err="1">
                <a:solidFill>
                  <a:srgbClr val="C00000"/>
                </a:solidFill>
              </a:rPr>
              <a:t>MPI_Reduce</a:t>
            </a:r>
            <a:r>
              <a:rPr lang="en-US" altLang="zh-CN" sz="1800" dirty="0"/>
              <a:t>( a, answer, LEN, </a:t>
            </a:r>
            <a:r>
              <a:rPr lang="en-US" altLang="zh-CN" sz="1800" dirty="0" err="1"/>
              <a:t>ctype</a:t>
            </a:r>
            <a:r>
              <a:rPr lang="en-US" altLang="zh-CN" sz="1800" dirty="0"/>
              <a:t>, </a:t>
            </a:r>
            <a:r>
              <a:rPr lang="en-US" altLang="zh-CN" sz="1800" dirty="0" err="1">
                <a:solidFill>
                  <a:srgbClr val="C00000"/>
                </a:solidFill>
              </a:rPr>
              <a:t>myOp</a:t>
            </a:r>
            <a:r>
              <a:rPr lang="en-US" altLang="zh-CN" sz="1800" dirty="0"/>
              <a:t>, 0, MPI_COMM_WORLD );</a:t>
            </a:r>
            <a:endParaRPr lang="zh-CN" altLang="en-US" sz="18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lstStyle/>
          <a:p>
            <a:pPr eaLnBrk="1" hangingPunct="1">
              <a:defRPr/>
            </a:pPr>
            <a:r>
              <a:rPr lang="zh-CN" altLang="en-US" dirty="0"/>
              <a:t>扫描的调用格式如下：</a:t>
            </a:r>
            <a:endParaRPr lang="zh-CN" altLang="en-US" dirty="0"/>
          </a:p>
          <a:p>
            <a:pPr lvl="1" eaLnBrk="1" hangingPunct="1">
              <a:defRPr/>
            </a:pPr>
            <a:r>
              <a:rPr lang="en-US" altLang="zh-CN" sz="2000" dirty="0"/>
              <a:t>MPI_scan(</a:t>
            </a:r>
            <a:r>
              <a:rPr lang="en-US" altLang="zh-CN" sz="2000" dirty="0" err="1"/>
              <a:t>SendAddress</a:t>
            </a:r>
            <a:r>
              <a:rPr lang="en-US" altLang="zh-CN" sz="2000" dirty="0"/>
              <a:t>, </a:t>
            </a:r>
            <a:r>
              <a:rPr lang="en-US" altLang="zh-CN" sz="2000" dirty="0" err="1"/>
              <a:t>RecvAddress</a:t>
            </a:r>
            <a:r>
              <a:rPr lang="en-US" altLang="zh-CN" sz="2000" dirty="0"/>
              <a:t>, Count, Datatype, Op, Comm)</a:t>
            </a:r>
            <a:endParaRPr lang="en-US" altLang="zh-CN" sz="2000" dirty="0"/>
          </a:p>
          <a:p>
            <a:pPr eaLnBrk="1" hangingPunct="1">
              <a:defRPr/>
            </a:pPr>
            <a:r>
              <a:rPr lang="zh-CN" altLang="en-US" dirty="0"/>
              <a:t>扫描的特点</a:t>
            </a:r>
            <a:endParaRPr lang="zh-CN" altLang="en-US" dirty="0"/>
          </a:p>
          <a:p>
            <a:pPr lvl="1" eaLnBrk="1" hangingPunct="1">
              <a:defRPr/>
            </a:pPr>
            <a:r>
              <a:rPr lang="zh-CN" altLang="en-US" sz="2000" dirty="0"/>
              <a:t>可以把扫描操作看作是一种特殊的归约，即每一个进程都对排在它前面的进程进行归约操作。</a:t>
            </a:r>
            <a:endParaRPr lang="zh-CN" altLang="en-US" sz="2000" dirty="0"/>
          </a:p>
          <a:p>
            <a:pPr lvl="1" eaLnBrk="1" hangingPunct="1">
              <a:defRPr/>
            </a:pPr>
            <a:r>
              <a:rPr lang="en-US" altLang="zh-CN" sz="2000" dirty="0"/>
              <a:t>MPI_SCAN</a:t>
            </a:r>
            <a:r>
              <a:rPr lang="zh-CN" altLang="en-US" sz="2000" dirty="0"/>
              <a:t>调用的结果是：对于每一个进程</a:t>
            </a:r>
            <a:r>
              <a:rPr lang="en-US" altLang="zh-CN" sz="2000" dirty="0" err="1"/>
              <a:t>i</a:t>
            </a:r>
            <a:r>
              <a:rPr lang="zh-CN" altLang="en-US" sz="2000" dirty="0"/>
              <a:t>，它对进程</a:t>
            </a:r>
            <a:r>
              <a:rPr lang="en-US" altLang="zh-CN" sz="2000" dirty="0"/>
              <a:t>0,1,</a:t>
            </a:r>
            <a:r>
              <a:rPr lang="en-US" altLang="zh-CN" sz="2000" dirty="0">
                <a:latin typeface="Arial" panose="020B0604020202020204" pitchFamily="34" charset="0"/>
              </a:rPr>
              <a:t>…</a:t>
            </a:r>
            <a:r>
              <a:rPr lang="en-US" altLang="zh-CN" sz="2000" dirty="0"/>
              <a:t>,</a:t>
            </a:r>
            <a:r>
              <a:rPr lang="en-US" altLang="zh-CN" sz="2000" dirty="0" err="1"/>
              <a:t>i</a:t>
            </a:r>
            <a:r>
              <a:rPr lang="zh-CN" altLang="en-US" sz="2000" dirty="0"/>
              <a:t>的发送缓冲区的数据进行了指定的归约操作。</a:t>
            </a:r>
            <a:endParaRPr lang="zh-CN" altLang="en-US" sz="2000" dirty="0"/>
          </a:p>
          <a:p>
            <a:pPr lvl="1" eaLnBrk="1" hangingPunct="1">
              <a:defRPr/>
            </a:pPr>
            <a:r>
              <a:rPr lang="zh-CN" altLang="en-US" sz="2000" dirty="0"/>
              <a:t>扫描操作也允许每个进程贡献向量值，而不只是标量值。向量的长度由</a:t>
            </a:r>
            <a:r>
              <a:rPr lang="en-US" altLang="zh-CN" sz="2000" dirty="0"/>
              <a:t>Count</a:t>
            </a:r>
            <a:r>
              <a:rPr lang="zh-CN" altLang="en-US" sz="2000" dirty="0"/>
              <a:t>定义。</a:t>
            </a:r>
            <a:endParaRPr lang="zh-CN" altLang="en-US" sz="2000" dirty="0"/>
          </a:p>
          <a:p>
            <a:endParaRPr lang="zh-CN" altLang="en-US" dirty="0"/>
          </a:p>
        </p:txBody>
      </p:sp>
      <p:sp>
        <p:nvSpPr>
          <p:cNvPr id="3" name="标题 2"/>
          <p:cNvSpPr>
            <a:spLocks noGrp="1"/>
          </p:cNvSpPr>
          <p:nvPr>
            <p:ph type="ctrTitle"/>
          </p:nvPr>
        </p:nvSpPr>
        <p:spPr/>
        <p:txBody>
          <a:bodyPr/>
          <a:lstStyle/>
          <a:p>
            <a:r>
              <a:rPr lang="zh-CN" altLang="en-US" dirty="0"/>
              <a:t>扫描</a:t>
            </a:r>
            <a:r>
              <a:rPr lang="en-US" altLang="zh-CN" dirty="0"/>
              <a:t>MPI_scan</a:t>
            </a:r>
            <a:endParaRPr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a:xfrm>
            <a:off x="481894" y="1107832"/>
            <a:ext cx="8184958" cy="2549762"/>
          </a:xfrm>
        </p:spPr>
        <p:txBody>
          <a:bodyPr/>
          <a:lstStyle/>
          <a:p>
            <a:r>
              <a:rPr lang="it-IT" altLang="zh-CN" dirty="0">
                <a:solidFill>
                  <a:srgbClr val="C00000"/>
                </a:solidFill>
                <a:latin typeface="Times New Roman" panose="02020603050405020304" charset="0"/>
                <a:cs typeface="Times New Roman" panose="02020603050405020304" charset="0"/>
              </a:rPr>
              <a:t>MPI_scan</a:t>
            </a:r>
            <a:r>
              <a:rPr lang="zh-CN" altLang="it-IT" dirty="0">
                <a:latin typeface="Times New Roman" panose="02020603050405020304" charset="0"/>
                <a:cs typeface="Times New Roman" panose="02020603050405020304" charset="0"/>
              </a:rPr>
              <a:t>：</a:t>
            </a:r>
            <a:r>
              <a:rPr lang="it-IT" altLang="zh-CN" dirty="0">
                <a:latin typeface="Times New Roman" panose="02020603050405020304" charset="0"/>
                <a:cs typeface="Times New Roman" panose="02020603050405020304" charset="0"/>
              </a:rPr>
              <a:t>Op</a:t>
            </a:r>
            <a:r>
              <a:rPr lang="zh-CN" altLang="it-IT" dirty="0">
                <a:latin typeface="Times New Roman" panose="02020603050405020304" charset="0"/>
                <a:cs typeface="Times New Roman" panose="02020603050405020304" charset="0"/>
              </a:rPr>
              <a:t>＝</a:t>
            </a:r>
            <a:r>
              <a:rPr lang="it-IT" altLang="zh-CN" dirty="0">
                <a:latin typeface="Times New Roman" panose="02020603050405020304" charset="0"/>
                <a:cs typeface="Times New Roman" panose="02020603050405020304" charset="0"/>
              </a:rPr>
              <a:t>MPI_SUM</a:t>
            </a:r>
            <a:endParaRPr lang="it-IT" altLang="zh-CN" dirty="0">
              <a:latin typeface="Times New Roman" panose="02020603050405020304" charset="0"/>
              <a:cs typeface="Times New Roman" panose="02020603050405020304" charset="0"/>
            </a:endParaRPr>
          </a:p>
          <a:p>
            <a:endParaRPr lang="en-US" altLang="zh-CN" dirty="0">
              <a:latin typeface="Times New Roman" panose="02020603050405020304" charset="0"/>
              <a:cs typeface="Times New Roman" panose="02020603050405020304" charset="0"/>
            </a:endParaRPr>
          </a:p>
          <a:p>
            <a:endParaRPr lang="en-US" altLang="zh-CN" dirty="0">
              <a:latin typeface="Times New Roman" panose="02020603050405020304" charset="0"/>
              <a:cs typeface="Times New Roman" panose="02020603050405020304" charset="0"/>
            </a:endParaRPr>
          </a:p>
          <a:p>
            <a:endParaRPr lang="en-US" altLang="zh-CN" dirty="0">
              <a:latin typeface="Times New Roman" panose="02020603050405020304" charset="0"/>
              <a:cs typeface="Times New Roman" panose="02020603050405020304" charset="0"/>
            </a:endParaRPr>
          </a:p>
          <a:p>
            <a:endParaRPr lang="en-US" altLang="zh-CN" dirty="0">
              <a:latin typeface="Times New Roman" panose="02020603050405020304" charset="0"/>
              <a:cs typeface="Times New Roman" panose="02020603050405020304" charset="0"/>
            </a:endParaRPr>
          </a:p>
          <a:p>
            <a:endParaRPr lang="en-US" altLang="zh-CN" dirty="0">
              <a:latin typeface="Times New Roman" panose="02020603050405020304" charset="0"/>
              <a:cs typeface="Times New Roman" panose="02020603050405020304" charset="0"/>
            </a:endParaRPr>
          </a:p>
        </p:txBody>
      </p:sp>
      <p:sp>
        <p:nvSpPr>
          <p:cNvPr id="3" name="标题 2"/>
          <p:cNvSpPr>
            <a:spLocks noGrp="1"/>
          </p:cNvSpPr>
          <p:nvPr>
            <p:ph type="ctrTitle"/>
          </p:nvPr>
        </p:nvSpPr>
        <p:spPr/>
        <p:txBody>
          <a:bodyPr/>
          <a:lstStyle/>
          <a:p>
            <a:r>
              <a:rPr lang="zh-CN" altLang="en-US" dirty="0"/>
              <a:t>扫描例子（</a:t>
            </a:r>
            <a:r>
              <a:rPr lang="zh-CN" altLang="en-US" sz="3200" dirty="0">
                <a:latin typeface="Times New Roman" panose="02020603050405020304" charset="0"/>
                <a:cs typeface="Times New Roman" panose="02020603050405020304" charset="0"/>
              </a:rPr>
              <a:t>向量值</a:t>
            </a:r>
            <a:r>
              <a:rPr lang="zh-CN" altLang="en-US" dirty="0"/>
              <a:t>）</a:t>
            </a:r>
            <a:endParaRPr lang="zh-CN" altLang="en-US" dirty="0"/>
          </a:p>
        </p:txBody>
      </p:sp>
      <p:sp>
        <p:nvSpPr>
          <p:cNvPr id="4" name="矩形 3"/>
          <p:cNvSpPr/>
          <p:nvPr/>
        </p:nvSpPr>
        <p:spPr bwMode="auto">
          <a:xfrm>
            <a:off x="3049803" y="1770678"/>
            <a:ext cx="761980" cy="304792"/>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A0</a:t>
            </a:r>
            <a:endParaRPr kumimoji="0" lang="zh-CN" altLang="en-US"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sp>
        <p:nvSpPr>
          <p:cNvPr id="5" name="矩形 4"/>
          <p:cNvSpPr/>
          <p:nvPr/>
        </p:nvSpPr>
        <p:spPr bwMode="auto">
          <a:xfrm>
            <a:off x="3924330" y="1781248"/>
            <a:ext cx="761980" cy="304792"/>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A1</a:t>
            </a:r>
            <a:endParaRPr kumimoji="0" lang="zh-CN" altLang="en-US"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sp>
        <p:nvSpPr>
          <p:cNvPr id="6" name="矩形 5"/>
          <p:cNvSpPr/>
          <p:nvPr/>
        </p:nvSpPr>
        <p:spPr bwMode="auto">
          <a:xfrm>
            <a:off x="4800594" y="1774579"/>
            <a:ext cx="761980" cy="304792"/>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A2</a:t>
            </a:r>
            <a:endParaRPr kumimoji="0" lang="zh-CN" altLang="en-US"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sp>
        <p:nvSpPr>
          <p:cNvPr id="7" name="矩形 6"/>
          <p:cNvSpPr/>
          <p:nvPr/>
        </p:nvSpPr>
        <p:spPr bwMode="auto">
          <a:xfrm>
            <a:off x="3043607" y="2223951"/>
            <a:ext cx="761980" cy="304792"/>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lang="en-US" altLang="zh-CN" sz="2000" dirty="0">
                <a:latin typeface="Times" panose="02020603050405020304" pitchFamily="18" charset="0"/>
              </a:rPr>
              <a:t>B</a:t>
            </a:r>
            <a:r>
              <a:rPr kumimoji="0" lang="en-US" altLang="zh-CN"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0</a:t>
            </a:r>
            <a:endParaRPr kumimoji="0" lang="zh-CN" altLang="en-US"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sp>
        <p:nvSpPr>
          <p:cNvPr id="8" name="矩形 7"/>
          <p:cNvSpPr/>
          <p:nvPr/>
        </p:nvSpPr>
        <p:spPr bwMode="auto">
          <a:xfrm>
            <a:off x="3924330" y="2223951"/>
            <a:ext cx="761980" cy="304792"/>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lang="en-US" altLang="zh-CN" sz="2000" dirty="0">
                <a:latin typeface="Times" panose="02020603050405020304" pitchFamily="18" charset="0"/>
              </a:rPr>
              <a:t>B</a:t>
            </a:r>
            <a:r>
              <a:rPr kumimoji="0" lang="en-US" altLang="zh-CN"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1</a:t>
            </a:r>
            <a:endParaRPr kumimoji="0" lang="zh-CN" altLang="en-US"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sp>
        <p:nvSpPr>
          <p:cNvPr id="9" name="矩形 8"/>
          <p:cNvSpPr/>
          <p:nvPr/>
        </p:nvSpPr>
        <p:spPr bwMode="auto">
          <a:xfrm>
            <a:off x="4800594" y="2223951"/>
            <a:ext cx="761980" cy="304792"/>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lang="en-US" altLang="zh-CN" sz="2000" dirty="0">
                <a:latin typeface="Times" panose="02020603050405020304" pitchFamily="18" charset="0"/>
              </a:rPr>
              <a:t>B</a:t>
            </a:r>
            <a:r>
              <a:rPr kumimoji="0" lang="en-US" altLang="zh-CN"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2</a:t>
            </a:r>
            <a:endParaRPr kumimoji="0" lang="zh-CN" altLang="en-US"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sp>
        <p:nvSpPr>
          <p:cNvPr id="10" name="矩形 9"/>
          <p:cNvSpPr/>
          <p:nvPr/>
        </p:nvSpPr>
        <p:spPr bwMode="auto">
          <a:xfrm>
            <a:off x="3043607" y="2687322"/>
            <a:ext cx="761980" cy="304792"/>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lang="en-US" altLang="zh-CN" sz="2000" dirty="0">
                <a:latin typeface="Times" panose="02020603050405020304" pitchFamily="18" charset="0"/>
              </a:rPr>
              <a:t>C</a:t>
            </a:r>
            <a:r>
              <a:rPr kumimoji="0" lang="en-US" altLang="zh-CN"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0</a:t>
            </a:r>
            <a:endParaRPr kumimoji="0" lang="zh-CN" altLang="en-US"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sp>
        <p:nvSpPr>
          <p:cNvPr id="11" name="矩形 10"/>
          <p:cNvSpPr/>
          <p:nvPr/>
        </p:nvSpPr>
        <p:spPr bwMode="auto">
          <a:xfrm>
            <a:off x="3924330" y="2687322"/>
            <a:ext cx="761980" cy="304792"/>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lang="en-US" altLang="zh-CN" sz="2000" dirty="0">
                <a:latin typeface="Times" panose="02020603050405020304" pitchFamily="18" charset="0"/>
              </a:rPr>
              <a:t>C</a:t>
            </a:r>
            <a:r>
              <a:rPr kumimoji="0" lang="en-US" altLang="zh-CN"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1</a:t>
            </a:r>
            <a:endParaRPr kumimoji="0" lang="zh-CN" altLang="en-US"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sp>
        <p:nvSpPr>
          <p:cNvPr id="12" name="矩形 11"/>
          <p:cNvSpPr/>
          <p:nvPr/>
        </p:nvSpPr>
        <p:spPr bwMode="auto">
          <a:xfrm>
            <a:off x="4800594" y="2679453"/>
            <a:ext cx="761980" cy="304792"/>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lang="en-US" altLang="zh-CN" sz="2000" dirty="0">
                <a:latin typeface="Times" panose="02020603050405020304" pitchFamily="18" charset="0"/>
              </a:rPr>
              <a:t>C</a:t>
            </a:r>
            <a:r>
              <a:rPr kumimoji="0" lang="en-US" altLang="zh-CN"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2</a:t>
            </a:r>
            <a:endParaRPr kumimoji="0" lang="zh-CN" altLang="en-US"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sp>
        <p:nvSpPr>
          <p:cNvPr id="13" name="文本框 12"/>
          <p:cNvSpPr txBox="1"/>
          <p:nvPr/>
        </p:nvSpPr>
        <p:spPr>
          <a:xfrm>
            <a:off x="2594780" y="1710064"/>
            <a:ext cx="505440" cy="400110"/>
          </a:xfrm>
          <a:prstGeom prst="rect">
            <a:avLst/>
          </a:prstGeom>
          <a:noFill/>
        </p:spPr>
        <p:txBody>
          <a:bodyPr wrap="square" rtlCol="0">
            <a:spAutoFit/>
          </a:bodyPr>
          <a:lstStyle/>
          <a:p>
            <a:r>
              <a:rPr lang="en-US" altLang="zh-CN" sz="2000" dirty="0"/>
              <a:t>P0</a:t>
            </a:r>
            <a:endParaRPr lang="zh-CN" altLang="en-US" sz="2000" dirty="0"/>
          </a:p>
        </p:txBody>
      </p:sp>
      <p:sp>
        <p:nvSpPr>
          <p:cNvPr id="14" name="文本框 13"/>
          <p:cNvSpPr txBox="1"/>
          <p:nvPr/>
        </p:nvSpPr>
        <p:spPr>
          <a:xfrm>
            <a:off x="2594780" y="2179945"/>
            <a:ext cx="505440" cy="400110"/>
          </a:xfrm>
          <a:prstGeom prst="rect">
            <a:avLst/>
          </a:prstGeom>
          <a:noFill/>
        </p:spPr>
        <p:txBody>
          <a:bodyPr wrap="square" rtlCol="0">
            <a:spAutoFit/>
          </a:bodyPr>
          <a:lstStyle/>
          <a:p>
            <a:r>
              <a:rPr lang="en-US" altLang="zh-CN" sz="2000" dirty="0"/>
              <a:t>P1</a:t>
            </a:r>
            <a:endParaRPr lang="zh-CN" altLang="en-US" sz="2000" dirty="0"/>
          </a:p>
        </p:txBody>
      </p:sp>
      <p:sp>
        <p:nvSpPr>
          <p:cNvPr id="15" name="文本框 14"/>
          <p:cNvSpPr txBox="1"/>
          <p:nvPr/>
        </p:nvSpPr>
        <p:spPr>
          <a:xfrm>
            <a:off x="2594780" y="2649826"/>
            <a:ext cx="505440" cy="400110"/>
          </a:xfrm>
          <a:prstGeom prst="rect">
            <a:avLst/>
          </a:prstGeom>
          <a:noFill/>
        </p:spPr>
        <p:txBody>
          <a:bodyPr wrap="square" rtlCol="0">
            <a:spAutoFit/>
          </a:bodyPr>
          <a:lstStyle/>
          <a:p>
            <a:r>
              <a:rPr lang="en-US" altLang="zh-CN" sz="2000" dirty="0"/>
              <a:t>P2</a:t>
            </a:r>
            <a:endParaRPr lang="zh-CN" altLang="en-US" sz="2000" dirty="0"/>
          </a:p>
        </p:txBody>
      </p:sp>
      <p:sp>
        <p:nvSpPr>
          <p:cNvPr id="16" name="矩形 15"/>
          <p:cNvSpPr/>
          <p:nvPr/>
        </p:nvSpPr>
        <p:spPr bwMode="auto">
          <a:xfrm>
            <a:off x="2971843" y="4114167"/>
            <a:ext cx="1406925" cy="304792"/>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A0</a:t>
            </a:r>
            <a:endParaRPr kumimoji="0" lang="zh-CN" altLang="en-US"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sp>
        <p:nvSpPr>
          <p:cNvPr id="19" name="矩形 18"/>
          <p:cNvSpPr/>
          <p:nvPr/>
        </p:nvSpPr>
        <p:spPr bwMode="auto">
          <a:xfrm>
            <a:off x="2971843" y="4570929"/>
            <a:ext cx="1406924" cy="304792"/>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A0+B0</a:t>
            </a:r>
            <a:endParaRPr kumimoji="0" lang="zh-CN" altLang="en-US"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sp>
        <p:nvSpPr>
          <p:cNvPr id="28" name="矩形 27"/>
          <p:cNvSpPr/>
          <p:nvPr/>
        </p:nvSpPr>
        <p:spPr bwMode="auto">
          <a:xfrm>
            <a:off x="4484384" y="4121557"/>
            <a:ext cx="1406925" cy="304792"/>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A1</a:t>
            </a:r>
            <a:endParaRPr kumimoji="0" lang="zh-CN" altLang="en-US"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sp>
        <p:nvSpPr>
          <p:cNvPr id="29" name="矩形 28"/>
          <p:cNvSpPr/>
          <p:nvPr/>
        </p:nvSpPr>
        <p:spPr bwMode="auto">
          <a:xfrm>
            <a:off x="5996925" y="4114167"/>
            <a:ext cx="1406925" cy="304792"/>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A2</a:t>
            </a:r>
            <a:endParaRPr kumimoji="0" lang="zh-CN" altLang="en-US"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sp>
        <p:nvSpPr>
          <p:cNvPr id="30" name="矩形 29"/>
          <p:cNvSpPr/>
          <p:nvPr/>
        </p:nvSpPr>
        <p:spPr bwMode="auto">
          <a:xfrm>
            <a:off x="4484385" y="4570929"/>
            <a:ext cx="1406924" cy="304792"/>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A1+B1</a:t>
            </a:r>
            <a:endParaRPr kumimoji="0" lang="zh-CN" altLang="en-US"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sp>
        <p:nvSpPr>
          <p:cNvPr id="31" name="矩形 30"/>
          <p:cNvSpPr/>
          <p:nvPr/>
        </p:nvSpPr>
        <p:spPr bwMode="auto">
          <a:xfrm>
            <a:off x="5996926" y="4555484"/>
            <a:ext cx="1406924" cy="304792"/>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marL="0" marR="0" indent="0" algn="ctr" defTabSz="914400" rtl="0" eaLnBrk="0" fontAlgn="base" latinLnBrk="0" hangingPunct="0">
              <a:spcBef>
                <a:spcPct val="0"/>
              </a:spcBef>
              <a:spcAft>
                <a:spcPct val="0"/>
              </a:spcAft>
              <a:buClrTx/>
              <a:buSzTx/>
              <a:buFont typeface="Arial" panose="020B0604020202020204" pitchFamily="34" charset="0"/>
              <a:buNone/>
            </a:pPr>
            <a:r>
              <a:rPr kumimoji="0" lang="en-US" altLang="zh-CN"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A2+B2</a:t>
            </a:r>
            <a:endParaRPr kumimoji="0" lang="zh-CN" altLang="en-US"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sp>
        <p:nvSpPr>
          <p:cNvPr id="32" name="矩形 31"/>
          <p:cNvSpPr/>
          <p:nvPr/>
        </p:nvSpPr>
        <p:spPr bwMode="auto">
          <a:xfrm>
            <a:off x="2971842" y="5004856"/>
            <a:ext cx="1406924" cy="304792"/>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algn="ctr"/>
            <a:r>
              <a:rPr kumimoji="0" lang="en-US" altLang="zh-CN"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A0+B0+C0</a:t>
            </a:r>
            <a:endParaRPr kumimoji="0" lang="zh-CN" altLang="en-US"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sp>
        <p:nvSpPr>
          <p:cNvPr id="33" name="矩形 32"/>
          <p:cNvSpPr/>
          <p:nvPr/>
        </p:nvSpPr>
        <p:spPr bwMode="auto">
          <a:xfrm>
            <a:off x="4484384" y="5004856"/>
            <a:ext cx="1406924" cy="304792"/>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algn="ctr"/>
            <a:r>
              <a:rPr kumimoji="0" lang="en-US" altLang="zh-CN"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A1+B1+C1</a:t>
            </a:r>
            <a:endParaRPr kumimoji="0" lang="zh-CN" altLang="en-US"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sp>
        <p:nvSpPr>
          <p:cNvPr id="34" name="矩形 33"/>
          <p:cNvSpPr/>
          <p:nvPr/>
        </p:nvSpPr>
        <p:spPr bwMode="auto">
          <a:xfrm>
            <a:off x="5996925" y="4989411"/>
            <a:ext cx="1406924" cy="304792"/>
          </a:xfrm>
          <a:prstGeom prst="rect">
            <a:avLst/>
          </a:prstGeom>
          <a:solidFill>
            <a:srgbClr val="92D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lstStyle/>
          <a:p>
            <a:pPr algn="ctr"/>
            <a:r>
              <a:rPr kumimoji="0" lang="en-US" altLang="zh-CN"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A2+B2+C2</a:t>
            </a:r>
            <a:endParaRPr kumimoji="0" lang="zh-CN" altLang="en-US" sz="20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p:txBody>
      </p:sp>
      <p:sp>
        <p:nvSpPr>
          <p:cNvPr id="35" name="箭头: 下 34"/>
          <p:cNvSpPr/>
          <p:nvPr/>
        </p:nvSpPr>
        <p:spPr bwMode="auto">
          <a:xfrm>
            <a:off x="4097701" y="3195195"/>
            <a:ext cx="415237" cy="688576"/>
          </a:xfrm>
          <a:prstGeom prst="downArrow">
            <a:avLst>
              <a:gd name="adj1" fmla="val 50000"/>
              <a:gd name="adj2" fmla="val 52368"/>
            </a:avLst>
          </a:prstGeom>
          <a:solidFill>
            <a:srgbClr val="00B0F0"/>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spcBef>
                <a:spcPct val="0"/>
              </a:spcBef>
              <a:spcAft>
                <a:spcPct val="0"/>
              </a:spcAft>
              <a:buClrTx/>
              <a:buSzTx/>
              <a:buFont typeface="Arial" panose="020B0604020202020204" pitchFamily="34" charset="0"/>
              <a:buNone/>
            </a:pPr>
            <a:endParaRPr kumimoji="0" lang="zh-CN" altLang="en-US" sz="2400" b="0" i="0" u="none" strike="noStrike" cap="none" normalizeH="0" baseline="0">
              <a:ln>
                <a:noFill/>
              </a:ln>
              <a:solidFill>
                <a:schemeClr val="tx1"/>
              </a:solidFill>
              <a:effectLst/>
              <a:latin typeface="Times" panose="02020603050405020304" pitchFamily="18" charset="0"/>
              <a:ea typeface="宋体" panose="02010600030101010101" pitchFamily="2" charset="-122"/>
            </a:endParaRPr>
          </a:p>
        </p:txBody>
      </p:sp>
      <p:sp>
        <p:nvSpPr>
          <p:cNvPr id="58" name="文本框 57"/>
          <p:cNvSpPr txBox="1"/>
          <p:nvPr/>
        </p:nvSpPr>
        <p:spPr>
          <a:xfrm>
            <a:off x="2501209" y="4038584"/>
            <a:ext cx="505440" cy="400110"/>
          </a:xfrm>
          <a:prstGeom prst="rect">
            <a:avLst/>
          </a:prstGeom>
          <a:noFill/>
        </p:spPr>
        <p:txBody>
          <a:bodyPr wrap="square" rtlCol="0">
            <a:spAutoFit/>
          </a:bodyPr>
          <a:lstStyle/>
          <a:p>
            <a:r>
              <a:rPr lang="en-US" altLang="zh-CN" sz="2000" dirty="0"/>
              <a:t>P0</a:t>
            </a:r>
            <a:endParaRPr lang="zh-CN" altLang="en-US" sz="2000" dirty="0"/>
          </a:p>
        </p:txBody>
      </p:sp>
      <p:sp>
        <p:nvSpPr>
          <p:cNvPr id="59" name="文本框 58"/>
          <p:cNvSpPr txBox="1"/>
          <p:nvPr/>
        </p:nvSpPr>
        <p:spPr>
          <a:xfrm>
            <a:off x="2501209" y="4508465"/>
            <a:ext cx="505440" cy="400110"/>
          </a:xfrm>
          <a:prstGeom prst="rect">
            <a:avLst/>
          </a:prstGeom>
          <a:noFill/>
        </p:spPr>
        <p:txBody>
          <a:bodyPr wrap="square" rtlCol="0">
            <a:spAutoFit/>
          </a:bodyPr>
          <a:lstStyle/>
          <a:p>
            <a:r>
              <a:rPr lang="en-US" altLang="zh-CN" sz="2000" dirty="0"/>
              <a:t>P1</a:t>
            </a:r>
            <a:endParaRPr lang="zh-CN" altLang="en-US" sz="2000" dirty="0"/>
          </a:p>
        </p:txBody>
      </p:sp>
      <p:sp>
        <p:nvSpPr>
          <p:cNvPr id="60" name="文本框 59"/>
          <p:cNvSpPr txBox="1"/>
          <p:nvPr/>
        </p:nvSpPr>
        <p:spPr>
          <a:xfrm>
            <a:off x="2501209" y="4978346"/>
            <a:ext cx="505440" cy="400110"/>
          </a:xfrm>
          <a:prstGeom prst="rect">
            <a:avLst/>
          </a:prstGeom>
          <a:noFill/>
        </p:spPr>
        <p:txBody>
          <a:bodyPr wrap="square" rtlCol="0">
            <a:spAutoFit/>
          </a:bodyPr>
          <a:lstStyle/>
          <a:p>
            <a:r>
              <a:rPr lang="en-US" altLang="zh-CN" sz="2000" dirty="0"/>
              <a:t>P2</a:t>
            </a:r>
            <a:endParaRPr lang="zh-CN" altLang="en-US" sz="20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lstStyle/>
          <a:p>
            <a:pPr eaLnBrk="1" hangingPunct="1">
              <a:defRPr/>
            </a:pPr>
            <a:r>
              <a:rPr lang="zh-CN" altLang="en-US" dirty="0">
                <a:latin typeface="Times New Roman" panose="02020603050405020304" charset="0"/>
                <a:cs typeface="Times New Roman" panose="02020603050405020304" charset="0"/>
              </a:rPr>
              <a:t>所有的</a:t>
            </a:r>
            <a:r>
              <a:rPr lang="en-US" altLang="zh-CN" dirty="0">
                <a:latin typeface="Times New Roman" panose="02020603050405020304" charset="0"/>
                <a:cs typeface="Times New Roman" panose="02020603050405020304" charset="0"/>
              </a:rPr>
              <a:t>MPI</a:t>
            </a:r>
            <a:r>
              <a:rPr lang="zh-CN" altLang="en-US" dirty="0">
                <a:latin typeface="Times New Roman" panose="02020603050405020304" charset="0"/>
                <a:cs typeface="Times New Roman" panose="02020603050405020304" charset="0"/>
              </a:rPr>
              <a:t>群集通信操作都具有如下的特点</a:t>
            </a:r>
            <a:r>
              <a:rPr lang="en-US" altLang="zh-CN" dirty="0">
                <a:latin typeface="Times New Roman" panose="02020603050405020304" charset="0"/>
                <a:cs typeface="Times New Roman" panose="02020603050405020304" charset="0"/>
              </a:rPr>
              <a:t>:</a:t>
            </a:r>
            <a:endParaRPr lang="en-US" altLang="zh-CN" dirty="0">
              <a:latin typeface="Times New Roman" panose="02020603050405020304" charset="0"/>
              <a:cs typeface="Times New Roman" panose="02020603050405020304" charset="0"/>
            </a:endParaRPr>
          </a:p>
          <a:p>
            <a:pPr lvl="1" eaLnBrk="1" hangingPunct="1">
              <a:defRPr/>
            </a:pPr>
            <a:r>
              <a:rPr lang="zh-CN" altLang="en-US" sz="2000" dirty="0">
                <a:latin typeface="Times New Roman" panose="02020603050405020304" charset="0"/>
                <a:cs typeface="Times New Roman" panose="02020603050405020304" charset="0"/>
              </a:rPr>
              <a:t>通信域中的所有进程必须调用群集通信函数。如果只有通信域中的一部分成员调用了群集通信函数而其它没有调用，则是错误的。</a:t>
            </a:r>
            <a:endParaRPr lang="zh-CN" altLang="en-US" sz="2000" dirty="0">
              <a:latin typeface="Times New Roman" panose="02020603050405020304" charset="0"/>
              <a:cs typeface="Times New Roman" panose="02020603050405020304" charset="0"/>
            </a:endParaRPr>
          </a:p>
          <a:p>
            <a:pPr lvl="1" eaLnBrk="1" hangingPunct="1">
              <a:defRPr/>
            </a:pPr>
            <a:r>
              <a:rPr lang="zh-CN" altLang="en-US" sz="2000" dirty="0">
                <a:latin typeface="Times New Roman" panose="02020603050405020304" charset="0"/>
                <a:cs typeface="Times New Roman" panose="02020603050405020304" charset="0"/>
              </a:rPr>
              <a:t>除</a:t>
            </a:r>
            <a:r>
              <a:rPr lang="en-US" altLang="zh-CN" sz="2000" dirty="0" err="1">
                <a:latin typeface="Times New Roman" panose="02020603050405020304" charset="0"/>
                <a:cs typeface="Times New Roman" panose="02020603050405020304" charset="0"/>
              </a:rPr>
              <a:t>MPI_Barrier</a:t>
            </a:r>
            <a:r>
              <a:rPr lang="zh-CN" altLang="en-US" sz="2000" dirty="0">
                <a:latin typeface="Times New Roman" panose="02020603050405020304" charset="0"/>
                <a:cs typeface="Times New Roman" panose="02020603050405020304" charset="0"/>
              </a:rPr>
              <a:t>以外，每个群集通信函数使用类似于点对点通信中的标准、阻塞的通信模式。也就是说，一个进程一旦结束了它所参与的群集操作就从群集函数中返回，但是并不保证其它进程执行该群集函数已经完成。</a:t>
            </a:r>
            <a:endParaRPr lang="zh-CN" altLang="en-US" sz="2000" dirty="0">
              <a:latin typeface="Times New Roman" panose="02020603050405020304" charset="0"/>
              <a:cs typeface="Times New Roman" panose="02020603050405020304" charset="0"/>
            </a:endParaRPr>
          </a:p>
          <a:p>
            <a:pPr lvl="1" eaLnBrk="1" hangingPunct="1">
              <a:defRPr/>
            </a:pPr>
            <a:r>
              <a:rPr lang="zh-CN" altLang="en-US" sz="2000" dirty="0">
                <a:latin typeface="Times New Roman" panose="02020603050405020304" charset="0"/>
                <a:cs typeface="Times New Roman" panose="02020603050405020304" charset="0"/>
              </a:rPr>
              <a:t>一个群集通信操作是不是同步操作取决于实现。</a:t>
            </a:r>
            <a:r>
              <a:rPr lang="en-US" altLang="zh-CN" sz="2000" dirty="0">
                <a:latin typeface="Times New Roman" panose="02020603050405020304" charset="0"/>
                <a:cs typeface="Times New Roman" panose="02020603050405020304" charset="0"/>
              </a:rPr>
              <a:t>MPI</a:t>
            </a:r>
            <a:r>
              <a:rPr lang="zh-CN" altLang="en-US" sz="2000" dirty="0">
                <a:latin typeface="Times New Roman" panose="02020603050405020304" charset="0"/>
                <a:cs typeface="Times New Roman" panose="02020603050405020304" charset="0"/>
              </a:rPr>
              <a:t>要求用户负责保证他的代码无论实现是否同步都必须是正确的。 </a:t>
            </a:r>
            <a:endParaRPr lang="zh-CN" altLang="en-US" sz="2000" dirty="0">
              <a:latin typeface="Times New Roman" panose="02020603050405020304" charset="0"/>
              <a:cs typeface="Times New Roman" panose="02020603050405020304" charset="0"/>
            </a:endParaRPr>
          </a:p>
          <a:p>
            <a:pPr lvl="1" eaLnBrk="1" hangingPunct="1">
              <a:defRPr/>
            </a:pPr>
            <a:r>
              <a:rPr lang="zh-CN" altLang="en-US" sz="2000" dirty="0">
                <a:latin typeface="Times New Roman" panose="02020603050405020304" charset="0"/>
                <a:cs typeface="Times New Roman" panose="02020603050405020304" charset="0"/>
              </a:rPr>
              <a:t>所有参与群集操作的进程中，</a:t>
            </a:r>
            <a:r>
              <a:rPr lang="en-US" altLang="zh-CN" sz="2000" dirty="0">
                <a:latin typeface="Times New Roman" panose="02020603050405020304" charset="0"/>
                <a:cs typeface="Times New Roman" panose="02020603050405020304" charset="0"/>
              </a:rPr>
              <a:t>Count</a:t>
            </a:r>
            <a:r>
              <a:rPr lang="zh-CN" altLang="en-US" sz="2000" dirty="0">
                <a:latin typeface="Times New Roman" panose="02020603050405020304" charset="0"/>
                <a:cs typeface="Times New Roman" panose="02020603050405020304" charset="0"/>
              </a:rPr>
              <a:t>和</a:t>
            </a:r>
            <a:r>
              <a:rPr lang="en-US" altLang="zh-CN" sz="2000" dirty="0">
                <a:latin typeface="Times New Roman" panose="02020603050405020304" charset="0"/>
                <a:cs typeface="Times New Roman" panose="02020603050405020304" charset="0"/>
              </a:rPr>
              <a:t>Datatype</a:t>
            </a:r>
            <a:r>
              <a:rPr lang="zh-CN" altLang="en-US" sz="2000" dirty="0">
                <a:latin typeface="Times New Roman" panose="02020603050405020304" charset="0"/>
                <a:cs typeface="Times New Roman" panose="02020603050405020304" charset="0"/>
              </a:rPr>
              <a:t>必须是兼容的。</a:t>
            </a:r>
            <a:endParaRPr lang="zh-CN" altLang="en-US" sz="2000" dirty="0">
              <a:latin typeface="Times New Roman" panose="02020603050405020304" charset="0"/>
              <a:cs typeface="Times New Roman" panose="02020603050405020304" charset="0"/>
            </a:endParaRPr>
          </a:p>
          <a:p>
            <a:pPr lvl="1" eaLnBrk="1" hangingPunct="1">
              <a:defRPr/>
            </a:pPr>
            <a:r>
              <a:rPr lang="zh-CN" altLang="en-US" sz="2000" dirty="0">
                <a:latin typeface="Times New Roman" panose="02020603050405020304" charset="0"/>
                <a:cs typeface="Times New Roman" panose="02020603050405020304" charset="0"/>
              </a:rPr>
              <a:t>群集通信中的消息没有消息标签参数，消息信封由通信域和源</a:t>
            </a:r>
            <a:r>
              <a:rPr lang="en-US" altLang="zh-CN" sz="2000" dirty="0">
                <a:latin typeface="Times New Roman" panose="02020603050405020304" charset="0"/>
                <a:cs typeface="Times New Roman" panose="02020603050405020304" charset="0"/>
              </a:rPr>
              <a:t>/</a:t>
            </a:r>
            <a:r>
              <a:rPr lang="zh-CN" altLang="en-US" sz="2000" dirty="0">
                <a:latin typeface="Times New Roman" panose="02020603050405020304" charset="0"/>
                <a:cs typeface="Times New Roman" panose="02020603050405020304" charset="0"/>
              </a:rPr>
              <a:t>目标定义。例如在</a:t>
            </a:r>
            <a:r>
              <a:rPr lang="en-US" altLang="zh-CN" sz="2000" dirty="0" err="1">
                <a:latin typeface="Times New Roman" panose="02020603050405020304" charset="0"/>
                <a:cs typeface="Times New Roman" panose="02020603050405020304" charset="0"/>
              </a:rPr>
              <a:t>MPI_Bcast</a:t>
            </a:r>
            <a:r>
              <a:rPr lang="zh-CN" altLang="en-US" sz="2000" dirty="0">
                <a:latin typeface="Times New Roman" panose="02020603050405020304" charset="0"/>
                <a:cs typeface="Times New Roman" panose="02020603050405020304" charset="0"/>
              </a:rPr>
              <a:t>中，消息的源是</a:t>
            </a:r>
            <a:r>
              <a:rPr lang="en-US" altLang="zh-CN" sz="2000" dirty="0">
                <a:latin typeface="Times New Roman" panose="02020603050405020304" charset="0"/>
                <a:cs typeface="Times New Roman" panose="02020603050405020304" charset="0"/>
              </a:rPr>
              <a:t>Root</a:t>
            </a:r>
            <a:r>
              <a:rPr lang="zh-CN" altLang="en-US" sz="2000" dirty="0">
                <a:latin typeface="Times New Roman" panose="02020603050405020304" charset="0"/>
                <a:cs typeface="Times New Roman" panose="02020603050405020304" charset="0"/>
              </a:rPr>
              <a:t>进程，而目标是所有进程</a:t>
            </a:r>
            <a:r>
              <a:rPr lang="en-US" altLang="zh-CN" sz="2000" dirty="0">
                <a:latin typeface="Times New Roman" panose="02020603050405020304" charset="0"/>
                <a:cs typeface="Times New Roman" panose="02020603050405020304" charset="0"/>
              </a:rPr>
              <a:t>(</a:t>
            </a:r>
            <a:r>
              <a:rPr lang="zh-CN" altLang="en-US" sz="2000" dirty="0">
                <a:latin typeface="Times New Roman" panose="02020603050405020304" charset="0"/>
                <a:cs typeface="Times New Roman" panose="02020603050405020304" charset="0"/>
              </a:rPr>
              <a:t>包括</a:t>
            </a:r>
            <a:r>
              <a:rPr lang="en-US" altLang="zh-CN" sz="2000" dirty="0">
                <a:latin typeface="Times New Roman" panose="02020603050405020304" charset="0"/>
                <a:cs typeface="Times New Roman" panose="02020603050405020304" charset="0"/>
              </a:rPr>
              <a:t>Root)</a:t>
            </a:r>
            <a:r>
              <a:rPr lang="zh-CN" altLang="en-US" sz="2000" dirty="0">
                <a:latin typeface="Times New Roman" panose="02020603050405020304" charset="0"/>
                <a:cs typeface="Times New Roman" panose="02020603050405020304" charset="0"/>
              </a:rPr>
              <a:t>。</a:t>
            </a:r>
            <a:endParaRPr lang="zh-CN" altLang="en-US" sz="2000" dirty="0">
              <a:latin typeface="Times New Roman" panose="02020603050405020304" charset="0"/>
              <a:cs typeface="Times New Roman" panose="02020603050405020304" charset="0"/>
            </a:endParaRPr>
          </a:p>
          <a:p>
            <a:endParaRPr lang="zh-CN" altLang="en-US" dirty="0"/>
          </a:p>
        </p:txBody>
      </p:sp>
      <p:sp>
        <p:nvSpPr>
          <p:cNvPr id="3" name="标题 2"/>
          <p:cNvSpPr>
            <a:spLocks noGrp="1"/>
          </p:cNvSpPr>
          <p:nvPr>
            <p:ph type="ctrTitle"/>
          </p:nvPr>
        </p:nvSpPr>
        <p:spPr/>
        <p:txBody>
          <a:bodyPr/>
          <a:lstStyle/>
          <a:p>
            <a:r>
              <a:rPr lang="zh-CN" altLang="en-US" sz="3200" dirty="0">
                <a:solidFill>
                  <a:srgbClr val="C00000"/>
                </a:solidFill>
                <a:latin typeface="Times New Roman" panose="02020603050405020304" charset="0"/>
                <a:cs typeface="Times New Roman" panose="02020603050405020304" charset="0"/>
              </a:rPr>
              <a:t>集合通信</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1"/>
          </p:nvPr>
        </p:nvSpPr>
        <p:spPr/>
        <p:txBody>
          <a:bodyPr/>
          <a:lstStyle/>
          <a:p>
            <a:r>
              <a:rPr lang="en-US" altLang="zh-CN" dirty="0">
                <a:latin typeface="Times New Roman" panose="02020603050405020304" charset="0"/>
                <a:cs typeface="Times New Roman" panose="02020603050405020304" charset="0"/>
              </a:rPr>
              <a:t>MPI</a:t>
            </a:r>
            <a:r>
              <a:rPr lang="zh-CN" altLang="en-US" dirty="0">
                <a:latin typeface="Times New Roman" panose="02020603050405020304" charset="0"/>
                <a:cs typeface="Times New Roman" panose="02020603050405020304" charset="0"/>
              </a:rPr>
              <a:t>版本</a:t>
            </a:r>
            <a:endParaRPr lang="en-US" altLang="zh-CN" dirty="0">
              <a:latin typeface="Times New Roman" panose="02020603050405020304" charset="0"/>
              <a:cs typeface="Times New Roman" panose="02020603050405020304" charset="0"/>
            </a:endParaRPr>
          </a:p>
          <a:p>
            <a:pPr lvl="1"/>
            <a:r>
              <a:rPr lang="en-US" altLang="zh-CN" sz="2000" dirty="0">
                <a:latin typeface="Times New Roman" panose="02020603050405020304" charset="0"/>
                <a:cs typeface="Times New Roman" panose="02020603050405020304" charset="0"/>
              </a:rPr>
              <a:t>MPICH</a:t>
            </a:r>
            <a:r>
              <a:rPr lang="zh-CN" altLang="en-US" sz="2000" dirty="0">
                <a:latin typeface="Times New Roman" panose="02020603050405020304" charset="0"/>
                <a:cs typeface="Times New Roman" panose="02020603050405020304" charset="0"/>
              </a:rPr>
              <a:t>：</a:t>
            </a:r>
            <a:r>
              <a:rPr lang="en-US" altLang="zh-CN" sz="2000" dirty="0">
                <a:latin typeface="Times New Roman" panose="02020603050405020304" charset="0"/>
                <a:cs typeface="Times New Roman" panose="02020603050405020304" charset="0"/>
                <a:hlinkClick r:id="rId1"/>
              </a:rPr>
              <a:t>http://www-unix.mcs.anl.gov/mpi/mpich</a:t>
            </a:r>
            <a:endParaRPr lang="en-US" altLang="zh-CN" sz="2000" dirty="0">
              <a:latin typeface="Times New Roman" panose="02020603050405020304" charset="0"/>
              <a:cs typeface="Times New Roman" panose="02020603050405020304" charset="0"/>
            </a:endParaRPr>
          </a:p>
          <a:p>
            <a:pPr lvl="1"/>
            <a:r>
              <a:rPr lang="en-US" altLang="zh-CN" sz="2000" dirty="0">
                <a:latin typeface="Times New Roman" panose="02020603050405020304" charset="0"/>
                <a:cs typeface="Times New Roman" panose="02020603050405020304" charset="0"/>
              </a:rPr>
              <a:t>CHIMP: </a:t>
            </a:r>
            <a:r>
              <a:rPr lang="en-US" altLang="zh-CN" sz="2000" dirty="0">
                <a:latin typeface="Times New Roman" panose="02020603050405020304" charset="0"/>
                <a:cs typeface="Times New Roman" panose="02020603050405020304" charset="0"/>
                <a:hlinkClick r:id="rId2"/>
              </a:rPr>
              <a:t>ftp://ftp.epcc.ed.ac.uk/pub/chimp/release/</a:t>
            </a:r>
            <a:endParaRPr lang="en-US" altLang="zh-CN" sz="2000" dirty="0">
              <a:latin typeface="Times New Roman" panose="02020603050405020304" charset="0"/>
              <a:cs typeface="Times New Roman" panose="02020603050405020304" charset="0"/>
            </a:endParaRPr>
          </a:p>
          <a:p>
            <a:pPr lvl="1"/>
            <a:r>
              <a:rPr lang="en-US" altLang="zh-CN" sz="2000" dirty="0">
                <a:latin typeface="Times New Roman" panose="02020603050405020304" charset="0"/>
                <a:cs typeface="Times New Roman" panose="02020603050405020304" charset="0"/>
              </a:rPr>
              <a:t>LAM (Local Area Multicomputer): </a:t>
            </a:r>
            <a:r>
              <a:rPr lang="en-US" altLang="zh-CN" sz="2000" dirty="0">
                <a:latin typeface="Times New Roman" panose="02020603050405020304" charset="0"/>
                <a:cs typeface="Times New Roman" panose="02020603050405020304" charset="0"/>
                <a:hlinkClick r:id="rId3"/>
              </a:rPr>
              <a:t>http://www.lam-mpi.org</a:t>
            </a:r>
            <a:endParaRPr lang="en-US" altLang="zh-CN" sz="2000" dirty="0">
              <a:latin typeface="Times New Roman" panose="02020603050405020304" charset="0"/>
              <a:cs typeface="Times New Roman" panose="02020603050405020304" charset="0"/>
            </a:endParaRPr>
          </a:p>
          <a:p>
            <a:pPr lvl="1"/>
            <a:r>
              <a:rPr lang="en-US" altLang="zh-CN" sz="2000" dirty="0">
                <a:latin typeface="Times New Roman" panose="02020603050405020304" charset="0"/>
                <a:cs typeface="Times New Roman" panose="02020603050405020304" charset="0"/>
              </a:rPr>
              <a:t>Open-MPI: </a:t>
            </a:r>
            <a:r>
              <a:rPr lang="en-US" altLang="zh-CN" sz="2000" dirty="0">
                <a:latin typeface="Times New Roman" panose="02020603050405020304" charset="0"/>
                <a:cs typeface="Times New Roman" panose="02020603050405020304" charset="0"/>
                <a:hlinkClick r:id="rId4"/>
              </a:rPr>
              <a:t>http://www.open-mpi.org/</a:t>
            </a:r>
            <a:endParaRPr lang="en-US" altLang="zh-CN" sz="2000" dirty="0">
              <a:latin typeface="Times New Roman" panose="02020603050405020304" charset="0"/>
              <a:cs typeface="Times New Roman" panose="02020603050405020304" charset="0"/>
            </a:endParaRPr>
          </a:p>
          <a:p>
            <a:r>
              <a:rPr lang="en-US" altLang="zh-CN" dirty="0">
                <a:latin typeface="Times New Roman" panose="02020603050405020304" charset="0"/>
                <a:cs typeface="Times New Roman" panose="02020603050405020304" charset="0"/>
              </a:rPr>
              <a:t>Codeblock+MPICH1.4 windows64</a:t>
            </a:r>
            <a:r>
              <a:rPr lang="zh-CN" altLang="en-US" dirty="0">
                <a:latin typeface="Times New Roman" panose="02020603050405020304" charset="0"/>
                <a:cs typeface="Times New Roman" panose="02020603050405020304" charset="0"/>
              </a:rPr>
              <a:t>环境配置</a:t>
            </a:r>
            <a:r>
              <a:rPr lang="en-US" altLang="zh-CN" dirty="0">
                <a:latin typeface="Times New Roman" panose="02020603050405020304" charset="0"/>
                <a:cs typeface="Times New Roman" panose="02020603050405020304" charset="0"/>
                <a:hlinkClick r:id="rId5"/>
              </a:rPr>
              <a:t>MPICH1.4+CODEBLOCK WINDOWS 64</a:t>
            </a:r>
            <a:r>
              <a:rPr lang="zh-CN" altLang="en-US" dirty="0">
                <a:latin typeface="Times New Roman" panose="02020603050405020304" charset="0"/>
                <a:cs typeface="Times New Roman" panose="02020603050405020304" charset="0"/>
                <a:hlinkClick r:id="rId5"/>
              </a:rPr>
              <a:t>位安装指南</a:t>
            </a:r>
            <a:r>
              <a:rPr lang="en-US" altLang="zh-CN" dirty="0">
                <a:latin typeface="Times New Roman" panose="02020603050405020304" charset="0"/>
                <a:cs typeface="Times New Roman" panose="02020603050405020304" charset="0"/>
                <a:hlinkClick r:id="rId5"/>
              </a:rPr>
              <a:t>_</a:t>
            </a:r>
            <a:r>
              <a:rPr lang="zh-CN" altLang="en-US" dirty="0">
                <a:latin typeface="Times New Roman" panose="02020603050405020304" charset="0"/>
                <a:cs typeface="Times New Roman" panose="02020603050405020304" charset="0"/>
                <a:hlinkClick r:id="rId5"/>
              </a:rPr>
              <a:t>小</a:t>
            </a:r>
            <a:r>
              <a:rPr lang="en-US" altLang="zh-CN" dirty="0">
                <a:latin typeface="Times New Roman" panose="02020603050405020304" charset="0"/>
                <a:cs typeface="Times New Roman" panose="02020603050405020304" charset="0"/>
                <a:hlinkClick r:id="rId5"/>
              </a:rPr>
              <a:t>_Tao</a:t>
            </a:r>
            <a:r>
              <a:rPr lang="zh-CN" altLang="en-US" dirty="0">
                <a:latin typeface="Times New Roman" panose="02020603050405020304" charset="0"/>
                <a:cs typeface="Times New Roman" panose="02020603050405020304" charset="0"/>
                <a:hlinkClick r:id="rId5"/>
              </a:rPr>
              <a:t>的博客</a:t>
            </a:r>
            <a:r>
              <a:rPr lang="en-US" altLang="zh-CN" dirty="0">
                <a:latin typeface="Times New Roman" panose="02020603050405020304" charset="0"/>
                <a:cs typeface="Times New Roman" panose="02020603050405020304" charset="0"/>
                <a:hlinkClick r:id="rId5"/>
              </a:rPr>
              <a:t>-CSDN</a:t>
            </a:r>
            <a:r>
              <a:rPr lang="zh-CN" altLang="en-US" dirty="0">
                <a:latin typeface="Times New Roman" panose="02020603050405020304" charset="0"/>
                <a:cs typeface="Times New Roman" panose="02020603050405020304" charset="0"/>
                <a:hlinkClick r:id="rId5"/>
              </a:rPr>
              <a:t>博客</a:t>
            </a:r>
            <a:endParaRPr lang="en-US" altLang="zh-CN" dirty="0">
              <a:latin typeface="Times New Roman" panose="02020603050405020304" charset="0"/>
              <a:cs typeface="Times New Roman" panose="02020603050405020304" charset="0"/>
            </a:endParaRPr>
          </a:p>
          <a:p>
            <a:endParaRPr lang="en-US" altLang="zh-CN" dirty="0"/>
          </a:p>
          <a:p>
            <a:endParaRPr lang="en-US" altLang="zh-CN" dirty="0"/>
          </a:p>
          <a:p>
            <a:endParaRPr lang="zh-CN" altLang="en-US" dirty="0"/>
          </a:p>
        </p:txBody>
      </p:sp>
      <p:sp>
        <p:nvSpPr>
          <p:cNvPr id="3" name="标题 2"/>
          <p:cNvSpPr>
            <a:spLocks noGrp="1"/>
          </p:cNvSpPr>
          <p:nvPr>
            <p:ph type="ctrTitle"/>
          </p:nvPr>
        </p:nvSpPr>
        <p:spPr/>
        <p:txBody>
          <a:bodyPr>
            <a:normAutofit/>
          </a:bodyPr>
          <a:lstStyle/>
          <a:p>
            <a:r>
              <a:rPr lang="en-US" altLang="zh-CN" dirty="0"/>
              <a:t>MPI</a:t>
            </a:r>
            <a:r>
              <a:rPr lang="zh-CN" altLang="en-US" dirty="0"/>
              <a:t>环境配置</a:t>
            </a:r>
            <a:endParaRPr lang="zh-CN" alt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内容占位符 1"/>
          <p:cNvSpPr>
            <a:spLocks noGrp="1"/>
          </p:cNvSpPr>
          <p:nvPr>
            <p:ph idx="11"/>
          </p:nvPr>
        </p:nvSpPr>
        <p:spPr bwMode="auto">
          <a:xfrm>
            <a:off x="482600" y="1108075"/>
            <a:ext cx="8183563" cy="544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rmAutofit/>
          </a:bodyPr>
          <a:lstStyle/>
          <a:p>
            <a:pPr>
              <a:lnSpc>
                <a:spcPct val="150000"/>
              </a:lnSpc>
            </a:pPr>
            <a:r>
              <a:rPr lang="en-US" altLang="zh-CN" sz="3200" dirty="0">
                <a:solidFill>
                  <a:schemeClr val="bg1">
                    <a:lumMod val="75000"/>
                  </a:schemeClr>
                </a:solidFill>
                <a:latin typeface="Times New Roman" panose="02020603050405020304" charset="0"/>
                <a:cs typeface="Times New Roman" panose="02020603050405020304" charset="0"/>
              </a:rPr>
              <a:t>MPI</a:t>
            </a:r>
            <a:r>
              <a:rPr lang="zh-CN" altLang="en-US" sz="3200" dirty="0">
                <a:solidFill>
                  <a:schemeClr val="bg1">
                    <a:lumMod val="75000"/>
                  </a:schemeClr>
                </a:solidFill>
                <a:latin typeface="Times New Roman" panose="02020603050405020304" charset="0"/>
                <a:cs typeface="Times New Roman" panose="02020603050405020304" charset="0"/>
              </a:rPr>
              <a:t>简介</a:t>
            </a:r>
            <a:endParaRPr lang="en-US" altLang="zh-CN" sz="3200" dirty="0">
              <a:solidFill>
                <a:schemeClr val="bg1">
                  <a:lumMod val="75000"/>
                </a:schemeClr>
              </a:solidFill>
              <a:latin typeface="Times New Roman" panose="02020603050405020304" charset="0"/>
              <a:cs typeface="Times New Roman" panose="02020603050405020304" charset="0"/>
            </a:endParaRPr>
          </a:p>
          <a:p>
            <a:pPr>
              <a:lnSpc>
                <a:spcPct val="150000"/>
              </a:lnSpc>
            </a:pPr>
            <a:r>
              <a:rPr lang="zh-CN" altLang="en-US" sz="3200" dirty="0">
                <a:latin typeface="Times New Roman" panose="02020603050405020304" charset="0"/>
                <a:cs typeface="Times New Roman" panose="02020603050405020304" charset="0"/>
              </a:rPr>
              <a:t>简单</a:t>
            </a:r>
            <a:r>
              <a:rPr lang="en-US" altLang="zh-CN" sz="3200" dirty="0">
                <a:latin typeface="Times New Roman" panose="02020603050405020304" charset="0"/>
                <a:cs typeface="Times New Roman" panose="02020603050405020304" charset="0"/>
              </a:rPr>
              <a:t>MPI</a:t>
            </a:r>
            <a:r>
              <a:rPr lang="zh-CN" altLang="en-US" sz="3200" dirty="0">
                <a:latin typeface="Times New Roman" panose="02020603050405020304" charset="0"/>
                <a:cs typeface="Times New Roman" panose="02020603050405020304" charset="0"/>
              </a:rPr>
              <a:t>程序</a:t>
            </a:r>
            <a:endParaRPr lang="en-US" altLang="zh-CN" sz="3200" dirty="0">
              <a:latin typeface="Times New Roman" panose="02020603050405020304" charset="0"/>
              <a:cs typeface="Times New Roman" panose="02020603050405020304" charset="0"/>
            </a:endParaRPr>
          </a:p>
          <a:p>
            <a:pPr>
              <a:lnSpc>
                <a:spcPct val="150000"/>
              </a:lnSpc>
            </a:pPr>
            <a:r>
              <a:rPr lang="en-US" altLang="zh-CN" sz="3200" dirty="0">
                <a:solidFill>
                  <a:schemeClr val="bg1">
                    <a:lumMod val="75000"/>
                  </a:schemeClr>
                </a:solidFill>
                <a:latin typeface="Times New Roman" panose="02020603050405020304" charset="0"/>
                <a:cs typeface="Times New Roman" panose="02020603050405020304" charset="0"/>
              </a:rPr>
              <a:t>MPI</a:t>
            </a:r>
            <a:r>
              <a:rPr lang="zh-CN" altLang="en-US" sz="3200" dirty="0">
                <a:solidFill>
                  <a:schemeClr val="bg1">
                    <a:lumMod val="75000"/>
                  </a:schemeClr>
                </a:solidFill>
                <a:latin typeface="Times New Roman" panose="02020603050405020304" charset="0"/>
                <a:cs typeface="Times New Roman" panose="02020603050405020304" charset="0"/>
              </a:rPr>
              <a:t>消息</a:t>
            </a:r>
            <a:endParaRPr lang="zh-CN" altLang="en-US" sz="3200" dirty="0">
              <a:solidFill>
                <a:schemeClr val="bg1">
                  <a:lumMod val="75000"/>
                </a:schemeClr>
              </a:solidFill>
              <a:latin typeface="Times New Roman" panose="02020603050405020304" charset="0"/>
              <a:cs typeface="Times New Roman" panose="02020603050405020304" charset="0"/>
            </a:endParaRPr>
          </a:p>
          <a:p>
            <a:pPr>
              <a:lnSpc>
                <a:spcPct val="150000"/>
              </a:lnSpc>
            </a:pPr>
            <a:r>
              <a:rPr lang="zh-CN" altLang="en-US" sz="3200" dirty="0">
                <a:solidFill>
                  <a:schemeClr val="bg1">
                    <a:lumMod val="75000"/>
                  </a:schemeClr>
                </a:solidFill>
                <a:latin typeface="Times New Roman" panose="02020603050405020304" charset="0"/>
                <a:cs typeface="Times New Roman" panose="02020603050405020304" charset="0"/>
              </a:rPr>
              <a:t>点对点通信</a:t>
            </a:r>
            <a:endParaRPr lang="en-US" altLang="zh-CN" sz="3200" dirty="0">
              <a:solidFill>
                <a:schemeClr val="bg1">
                  <a:lumMod val="75000"/>
                </a:schemeClr>
              </a:solidFill>
              <a:latin typeface="Times New Roman" panose="02020603050405020304" charset="0"/>
              <a:cs typeface="Times New Roman" panose="02020603050405020304" charset="0"/>
            </a:endParaRPr>
          </a:p>
          <a:p>
            <a:pPr>
              <a:lnSpc>
                <a:spcPct val="150000"/>
              </a:lnSpc>
            </a:pPr>
            <a:r>
              <a:rPr lang="zh-CN" altLang="en-US" sz="3200" dirty="0">
                <a:solidFill>
                  <a:schemeClr val="bg1">
                    <a:lumMod val="75000"/>
                  </a:schemeClr>
                </a:solidFill>
                <a:latin typeface="Times New Roman" panose="02020603050405020304" charset="0"/>
                <a:cs typeface="Times New Roman" panose="02020603050405020304" charset="0"/>
              </a:rPr>
              <a:t>集合通信</a:t>
            </a:r>
            <a:endParaRPr lang="en-US" altLang="zh-CN" sz="3200" dirty="0">
              <a:solidFill>
                <a:schemeClr val="bg1">
                  <a:lumMod val="75000"/>
                </a:schemeClr>
              </a:solidFill>
              <a:latin typeface="Times New Roman" panose="02020603050405020304" charset="0"/>
              <a:cs typeface="Times New Roman" panose="02020603050405020304" charset="0"/>
            </a:endParaRPr>
          </a:p>
          <a:p>
            <a:pPr>
              <a:lnSpc>
                <a:spcPct val="150000"/>
              </a:lnSpc>
            </a:pPr>
            <a:r>
              <a:rPr lang="en-US" altLang="zh-CN" sz="3200" dirty="0">
                <a:solidFill>
                  <a:schemeClr val="bg1">
                    <a:lumMod val="75000"/>
                  </a:schemeClr>
                </a:solidFill>
                <a:latin typeface="Times New Roman" panose="02020603050405020304" charset="0"/>
                <a:cs typeface="Times New Roman" panose="02020603050405020304" charset="0"/>
              </a:rPr>
              <a:t>MPI</a:t>
            </a:r>
            <a:r>
              <a:rPr lang="zh-CN" altLang="en-US" sz="3200" dirty="0">
                <a:solidFill>
                  <a:schemeClr val="bg1">
                    <a:lumMod val="75000"/>
                  </a:schemeClr>
                </a:solidFill>
                <a:latin typeface="Times New Roman" panose="02020603050405020304" charset="0"/>
                <a:cs typeface="Times New Roman" panose="02020603050405020304" charset="0"/>
              </a:rPr>
              <a:t>扩展</a:t>
            </a:r>
            <a:endParaRPr lang="zh-CN" altLang="en-US" sz="3200" dirty="0">
              <a:solidFill>
                <a:schemeClr val="bg1">
                  <a:lumMod val="75000"/>
                </a:schemeClr>
              </a:solidFill>
              <a:latin typeface="Times New Roman" panose="02020603050405020304" charset="0"/>
              <a:cs typeface="Times New Roman" panose="02020603050405020304" charset="0"/>
            </a:endParaRPr>
          </a:p>
        </p:txBody>
      </p:sp>
      <p:sp>
        <p:nvSpPr>
          <p:cNvPr id="7171" name="标题 2"/>
          <p:cNvSpPr>
            <a:spLocks noGrp="1"/>
          </p:cNvSpPr>
          <p:nvPr>
            <p:ph type="ctrTitle"/>
          </p:nvPr>
        </p:nvSpPr>
        <p:spPr bwMode="auto">
          <a:xfrm>
            <a:off x="1249363" y="225425"/>
            <a:ext cx="7315200" cy="60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lstStyle/>
          <a:p>
            <a:r>
              <a:rPr lang="zh-CN" altLang="en-US"/>
              <a:t>大纲</a:t>
            </a: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ormAutofit/>
          </a:bodyPr>
          <a:lstStyle/>
          <a:p>
            <a:r>
              <a:rPr lang="zh-CN" altLang="en-US" sz="3200" dirty="0"/>
              <a:t>简单</a:t>
            </a:r>
            <a:r>
              <a:rPr lang="en-US" altLang="zh-CN" sz="3200" dirty="0"/>
              <a:t>MPI</a:t>
            </a:r>
            <a:r>
              <a:rPr lang="zh-CN" altLang="en-US" sz="3200" dirty="0"/>
              <a:t>程序</a:t>
            </a:r>
            <a:endParaRPr lang="zh-CN" altLang="en-US" dirty="0"/>
          </a:p>
        </p:txBody>
      </p:sp>
      <p:sp>
        <p:nvSpPr>
          <p:cNvPr id="5" name="文本框 4"/>
          <p:cNvSpPr txBox="1"/>
          <p:nvPr/>
        </p:nvSpPr>
        <p:spPr>
          <a:xfrm>
            <a:off x="533506" y="1066862"/>
            <a:ext cx="8153186" cy="5016758"/>
          </a:xfrm>
          <a:prstGeom prst="rect">
            <a:avLst/>
          </a:prstGeom>
          <a:solidFill>
            <a:schemeClr val="accent5"/>
          </a:solidFill>
        </p:spPr>
        <p:txBody>
          <a:bodyPr wrap="square">
            <a:spAutoFit/>
          </a:bodyPr>
          <a:lstStyle/>
          <a:p>
            <a:r>
              <a:rPr lang="en-US" altLang="zh-CN" sz="1600" dirty="0">
                <a:solidFill>
                  <a:srgbClr val="C00000"/>
                </a:solidFill>
                <a:latin typeface="Calibri" panose="020F0502020204030204" pitchFamily="34" charset="0"/>
                <a:cs typeface="Calibri" panose="020F0502020204030204" pitchFamily="34" charset="0"/>
              </a:rPr>
              <a:t>#include "</a:t>
            </a:r>
            <a:r>
              <a:rPr lang="en-US" altLang="zh-CN" sz="1600" dirty="0" err="1">
                <a:solidFill>
                  <a:srgbClr val="C00000"/>
                </a:solidFill>
                <a:latin typeface="Calibri" panose="020F0502020204030204" pitchFamily="34" charset="0"/>
                <a:cs typeface="Calibri" panose="020F0502020204030204" pitchFamily="34" charset="0"/>
              </a:rPr>
              <a:t>mpi.h</a:t>
            </a:r>
            <a:r>
              <a:rPr lang="en-US" altLang="zh-CN" sz="1600" dirty="0">
                <a:solidFill>
                  <a:srgbClr val="C00000"/>
                </a:solidFill>
                <a:latin typeface="Calibri" panose="020F0502020204030204" pitchFamily="34" charset="0"/>
                <a:cs typeface="Calibri" panose="020F0502020204030204" pitchFamily="34" charset="0"/>
              </a:rPr>
              <a:t>" </a:t>
            </a:r>
            <a:r>
              <a:rPr lang="en-US" altLang="zh-CN" sz="1600" dirty="0">
                <a:latin typeface="Calibri" panose="020F0502020204030204" pitchFamily="34" charset="0"/>
                <a:cs typeface="Calibri" panose="020F0502020204030204" pitchFamily="34" charset="0"/>
              </a:rPr>
              <a:t>/*MPI</a:t>
            </a:r>
            <a:r>
              <a:rPr lang="zh-CN" altLang="en-US" sz="1600" dirty="0">
                <a:latin typeface="Calibri" panose="020F0502020204030204" pitchFamily="34" charset="0"/>
                <a:cs typeface="Calibri" panose="020F0502020204030204" pitchFamily="34" charset="0"/>
              </a:rPr>
              <a:t>头函数，提供了</a:t>
            </a:r>
            <a:r>
              <a:rPr lang="en-US" altLang="zh-CN" sz="1600" dirty="0">
                <a:latin typeface="Calibri" panose="020F0502020204030204" pitchFamily="34" charset="0"/>
                <a:cs typeface="Calibri" panose="020F0502020204030204" pitchFamily="34" charset="0"/>
              </a:rPr>
              <a:t>MPI</a:t>
            </a:r>
            <a:r>
              <a:rPr lang="zh-CN" altLang="en-US" sz="1600" dirty="0">
                <a:latin typeface="Calibri" panose="020F0502020204030204" pitchFamily="34" charset="0"/>
                <a:cs typeface="Calibri" panose="020F0502020204030204" pitchFamily="34" charset="0"/>
              </a:rPr>
              <a:t>函数和数据类型定义</a:t>
            </a:r>
            <a:r>
              <a:rPr lang="en-US" altLang="zh-CN" sz="1600" dirty="0">
                <a:latin typeface="Calibri" panose="020F0502020204030204" pitchFamily="34" charset="0"/>
                <a:cs typeface="Calibri" panose="020F0502020204030204" pitchFamily="34" charset="0"/>
              </a:rPr>
              <a:t>*/</a:t>
            </a:r>
            <a:endParaRPr lang="en-US" altLang="zh-CN" sz="1600" dirty="0">
              <a:latin typeface="Calibri" panose="020F0502020204030204" pitchFamily="34" charset="0"/>
              <a:cs typeface="Calibri" panose="020F0502020204030204" pitchFamily="34" charset="0"/>
            </a:endParaRPr>
          </a:p>
          <a:p>
            <a:r>
              <a:rPr lang="en-US" altLang="zh-CN" sz="1600" dirty="0">
                <a:latin typeface="Calibri" panose="020F0502020204030204" pitchFamily="34" charset="0"/>
                <a:cs typeface="Calibri" panose="020F0502020204030204" pitchFamily="34" charset="0"/>
              </a:rPr>
              <a:t>int main( int </a:t>
            </a:r>
            <a:r>
              <a:rPr lang="en-US" altLang="zh-CN" sz="1600" dirty="0" err="1">
                <a:latin typeface="Calibri" panose="020F0502020204030204" pitchFamily="34" charset="0"/>
                <a:cs typeface="Calibri" panose="020F0502020204030204" pitchFamily="34" charset="0"/>
              </a:rPr>
              <a:t>argc</a:t>
            </a:r>
            <a:r>
              <a:rPr lang="en-US" altLang="zh-CN" sz="1600" dirty="0">
                <a:latin typeface="Calibri" panose="020F0502020204030204" pitchFamily="34" charset="0"/>
                <a:cs typeface="Calibri" panose="020F0502020204030204" pitchFamily="34" charset="0"/>
              </a:rPr>
              <a:t>, char** </a:t>
            </a:r>
            <a:r>
              <a:rPr lang="en-US" altLang="zh-CN" sz="1600" dirty="0" err="1">
                <a:latin typeface="Calibri" panose="020F0502020204030204" pitchFamily="34" charset="0"/>
                <a:cs typeface="Calibri" panose="020F0502020204030204" pitchFamily="34" charset="0"/>
              </a:rPr>
              <a:t>argv</a:t>
            </a:r>
            <a:r>
              <a:rPr lang="en-US" altLang="zh-CN" sz="1600" dirty="0">
                <a:latin typeface="Calibri" panose="020F0502020204030204" pitchFamily="34" charset="0"/>
                <a:cs typeface="Calibri" panose="020F0502020204030204" pitchFamily="34" charset="0"/>
              </a:rPr>
              <a:t> )</a:t>
            </a:r>
            <a:endParaRPr lang="en-US" altLang="zh-CN" sz="1600" dirty="0">
              <a:latin typeface="Calibri" panose="020F0502020204030204" pitchFamily="34" charset="0"/>
              <a:cs typeface="Calibri" panose="020F0502020204030204" pitchFamily="34" charset="0"/>
            </a:endParaRPr>
          </a:p>
          <a:p>
            <a:r>
              <a:rPr lang="en-US" altLang="zh-CN" sz="1600" dirty="0">
                <a:latin typeface="Calibri" panose="020F0502020204030204" pitchFamily="34" charset="0"/>
                <a:cs typeface="Calibri" panose="020F0502020204030204" pitchFamily="34" charset="0"/>
              </a:rPr>
              <a:t>{</a:t>
            </a:r>
            <a:endParaRPr lang="en-US" altLang="zh-CN" sz="1600" dirty="0">
              <a:latin typeface="Calibri" panose="020F0502020204030204" pitchFamily="34" charset="0"/>
              <a:cs typeface="Calibri" panose="020F0502020204030204" pitchFamily="34" charset="0"/>
            </a:endParaRPr>
          </a:p>
          <a:p>
            <a:r>
              <a:rPr lang="en-US" altLang="zh-CN" sz="1600" dirty="0">
                <a:latin typeface="Calibri" panose="020F0502020204030204" pitchFamily="34" charset="0"/>
                <a:cs typeface="Calibri" panose="020F0502020204030204" pitchFamily="34" charset="0"/>
              </a:rPr>
              <a:t>int rank, size, tag=1;</a:t>
            </a:r>
            <a:endParaRPr lang="en-US" altLang="zh-CN" sz="1600" dirty="0">
              <a:latin typeface="Calibri" panose="020F0502020204030204" pitchFamily="34" charset="0"/>
              <a:cs typeface="Calibri" panose="020F0502020204030204" pitchFamily="34" charset="0"/>
            </a:endParaRPr>
          </a:p>
          <a:p>
            <a:r>
              <a:rPr lang="en-US" altLang="zh-CN" sz="1600" dirty="0">
                <a:latin typeface="Calibri" panose="020F0502020204030204" pitchFamily="34" charset="0"/>
                <a:cs typeface="Calibri" panose="020F0502020204030204" pitchFamily="34" charset="0"/>
              </a:rPr>
              <a:t>int </a:t>
            </a:r>
            <a:r>
              <a:rPr lang="en-US" altLang="zh-CN" sz="1600" dirty="0" err="1">
                <a:latin typeface="Calibri" panose="020F0502020204030204" pitchFamily="34" charset="0"/>
                <a:cs typeface="Calibri" panose="020F0502020204030204" pitchFamily="34" charset="0"/>
              </a:rPr>
              <a:t>senddata,recvdata</a:t>
            </a:r>
            <a:r>
              <a:rPr lang="en-US" altLang="zh-CN" sz="1600" dirty="0">
                <a:latin typeface="Calibri" panose="020F0502020204030204" pitchFamily="34" charset="0"/>
                <a:cs typeface="Calibri" panose="020F0502020204030204" pitchFamily="34" charset="0"/>
              </a:rPr>
              <a:t>;</a:t>
            </a:r>
            <a:endParaRPr lang="en-US" altLang="zh-CN" sz="1600" dirty="0">
              <a:latin typeface="Calibri" panose="020F0502020204030204" pitchFamily="34" charset="0"/>
              <a:cs typeface="Calibri" panose="020F0502020204030204" pitchFamily="34" charset="0"/>
            </a:endParaRPr>
          </a:p>
          <a:p>
            <a:r>
              <a:rPr lang="en-US" altLang="zh-CN" sz="1600" dirty="0" err="1">
                <a:solidFill>
                  <a:srgbClr val="C00000"/>
                </a:solidFill>
                <a:latin typeface="Calibri" panose="020F0502020204030204" pitchFamily="34" charset="0"/>
                <a:cs typeface="Calibri" panose="020F0502020204030204" pitchFamily="34" charset="0"/>
              </a:rPr>
              <a:t>MPI_Status</a:t>
            </a:r>
            <a:r>
              <a:rPr lang="en-US" altLang="zh-CN" sz="1600" dirty="0">
                <a:solidFill>
                  <a:srgbClr val="C00000"/>
                </a:solidFill>
                <a:latin typeface="Calibri" panose="020F0502020204030204" pitchFamily="34" charset="0"/>
                <a:cs typeface="Calibri" panose="020F0502020204030204" pitchFamily="34" charset="0"/>
              </a:rPr>
              <a:t> </a:t>
            </a:r>
            <a:r>
              <a:rPr lang="en-US" altLang="zh-CN" sz="1600" dirty="0">
                <a:latin typeface="Calibri" panose="020F0502020204030204" pitchFamily="34" charset="0"/>
                <a:cs typeface="Calibri" panose="020F0502020204030204" pitchFamily="34" charset="0"/>
              </a:rPr>
              <a:t>status; </a:t>
            </a:r>
            <a:endParaRPr lang="en-US" altLang="zh-CN" sz="1600" dirty="0">
              <a:latin typeface="Calibri" panose="020F0502020204030204" pitchFamily="34" charset="0"/>
              <a:cs typeface="Calibri" panose="020F0502020204030204" pitchFamily="34" charset="0"/>
            </a:endParaRPr>
          </a:p>
          <a:p>
            <a:r>
              <a:rPr lang="en-US" altLang="zh-CN" sz="1600" dirty="0" err="1">
                <a:solidFill>
                  <a:srgbClr val="C00000"/>
                </a:solidFill>
                <a:latin typeface="Calibri" panose="020F0502020204030204" pitchFamily="34" charset="0"/>
                <a:cs typeface="Calibri" panose="020F0502020204030204" pitchFamily="34" charset="0"/>
              </a:rPr>
              <a:t>MPI_Init</a:t>
            </a:r>
            <a:r>
              <a:rPr lang="en-US" altLang="zh-CN" sz="1600" dirty="0">
                <a:latin typeface="Calibri" panose="020F0502020204030204" pitchFamily="34" charset="0"/>
                <a:cs typeface="Calibri" panose="020F0502020204030204" pitchFamily="34" charset="0"/>
              </a:rPr>
              <a:t>(&amp;</a:t>
            </a:r>
            <a:r>
              <a:rPr lang="en-US" altLang="zh-CN" sz="1600" dirty="0" err="1">
                <a:latin typeface="Calibri" panose="020F0502020204030204" pitchFamily="34" charset="0"/>
                <a:cs typeface="Calibri" panose="020F0502020204030204" pitchFamily="34" charset="0"/>
              </a:rPr>
              <a:t>argc</a:t>
            </a:r>
            <a:r>
              <a:rPr lang="en-US" altLang="zh-CN" sz="1600" dirty="0">
                <a:latin typeface="Calibri" panose="020F0502020204030204" pitchFamily="34" charset="0"/>
                <a:cs typeface="Calibri" panose="020F0502020204030204" pitchFamily="34" charset="0"/>
              </a:rPr>
              <a:t>, &amp;</a:t>
            </a:r>
            <a:r>
              <a:rPr lang="en-US" altLang="zh-CN" sz="1600" dirty="0" err="1">
                <a:latin typeface="Calibri" panose="020F0502020204030204" pitchFamily="34" charset="0"/>
                <a:cs typeface="Calibri" panose="020F0502020204030204" pitchFamily="34" charset="0"/>
              </a:rPr>
              <a:t>argv</a:t>
            </a:r>
            <a:r>
              <a:rPr lang="en-US" altLang="zh-CN" sz="1600" dirty="0">
                <a:latin typeface="Calibri" panose="020F0502020204030204" pitchFamily="34" charset="0"/>
                <a:cs typeface="Calibri" panose="020F0502020204030204" pitchFamily="34" charset="0"/>
              </a:rPr>
              <a:t>); /*MPI</a:t>
            </a:r>
            <a:r>
              <a:rPr lang="zh-CN" altLang="en-US" sz="1600" dirty="0">
                <a:latin typeface="Calibri" panose="020F0502020204030204" pitchFamily="34" charset="0"/>
                <a:cs typeface="Calibri" panose="020F0502020204030204" pitchFamily="34" charset="0"/>
              </a:rPr>
              <a:t>的初始化函数</a:t>
            </a:r>
            <a:r>
              <a:rPr lang="en-US" altLang="zh-CN" sz="1600" dirty="0">
                <a:latin typeface="Calibri" panose="020F0502020204030204" pitchFamily="34" charset="0"/>
                <a:cs typeface="Calibri" panose="020F0502020204030204" pitchFamily="34" charset="0"/>
              </a:rPr>
              <a:t>*/</a:t>
            </a:r>
            <a:endParaRPr lang="en-US" altLang="zh-CN" sz="1600" dirty="0">
              <a:latin typeface="Calibri" panose="020F0502020204030204" pitchFamily="34" charset="0"/>
              <a:cs typeface="Calibri" panose="020F0502020204030204" pitchFamily="34" charset="0"/>
            </a:endParaRPr>
          </a:p>
          <a:p>
            <a:r>
              <a:rPr lang="en-US" altLang="zh-CN" sz="1600" dirty="0" err="1">
                <a:solidFill>
                  <a:srgbClr val="C00000"/>
                </a:solidFill>
                <a:latin typeface="Calibri" panose="020F0502020204030204" pitchFamily="34" charset="0"/>
                <a:cs typeface="Calibri" panose="020F0502020204030204" pitchFamily="34" charset="0"/>
              </a:rPr>
              <a:t>MPI_Comm_rank</a:t>
            </a:r>
            <a:r>
              <a:rPr lang="en-US" altLang="zh-CN" sz="1600" dirty="0">
                <a:latin typeface="Calibri" panose="020F0502020204030204" pitchFamily="34" charset="0"/>
                <a:cs typeface="Calibri" panose="020F0502020204030204" pitchFamily="34" charset="0"/>
              </a:rPr>
              <a:t>(</a:t>
            </a:r>
            <a:r>
              <a:rPr lang="en-US" altLang="zh-CN" sz="1600" dirty="0">
                <a:solidFill>
                  <a:srgbClr val="00B0F0"/>
                </a:solidFill>
                <a:latin typeface="Calibri" panose="020F0502020204030204" pitchFamily="34" charset="0"/>
                <a:cs typeface="Calibri" panose="020F0502020204030204" pitchFamily="34" charset="0"/>
              </a:rPr>
              <a:t>MPI_COMM_WORLD</a:t>
            </a:r>
            <a:r>
              <a:rPr lang="en-US" altLang="zh-CN" sz="1600" dirty="0">
                <a:latin typeface="Calibri" panose="020F0502020204030204" pitchFamily="34" charset="0"/>
                <a:cs typeface="Calibri" panose="020F0502020204030204" pitchFamily="34" charset="0"/>
              </a:rPr>
              <a:t>, &amp;rank); /*</a:t>
            </a:r>
            <a:r>
              <a:rPr lang="zh-CN" altLang="en-US" sz="1600" dirty="0">
                <a:latin typeface="Calibri" panose="020F0502020204030204" pitchFamily="34" charset="0"/>
                <a:cs typeface="Calibri" panose="020F0502020204030204" pitchFamily="34" charset="0"/>
              </a:rPr>
              <a:t>进程编号</a:t>
            </a:r>
            <a:r>
              <a:rPr lang="en-US" altLang="zh-CN" sz="1600" dirty="0">
                <a:latin typeface="Calibri" panose="020F0502020204030204" pitchFamily="34" charset="0"/>
                <a:cs typeface="Calibri" panose="020F0502020204030204" pitchFamily="34" charset="0"/>
              </a:rPr>
              <a:t>*/</a:t>
            </a:r>
            <a:endParaRPr lang="en-US" altLang="zh-CN" sz="1600" dirty="0">
              <a:latin typeface="Calibri" panose="020F0502020204030204" pitchFamily="34" charset="0"/>
              <a:cs typeface="Calibri" panose="020F0502020204030204" pitchFamily="34" charset="0"/>
            </a:endParaRPr>
          </a:p>
          <a:p>
            <a:r>
              <a:rPr lang="en-US" altLang="zh-CN" sz="1600" dirty="0" err="1">
                <a:solidFill>
                  <a:srgbClr val="C00000"/>
                </a:solidFill>
                <a:latin typeface="Calibri" panose="020F0502020204030204" pitchFamily="34" charset="0"/>
                <a:cs typeface="Calibri" panose="020F0502020204030204" pitchFamily="34" charset="0"/>
              </a:rPr>
              <a:t>MPI_Comm_size</a:t>
            </a:r>
            <a:r>
              <a:rPr lang="en-US" altLang="zh-CN" sz="1600" dirty="0">
                <a:latin typeface="Calibri" panose="020F0502020204030204" pitchFamily="34" charset="0"/>
                <a:cs typeface="Calibri" panose="020F0502020204030204" pitchFamily="34" charset="0"/>
              </a:rPr>
              <a:t>(</a:t>
            </a:r>
            <a:r>
              <a:rPr lang="en-US" altLang="zh-CN" sz="1600" dirty="0">
                <a:solidFill>
                  <a:srgbClr val="00B0F0"/>
                </a:solidFill>
                <a:latin typeface="Calibri" panose="020F0502020204030204" pitchFamily="34" charset="0"/>
                <a:cs typeface="Calibri" panose="020F0502020204030204" pitchFamily="34" charset="0"/>
              </a:rPr>
              <a:t>MPI_COMM_WORLD</a:t>
            </a:r>
            <a:r>
              <a:rPr lang="en-US" altLang="zh-CN" sz="1600" dirty="0">
                <a:latin typeface="Calibri" panose="020F0502020204030204" pitchFamily="34" charset="0"/>
                <a:cs typeface="Calibri" panose="020F0502020204030204" pitchFamily="34" charset="0"/>
              </a:rPr>
              <a:t>, &amp;size); /*</a:t>
            </a:r>
            <a:r>
              <a:rPr lang="zh-CN" altLang="en-US" sz="1600" dirty="0">
                <a:latin typeface="Calibri" panose="020F0502020204030204" pitchFamily="34" charset="0"/>
                <a:cs typeface="Calibri" panose="020F0502020204030204" pitchFamily="34" charset="0"/>
              </a:rPr>
              <a:t>总进程数</a:t>
            </a:r>
            <a:r>
              <a:rPr lang="en-US" altLang="zh-CN" sz="1600" dirty="0">
                <a:latin typeface="Calibri" panose="020F0502020204030204" pitchFamily="34" charset="0"/>
                <a:cs typeface="Calibri" panose="020F0502020204030204" pitchFamily="34" charset="0"/>
              </a:rPr>
              <a:t>*/</a:t>
            </a:r>
            <a:endParaRPr lang="en-US" altLang="zh-CN" sz="1600" dirty="0">
              <a:latin typeface="Calibri" panose="020F0502020204030204" pitchFamily="34" charset="0"/>
              <a:cs typeface="Calibri" panose="020F0502020204030204" pitchFamily="34" charset="0"/>
            </a:endParaRPr>
          </a:p>
          <a:p>
            <a:endParaRPr lang="en-US" altLang="zh-CN" sz="1600" dirty="0">
              <a:latin typeface="Calibri" panose="020F0502020204030204" pitchFamily="34" charset="0"/>
              <a:cs typeface="Calibri" panose="020F0502020204030204" pitchFamily="34" charset="0"/>
            </a:endParaRPr>
          </a:p>
          <a:p>
            <a:r>
              <a:rPr lang="en-US" altLang="zh-CN" sz="1600" dirty="0">
                <a:latin typeface="Calibri" panose="020F0502020204030204" pitchFamily="34" charset="0"/>
                <a:cs typeface="Calibri" panose="020F0502020204030204" pitchFamily="34" charset="0"/>
              </a:rPr>
              <a:t>if (rank==0){</a:t>
            </a:r>
            <a:endParaRPr lang="en-US" altLang="zh-CN" sz="1600" dirty="0">
              <a:latin typeface="Calibri" panose="020F0502020204030204" pitchFamily="34" charset="0"/>
              <a:cs typeface="Calibri" panose="020F0502020204030204" pitchFamily="34" charset="0"/>
            </a:endParaRPr>
          </a:p>
          <a:p>
            <a:r>
              <a:rPr lang="en-US" altLang="zh-CN" sz="1600" dirty="0" err="1">
                <a:latin typeface="Calibri" panose="020F0502020204030204" pitchFamily="34" charset="0"/>
                <a:cs typeface="Calibri" panose="020F0502020204030204" pitchFamily="34" charset="0"/>
              </a:rPr>
              <a:t>senddata</a:t>
            </a:r>
            <a:r>
              <a:rPr lang="en-US" altLang="zh-CN" sz="1600" dirty="0">
                <a:latin typeface="Calibri" panose="020F0502020204030204" pitchFamily="34" charset="0"/>
                <a:cs typeface="Calibri" panose="020F0502020204030204" pitchFamily="34" charset="0"/>
              </a:rPr>
              <a:t>=9999; </a:t>
            </a:r>
            <a:endParaRPr lang="en-US" altLang="zh-CN" sz="1600" dirty="0">
              <a:latin typeface="Calibri" panose="020F0502020204030204" pitchFamily="34" charset="0"/>
              <a:cs typeface="Calibri" panose="020F0502020204030204" pitchFamily="34" charset="0"/>
            </a:endParaRPr>
          </a:p>
          <a:p>
            <a:r>
              <a:rPr lang="en-US" altLang="zh-CN" sz="1600" dirty="0" err="1">
                <a:solidFill>
                  <a:srgbClr val="C00000"/>
                </a:solidFill>
                <a:latin typeface="Calibri" panose="020F0502020204030204" pitchFamily="34" charset="0"/>
                <a:cs typeface="Calibri" panose="020F0502020204030204" pitchFamily="34" charset="0"/>
              </a:rPr>
              <a:t>MPI_Send</a:t>
            </a:r>
            <a:r>
              <a:rPr lang="en-US" altLang="zh-CN" sz="1600" dirty="0">
                <a:latin typeface="Calibri" panose="020F0502020204030204" pitchFamily="34" charset="0"/>
                <a:cs typeface="Calibri" panose="020F0502020204030204" pitchFamily="34" charset="0"/>
              </a:rPr>
              <a:t>( &amp;</a:t>
            </a:r>
            <a:r>
              <a:rPr lang="en-US" altLang="zh-CN" sz="1600" dirty="0" err="1">
                <a:latin typeface="Calibri" panose="020F0502020204030204" pitchFamily="34" charset="0"/>
                <a:cs typeface="Calibri" panose="020F0502020204030204" pitchFamily="34" charset="0"/>
              </a:rPr>
              <a:t>senddata</a:t>
            </a:r>
            <a:r>
              <a:rPr lang="en-US" altLang="zh-CN" sz="1600" dirty="0">
                <a:latin typeface="Calibri" panose="020F0502020204030204" pitchFamily="34" charset="0"/>
                <a:cs typeface="Calibri" panose="020F0502020204030204" pitchFamily="34" charset="0"/>
              </a:rPr>
              <a:t>, 1, MPI_INT, 1, tag, MPI_COMM_WORLD); /*</a:t>
            </a:r>
            <a:r>
              <a:rPr lang="zh-CN" altLang="en-US" sz="1600" dirty="0">
                <a:latin typeface="Calibri" panose="020F0502020204030204" pitchFamily="34" charset="0"/>
                <a:cs typeface="Calibri" panose="020F0502020204030204" pitchFamily="34" charset="0"/>
              </a:rPr>
              <a:t>发送数据到进程</a:t>
            </a:r>
            <a:r>
              <a:rPr lang="en-US" altLang="zh-CN" sz="1600" dirty="0">
                <a:latin typeface="Calibri" panose="020F0502020204030204" pitchFamily="34" charset="0"/>
                <a:cs typeface="Calibri" panose="020F0502020204030204" pitchFamily="34" charset="0"/>
              </a:rPr>
              <a:t>1*/</a:t>
            </a:r>
            <a:endParaRPr lang="en-US" altLang="zh-CN" sz="1600" dirty="0">
              <a:latin typeface="Calibri" panose="020F0502020204030204" pitchFamily="34" charset="0"/>
              <a:cs typeface="Calibri" panose="020F0502020204030204" pitchFamily="34" charset="0"/>
            </a:endParaRPr>
          </a:p>
          <a:p>
            <a:r>
              <a:rPr lang="en-US" altLang="zh-CN" sz="1600" dirty="0">
                <a:latin typeface="Calibri" panose="020F0502020204030204" pitchFamily="34" charset="0"/>
                <a:cs typeface="Calibri" panose="020F0502020204030204" pitchFamily="34" charset="0"/>
              </a:rPr>
              <a:t>}</a:t>
            </a:r>
            <a:endParaRPr lang="en-US" altLang="zh-CN" sz="1600" dirty="0">
              <a:latin typeface="Calibri" panose="020F0502020204030204" pitchFamily="34" charset="0"/>
              <a:cs typeface="Calibri" panose="020F0502020204030204" pitchFamily="34" charset="0"/>
            </a:endParaRPr>
          </a:p>
          <a:p>
            <a:r>
              <a:rPr lang="en-US" altLang="zh-CN" sz="1600" dirty="0">
                <a:latin typeface="Calibri" panose="020F0502020204030204" pitchFamily="34" charset="0"/>
                <a:cs typeface="Calibri" panose="020F0502020204030204" pitchFamily="34" charset="0"/>
              </a:rPr>
              <a:t>if (rank==1) </a:t>
            </a:r>
            <a:endParaRPr lang="en-US" altLang="zh-CN" sz="1600" dirty="0">
              <a:latin typeface="Calibri" panose="020F0502020204030204" pitchFamily="34" charset="0"/>
              <a:cs typeface="Calibri" panose="020F0502020204030204" pitchFamily="34" charset="0"/>
            </a:endParaRPr>
          </a:p>
          <a:p>
            <a:r>
              <a:rPr lang="en-US" altLang="zh-CN" sz="1600" dirty="0" err="1">
                <a:solidFill>
                  <a:srgbClr val="C00000"/>
                </a:solidFill>
                <a:latin typeface="Calibri" panose="020F0502020204030204" pitchFamily="34" charset="0"/>
                <a:cs typeface="Calibri" panose="020F0502020204030204" pitchFamily="34" charset="0"/>
              </a:rPr>
              <a:t>MPI_Recv</a:t>
            </a:r>
            <a:r>
              <a:rPr lang="en-US" altLang="zh-CN" sz="1600" dirty="0">
                <a:latin typeface="Calibri" panose="020F0502020204030204" pitchFamily="34" charset="0"/>
                <a:cs typeface="Calibri" panose="020F0502020204030204" pitchFamily="34" charset="0"/>
              </a:rPr>
              <a:t>(&amp;</a:t>
            </a:r>
            <a:r>
              <a:rPr lang="en-US" altLang="zh-CN" sz="1600" dirty="0" err="1">
                <a:latin typeface="Calibri" panose="020F0502020204030204" pitchFamily="34" charset="0"/>
                <a:cs typeface="Calibri" panose="020F0502020204030204" pitchFamily="34" charset="0"/>
              </a:rPr>
              <a:t>recvdata</a:t>
            </a:r>
            <a:r>
              <a:rPr lang="en-US" altLang="zh-CN" sz="1600" dirty="0">
                <a:latin typeface="Calibri" panose="020F0502020204030204" pitchFamily="34" charset="0"/>
                <a:cs typeface="Calibri" panose="020F0502020204030204" pitchFamily="34" charset="0"/>
              </a:rPr>
              <a:t>, 1, MPI_INT, 0, tag, MPI_COMM_WORLD, &amp;status); </a:t>
            </a:r>
            <a:endParaRPr lang="en-US" altLang="zh-CN" sz="1600" dirty="0">
              <a:latin typeface="Calibri" panose="020F0502020204030204" pitchFamily="34" charset="0"/>
              <a:cs typeface="Calibri" panose="020F0502020204030204" pitchFamily="34" charset="0"/>
            </a:endParaRPr>
          </a:p>
          <a:p>
            <a:r>
              <a:rPr lang="en-US" altLang="zh-CN" sz="1600" dirty="0">
                <a:latin typeface="Calibri" panose="020F0502020204030204" pitchFamily="34" charset="0"/>
                <a:cs typeface="Calibri" panose="020F0502020204030204" pitchFamily="34" charset="0"/>
              </a:rPr>
              <a:t>/*</a:t>
            </a:r>
            <a:r>
              <a:rPr lang="zh-CN" altLang="en-US" sz="1600" dirty="0">
                <a:latin typeface="Calibri" panose="020F0502020204030204" pitchFamily="34" charset="0"/>
                <a:cs typeface="Calibri" panose="020F0502020204030204" pitchFamily="34" charset="0"/>
              </a:rPr>
              <a:t>从进程</a:t>
            </a:r>
            <a:r>
              <a:rPr lang="en-US" altLang="zh-CN" sz="1600" dirty="0">
                <a:latin typeface="Calibri" panose="020F0502020204030204" pitchFamily="34" charset="0"/>
                <a:cs typeface="Calibri" panose="020F0502020204030204" pitchFamily="34" charset="0"/>
              </a:rPr>
              <a:t>0</a:t>
            </a:r>
            <a:r>
              <a:rPr lang="zh-CN" altLang="en-US" sz="1600" dirty="0">
                <a:latin typeface="Calibri" panose="020F0502020204030204" pitchFamily="34" charset="0"/>
                <a:cs typeface="Calibri" panose="020F0502020204030204" pitchFamily="34" charset="0"/>
              </a:rPr>
              <a:t>接收数据</a:t>
            </a:r>
            <a:r>
              <a:rPr lang="en-US" altLang="zh-CN" sz="1600" dirty="0">
                <a:latin typeface="Calibri" panose="020F0502020204030204" pitchFamily="34" charset="0"/>
                <a:cs typeface="Calibri" panose="020F0502020204030204" pitchFamily="34" charset="0"/>
              </a:rPr>
              <a:t>*/</a:t>
            </a:r>
            <a:endParaRPr lang="en-US" altLang="zh-CN" sz="1600" dirty="0">
              <a:latin typeface="Calibri" panose="020F0502020204030204" pitchFamily="34" charset="0"/>
              <a:cs typeface="Calibri" panose="020F0502020204030204" pitchFamily="34" charset="0"/>
            </a:endParaRPr>
          </a:p>
          <a:p>
            <a:r>
              <a:rPr lang="en-US" altLang="zh-CN" sz="1600" dirty="0" err="1">
                <a:solidFill>
                  <a:srgbClr val="C00000"/>
                </a:solidFill>
                <a:latin typeface="Calibri" panose="020F0502020204030204" pitchFamily="34" charset="0"/>
                <a:cs typeface="Calibri" panose="020F0502020204030204" pitchFamily="34" charset="0"/>
              </a:rPr>
              <a:t>MPI_Finalize</a:t>
            </a:r>
            <a:r>
              <a:rPr lang="en-US" altLang="zh-CN" sz="1600" dirty="0">
                <a:latin typeface="Calibri" panose="020F0502020204030204" pitchFamily="34" charset="0"/>
                <a:cs typeface="Calibri" panose="020F0502020204030204" pitchFamily="34" charset="0"/>
              </a:rPr>
              <a:t>(); /*MPI</a:t>
            </a:r>
            <a:r>
              <a:rPr lang="zh-CN" altLang="en-US" sz="1600" dirty="0">
                <a:latin typeface="Calibri" panose="020F0502020204030204" pitchFamily="34" charset="0"/>
                <a:cs typeface="Calibri" panose="020F0502020204030204" pitchFamily="34" charset="0"/>
              </a:rPr>
              <a:t>的结束函数</a:t>
            </a:r>
            <a:r>
              <a:rPr lang="en-US" altLang="zh-CN" sz="1600" dirty="0">
                <a:latin typeface="Calibri" panose="020F0502020204030204" pitchFamily="34" charset="0"/>
                <a:cs typeface="Calibri" panose="020F0502020204030204" pitchFamily="34" charset="0"/>
              </a:rPr>
              <a:t>*/</a:t>
            </a:r>
            <a:endParaRPr lang="en-US" altLang="zh-CN" sz="1600" dirty="0">
              <a:latin typeface="Calibri" panose="020F0502020204030204" pitchFamily="34" charset="0"/>
              <a:cs typeface="Calibri" panose="020F0502020204030204" pitchFamily="34" charset="0"/>
            </a:endParaRPr>
          </a:p>
          <a:p>
            <a:r>
              <a:rPr lang="en-US" altLang="zh-CN" sz="1600" dirty="0">
                <a:latin typeface="Calibri" panose="020F0502020204030204" pitchFamily="34" charset="0"/>
                <a:cs typeface="Calibri" panose="020F0502020204030204" pitchFamily="34" charset="0"/>
              </a:rPr>
              <a:t>return (0);</a:t>
            </a:r>
            <a:endParaRPr lang="en-US" altLang="zh-CN" sz="1600" dirty="0">
              <a:latin typeface="Calibri" panose="020F0502020204030204" pitchFamily="34" charset="0"/>
              <a:cs typeface="Calibri" panose="020F0502020204030204" pitchFamily="34" charset="0"/>
            </a:endParaRPr>
          </a:p>
          <a:p>
            <a:r>
              <a:rPr lang="en-US" altLang="zh-CN" sz="1600" dirty="0">
                <a:latin typeface="Calibri" panose="020F0502020204030204" pitchFamily="34" charset="0"/>
                <a:cs typeface="Calibri" panose="020F0502020204030204" pitchFamily="34" charset="0"/>
              </a:rPr>
              <a:t>}</a:t>
            </a:r>
            <a:endParaRPr lang="zh-CN" altLang="en-US" sz="1600" dirty="0">
              <a:latin typeface="Calibri" panose="020F0502020204030204" pitchFamily="34" charset="0"/>
              <a:cs typeface="Calibri" panose="020F0502020204030204" pitchFamily="34" charset="0"/>
            </a:endParaRPr>
          </a:p>
        </p:txBody>
      </p:sp>
    </p:spTree>
  </p:cSld>
  <p:clrMapOvr>
    <a:masterClrMapping/>
  </p:clrMapOvr>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en-US" sz="2400" b="0" i="0" u="none" strike="noStrike" cap="none" normalizeH="0" baseline="0" smtClean="0">
            <a:ln>
              <a:noFill/>
            </a:ln>
            <a:solidFill>
              <a:schemeClr val="tx1"/>
            </a:solidFill>
            <a:effectLst/>
            <a:latin typeface="Times"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outerShdw dist="17961" dir="2700000" algn="ctr" rotWithShape="0">
            <a:schemeClr val="tx1">
              <a:gamma/>
              <a:shade val="60000"/>
              <a:invGamma/>
            </a:schemeClr>
          </a:outerShdw>
        </a:effectLst>
      </a:spPr>
      <a:bodyPr vert="horz" wrap="square" lIns="91440" tIns="45720" rIns="91440" bIns="45720" numCol="1" anchor="t" anchorCtr="0" compatLnSpc="1"/>
      <a:lstStyle>
        <a:defPPr marL="0" marR="0" indent="0" algn="l" defTabSz="914400" rtl="0" eaLnBrk="0" fontAlgn="base" latinLnBrk="0" hangingPunct="0">
          <a:spcBef>
            <a:spcPct val="0"/>
          </a:spcBef>
          <a:spcAft>
            <a:spcPct val="0"/>
          </a:spcAft>
          <a:buClrTx/>
          <a:buSzTx/>
          <a:buFont typeface="Arial" panose="020B0604020202020204" pitchFamily="34" charset="0"/>
          <a:buNone/>
          <a:defRPr kumimoji="0" lang="en-US" sz="2400" b="0" i="0" u="none" strike="noStrike" cap="none" normalizeH="0" baseline="0" smtClean="0">
            <a:ln>
              <a:noFill/>
            </a:ln>
            <a:solidFill>
              <a:schemeClr val="tx1"/>
            </a:solidFill>
            <a:effectLst/>
            <a:latin typeface="Times" panose="02020603050405020304" pitchFamily="18" charset="0"/>
            <a:ea typeface="宋体" panose="02010600030101010101"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HD:Microsoft Office 98:Templates:Presentation Designs:Sparkle</Template>
  <TotalTime>0</TotalTime>
  <Words>15255</Words>
  <Application>WPS 演示</Application>
  <PresentationFormat>全屏显示(4:3)</PresentationFormat>
  <Paragraphs>1702</Paragraphs>
  <Slides>64</Slides>
  <Notes>3</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64</vt:i4>
      </vt:variant>
    </vt:vector>
  </HeadingPairs>
  <TitlesOfParts>
    <vt:vector size="76" baseType="lpstr">
      <vt:lpstr>Arial</vt:lpstr>
      <vt:lpstr>宋体</vt:lpstr>
      <vt:lpstr>Wingdings</vt:lpstr>
      <vt:lpstr>Times</vt:lpstr>
      <vt:lpstr>Times New Roman</vt:lpstr>
      <vt:lpstr>黑体</vt:lpstr>
      <vt:lpstr>Calibri</vt:lpstr>
      <vt:lpstr>微软雅黑</vt:lpstr>
      <vt:lpstr>Arial Unicode MS</vt:lpstr>
      <vt:lpstr>Comic Sans MS</vt:lpstr>
      <vt:lpstr>自定义设计方案</vt:lpstr>
      <vt:lpstr>Word.Document.8</vt:lpstr>
      <vt:lpstr>并行程序设计  </vt:lpstr>
      <vt:lpstr>大纲</vt:lpstr>
      <vt:lpstr>大纲</vt:lpstr>
      <vt:lpstr>分布式内存系统</vt:lpstr>
      <vt:lpstr>什么是MPI</vt:lpstr>
      <vt:lpstr>MPI历史</vt:lpstr>
      <vt:lpstr>MPI环境配置</vt:lpstr>
      <vt:lpstr>大纲</vt:lpstr>
      <vt:lpstr>简单MPI程序</vt:lpstr>
      <vt:lpstr>MPI基本函数</vt:lpstr>
      <vt:lpstr>MPI基本函数</vt:lpstr>
      <vt:lpstr>大纲</vt:lpstr>
      <vt:lpstr>MPI消息</vt:lpstr>
      <vt:lpstr>MPI消息：数据类型</vt:lpstr>
      <vt:lpstr>预定义数据类型</vt:lpstr>
      <vt:lpstr>预定义数据类型：两个附加类型</vt:lpstr>
      <vt:lpstr>MPI_PACKED</vt:lpstr>
      <vt:lpstr>打包与拆包</vt:lpstr>
      <vt:lpstr>派生数据类型</vt:lpstr>
      <vt:lpstr>派生数据类型</vt:lpstr>
      <vt:lpstr>派生数据类型编程例子</vt:lpstr>
      <vt:lpstr>构造函数MPI_Type_vector</vt:lpstr>
      <vt:lpstr>MPI_Type_vector例子</vt:lpstr>
      <vt:lpstr>构造函数MPI_Type_struct</vt:lpstr>
      <vt:lpstr>MPI消息：消息标签</vt:lpstr>
      <vt:lpstr>MPI消息：通信域</vt:lpstr>
      <vt:lpstr>通信域</vt:lpstr>
      <vt:lpstr>通信域</vt:lpstr>
      <vt:lpstr>通信域程序示例</vt:lpstr>
      <vt:lpstr>MPI_Comm_dup和MPI_Comm_split函数</vt:lpstr>
      <vt:lpstr>组间通信域</vt:lpstr>
      <vt:lpstr>MPI消息：消息状态</vt:lpstr>
      <vt:lpstr>消息状态程序示例</vt:lpstr>
      <vt:lpstr>大纲</vt:lpstr>
      <vt:lpstr>点对点通信</vt:lpstr>
      <vt:lpstr>同步(synchronous)通信模式</vt:lpstr>
      <vt:lpstr>缓冲(buffered)通信模式</vt:lpstr>
      <vt:lpstr>标准(standard)通信模式</vt:lpstr>
      <vt:lpstr>就绪(ready)通信模式</vt:lpstr>
      <vt:lpstr>通信机制</vt:lpstr>
      <vt:lpstr>MPI的点对点通信函数</vt:lpstr>
      <vt:lpstr>重叠计算与通信</vt:lpstr>
      <vt:lpstr>重叠计算与通信</vt:lpstr>
      <vt:lpstr>重叠计算与通信</vt:lpstr>
      <vt:lpstr>Send-Recv函数</vt:lpstr>
      <vt:lpstr>大纲</vt:lpstr>
      <vt:lpstr>集合通信</vt:lpstr>
      <vt:lpstr>集合通信函数</vt:lpstr>
      <vt:lpstr>广播MPI_Bcast</vt:lpstr>
      <vt:lpstr>收集MPI_Gather</vt:lpstr>
      <vt:lpstr>散播MPI_Scatter</vt:lpstr>
      <vt:lpstr>全局收集MPI_Allgather</vt:lpstr>
      <vt:lpstr>全局交换MPI_Alltoall</vt:lpstr>
      <vt:lpstr>路障MPI_Barrier</vt:lpstr>
      <vt:lpstr>聚合操作: 归约和扫描</vt:lpstr>
      <vt:lpstr>归约MPI_Reduce</vt:lpstr>
      <vt:lpstr>归约例子（向量值）</vt:lpstr>
      <vt:lpstr>预定义的归约操作</vt:lpstr>
      <vt:lpstr>用户自定义的归约操作</vt:lpstr>
      <vt:lpstr>用户自定义的归约操作</vt:lpstr>
      <vt:lpstr>用户自定义的归约示例：复数乘法</vt:lpstr>
      <vt:lpstr>扫描MPI_scan</vt:lpstr>
      <vt:lpstr>扫描例子（向量值）</vt:lpstr>
      <vt:lpstr>集合通信</vt:lpstr>
    </vt:vector>
  </TitlesOfParts>
  <Company>SSU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工程中心建设报告</dc:title>
  <dc:creator>YXCHEN-PC</dc:creator>
  <cp:lastModifiedBy>谷守珍</cp:lastModifiedBy>
  <cp:revision>1435</cp:revision>
  <dcterms:created xsi:type="dcterms:W3CDTF">2001-06-30T15:45:00Z</dcterms:created>
  <dcterms:modified xsi:type="dcterms:W3CDTF">2025-05-12T04:26:14Z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2052-12.1.0.19302</vt:lpwstr>
  </property>
  <property fmtid="{D5CDD505-2E9C-101B-9397-08002B2CF9AE}" pid="3" name="ICV">
    <vt:lpwstr>535F0569E75443928620676C12ECE295_12</vt:lpwstr>
  </property>
</Properties>
</file>