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sldIdLst>
    <p:sldId id="256" r:id="rId3"/>
    <p:sldId id="357" r:id="rId5"/>
    <p:sldId id="386" r:id="rId6"/>
    <p:sldId id="359" r:id="rId7"/>
    <p:sldId id="358" r:id="rId8"/>
    <p:sldId id="360" r:id="rId9"/>
    <p:sldId id="361" r:id="rId10"/>
    <p:sldId id="362" r:id="rId11"/>
    <p:sldId id="387" r:id="rId12"/>
    <p:sldId id="365" r:id="rId13"/>
    <p:sldId id="364" r:id="rId14"/>
    <p:sldId id="366" r:id="rId15"/>
    <p:sldId id="367" r:id="rId16"/>
    <p:sldId id="370" r:id="rId17"/>
    <p:sldId id="372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00"/>
    <a:srgbClr val="FF9900"/>
    <a:srgbClr val="CCFFCC"/>
    <a:srgbClr val="FFFFFF"/>
    <a:srgbClr val="F6D8CA"/>
    <a:srgbClr val="F2C7B4"/>
    <a:srgbClr val="B01CA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1909" autoAdjust="0"/>
  </p:normalViewPr>
  <p:slideViewPr>
    <p:cSldViewPr showGuides="1">
      <p:cViewPr varScale="1">
        <p:scale>
          <a:sx n="97" d="100"/>
          <a:sy n="97" d="100"/>
        </p:scale>
        <p:origin x="618" y="96"/>
      </p:cViewPr>
      <p:guideLst>
        <p:guide orient="horz" pos="2152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E64033-35DA-46E3-831F-619B5451920A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BF1E7FA2-0D35-44B3-937F-3F449A29DD13}">
      <dgm:prSet phldrT="[文本]"/>
      <dgm:spPr>
        <a:solidFill>
          <a:srgbClr val="CC3300"/>
        </a:solidFill>
      </dgm:spPr>
      <dgm:t>
        <a:bodyPr/>
        <a:lstStyle/>
        <a:p>
          <a:r>
            <a:rPr lang="en-US" altLang="zh-CN" dirty="0" smtClean="0"/>
            <a:t>P1</a:t>
          </a:r>
          <a:endParaRPr lang="zh-CN" altLang="en-US" dirty="0"/>
        </a:p>
      </dgm:t>
    </dgm:pt>
    <dgm:pt modelId="{53213E6A-1744-4BC8-B720-D43C40CFA0A8}" cxnId="{F6C518E3-D691-4D9F-AFE0-A36F92F305BA}" type="parTrans">
      <dgm:prSet/>
      <dgm:spPr/>
      <dgm:t>
        <a:bodyPr/>
        <a:lstStyle/>
        <a:p>
          <a:endParaRPr lang="zh-CN" altLang="en-US"/>
        </a:p>
      </dgm:t>
    </dgm:pt>
    <dgm:pt modelId="{D1A92AB1-B32D-4575-8CF7-D88D36FACF79}" cxnId="{F6C518E3-D691-4D9F-AFE0-A36F92F305BA}" type="sibTrans">
      <dgm:prSet/>
      <dgm:spPr/>
      <dgm:t>
        <a:bodyPr/>
        <a:lstStyle/>
        <a:p>
          <a:endParaRPr lang="zh-CN" altLang="en-US"/>
        </a:p>
      </dgm:t>
    </dgm:pt>
    <dgm:pt modelId="{9F3F3645-9376-4E52-A419-B0C2113E6A34}">
      <dgm:prSet phldrT="[文本]"/>
      <dgm:spPr>
        <a:solidFill>
          <a:srgbClr val="262673"/>
        </a:solidFill>
      </dgm:spPr>
      <dgm:t>
        <a:bodyPr/>
        <a:lstStyle/>
        <a:p>
          <a:r>
            <a:rPr lang="en-US" altLang="zh-CN" dirty="0" smtClean="0"/>
            <a:t>P2</a:t>
          </a:r>
          <a:endParaRPr lang="zh-CN" altLang="en-US" dirty="0"/>
        </a:p>
      </dgm:t>
    </dgm:pt>
    <dgm:pt modelId="{4305F7F7-7258-45D5-A46C-6EF8D68130FD}" cxnId="{FFE4483F-CF6D-4AA7-822B-EEC237074736}" type="parTrans">
      <dgm:prSet/>
      <dgm:spPr/>
      <dgm:t>
        <a:bodyPr/>
        <a:lstStyle/>
        <a:p>
          <a:endParaRPr lang="zh-CN" altLang="en-US"/>
        </a:p>
      </dgm:t>
    </dgm:pt>
    <dgm:pt modelId="{CC423AC7-2C99-43C5-92DE-0A5CEFA6B203}" cxnId="{FFE4483F-CF6D-4AA7-822B-EEC237074736}" type="sibTrans">
      <dgm:prSet/>
      <dgm:spPr/>
      <dgm:t>
        <a:bodyPr/>
        <a:lstStyle/>
        <a:p>
          <a:endParaRPr lang="zh-CN" altLang="en-US"/>
        </a:p>
      </dgm:t>
    </dgm:pt>
    <dgm:pt modelId="{D666804C-2159-401A-B2B3-C3E83191A20C}">
      <dgm:prSet phldrT="[文本]"/>
      <dgm:spPr>
        <a:solidFill>
          <a:srgbClr val="FF9900"/>
        </a:solidFill>
      </dgm:spPr>
      <dgm:t>
        <a:bodyPr/>
        <a:lstStyle/>
        <a:p>
          <a:r>
            <a:rPr lang="en-US" altLang="zh-CN" dirty="0" smtClean="0"/>
            <a:t>P3</a:t>
          </a:r>
          <a:endParaRPr lang="zh-CN" altLang="en-US" dirty="0"/>
        </a:p>
      </dgm:t>
    </dgm:pt>
    <dgm:pt modelId="{0BC09FB7-17FD-4EE1-8136-D038992918C1}" cxnId="{87C5C207-2C5E-40FF-97DD-1B4D93BBFB39}" type="parTrans">
      <dgm:prSet/>
      <dgm:spPr/>
      <dgm:t>
        <a:bodyPr/>
        <a:lstStyle/>
        <a:p>
          <a:endParaRPr lang="zh-CN" altLang="en-US"/>
        </a:p>
      </dgm:t>
    </dgm:pt>
    <dgm:pt modelId="{A6ECD8F9-CB69-461C-9615-781A9675E19A}" cxnId="{87C5C207-2C5E-40FF-97DD-1B4D93BBFB39}" type="sibTrans">
      <dgm:prSet/>
      <dgm:spPr/>
      <dgm:t>
        <a:bodyPr/>
        <a:lstStyle/>
        <a:p>
          <a:endParaRPr lang="zh-CN" altLang="en-US"/>
        </a:p>
      </dgm:t>
    </dgm:pt>
    <dgm:pt modelId="{7900FE73-008A-4E98-8CCB-398A46844F06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 smtClean="0"/>
            <a:t>P4</a:t>
          </a:r>
          <a:endParaRPr lang="zh-CN" altLang="en-US" dirty="0"/>
        </a:p>
      </dgm:t>
    </dgm:pt>
    <dgm:pt modelId="{C6A1B47C-E968-433B-AD0D-EEF27C1EC9B7}" cxnId="{6D04A12F-CCD3-4B9C-B727-771AA5918B2C}" type="parTrans">
      <dgm:prSet/>
      <dgm:spPr/>
      <dgm:t>
        <a:bodyPr/>
        <a:lstStyle/>
        <a:p>
          <a:endParaRPr lang="zh-CN" altLang="en-US"/>
        </a:p>
      </dgm:t>
    </dgm:pt>
    <dgm:pt modelId="{802159E3-DA32-4D77-B75C-44021C8C1AA3}" cxnId="{6D04A12F-CCD3-4B9C-B727-771AA5918B2C}" type="sibTrans">
      <dgm:prSet/>
      <dgm:spPr/>
      <dgm:t>
        <a:bodyPr/>
        <a:lstStyle/>
        <a:p>
          <a:endParaRPr lang="zh-CN" altLang="en-US"/>
        </a:p>
      </dgm:t>
    </dgm:pt>
    <dgm:pt modelId="{891B5124-A9C5-4717-AE51-C3B4826D34CE}">
      <dgm:prSet phldrT="[文本]"/>
      <dgm:spPr>
        <a:solidFill>
          <a:srgbClr val="A50021"/>
        </a:solidFill>
      </dgm:spPr>
      <dgm:t>
        <a:bodyPr/>
        <a:lstStyle/>
        <a:p>
          <a:r>
            <a:rPr lang="en-US" altLang="zh-CN" dirty="0" smtClean="0"/>
            <a:t>P0</a:t>
          </a:r>
          <a:endParaRPr lang="zh-CN" altLang="en-US" dirty="0"/>
        </a:p>
      </dgm:t>
    </dgm:pt>
    <dgm:pt modelId="{F85A16A4-3E16-415C-9824-9991E8D8CD17}" cxnId="{C2EA0894-DF34-42D9-AD10-6E4894991909}" type="parTrans">
      <dgm:prSet/>
      <dgm:spPr/>
      <dgm:t>
        <a:bodyPr/>
        <a:lstStyle/>
        <a:p>
          <a:endParaRPr lang="zh-CN" altLang="en-US"/>
        </a:p>
      </dgm:t>
    </dgm:pt>
    <dgm:pt modelId="{1CFF70C8-1D17-41DA-8ECA-EBD43CE682EC}" cxnId="{C2EA0894-DF34-42D9-AD10-6E4894991909}" type="sibTrans">
      <dgm:prSet/>
      <dgm:spPr/>
      <dgm:t>
        <a:bodyPr/>
        <a:lstStyle/>
        <a:p>
          <a:endParaRPr lang="zh-CN" altLang="en-US"/>
        </a:p>
      </dgm:t>
    </dgm:pt>
    <dgm:pt modelId="{B26A329F-446E-4AF7-ACFB-5AE529406B7F}" type="pres">
      <dgm:prSet presAssocID="{83E64033-35DA-46E3-831F-619B5451920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F119DA4-1BE1-41E3-A6A6-245D5A561EC1}" type="pres">
      <dgm:prSet presAssocID="{BF1E7FA2-0D35-44B3-937F-3F449A29DD13}" presName="node" presStyleLbl="node1" presStyleIdx="0" presStyleCnt="5" custScaleX="74964" custScaleY="741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F77600-D0DD-4B68-ADDB-A2A8BDFF762B}" type="pres">
      <dgm:prSet presAssocID="{D1A92AB1-B32D-4575-8CF7-D88D36FACF79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761AFB93-47EE-4123-B5AF-B02AC5EEAE81}" type="pres">
      <dgm:prSet presAssocID="{D1A92AB1-B32D-4575-8CF7-D88D36FACF79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720D3549-3850-40BF-B988-189B0C64B9E4}" type="pres">
      <dgm:prSet presAssocID="{9F3F3645-9376-4E52-A419-B0C2113E6A34}" presName="node" presStyleLbl="node1" presStyleIdx="1" presStyleCnt="5" custScaleX="76042" custScaleY="719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5969D8-BE49-4A15-B51D-1B199FBD6D56}" type="pres">
      <dgm:prSet presAssocID="{CC423AC7-2C99-43C5-92DE-0A5CEFA6B203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1B241BCA-CE3D-4441-9EDA-B7F8B25A8FD2}" type="pres">
      <dgm:prSet presAssocID="{CC423AC7-2C99-43C5-92DE-0A5CEFA6B203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769BA352-0023-441A-8688-8873776CDEF8}" type="pres">
      <dgm:prSet presAssocID="{D666804C-2159-401A-B2B3-C3E83191A20C}" presName="node" presStyleLbl="node1" presStyleIdx="2" presStyleCnt="5" custScaleX="69706" custScaleY="741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30DDBA-A088-40F6-AD2B-0A09D4158E27}" type="pres">
      <dgm:prSet presAssocID="{A6ECD8F9-CB69-461C-9615-781A9675E19A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68F0DD16-6A7D-4A8B-B7DF-A3FA61263CED}" type="pres">
      <dgm:prSet presAssocID="{A6ECD8F9-CB69-461C-9615-781A9675E19A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51DB6FCF-EA05-432F-87BC-735042035607}" type="pres">
      <dgm:prSet presAssocID="{7900FE73-008A-4E98-8CCB-398A46844F06}" presName="node" presStyleLbl="node1" presStyleIdx="3" presStyleCnt="5" custScaleX="73687" custScaleY="741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79C11-5CDE-49C9-9A06-0159C2F68837}" type="pres">
      <dgm:prSet presAssocID="{802159E3-DA32-4D77-B75C-44021C8C1AA3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57864FED-2A32-4F75-9DA5-3DCBF72B106B}" type="pres">
      <dgm:prSet presAssocID="{802159E3-DA32-4D77-B75C-44021C8C1AA3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B103A441-CB56-473F-9EA9-1A67CA46DA8F}" type="pres">
      <dgm:prSet presAssocID="{891B5124-A9C5-4717-AE51-C3B4826D34CE}" presName="node" presStyleLbl="node1" presStyleIdx="4" presStyleCnt="5" custScaleX="73887" custScaleY="719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DA94C-D871-441F-B976-9D9026073BC3}" type="pres">
      <dgm:prSet presAssocID="{1CFF70C8-1D17-41DA-8ECA-EBD43CE682EC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F6D2443E-2FA5-401B-8E03-CE2DFE7750F7}" type="pres">
      <dgm:prSet presAssocID="{1CFF70C8-1D17-41DA-8ECA-EBD43CE682EC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75B09BF5-3894-4F85-A998-09EE7522656E}" type="presOf" srcId="{802159E3-DA32-4D77-B75C-44021C8C1AA3}" destId="{CED79C11-5CDE-49C9-9A06-0159C2F68837}" srcOrd="0" destOrd="0" presId="urn:microsoft.com/office/officeart/2005/8/layout/cycle2"/>
    <dgm:cxn modelId="{A4D4A342-03D8-4157-A939-8304079AF6E8}" type="presOf" srcId="{CC423AC7-2C99-43C5-92DE-0A5CEFA6B203}" destId="{935969D8-BE49-4A15-B51D-1B199FBD6D56}" srcOrd="0" destOrd="0" presId="urn:microsoft.com/office/officeart/2005/8/layout/cycle2"/>
    <dgm:cxn modelId="{FBAA23CA-C4B8-42F6-9C86-3FF2954D93CA}" type="presOf" srcId="{83E64033-35DA-46E3-831F-619B5451920A}" destId="{B26A329F-446E-4AF7-ACFB-5AE529406B7F}" srcOrd="0" destOrd="0" presId="urn:microsoft.com/office/officeart/2005/8/layout/cycle2"/>
    <dgm:cxn modelId="{191710BF-C47F-4575-AF47-62BAC9A08919}" type="presOf" srcId="{BF1E7FA2-0D35-44B3-937F-3F449A29DD13}" destId="{EF119DA4-1BE1-41E3-A6A6-245D5A561EC1}" srcOrd="0" destOrd="0" presId="urn:microsoft.com/office/officeart/2005/8/layout/cycle2"/>
    <dgm:cxn modelId="{97B3ED48-DCF1-4A5B-82D7-2CCB5B1C6CF4}" type="presOf" srcId="{1CFF70C8-1D17-41DA-8ECA-EBD43CE682EC}" destId="{F6D2443E-2FA5-401B-8E03-CE2DFE7750F7}" srcOrd="1" destOrd="0" presId="urn:microsoft.com/office/officeart/2005/8/layout/cycle2"/>
    <dgm:cxn modelId="{DE3C2EDC-A19B-4FBA-976F-2EF211DBBB4A}" type="presOf" srcId="{9F3F3645-9376-4E52-A419-B0C2113E6A34}" destId="{720D3549-3850-40BF-B988-189B0C64B9E4}" srcOrd="0" destOrd="0" presId="urn:microsoft.com/office/officeart/2005/8/layout/cycle2"/>
    <dgm:cxn modelId="{943F7740-3B68-4D2F-9237-141788DBA5B3}" type="presOf" srcId="{1CFF70C8-1D17-41DA-8ECA-EBD43CE682EC}" destId="{CEDDA94C-D871-441F-B976-9D9026073BC3}" srcOrd="0" destOrd="0" presId="urn:microsoft.com/office/officeart/2005/8/layout/cycle2"/>
    <dgm:cxn modelId="{87C5C207-2C5E-40FF-97DD-1B4D93BBFB39}" srcId="{83E64033-35DA-46E3-831F-619B5451920A}" destId="{D666804C-2159-401A-B2B3-C3E83191A20C}" srcOrd="2" destOrd="0" parTransId="{0BC09FB7-17FD-4EE1-8136-D038992918C1}" sibTransId="{A6ECD8F9-CB69-461C-9615-781A9675E19A}"/>
    <dgm:cxn modelId="{121DC5B4-E84F-4A2C-B0D7-97C5F426C0C8}" type="presOf" srcId="{7900FE73-008A-4E98-8CCB-398A46844F06}" destId="{51DB6FCF-EA05-432F-87BC-735042035607}" srcOrd="0" destOrd="0" presId="urn:microsoft.com/office/officeart/2005/8/layout/cycle2"/>
    <dgm:cxn modelId="{29591F5F-1626-4C33-9A74-C121F362A3F1}" type="presOf" srcId="{D666804C-2159-401A-B2B3-C3E83191A20C}" destId="{769BA352-0023-441A-8688-8873776CDEF8}" srcOrd="0" destOrd="0" presId="urn:microsoft.com/office/officeart/2005/8/layout/cycle2"/>
    <dgm:cxn modelId="{FD9D7E78-1596-4937-89F9-746B85906C4D}" type="presOf" srcId="{A6ECD8F9-CB69-461C-9615-781A9675E19A}" destId="{68F0DD16-6A7D-4A8B-B7DF-A3FA61263CED}" srcOrd="1" destOrd="0" presId="urn:microsoft.com/office/officeart/2005/8/layout/cycle2"/>
    <dgm:cxn modelId="{966806D9-9095-4C0C-9528-54052BB19B1E}" type="presOf" srcId="{D1A92AB1-B32D-4575-8CF7-D88D36FACF79}" destId="{4CF77600-D0DD-4B68-ADDB-A2A8BDFF762B}" srcOrd="0" destOrd="0" presId="urn:microsoft.com/office/officeart/2005/8/layout/cycle2"/>
    <dgm:cxn modelId="{7C1D23C5-26C0-4384-9D5C-BDEBCA5D46FF}" type="presOf" srcId="{CC423AC7-2C99-43C5-92DE-0A5CEFA6B203}" destId="{1B241BCA-CE3D-4441-9EDA-B7F8B25A8FD2}" srcOrd="1" destOrd="0" presId="urn:microsoft.com/office/officeart/2005/8/layout/cycle2"/>
    <dgm:cxn modelId="{24CA986F-B1A6-4477-BC61-1D7DCA8888C9}" type="presOf" srcId="{D1A92AB1-B32D-4575-8CF7-D88D36FACF79}" destId="{761AFB93-47EE-4123-B5AF-B02AC5EEAE81}" srcOrd="1" destOrd="0" presId="urn:microsoft.com/office/officeart/2005/8/layout/cycle2"/>
    <dgm:cxn modelId="{E6CB7225-46D8-4407-9EFC-173C12E242B1}" type="presOf" srcId="{802159E3-DA32-4D77-B75C-44021C8C1AA3}" destId="{57864FED-2A32-4F75-9DA5-3DCBF72B106B}" srcOrd="1" destOrd="0" presId="urn:microsoft.com/office/officeart/2005/8/layout/cycle2"/>
    <dgm:cxn modelId="{6D04A12F-CCD3-4B9C-B727-771AA5918B2C}" srcId="{83E64033-35DA-46E3-831F-619B5451920A}" destId="{7900FE73-008A-4E98-8CCB-398A46844F06}" srcOrd="3" destOrd="0" parTransId="{C6A1B47C-E968-433B-AD0D-EEF27C1EC9B7}" sibTransId="{802159E3-DA32-4D77-B75C-44021C8C1AA3}"/>
    <dgm:cxn modelId="{F20D2AC0-119E-40AC-B640-A9B8F0B34D0D}" type="presOf" srcId="{891B5124-A9C5-4717-AE51-C3B4826D34CE}" destId="{B103A441-CB56-473F-9EA9-1A67CA46DA8F}" srcOrd="0" destOrd="0" presId="urn:microsoft.com/office/officeart/2005/8/layout/cycle2"/>
    <dgm:cxn modelId="{F6C518E3-D691-4D9F-AFE0-A36F92F305BA}" srcId="{83E64033-35DA-46E3-831F-619B5451920A}" destId="{BF1E7FA2-0D35-44B3-937F-3F449A29DD13}" srcOrd="0" destOrd="0" parTransId="{53213E6A-1744-4BC8-B720-D43C40CFA0A8}" sibTransId="{D1A92AB1-B32D-4575-8CF7-D88D36FACF79}"/>
    <dgm:cxn modelId="{00FF9528-AA8A-4F1A-AAEC-5DFE422314E8}" type="presOf" srcId="{A6ECD8F9-CB69-461C-9615-781A9675E19A}" destId="{EA30DDBA-A088-40F6-AD2B-0A09D4158E27}" srcOrd="0" destOrd="0" presId="urn:microsoft.com/office/officeart/2005/8/layout/cycle2"/>
    <dgm:cxn modelId="{C2EA0894-DF34-42D9-AD10-6E4894991909}" srcId="{83E64033-35DA-46E3-831F-619B5451920A}" destId="{891B5124-A9C5-4717-AE51-C3B4826D34CE}" srcOrd="4" destOrd="0" parTransId="{F85A16A4-3E16-415C-9824-9991E8D8CD17}" sibTransId="{1CFF70C8-1D17-41DA-8ECA-EBD43CE682EC}"/>
    <dgm:cxn modelId="{FFE4483F-CF6D-4AA7-822B-EEC237074736}" srcId="{83E64033-35DA-46E3-831F-619B5451920A}" destId="{9F3F3645-9376-4E52-A419-B0C2113E6A34}" srcOrd="1" destOrd="0" parTransId="{4305F7F7-7258-45D5-A46C-6EF8D68130FD}" sibTransId="{CC423AC7-2C99-43C5-92DE-0A5CEFA6B203}"/>
    <dgm:cxn modelId="{37C50281-12B1-45BE-B2ED-1DC4D732396A}" type="presParOf" srcId="{B26A329F-446E-4AF7-ACFB-5AE529406B7F}" destId="{EF119DA4-1BE1-41E3-A6A6-245D5A561EC1}" srcOrd="0" destOrd="0" presId="urn:microsoft.com/office/officeart/2005/8/layout/cycle2"/>
    <dgm:cxn modelId="{4AC9CD89-58B2-46F0-B2E4-DF4D7B8CAFA0}" type="presParOf" srcId="{B26A329F-446E-4AF7-ACFB-5AE529406B7F}" destId="{4CF77600-D0DD-4B68-ADDB-A2A8BDFF762B}" srcOrd="1" destOrd="0" presId="urn:microsoft.com/office/officeart/2005/8/layout/cycle2"/>
    <dgm:cxn modelId="{628BB76E-AD10-4631-9370-670F02872878}" type="presParOf" srcId="{4CF77600-D0DD-4B68-ADDB-A2A8BDFF762B}" destId="{761AFB93-47EE-4123-B5AF-B02AC5EEAE81}" srcOrd="0" destOrd="0" presId="urn:microsoft.com/office/officeart/2005/8/layout/cycle2"/>
    <dgm:cxn modelId="{04B59C1A-5ADC-48FA-AA79-D55367825059}" type="presParOf" srcId="{B26A329F-446E-4AF7-ACFB-5AE529406B7F}" destId="{720D3549-3850-40BF-B988-189B0C64B9E4}" srcOrd="2" destOrd="0" presId="urn:microsoft.com/office/officeart/2005/8/layout/cycle2"/>
    <dgm:cxn modelId="{7D61D3C4-46E1-4F05-9076-CB0D2570D453}" type="presParOf" srcId="{B26A329F-446E-4AF7-ACFB-5AE529406B7F}" destId="{935969D8-BE49-4A15-B51D-1B199FBD6D56}" srcOrd="3" destOrd="0" presId="urn:microsoft.com/office/officeart/2005/8/layout/cycle2"/>
    <dgm:cxn modelId="{0E734BD0-6A6F-4B9D-B8F3-816022FEB9B9}" type="presParOf" srcId="{935969D8-BE49-4A15-B51D-1B199FBD6D56}" destId="{1B241BCA-CE3D-4441-9EDA-B7F8B25A8FD2}" srcOrd="0" destOrd="0" presId="urn:microsoft.com/office/officeart/2005/8/layout/cycle2"/>
    <dgm:cxn modelId="{69375013-34DD-41A2-8257-8DCDD5BED14A}" type="presParOf" srcId="{B26A329F-446E-4AF7-ACFB-5AE529406B7F}" destId="{769BA352-0023-441A-8688-8873776CDEF8}" srcOrd="4" destOrd="0" presId="urn:microsoft.com/office/officeart/2005/8/layout/cycle2"/>
    <dgm:cxn modelId="{9A93E86C-4956-4B4A-9D86-7C084C1A4267}" type="presParOf" srcId="{B26A329F-446E-4AF7-ACFB-5AE529406B7F}" destId="{EA30DDBA-A088-40F6-AD2B-0A09D4158E27}" srcOrd="5" destOrd="0" presId="urn:microsoft.com/office/officeart/2005/8/layout/cycle2"/>
    <dgm:cxn modelId="{C9873B8D-C664-4AB4-BA49-C4733C97FE17}" type="presParOf" srcId="{EA30DDBA-A088-40F6-AD2B-0A09D4158E27}" destId="{68F0DD16-6A7D-4A8B-B7DF-A3FA61263CED}" srcOrd="0" destOrd="0" presId="urn:microsoft.com/office/officeart/2005/8/layout/cycle2"/>
    <dgm:cxn modelId="{D6D250EF-8F6D-4402-9392-21881403EF38}" type="presParOf" srcId="{B26A329F-446E-4AF7-ACFB-5AE529406B7F}" destId="{51DB6FCF-EA05-432F-87BC-735042035607}" srcOrd="6" destOrd="0" presId="urn:microsoft.com/office/officeart/2005/8/layout/cycle2"/>
    <dgm:cxn modelId="{192CF4CA-9AB0-47EB-A6D7-40F36029F675}" type="presParOf" srcId="{B26A329F-446E-4AF7-ACFB-5AE529406B7F}" destId="{CED79C11-5CDE-49C9-9A06-0159C2F68837}" srcOrd="7" destOrd="0" presId="urn:microsoft.com/office/officeart/2005/8/layout/cycle2"/>
    <dgm:cxn modelId="{AE8E95F6-B3C3-4F38-9142-1F17EB379900}" type="presParOf" srcId="{CED79C11-5CDE-49C9-9A06-0159C2F68837}" destId="{57864FED-2A32-4F75-9DA5-3DCBF72B106B}" srcOrd="0" destOrd="0" presId="urn:microsoft.com/office/officeart/2005/8/layout/cycle2"/>
    <dgm:cxn modelId="{0CF23A48-035E-4EF8-82EB-FA396901093C}" type="presParOf" srcId="{B26A329F-446E-4AF7-ACFB-5AE529406B7F}" destId="{B103A441-CB56-473F-9EA9-1A67CA46DA8F}" srcOrd="8" destOrd="0" presId="urn:microsoft.com/office/officeart/2005/8/layout/cycle2"/>
    <dgm:cxn modelId="{F3954EEF-7F78-4354-B23A-836602C4C727}" type="presParOf" srcId="{B26A329F-446E-4AF7-ACFB-5AE529406B7F}" destId="{CEDDA94C-D871-441F-B976-9D9026073BC3}" srcOrd="9" destOrd="0" presId="urn:microsoft.com/office/officeart/2005/8/layout/cycle2"/>
    <dgm:cxn modelId="{FC7A906F-BC55-4838-9803-8294D92CC624}" type="presParOf" srcId="{CEDDA94C-D871-441F-B976-9D9026073BC3}" destId="{F6D2443E-2FA5-401B-8E03-CE2DFE7750F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8734" cy="2895524"/>
        <a:chOff x="0" y="0"/>
        <a:chExt cx="7208734" cy="2895524"/>
      </a:xfrm>
    </dsp:grpSpPr>
    <dsp:sp modelId="{EF119DA4-1BE1-41E3-A6A6-245D5A561EC1}">
      <dsp:nvSpPr>
        <dsp:cNvPr id="3" name="椭圆 2"/>
        <dsp:cNvSpPr/>
      </dsp:nvSpPr>
      <dsp:spPr bwMode="white">
        <a:xfrm>
          <a:off x="3166747" y="0"/>
          <a:ext cx="875240" cy="875240"/>
        </a:xfrm>
        <a:prstGeom prst="ellipse">
          <a:avLst/>
        </a:prstGeom>
        <a:solidFill>
          <a:srgbClr val="CC3300"/>
        </a:solidFill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43180" tIns="43180" rIns="43180" bIns="43180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P1</a:t>
          </a:r>
          <a:endParaRPr lang="zh-CN" altLang="en-US" dirty="0"/>
        </a:p>
      </dsp:txBody>
      <dsp:txXfrm>
        <a:off x="3166747" y="0"/>
        <a:ext cx="875240" cy="875240"/>
      </dsp:txXfrm>
    </dsp:sp>
    <dsp:sp modelId="{4CF77600-D0DD-4B68-ADDB-A2A8BDFF762B}">
      <dsp:nvSpPr>
        <dsp:cNvPr id="4" name="右箭头 3"/>
        <dsp:cNvSpPr/>
      </dsp:nvSpPr>
      <dsp:spPr bwMode="white">
        <a:xfrm rot="2159999">
          <a:off x="4019461" y="675763"/>
          <a:ext cx="231939" cy="29539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2">
            <a:tint val="60000"/>
          </a:schemeClr>
        </a:lnRef>
        <a:fillRef idx="1">
          <a:schemeClr val="accent2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1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2159999">
        <a:off x="4019461" y="675763"/>
        <a:ext cx="231939" cy="295394"/>
      </dsp:txXfrm>
    </dsp:sp>
    <dsp:sp modelId="{720D3549-3850-40BF-B988-189B0C64B9E4}">
      <dsp:nvSpPr>
        <dsp:cNvPr id="5" name="椭圆 4"/>
        <dsp:cNvSpPr/>
      </dsp:nvSpPr>
      <dsp:spPr bwMode="white">
        <a:xfrm>
          <a:off x="4228873" y="771680"/>
          <a:ext cx="875240" cy="875240"/>
        </a:xfrm>
        <a:prstGeom prst="ellipse">
          <a:avLst/>
        </a:prstGeom>
        <a:solidFill>
          <a:srgbClr val="262673"/>
        </a:solidFill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43180" tIns="43180" rIns="43180" bIns="43180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P2</a:t>
          </a:r>
          <a:endParaRPr lang="zh-CN" altLang="en-US" dirty="0"/>
        </a:p>
      </dsp:txBody>
      <dsp:txXfrm>
        <a:off x="4228873" y="771680"/>
        <a:ext cx="875240" cy="875240"/>
      </dsp:txXfrm>
    </dsp:sp>
    <dsp:sp modelId="{935969D8-BE49-4A15-B51D-1B199FBD6D56}">
      <dsp:nvSpPr>
        <dsp:cNvPr id="6" name="右箭头 5"/>
        <dsp:cNvSpPr/>
      </dsp:nvSpPr>
      <dsp:spPr bwMode="white">
        <a:xfrm rot="6480000">
          <a:off x="4347676" y="1685905"/>
          <a:ext cx="231939" cy="29539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2">
            <a:tint val="60000"/>
          </a:schemeClr>
        </a:lnRef>
        <a:fillRef idx="1">
          <a:schemeClr val="accent2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11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6480000">
        <a:off x="4347676" y="1685905"/>
        <a:ext cx="231939" cy="295394"/>
      </dsp:txXfrm>
    </dsp:sp>
    <dsp:sp modelId="{769BA352-0023-441A-8688-8873776CDEF8}">
      <dsp:nvSpPr>
        <dsp:cNvPr id="7" name="椭圆 6"/>
        <dsp:cNvSpPr/>
      </dsp:nvSpPr>
      <dsp:spPr bwMode="white">
        <a:xfrm>
          <a:off x="3823177" y="2020284"/>
          <a:ext cx="875240" cy="875240"/>
        </a:xfrm>
        <a:prstGeom prst="ellipse">
          <a:avLst/>
        </a:prstGeom>
        <a:solidFill>
          <a:srgbClr val="FF9900"/>
        </a:solidFill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43180" tIns="43180" rIns="43180" bIns="43180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P3</a:t>
          </a:r>
          <a:endParaRPr lang="zh-CN" altLang="en-US" dirty="0"/>
        </a:p>
      </dsp:txBody>
      <dsp:txXfrm>
        <a:off x="3823177" y="2020284"/>
        <a:ext cx="875240" cy="875240"/>
      </dsp:txXfrm>
    </dsp:sp>
    <dsp:sp modelId="{EA30DDBA-A088-40F6-AD2B-0A09D4158E27}">
      <dsp:nvSpPr>
        <dsp:cNvPr id="8" name="右箭头 7"/>
        <dsp:cNvSpPr/>
      </dsp:nvSpPr>
      <dsp:spPr bwMode="white">
        <a:xfrm rot="10800000">
          <a:off x="3488398" y="2310207"/>
          <a:ext cx="231939" cy="29539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2">
            <a:tint val="60000"/>
          </a:schemeClr>
        </a:lnRef>
        <a:fillRef idx="1">
          <a:schemeClr val="accent2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11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0800000">
        <a:off x="3488398" y="2310207"/>
        <a:ext cx="231939" cy="295394"/>
      </dsp:txXfrm>
    </dsp:sp>
    <dsp:sp modelId="{51DB6FCF-EA05-432F-87BC-735042035607}">
      <dsp:nvSpPr>
        <dsp:cNvPr id="9" name="椭圆 8"/>
        <dsp:cNvSpPr/>
      </dsp:nvSpPr>
      <dsp:spPr bwMode="white">
        <a:xfrm>
          <a:off x="2510317" y="2020284"/>
          <a:ext cx="875240" cy="875240"/>
        </a:xfrm>
        <a:prstGeom prst="ellipse">
          <a:avLst/>
        </a:prstGeom>
        <a:solidFill>
          <a:srgbClr val="FF0000"/>
        </a:solidFill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43180" tIns="43180" rIns="43180" bIns="43180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P4</a:t>
          </a:r>
          <a:endParaRPr lang="zh-CN" altLang="en-US" dirty="0"/>
        </a:p>
      </dsp:txBody>
      <dsp:txXfrm>
        <a:off x="2510317" y="2020284"/>
        <a:ext cx="875240" cy="875240"/>
      </dsp:txXfrm>
    </dsp:sp>
    <dsp:sp modelId="{CED79C11-5CDE-49C9-9A06-0159C2F68837}">
      <dsp:nvSpPr>
        <dsp:cNvPr id="10" name="右箭头 9"/>
        <dsp:cNvSpPr/>
      </dsp:nvSpPr>
      <dsp:spPr bwMode="white">
        <a:xfrm rot="15120000">
          <a:off x="2629120" y="1685905"/>
          <a:ext cx="231939" cy="29539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2">
            <a:tint val="60000"/>
          </a:schemeClr>
        </a:lnRef>
        <a:fillRef idx="1">
          <a:schemeClr val="accent2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11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5120000">
        <a:off x="2629120" y="1685905"/>
        <a:ext cx="231939" cy="295394"/>
      </dsp:txXfrm>
    </dsp:sp>
    <dsp:sp modelId="{B103A441-CB56-473F-9EA9-1A67CA46DA8F}">
      <dsp:nvSpPr>
        <dsp:cNvPr id="11" name="椭圆 10"/>
        <dsp:cNvSpPr/>
      </dsp:nvSpPr>
      <dsp:spPr bwMode="white">
        <a:xfrm>
          <a:off x="2104621" y="771680"/>
          <a:ext cx="875240" cy="875240"/>
        </a:xfrm>
        <a:prstGeom prst="ellipse">
          <a:avLst/>
        </a:prstGeom>
        <a:solidFill>
          <a:srgbClr val="A50021"/>
        </a:solidFill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43180" tIns="43180" rIns="43180" bIns="43180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P0</a:t>
          </a:r>
          <a:endParaRPr lang="zh-CN" altLang="en-US" dirty="0"/>
        </a:p>
      </dsp:txBody>
      <dsp:txXfrm>
        <a:off x="2104621" y="771680"/>
        <a:ext cx="875240" cy="875240"/>
      </dsp:txXfrm>
    </dsp:sp>
    <dsp:sp modelId="{CEDDA94C-D871-441F-B976-9D9026073BC3}">
      <dsp:nvSpPr>
        <dsp:cNvPr id="12" name="右箭头 11"/>
        <dsp:cNvSpPr/>
      </dsp:nvSpPr>
      <dsp:spPr bwMode="white">
        <a:xfrm rot="-2159999">
          <a:off x="2957335" y="675763"/>
          <a:ext cx="231939" cy="29539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2">
            <a:tint val="60000"/>
          </a:schemeClr>
        </a:lnRef>
        <a:fillRef idx="1">
          <a:schemeClr val="accent2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1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-2159999">
        <a:off x="2957335" y="675763"/>
        <a:ext cx="231939" cy="295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algn="r"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19408C84-9C46-42BD-8710-A6E6F07E95B6}" type="datetimeFigureOut">
              <a:rPr lang="zh-CN" altLang="en-US"/>
            </a:fld>
            <a:endParaRPr lang="zh-CN" altLang="en-US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58850" y="685800"/>
            <a:ext cx="49418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algn="r" defTabSz="99060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352043B7-3654-42D2-9D44-9BD02F88AA9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CD8826-7FE9-4780-B625-EB39FDBC2A05}" type="slidenum">
              <a:rPr lang="zh-CN" altLang="en-US" sz="1300" smtClean="0">
                <a:latin typeface="Times" panose="02020603050405020304" pitchFamily="18" charset="0"/>
              </a:rPr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♦"/>
              <a:defRPr sz="24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♦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>
            <a:lvl1pPr marL="342900" indent="-342900">
              <a:defRPr lang="zh-CN" altLang="en-US" sz="3200" kern="120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defRPr lang="zh-CN" altLang="en-US" sz="2800" kern="120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 bwMode="auto">
          <a:xfrm>
            <a:off x="895350" y="1371600"/>
            <a:ext cx="7315200" cy="874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并行程序设计  </a:t>
            </a:r>
            <a:endParaRPr lang="zh-CN" altLang="en-US"/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 bwMode="auto">
          <a:xfrm>
            <a:off x="609600" y="2589213"/>
            <a:ext cx="7886700" cy="207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>
                <a:solidFill>
                  <a:srgbClr val="C00000"/>
                </a:solidFill>
              </a:rPr>
              <a:t>Lecture 9</a:t>
            </a:r>
            <a:r>
              <a:rPr lang="en-US" altLang="zh-CN" dirty="0" smtClean="0">
                <a:solidFill>
                  <a:srgbClr val="C00000"/>
                </a:solidFill>
              </a:rPr>
              <a:t>: </a:t>
            </a:r>
            <a:endParaRPr lang="en-US" altLang="zh-CN" dirty="0">
              <a:solidFill>
                <a:srgbClr val="C00000"/>
              </a:solidFill>
            </a:endParaRPr>
          </a:p>
          <a:p>
            <a:br>
              <a:rPr lang="en-US" altLang="zh-CN" dirty="0">
                <a:solidFill>
                  <a:srgbClr val="C00000"/>
                </a:solidFill>
              </a:rPr>
            </a:br>
            <a:r>
              <a:rPr lang="en-US" altLang="zh-CN" sz="3200" b="1" dirty="0" smtClean="0">
                <a:solidFill>
                  <a:srgbClr val="C00000"/>
                </a:solidFill>
              </a:rPr>
              <a:t>MPI</a:t>
            </a:r>
            <a:r>
              <a:rPr lang="zh-CN" altLang="en-US" sz="3200" b="1" dirty="0">
                <a:solidFill>
                  <a:srgbClr val="C00000"/>
                </a:solidFill>
              </a:rPr>
              <a:t>并行编程实例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5943534"/>
            <a:ext cx="8184958" cy="609584"/>
          </a:xfrm>
        </p:spPr>
        <p:txBody>
          <a:bodyPr/>
          <a:lstStyle/>
          <a:p>
            <a:r>
              <a:rPr lang="zh-CN" altLang="en-US" dirty="0" smtClean="0"/>
              <a:t>偶数阶段和奇数阶段，不同元素对进行比较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奇偶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52674" y="990664"/>
            <a:ext cx="4998992" cy="477053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void </a:t>
            </a:r>
            <a:r>
              <a:rPr lang="en-US" altLang="zh-CN" sz="1600" dirty="0" err="1"/>
              <a:t>Odd_even_sort</a:t>
            </a:r>
            <a:r>
              <a:rPr lang="en-US" altLang="zh-CN" sz="1600" dirty="0"/>
              <a:t>( int a[],int n) {</a:t>
            </a:r>
            <a:endParaRPr lang="en-US" altLang="zh-CN" sz="1600" dirty="0"/>
          </a:p>
          <a:p>
            <a:r>
              <a:rPr lang="en-US" altLang="zh-CN" sz="1600" dirty="0"/>
              <a:t>           int phase, </a:t>
            </a:r>
            <a:r>
              <a:rPr lang="en-US" altLang="zh-CN" sz="1600" dirty="0" smtClean="0"/>
              <a:t>I, </a:t>
            </a:r>
            <a:r>
              <a:rPr lang="en-US" altLang="zh-CN" sz="1600" dirty="0"/>
              <a:t>temp;</a:t>
            </a:r>
            <a:endParaRPr lang="en-US" altLang="zh-CN" sz="1600" dirty="0"/>
          </a:p>
          <a:p>
            <a:r>
              <a:rPr lang="en-US" altLang="zh-CN" sz="1600" dirty="0"/>
              <a:t>           for (phase = 0; phase &lt; n; phase++)</a:t>
            </a:r>
            <a:endParaRPr lang="en-US" altLang="zh-CN" sz="1600" dirty="0"/>
          </a:p>
          <a:p>
            <a:r>
              <a:rPr lang="en-US" altLang="zh-CN" sz="1600" dirty="0"/>
              <a:t>	if (phase % 2 == 0) { / </a:t>
            </a:r>
            <a:r>
              <a:rPr lang="en-US" altLang="zh-CN" sz="1600" dirty="0" smtClean="0"/>
              <a:t>*</a:t>
            </a:r>
            <a:r>
              <a:rPr lang="zh-CN" altLang="en-US" sz="1600" dirty="0" smtClean="0"/>
              <a:t>偶数阶段</a:t>
            </a:r>
            <a:r>
              <a:rPr lang="en-US" altLang="zh-CN" sz="1600" dirty="0" smtClean="0"/>
              <a:t>*/</a:t>
            </a:r>
            <a:endParaRPr lang="en-US" altLang="zh-CN" sz="1600" dirty="0"/>
          </a:p>
          <a:p>
            <a:r>
              <a:rPr lang="en-US" altLang="zh-CN" sz="1600" dirty="0"/>
              <a:t> 	 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1;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n;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+= 2)</a:t>
            </a:r>
            <a:endParaRPr lang="en-US" altLang="zh-CN" sz="1600" dirty="0"/>
          </a:p>
          <a:p>
            <a:r>
              <a:rPr lang="en-US" altLang="zh-CN" sz="1600" dirty="0"/>
              <a:t> 	        if (a[i-1] &gt; 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 {</a:t>
            </a:r>
            <a:endParaRPr lang="en-US" altLang="zh-CN" sz="1600" dirty="0"/>
          </a:p>
          <a:p>
            <a:r>
              <a:rPr lang="en-US" altLang="zh-CN" sz="1600" dirty="0"/>
              <a:t> 	            temp = 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];</a:t>
            </a:r>
            <a:endParaRPr lang="en-US" altLang="zh-CN" sz="1600" dirty="0"/>
          </a:p>
          <a:p>
            <a:r>
              <a:rPr lang="en-US" altLang="zh-CN" sz="1600" dirty="0"/>
              <a:t> 	            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a[i-1];</a:t>
            </a:r>
            <a:endParaRPr lang="en-US" altLang="zh-CN" sz="1600" dirty="0"/>
          </a:p>
          <a:p>
            <a:r>
              <a:rPr lang="en-US" altLang="zh-CN" sz="1600" dirty="0"/>
              <a:t> 	            a[i-1] = temp;</a:t>
            </a:r>
            <a:endParaRPr lang="en-US" altLang="zh-CN" sz="1600" dirty="0"/>
          </a:p>
          <a:p>
            <a:r>
              <a:rPr lang="en-US" altLang="zh-CN" sz="1600" dirty="0"/>
              <a:t> 	        }</a:t>
            </a:r>
            <a:endParaRPr lang="en-US" altLang="zh-CN" sz="1600" dirty="0"/>
          </a:p>
          <a:p>
            <a:r>
              <a:rPr lang="en-US" altLang="zh-CN" sz="1600" dirty="0"/>
              <a:t> 	} else {/ </a:t>
            </a:r>
            <a:r>
              <a:rPr lang="en-US" altLang="zh-CN" sz="1600" dirty="0" smtClean="0"/>
              <a:t>*</a:t>
            </a:r>
            <a:r>
              <a:rPr lang="zh-CN" altLang="en-US" sz="1600" dirty="0" smtClean="0"/>
              <a:t>奇数阶段</a:t>
            </a:r>
            <a:r>
              <a:rPr lang="en-US" altLang="zh-CN" sz="1600" dirty="0" smtClean="0"/>
              <a:t>*/</a:t>
            </a:r>
            <a:endParaRPr lang="en-US" altLang="zh-CN" sz="1600" dirty="0"/>
          </a:p>
          <a:p>
            <a:r>
              <a:rPr lang="en-US" altLang="zh-CN" sz="1600" dirty="0"/>
              <a:t> 	 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1;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n-1;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+= 2)</a:t>
            </a:r>
            <a:endParaRPr lang="en-US" altLang="zh-CN" sz="1600" dirty="0"/>
          </a:p>
          <a:p>
            <a:r>
              <a:rPr lang="en-US" altLang="zh-CN" sz="1600" dirty="0"/>
              <a:t>	        if (a[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&gt; a[i+1]) {</a:t>
            </a:r>
            <a:endParaRPr lang="en-US" altLang="zh-CN" sz="1600" dirty="0"/>
          </a:p>
          <a:p>
            <a:r>
              <a:rPr lang="en-US" altLang="zh-CN" sz="1600" dirty="0"/>
              <a:t> 	            temp = 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];</a:t>
            </a:r>
            <a:endParaRPr lang="en-US" altLang="zh-CN" sz="1600" dirty="0"/>
          </a:p>
          <a:p>
            <a:r>
              <a:rPr lang="en-US" altLang="zh-CN" sz="1600" dirty="0"/>
              <a:t>	            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a[i+1];</a:t>
            </a:r>
            <a:endParaRPr lang="en-US" altLang="zh-CN" sz="1600" dirty="0"/>
          </a:p>
          <a:p>
            <a:r>
              <a:rPr lang="en-US" altLang="zh-CN" sz="1600" dirty="0"/>
              <a:t> 	            a[i+1] = temp;</a:t>
            </a:r>
            <a:endParaRPr lang="en-US" altLang="zh-CN" sz="1600" dirty="0"/>
          </a:p>
          <a:p>
            <a:r>
              <a:rPr lang="en-US" altLang="zh-CN" sz="1600" dirty="0"/>
              <a:t> 	        }</a:t>
            </a:r>
            <a:endParaRPr lang="en-US" altLang="zh-CN" sz="1600" dirty="0"/>
          </a:p>
          <a:p>
            <a:r>
              <a:rPr lang="en-US" altLang="zh-CN" sz="1600" dirty="0"/>
              <a:t> 	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2473564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数组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A={5,9,4,3}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奇偶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排序：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phase = 0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（偶数）：比较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(a[0],a[1])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 (a[2],a[3])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A={5,9,3,4}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phase = 1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（奇数）：比较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(a[1],a[2])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 ，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A={5,3,9,4}</a:t>
            </a:r>
            <a:endParaRPr lang="zh-CN" alt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phase = 2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（偶数）：比较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(a[0],a[1])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 (a[2],a[3])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A={3,5,4,9}</a:t>
            </a:r>
            <a:endParaRPr lang="zh-CN" alt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phase = 3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（奇数）：比较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(a[1],a[2])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 ，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A={3,4,5,9}</a:t>
            </a:r>
            <a:endParaRPr lang="zh-CN" alt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通信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3276633" y="3629942"/>
            <a:ext cx="618310" cy="36933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66729" y="362994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a[0]</a:t>
            </a:r>
            <a:endParaRPr lang="zh-CN" altLang="en-US" sz="1800" dirty="0"/>
          </a:p>
        </p:txBody>
      </p:sp>
      <p:sp>
        <p:nvSpPr>
          <p:cNvPr id="17" name="圆角矩形 16"/>
          <p:cNvSpPr/>
          <p:nvPr/>
        </p:nvSpPr>
        <p:spPr bwMode="auto">
          <a:xfrm>
            <a:off x="4419603" y="3629942"/>
            <a:ext cx="618310" cy="36933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09699" y="362994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a[1]</a:t>
            </a:r>
            <a:endParaRPr lang="zh-CN" altLang="en-US" sz="1800" dirty="0"/>
          </a:p>
        </p:txBody>
      </p:sp>
      <p:sp>
        <p:nvSpPr>
          <p:cNvPr id="19" name="圆角矩形 18"/>
          <p:cNvSpPr/>
          <p:nvPr/>
        </p:nvSpPr>
        <p:spPr bwMode="auto">
          <a:xfrm>
            <a:off x="5638771" y="3629942"/>
            <a:ext cx="618310" cy="36933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28867" y="362994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a[2]</a:t>
            </a:r>
            <a:endParaRPr lang="zh-CN" altLang="en-US" sz="1800" dirty="0"/>
          </a:p>
        </p:txBody>
      </p:sp>
      <p:sp>
        <p:nvSpPr>
          <p:cNvPr id="21" name="圆角矩形 20"/>
          <p:cNvSpPr/>
          <p:nvPr/>
        </p:nvSpPr>
        <p:spPr bwMode="auto">
          <a:xfrm>
            <a:off x="6760332" y="3629942"/>
            <a:ext cx="618310" cy="36933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50428" y="362994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a[3]</a:t>
            </a:r>
            <a:endParaRPr lang="zh-CN" altLang="en-US" sz="1800" dirty="0"/>
          </a:p>
        </p:txBody>
      </p:sp>
      <p:sp>
        <p:nvSpPr>
          <p:cNvPr id="23" name="圆角矩形 22"/>
          <p:cNvSpPr/>
          <p:nvPr/>
        </p:nvSpPr>
        <p:spPr bwMode="auto">
          <a:xfrm>
            <a:off x="3276633" y="4411577"/>
            <a:ext cx="618310" cy="36933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66729" y="441157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a[0]</a:t>
            </a:r>
            <a:endParaRPr lang="zh-CN" altLang="en-US" sz="1800" dirty="0"/>
          </a:p>
        </p:txBody>
      </p:sp>
      <p:sp>
        <p:nvSpPr>
          <p:cNvPr id="25" name="圆角矩形 24"/>
          <p:cNvSpPr/>
          <p:nvPr/>
        </p:nvSpPr>
        <p:spPr bwMode="auto">
          <a:xfrm>
            <a:off x="4419603" y="4411577"/>
            <a:ext cx="618310" cy="36933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09699" y="441157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a[1]</a:t>
            </a:r>
            <a:endParaRPr lang="zh-CN" altLang="en-US" sz="1800" dirty="0"/>
          </a:p>
        </p:txBody>
      </p:sp>
      <p:sp>
        <p:nvSpPr>
          <p:cNvPr id="27" name="圆角矩形 26"/>
          <p:cNvSpPr/>
          <p:nvPr/>
        </p:nvSpPr>
        <p:spPr bwMode="auto">
          <a:xfrm>
            <a:off x="5638771" y="4411577"/>
            <a:ext cx="618310" cy="36933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28867" y="441157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a[2]</a:t>
            </a:r>
            <a:endParaRPr lang="zh-CN" altLang="en-US" sz="1800" dirty="0"/>
          </a:p>
        </p:txBody>
      </p:sp>
      <p:sp>
        <p:nvSpPr>
          <p:cNvPr id="29" name="圆角矩形 28"/>
          <p:cNvSpPr/>
          <p:nvPr/>
        </p:nvSpPr>
        <p:spPr bwMode="auto">
          <a:xfrm>
            <a:off x="6760332" y="4411577"/>
            <a:ext cx="618310" cy="36933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50428" y="441157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a[3]</a:t>
            </a:r>
            <a:endParaRPr lang="zh-CN" altLang="en-US" sz="1800" dirty="0"/>
          </a:p>
        </p:txBody>
      </p:sp>
      <p:cxnSp>
        <p:nvCxnSpPr>
          <p:cNvPr id="48" name="直接箭头连接符 47"/>
          <p:cNvCxnSpPr>
            <a:stCxn id="7" idx="3"/>
            <a:endCxn id="18" idx="1"/>
          </p:cNvCxnSpPr>
          <p:nvPr/>
        </p:nvCxnSpPr>
        <p:spPr bwMode="auto">
          <a:xfrm>
            <a:off x="3894943" y="3814608"/>
            <a:ext cx="5147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>
            <a:off x="6257081" y="3801674"/>
            <a:ext cx="5147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2" name="直接箭头连接符 51"/>
          <p:cNvCxnSpPr>
            <a:stCxn id="25" idx="3"/>
            <a:endCxn id="28" idx="1"/>
          </p:cNvCxnSpPr>
          <p:nvPr/>
        </p:nvCxnSpPr>
        <p:spPr bwMode="auto">
          <a:xfrm>
            <a:off x="5037913" y="4596243"/>
            <a:ext cx="59095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6" name="圆角矩形 55"/>
          <p:cNvSpPr/>
          <p:nvPr/>
        </p:nvSpPr>
        <p:spPr bwMode="auto">
          <a:xfrm>
            <a:off x="3276633" y="5193212"/>
            <a:ext cx="618310" cy="36933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66729" y="519321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a[0]</a:t>
            </a:r>
            <a:endParaRPr lang="zh-CN" altLang="en-US" sz="1800" dirty="0"/>
          </a:p>
        </p:txBody>
      </p:sp>
      <p:sp>
        <p:nvSpPr>
          <p:cNvPr id="58" name="圆角矩形 57"/>
          <p:cNvSpPr/>
          <p:nvPr/>
        </p:nvSpPr>
        <p:spPr bwMode="auto">
          <a:xfrm>
            <a:off x="4419603" y="5193212"/>
            <a:ext cx="618310" cy="36933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409699" y="519321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a[1]</a:t>
            </a:r>
            <a:endParaRPr lang="zh-CN" altLang="en-US" sz="1800" dirty="0"/>
          </a:p>
        </p:txBody>
      </p:sp>
      <p:sp>
        <p:nvSpPr>
          <p:cNvPr id="60" name="圆角矩形 59"/>
          <p:cNvSpPr/>
          <p:nvPr/>
        </p:nvSpPr>
        <p:spPr bwMode="auto">
          <a:xfrm>
            <a:off x="5638771" y="5193212"/>
            <a:ext cx="618310" cy="36933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28867" y="519321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a[2]</a:t>
            </a:r>
            <a:endParaRPr lang="zh-CN" altLang="en-US" sz="1800" dirty="0"/>
          </a:p>
        </p:txBody>
      </p:sp>
      <p:sp>
        <p:nvSpPr>
          <p:cNvPr id="62" name="圆角矩形 61"/>
          <p:cNvSpPr/>
          <p:nvPr/>
        </p:nvSpPr>
        <p:spPr bwMode="auto">
          <a:xfrm>
            <a:off x="6760332" y="5193212"/>
            <a:ext cx="618310" cy="36933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750428" y="519321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a[3]</a:t>
            </a:r>
            <a:endParaRPr lang="zh-CN" altLang="en-US" sz="1800" dirty="0"/>
          </a:p>
        </p:txBody>
      </p:sp>
      <p:sp>
        <p:nvSpPr>
          <p:cNvPr id="64" name="圆角矩形 63"/>
          <p:cNvSpPr/>
          <p:nvPr/>
        </p:nvSpPr>
        <p:spPr bwMode="auto">
          <a:xfrm>
            <a:off x="3276633" y="5974847"/>
            <a:ext cx="618310" cy="36933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266729" y="597484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a[0]</a:t>
            </a:r>
            <a:endParaRPr lang="zh-CN" altLang="en-US" sz="1800" dirty="0"/>
          </a:p>
        </p:txBody>
      </p:sp>
      <p:sp>
        <p:nvSpPr>
          <p:cNvPr id="66" name="圆角矩形 65"/>
          <p:cNvSpPr/>
          <p:nvPr/>
        </p:nvSpPr>
        <p:spPr bwMode="auto">
          <a:xfrm>
            <a:off x="4419603" y="5974847"/>
            <a:ext cx="618310" cy="36933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409699" y="597484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a[1]</a:t>
            </a:r>
            <a:endParaRPr lang="zh-CN" altLang="en-US" sz="1800" dirty="0"/>
          </a:p>
        </p:txBody>
      </p:sp>
      <p:sp>
        <p:nvSpPr>
          <p:cNvPr id="68" name="圆角矩形 67"/>
          <p:cNvSpPr/>
          <p:nvPr/>
        </p:nvSpPr>
        <p:spPr bwMode="auto">
          <a:xfrm>
            <a:off x="5638771" y="5974847"/>
            <a:ext cx="618310" cy="36933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28867" y="597484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a[2]</a:t>
            </a:r>
            <a:endParaRPr lang="zh-CN" altLang="en-US" sz="1800" dirty="0"/>
          </a:p>
        </p:txBody>
      </p:sp>
      <p:sp>
        <p:nvSpPr>
          <p:cNvPr id="70" name="圆角矩形 69"/>
          <p:cNvSpPr/>
          <p:nvPr/>
        </p:nvSpPr>
        <p:spPr bwMode="auto">
          <a:xfrm>
            <a:off x="6760332" y="5974847"/>
            <a:ext cx="618310" cy="36933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750428" y="597484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a[3]</a:t>
            </a:r>
            <a:endParaRPr lang="zh-CN" altLang="en-US" sz="1800" dirty="0"/>
          </a:p>
        </p:txBody>
      </p:sp>
      <p:cxnSp>
        <p:nvCxnSpPr>
          <p:cNvPr id="72" name="直接箭头连接符 71"/>
          <p:cNvCxnSpPr>
            <a:stCxn id="56" idx="3"/>
            <a:endCxn id="59" idx="1"/>
          </p:cNvCxnSpPr>
          <p:nvPr/>
        </p:nvCxnSpPr>
        <p:spPr bwMode="auto">
          <a:xfrm>
            <a:off x="3894943" y="5377878"/>
            <a:ext cx="5147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3" name="直接箭头连接符 72"/>
          <p:cNvCxnSpPr/>
          <p:nvPr/>
        </p:nvCxnSpPr>
        <p:spPr bwMode="auto">
          <a:xfrm>
            <a:off x="6257081" y="5364944"/>
            <a:ext cx="5147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4" name="直接箭头连接符 73"/>
          <p:cNvCxnSpPr>
            <a:stCxn id="66" idx="3"/>
            <a:endCxn id="69" idx="1"/>
          </p:cNvCxnSpPr>
          <p:nvPr/>
        </p:nvCxnSpPr>
        <p:spPr bwMode="auto">
          <a:xfrm>
            <a:off x="5037913" y="6159513"/>
            <a:ext cx="59095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5" name="直接箭头连接符 74"/>
          <p:cNvCxnSpPr>
            <a:stCxn id="25" idx="0"/>
            <a:endCxn id="17" idx="2"/>
          </p:cNvCxnSpPr>
          <p:nvPr/>
        </p:nvCxnSpPr>
        <p:spPr bwMode="auto">
          <a:xfrm flipV="1">
            <a:off x="4728758" y="3999274"/>
            <a:ext cx="0" cy="4123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80" name="直接箭头连接符 79"/>
          <p:cNvCxnSpPr>
            <a:stCxn id="23" idx="0"/>
            <a:endCxn id="7" idx="2"/>
          </p:cNvCxnSpPr>
          <p:nvPr/>
        </p:nvCxnSpPr>
        <p:spPr bwMode="auto">
          <a:xfrm flipV="1">
            <a:off x="3585788" y="3999274"/>
            <a:ext cx="0" cy="4123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83" name="直接箭头连接符 82"/>
          <p:cNvCxnSpPr>
            <a:stCxn id="27" idx="0"/>
            <a:endCxn id="19" idx="2"/>
          </p:cNvCxnSpPr>
          <p:nvPr/>
        </p:nvCxnSpPr>
        <p:spPr bwMode="auto">
          <a:xfrm flipV="1">
            <a:off x="5947926" y="3999274"/>
            <a:ext cx="0" cy="4123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 flipV="1">
            <a:off x="7076629" y="3999274"/>
            <a:ext cx="0" cy="4123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 flipV="1">
            <a:off x="3585788" y="4780909"/>
            <a:ext cx="0" cy="4123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flipV="1">
            <a:off x="4717856" y="4780909"/>
            <a:ext cx="0" cy="4123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 flipV="1">
            <a:off x="5947926" y="4780909"/>
            <a:ext cx="0" cy="4123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 flipV="1">
            <a:off x="7076629" y="4780909"/>
            <a:ext cx="0" cy="4123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1" name="直接箭头连接符 90"/>
          <p:cNvCxnSpPr/>
          <p:nvPr/>
        </p:nvCxnSpPr>
        <p:spPr bwMode="auto">
          <a:xfrm flipV="1">
            <a:off x="3588043" y="5562544"/>
            <a:ext cx="0" cy="4123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2" name="直接箭头连接符 91"/>
          <p:cNvCxnSpPr/>
          <p:nvPr/>
        </p:nvCxnSpPr>
        <p:spPr bwMode="auto">
          <a:xfrm flipV="1">
            <a:off x="4728758" y="5562544"/>
            <a:ext cx="0" cy="4123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3" name="直接箭头连接符 92"/>
          <p:cNvCxnSpPr/>
          <p:nvPr/>
        </p:nvCxnSpPr>
        <p:spPr bwMode="auto">
          <a:xfrm flipV="1">
            <a:off x="5943602" y="5562544"/>
            <a:ext cx="0" cy="4123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 flipV="1">
            <a:off x="7098619" y="5562544"/>
            <a:ext cx="0" cy="4123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95" name="矩形 94"/>
          <p:cNvSpPr/>
          <p:nvPr/>
        </p:nvSpPr>
        <p:spPr bwMode="auto">
          <a:xfrm>
            <a:off x="3190531" y="3505198"/>
            <a:ext cx="1904950" cy="60958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5562574" y="3497201"/>
            <a:ext cx="1904950" cy="60958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4338728" y="4263658"/>
            <a:ext cx="1989323" cy="60958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3203955" y="5057908"/>
            <a:ext cx="1904950" cy="60958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538655" y="5053534"/>
            <a:ext cx="1904950" cy="60958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4331464" y="5834850"/>
            <a:ext cx="1989323" cy="60958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563561" y="3617008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phase</a:t>
            </a:r>
            <a:r>
              <a:rPr lang="zh-CN" altLang="en-US" sz="1800" dirty="0">
                <a:solidFill>
                  <a:srgbClr val="C00000"/>
                </a:solidFill>
              </a:rPr>
              <a:t>为</a:t>
            </a:r>
            <a:r>
              <a:rPr lang="zh-CN" altLang="en-US" sz="1800" dirty="0" smtClean="0">
                <a:solidFill>
                  <a:srgbClr val="C00000"/>
                </a:solidFill>
              </a:rPr>
              <a:t>偶数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576078" y="4383784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phase</a:t>
            </a:r>
            <a:r>
              <a:rPr lang="zh-CN" altLang="en-US" sz="1800" dirty="0" smtClean="0">
                <a:solidFill>
                  <a:srgbClr val="C00000"/>
                </a:solidFill>
              </a:rPr>
              <a:t>为奇数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572392" y="5954976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phase</a:t>
            </a:r>
            <a:r>
              <a:rPr lang="zh-CN" altLang="en-US" sz="1800" dirty="0" smtClean="0">
                <a:solidFill>
                  <a:srgbClr val="C00000"/>
                </a:solidFill>
              </a:rPr>
              <a:t>为奇数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556218" y="5150560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phase</a:t>
            </a:r>
            <a:r>
              <a:rPr lang="zh-CN" altLang="en-US" sz="1800" dirty="0">
                <a:solidFill>
                  <a:srgbClr val="C00000"/>
                </a:solidFill>
              </a:rPr>
              <a:t>为</a:t>
            </a:r>
            <a:r>
              <a:rPr lang="zh-CN" altLang="en-US" sz="1800" dirty="0" smtClean="0">
                <a:solidFill>
                  <a:srgbClr val="C00000"/>
                </a:solidFill>
              </a:rPr>
              <a:t>偶数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4419574"/>
            <a:ext cx="8184958" cy="2133544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每个进程使用本地排序算法进行排序</a:t>
            </a:r>
            <a:endParaRPr lang="en-US" altLang="zh-C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dirty="0" err="1" smtClean="0">
                <a:latin typeface="Times New Roman" panose="02020603050405020304" charset="0"/>
                <a:cs typeface="Times New Roman" panose="02020603050405020304" charset="0"/>
              </a:rPr>
              <a:t>Compute_partner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函数获得该阶段进行通信的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partner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进程</a:t>
            </a:r>
            <a:endParaRPr lang="en-US" altLang="zh-C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如果有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partner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进程，则与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partner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进程进行通信，将各自排好序的数据合并，进程号小进程的保留值小的一半数据，进程号大进程的保留值大的一半数据。</a:t>
            </a:r>
            <a:endParaRPr lang="en-US" altLang="zh-C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MPI</a:t>
            </a:r>
            <a:r>
              <a:rPr lang="zh-CN" altLang="en-US" dirty="0" smtClean="0"/>
              <a:t>：奇偶排序伪代码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33664" y="1219258"/>
            <a:ext cx="4699690" cy="3046988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Sort local keys;</a:t>
            </a:r>
            <a:endParaRPr lang="en-US" altLang="zh-CN" sz="1600" dirty="0"/>
          </a:p>
          <a:p>
            <a:r>
              <a:rPr lang="en-US" altLang="zh-CN" sz="1600" dirty="0"/>
              <a:t>for (phase = 0; phase &lt; </a:t>
            </a:r>
            <a:r>
              <a:rPr lang="en-US" altLang="zh-CN" sz="1600" dirty="0" err="1"/>
              <a:t>comm_sz</a:t>
            </a:r>
            <a:r>
              <a:rPr lang="en-US" altLang="zh-CN" sz="1600" dirty="0"/>
              <a:t>; phase++) {</a:t>
            </a:r>
            <a:endParaRPr lang="en-US" altLang="zh-CN" sz="1600" dirty="0"/>
          </a:p>
          <a:p>
            <a:r>
              <a:rPr lang="en-US" altLang="zh-CN" sz="1600" dirty="0"/>
              <a:t>    partner = </a:t>
            </a:r>
            <a:r>
              <a:rPr lang="en-US" altLang="zh-CN" sz="1600" dirty="0" err="1">
                <a:solidFill>
                  <a:srgbClr val="C00000"/>
                </a:solidFill>
              </a:rPr>
              <a:t>Compute_partner</a:t>
            </a:r>
            <a:r>
              <a:rPr lang="en-US" altLang="zh-CN" sz="1600" dirty="0">
                <a:solidFill>
                  <a:srgbClr val="C00000"/>
                </a:solidFill>
              </a:rPr>
              <a:t>(phase, </a:t>
            </a:r>
            <a:r>
              <a:rPr lang="en-US" altLang="zh-CN" sz="1600" dirty="0" err="1">
                <a:solidFill>
                  <a:srgbClr val="C00000"/>
                </a:solidFill>
              </a:rPr>
              <a:t>my_rank</a:t>
            </a:r>
            <a:r>
              <a:rPr lang="en-US" altLang="zh-CN" sz="1600" dirty="0">
                <a:solidFill>
                  <a:srgbClr val="C00000"/>
                </a:solidFill>
              </a:rPr>
              <a:t>)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    if (I’m not idle) {</a:t>
            </a:r>
            <a:endParaRPr lang="en-US" altLang="zh-CN" sz="1600" dirty="0"/>
          </a:p>
          <a:p>
            <a:r>
              <a:rPr lang="en-US" altLang="zh-CN" sz="1600" dirty="0"/>
              <a:t>        Send my keys to partner;</a:t>
            </a:r>
            <a:endParaRPr lang="en-US" altLang="zh-CN" sz="1600" dirty="0"/>
          </a:p>
          <a:p>
            <a:r>
              <a:rPr lang="en-US" altLang="zh-CN" sz="1600" dirty="0"/>
              <a:t>        Receive keys from partner;</a:t>
            </a:r>
            <a:endParaRPr lang="en-US" altLang="zh-CN" sz="1600" dirty="0"/>
          </a:p>
          <a:p>
            <a:r>
              <a:rPr lang="en-US" altLang="zh-CN" sz="1600" dirty="0"/>
              <a:t>        if (</a:t>
            </a:r>
            <a:r>
              <a:rPr lang="en-US" altLang="zh-CN" sz="1600" dirty="0" err="1"/>
              <a:t>my_rank</a:t>
            </a:r>
            <a:r>
              <a:rPr lang="en-US" altLang="zh-CN" sz="1600" dirty="0"/>
              <a:t> &lt; partner)</a:t>
            </a:r>
            <a:endParaRPr lang="en-US" altLang="zh-CN" sz="1600" dirty="0"/>
          </a:p>
          <a:p>
            <a:r>
              <a:rPr lang="en-US" altLang="zh-CN" sz="1600" dirty="0"/>
              <a:t>            Keep smaller keys;</a:t>
            </a:r>
            <a:endParaRPr lang="en-US" altLang="zh-CN" sz="1600" dirty="0"/>
          </a:p>
          <a:p>
            <a:r>
              <a:rPr lang="en-US" altLang="zh-CN" sz="1600" dirty="0"/>
              <a:t>        else</a:t>
            </a:r>
            <a:endParaRPr lang="en-US" altLang="zh-CN" sz="1600" dirty="0"/>
          </a:p>
          <a:p>
            <a:r>
              <a:rPr lang="en-US" altLang="zh-CN" sz="1600" dirty="0"/>
              <a:t>            Keep larger keys;</a:t>
            </a:r>
            <a:endParaRPr lang="en-US" altLang="zh-CN" sz="1600" dirty="0"/>
          </a:p>
          <a:p>
            <a:r>
              <a:rPr lang="en-US" altLang="zh-CN" sz="1600" dirty="0"/>
              <a:t>    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4190980"/>
            <a:ext cx="8184958" cy="236213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MPI_PROC_NULL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是由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MPI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库定义的一个常量。在点对点通信中，将它作为源进程或者目标进程的进程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号时，调用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通信函数后会直接返回，不会产生任何通信。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00000"/>
                </a:solidFill>
              </a:rPr>
              <a:t>Compute_partner</a:t>
            </a:r>
            <a:r>
              <a:rPr lang="zh-CN" altLang="en-US" dirty="0" smtClean="0">
                <a:solidFill>
                  <a:srgbClr val="C00000"/>
                </a:solidFill>
              </a:rPr>
              <a:t>函数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60" y="1066862"/>
            <a:ext cx="5333860" cy="3046988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if (phase % 2 == 0) / </a:t>
            </a:r>
            <a:r>
              <a:rPr lang="en-US" altLang="zh-CN" sz="1600" dirty="0" smtClean="0"/>
              <a:t>*</a:t>
            </a:r>
            <a:r>
              <a:rPr lang="zh-CN" altLang="en-US" sz="1600" dirty="0" smtClean="0"/>
              <a:t>偶数阶段</a:t>
            </a:r>
            <a:r>
              <a:rPr lang="en-US" altLang="zh-CN" sz="1600" dirty="0" smtClean="0"/>
              <a:t>*/</a:t>
            </a:r>
            <a:endParaRPr lang="en-US" altLang="zh-CN" sz="1600" dirty="0"/>
          </a:p>
          <a:p>
            <a:r>
              <a:rPr lang="en-US" altLang="zh-CN" sz="1600" dirty="0"/>
              <a:t>    if (</a:t>
            </a:r>
            <a:r>
              <a:rPr lang="en-US" altLang="zh-CN" sz="1600" dirty="0" err="1"/>
              <a:t>my_rank</a:t>
            </a:r>
            <a:r>
              <a:rPr lang="en-US" altLang="zh-CN" sz="1600" dirty="0"/>
              <a:t> % 2 != 0) /* </a:t>
            </a:r>
            <a:r>
              <a:rPr lang="zh-CN" altLang="en-US" sz="1600" dirty="0" smtClean="0"/>
              <a:t>奇数进程</a:t>
            </a:r>
            <a:r>
              <a:rPr lang="en-US" altLang="zh-CN" sz="1600" dirty="0" smtClean="0"/>
              <a:t>*/</a:t>
            </a:r>
            <a:endParaRPr lang="en-US" altLang="zh-CN" sz="1600" dirty="0"/>
          </a:p>
          <a:p>
            <a:r>
              <a:rPr lang="en-US" altLang="zh-CN" sz="1600" dirty="0"/>
              <a:t>        partner = </a:t>
            </a:r>
            <a:r>
              <a:rPr lang="en-US" altLang="zh-CN" sz="1600" dirty="0" err="1"/>
              <a:t>my_rank</a:t>
            </a:r>
            <a:r>
              <a:rPr lang="en-US" altLang="zh-CN" sz="1600" dirty="0"/>
              <a:t> - 1;</a:t>
            </a:r>
            <a:endParaRPr lang="en-US" altLang="zh-CN" sz="1600" dirty="0"/>
          </a:p>
          <a:p>
            <a:r>
              <a:rPr lang="en-US" altLang="zh-CN" sz="1600" dirty="0"/>
              <a:t>    else                          </a:t>
            </a:r>
            <a:r>
              <a:rPr lang="en-US" altLang="zh-CN" sz="1600" dirty="0" smtClean="0"/>
              <a:t>/*</a:t>
            </a:r>
            <a:r>
              <a:rPr lang="zh-CN" altLang="en-US" sz="1600" dirty="0" smtClean="0"/>
              <a:t>偶数进程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*/</a:t>
            </a:r>
            <a:endParaRPr lang="en-US" altLang="zh-CN" sz="1600" dirty="0"/>
          </a:p>
          <a:p>
            <a:r>
              <a:rPr lang="en-US" altLang="zh-CN" sz="1600" dirty="0"/>
              <a:t>        partner = </a:t>
            </a:r>
            <a:r>
              <a:rPr lang="en-US" altLang="zh-CN" sz="1600" dirty="0" err="1"/>
              <a:t>my_rank</a:t>
            </a:r>
            <a:r>
              <a:rPr lang="en-US" altLang="zh-CN" sz="1600" dirty="0"/>
              <a:t> + 1;</a:t>
            </a:r>
            <a:endParaRPr lang="en-US" altLang="zh-CN" sz="1600" dirty="0"/>
          </a:p>
          <a:p>
            <a:r>
              <a:rPr lang="en-US" altLang="zh-CN" sz="1600" dirty="0"/>
              <a:t>else                               </a:t>
            </a:r>
            <a:r>
              <a:rPr lang="en-US" altLang="zh-CN" sz="1600" dirty="0" smtClean="0"/>
              <a:t>/*</a:t>
            </a:r>
            <a:r>
              <a:rPr lang="zh-CN" altLang="en-US" sz="1600" dirty="0" smtClean="0"/>
              <a:t>奇数阶段</a:t>
            </a:r>
            <a:r>
              <a:rPr lang="en-US" altLang="zh-CN" sz="1600" dirty="0" smtClean="0"/>
              <a:t>*/</a:t>
            </a:r>
            <a:endParaRPr lang="en-US" altLang="zh-CN" sz="1600" dirty="0"/>
          </a:p>
          <a:p>
            <a:r>
              <a:rPr lang="en-US" altLang="zh-CN" sz="1600" dirty="0"/>
              <a:t>    if (</a:t>
            </a:r>
            <a:r>
              <a:rPr lang="en-US" altLang="zh-CN" sz="1600" dirty="0" err="1"/>
              <a:t>my_rank</a:t>
            </a:r>
            <a:r>
              <a:rPr lang="en-US" altLang="zh-CN" sz="1600" dirty="0"/>
              <a:t> % 2 != 0) </a:t>
            </a:r>
            <a:r>
              <a:rPr lang="en-US" altLang="zh-CN" sz="1600" dirty="0" smtClean="0"/>
              <a:t>/*</a:t>
            </a:r>
            <a:r>
              <a:rPr lang="zh-CN" altLang="en-US" sz="1600" dirty="0" smtClean="0"/>
              <a:t>奇数进程</a:t>
            </a:r>
            <a:r>
              <a:rPr lang="en-US" altLang="zh-CN" sz="1600" dirty="0" smtClean="0"/>
              <a:t>*/</a:t>
            </a:r>
            <a:endParaRPr lang="en-US" altLang="zh-CN" sz="1600" dirty="0"/>
          </a:p>
          <a:p>
            <a:r>
              <a:rPr lang="en-US" altLang="zh-CN" sz="1600" dirty="0"/>
              <a:t>        partner = </a:t>
            </a:r>
            <a:r>
              <a:rPr lang="en-US" altLang="zh-CN" sz="1600" dirty="0" err="1"/>
              <a:t>my_rank</a:t>
            </a:r>
            <a:r>
              <a:rPr lang="en-US" altLang="zh-CN" sz="1600" dirty="0"/>
              <a:t> + 1;</a:t>
            </a:r>
            <a:endParaRPr lang="en-US" altLang="zh-CN" sz="1600" dirty="0"/>
          </a:p>
          <a:p>
            <a:r>
              <a:rPr lang="en-US" altLang="zh-CN" sz="1600" dirty="0"/>
              <a:t>    else                          </a:t>
            </a:r>
            <a:r>
              <a:rPr lang="en-US" altLang="zh-CN" sz="1600" dirty="0" smtClean="0"/>
              <a:t>/*</a:t>
            </a:r>
            <a:r>
              <a:rPr lang="zh-CN" altLang="en-US" sz="1600" dirty="0" smtClean="0"/>
              <a:t>偶数进程</a:t>
            </a:r>
            <a:r>
              <a:rPr lang="en-US" altLang="zh-CN" sz="1600" dirty="0" smtClean="0"/>
              <a:t>*/</a:t>
            </a:r>
            <a:endParaRPr lang="en-US" altLang="zh-CN" sz="1600" dirty="0"/>
          </a:p>
          <a:p>
            <a:r>
              <a:rPr lang="en-US" altLang="zh-CN" sz="1600" dirty="0"/>
              <a:t>        partner = </a:t>
            </a:r>
            <a:r>
              <a:rPr lang="en-US" altLang="zh-CN" sz="1600" dirty="0" err="1"/>
              <a:t>my_rank</a:t>
            </a:r>
            <a:r>
              <a:rPr lang="en-US" altLang="zh-CN" sz="1600" dirty="0"/>
              <a:t> - 1;</a:t>
            </a:r>
            <a:endParaRPr lang="en-US" altLang="zh-CN" sz="1600" dirty="0"/>
          </a:p>
          <a:p>
            <a:r>
              <a:rPr lang="en-US" altLang="zh-CN" sz="1600" dirty="0"/>
              <a:t>if (partner == -1 || partner == </a:t>
            </a:r>
            <a:r>
              <a:rPr lang="en-US" altLang="zh-CN" sz="1600" dirty="0" err="1"/>
              <a:t>comm_sz</a:t>
            </a:r>
            <a:r>
              <a:rPr lang="en-US" altLang="zh-CN" sz="1600" dirty="0"/>
              <a:t>)</a:t>
            </a:r>
            <a:endParaRPr lang="en-US" altLang="zh-CN" sz="1600" dirty="0"/>
          </a:p>
          <a:p>
            <a:r>
              <a:rPr lang="en-US" altLang="zh-CN" sz="1600" dirty="0"/>
              <a:t>        partner = </a:t>
            </a:r>
            <a:r>
              <a:rPr lang="en-US" altLang="zh-CN" sz="1600" dirty="0">
                <a:solidFill>
                  <a:srgbClr val="C00000"/>
                </a:solidFill>
              </a:rPr>
              <a:t>MPI_PROC_NULL</a:t>
            </a:r>
            <a:r>
              <a:rPr lang="en-US" altLang="zh-CN" sz="1600" dirty="0"/>
              <a:t>;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标准通信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模式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dirty="0" err="1" smtClean="0">
                <a:latin typeface="Times New Roman" panose="02020603050405020304" charset="0"/>
                <a:cs typeface="Times New Roman" panose="02020603050405020304" charset="0"/>
              </a:rPr>
              <a:t>MPI_Send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函数进行通信</a:t>
            </a:r>
            <a:endParaRPr lang="en-US" altLang="zh-C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charset="0"/>
                <a:cs typeface="Times New Roman" panose="02020603050405020304" charset="0"/>
              </a:rPr>
              <a:t>一般</a:t>
            </a:r>
            <a:r>
              <a:rPr lang="en-US" altLang="zh-CN" sz="2000" dirty="0" smtClean="0">
                <a:latin typeface="Times New Roman" panose="02020603050405020304" charset="0"/>
                <a:cs typeface="Times New Roman" panose="02020603050405020304" charset="0"/>
              </a:rPr>
              <a:t>MPI</a:t>
            </a:r>
            <a:r>
              <a:rPr lang="zh-CN" altLang="en-US" sz="2000" dirty="0" smtClean="0">
                <a:latin typeface="Times New Roman" panose="02020603050405020304" charset="0"/>
                <a:cs typeface="Times New Roman" panose="02020603050405020304" charset="0"/>
              </a:rPr>
              <a:t>标准实现中，相对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较小的消息就交由</a:t>
            </a:r>
            <a:r>
              <a:rPr lang="en-US" altLang="zh-CN" sz="2000" dirty="0" smtClean="0">
                <a:latin typeface="Times New Roman" panose="02020603050405020304" charset="0"/>
                <a:cs typeface="Times New Roman" panose="02020603050405020304" charset="0"/>
              </a:rPr>
              <a:t>MPI</a:t>
            </a:r>
            <a:r>
              <a:rPr lang="zh-CN" altLang="en-US" sz="2000" dirty="0" smtClean="0">
                <a:latin typeface="Times New Roman" panose="02020603050405020304" charset="0"/>
                <a:cs typeface="Times New Roman" panose="02020603050405020304" charset="0"/>
              </a:rPr>
              <a:t>设置的缓冲区并返回，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但对于大型数据直到对应</a:t>
            </a:r>
            <a:r>
              <a:rPr lang="zh-CN" altLang="en-US" sz="2000" dirty="0" smtClean="0"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sz="2000" dirty="0" err="1" smtClean="0">
                <a:latin typeface="Times New Roman" panose="02020603050405020304" charset="0"/>
                <a:cs typeface="Times New Roman" panose="02020603050405020304" charset="0"/>
              </a:rPr>
              <a:t>MPI_Recv</a:t>
            </a:r>
            <a:r>
              <a:rPr lang="zh-CN" altLang="en-US" sz="2000" dirty="0" smtClean="0">
                <a:latin typeface="Times New Roman" panose="02020603050405020304" charset="0"/>
                <a:cs typeface="Times New Roman" panose="02020603050405020304" charset="0"/>
              </a:rPr>
              <a:t>出现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前都阻塞</a:t>
            </a:r>
            <a:r>
              <a:rPr lang="zh-CN" altLang="en-US" sz="2000" dirty="0" smtClean="0"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altLang="zh-CN" sz="2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charset="0"/>
                <a:cs typeface="Times New Roman" panose="02020603050405020304" charset="0"/>
              </a:rPr>
              <a:t>每个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进程阻塞在</a:t>
            </a:r>
            <a:r>
              <a:rPr lang="en-US" altLang="zh-CN" sz="2000" dirty="0" err="1">
                <a:latin typeface="Times New Roman" panose="02020603050405020304" charset="0"/>
                <a:cs typeface="Times New Roman" panose="02020603050405020304" charset="0"/>
              </a:rPr>
              <a:t>MPI_Send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上，程序会死锁或挂起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缓冲通信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模式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dirty="0" err="1" smtClean="0">
                <a:latin typeface="Times New Roman" panose="02020603050405020304" charset="0"/>
                <a:cs typeface="Times New Roman" panose="02020603050405020304" charset="0"/>
              </a:rPr>
              <a:t>MPI_Bsend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函数</a:t>
            </a:r>
            <a:endParaRPr lang="en-US" altLang="zh-C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多个进程先同时发送消息，再同时接收消息是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MPI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程序不安全的最大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因素</a:t>
            </a:r>
            <a:endParaRPr lang="en-US" altLang="zh-C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charset="0"/>
                <a:cs typeface="Times New Roman" panose="02020603050405020304" charset="0"/>
              </a:rPr>
              <a:t>环形传递问题</a:t>
            </a:r>
            <a:endParaRPr lang="en-US" altLang="zh-CN" sz="2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en-US" altLang="zh-CN" sz="2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en-US" altLang="zh-CN" sz="2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en-US" altLang="zh-CN" sz="2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MPI_Sendrecv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函数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MPI</a:t>
            </a:r>
            <a:r>
              <a:rPr lang="zh-CN" altLang="en-US" dirty="0" smtClean="0"/>
              <a:t>程序的安全性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/>
          <p:nvPr/>
        </p:nvGraphicFramePr>
        <p:xfrm>
          <a:off x="1524080" y="3505198"/>
          <a:ext cx="7208734" cy="2895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008516" y="3886138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send</a:t>
            </a:r>
            <a:endParaRPr lang="zh-CN" altLang="en-US" sz="200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684916" y="3886138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send</a:t>
            </a:r>
            <a:endParaRPr lang="zh-CN" altLang="en-US" sz="2000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142116" y="5410138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send</a:t>
            </a:r>
            <a:endParaRPr lang="zh-CN" altLang="en-US" sz="200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922916" y="5416488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send</a:t>
            </a:r>
            <a:endParaRPr lang="zh-CN" altLang="en-US" sz="2000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3540204" y="5410138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send</a:t>
            </a:r>
            <a:endParaRPr lang="zh-CN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MPI </a:t>
            </a:r>
            <a:r>
              <a:rPr lang="zh-CN" altLang="en-US" dirty="0"/>
              <a:t>实现奇偶排序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</a:t>
            </a:r>
            <a:r>
              <a:rPr lang="zh-CN" altLang="en-US" dirty="0" smtClean="0"/>
              <a:t>号进程获得待排序序列并输出排序好的序列</a:t>
            </a:r>
            <a:endParaRPr lang="en-US" altLang="zh-CN" dirty="0" smtClean="0"/>
          </a:p>
          <a:p>
            <a:r>
              <a:rPr lang="zh-CN" altLang="en-US" dirty="0" smtClean="0"/>
              <a:t>程序</a:t>
            </a:r>
            <a:r>
              <a:rPr lang="zh-CN" altLang="en-US" dirty="0"/>
              <a:t>提交至邮箱</a:t>
            </a:r>
            <a:r>
              <a:rPr lang="zh-CN" altLang="en-US" dirty="0" smtClean="0"/>
              <a:t>：</a:t>
            </a:r>
            <a:r>
              <a:rPr lang="en-US" altLang="zh-CN" dirty="0" smtClean="0">
                <a:sym typeface="+mn-ea"/>
              </a:rPr>
              <a:t>1062770893@qq.com</a:t>
            </a:r>
            <a:endParaRPr lang="en-US" altLang="zh-CN" dirty="0"/>
          </a:p>
          <a:p>
            <a:r>
              <a:rPr lang="zh-CN" altLang="en-US" dirty="0"/>
              <a:t>文件命名：学号</a:t>
            </a:r>
            <a:r>
              <a:rPr lang="en-US" altLang="zh-CN" dirty="0"/>
              <a:t>+</a:t>
            </a:r>
            <a:r>
              <a:rPr lang="zh-CN" altLang="en-US" dirty="0"/>
              <a:t>姓名</a:t>
            </a:r>
            <a:r>
              <a:rPr lang="en-US" altLang="zh-CN" dirty="0"/>
              <a:t>+</a:t>
            </a:r>
            <a:r>
              <a:rPr lang="zh-CN" altLang="en-US" dirty="0"/>
              <a:t>编程</a:t>
            </a:r>
            <a:r>
              <a:rPr lang="zh-CN" altLang="en-US" dirty="0" smtClean="0"/>
              <a:t>作业</a:t>
            </a:r>
            <a:r>
              <a:rPr lang="en-US" altLang="zh-CN" dirty="0"/>
              <a:t>2</a:t>
            </a:r>
            <a:endParaRPr lang="en-US" altLang="zh-CN" dirty="0"/>
          </a:p>
          <a:p>
            <a:r>
              <a:rPr lang="zh-CN" altLang="en-US" dirty="0"/>
              <a:t>截至时间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smtClean="0"/>
              <a:t>16</a:t>
            </a:r>
            <a:r>
              <a:rPr lang="zh-CN" altLang="en-US" smtClean="0"/>
              <a:t>日 </a:t>
            </a:r>
            <a:r>
              <a:rPr lang="en-US" altLang="zh-CN" dirty="0"/>
              <a:t>18</a:t>
            </a:r>
            <a:r>
              <a:rPr lang="en-US" altLang="zh-CN" dirty="0"/>
              <a:t>:00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编程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charset="0"/>
                <a:cs typeface="Times New Roman" panose="02020603050405020304" charset="0"/>
              </a:rPr>
              <a:t>梯形</a:t>
            </a:r>
            <a:r>
              <a:rPr lang="zh-CN" altLang="en-US" sz="3200" b="1" dirty="0" smtClean="0">
                <a:latin typeface="Times New Roman" panose="02020603050405020304" charset="0"/>
                <a:cs typeface="Times New Roman" panose="02020603050405020304" charset="0"/>
              </a:rPr>
              <a:t>积分法</a:t>
            </a:r>
            <a:endParaRPr lang="en-US" altLang="zh-CN" sz="32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Times New Roman" panose="02020603050405020304" charset="0"/>
                <a:cs typeface="Times New Roman" panose="02020603050405020304" charset="0"/>
              </a:rPr>
              <a:t>奇偶排序</a:t>
            </a:r>
            <a:endParaRPr lang="en-US" altLang="zh-CN" sz="32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大纲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charset="0"/>
                <a:cs typeface="Times New Roman" panose="02020603050405020304" charset="0"/>
              </a:rPr>
              <a:t>梯形</a:t>
            </a:r>
            <a:r>
              <a:rPr lang="zh-CN" altLang="en-US" sz="3200" b="1" dirty="0" smtClean="0">
                <a:latin typeface="Times New Roman" panose="02020603050405020304" charset="0"/>
                <a:cs typeface="Times New Roman" panose="02020603050405020304" charset="0"/>
              </a:rPr>
              <a:t>积分法</a:t>
            </a:r>
            <a:endParaRPr lang="en-US" altLang="zh-CN" sz="32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奇偶排序</a:t>
            </a:r>
            <a:endParaRPr lang="en-US" altLang="zh-CN" sz="3200" b="1" dirty="0" smtClean="0">
              <a:solidFill>
                <a:schemeClr val="bg2">
                  <a:lumMod val="40000"/>
                  <a:lumOff val="6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大纲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charset="0"/>
                    <a:cs typeface="Times New Roman" panose="02020603050405020304" charset="0"/>
                  </a:rPr>
                  <a:t>用梯形积分法来估计函数</a:t>
                </a:r>
                <a:r>
                  <a:rPr lang="en-US" altLang="zh-CN" b="1" i="1" dirty="0">
                    <a:latin typeface="Times New Roman" panose="02020603050405020304" charset="0"/>
                    <a:cs typeface="Times New Roman" panose="02020603050405020304" charset="0"/>
                  </a:rPr>
                  <a:t>y</a:t>
                </a:r>
                <a:r>
                  <a:rPr lang="en-US" altLang="zh-CN" b="1" dirty="0">
                    <a:latin typeface="Times New Roman" panose="02020603050405020304" charset="0"/>
                    <a:cs typeface="Times New Roman" panose="02020603050405020304" charset="0"/>
                  </a:rPr>
                  <a:t>=</a:t>
                </a:r>
                <a:r>
                  <a:rPr lang="en-US" altLang="zh-CN" b="1" i="1" dirty="0">
                    <a:latin typeface="Times New Roman" panose="02020603050405020304" charset="0"/>
                    <a:cs typeface="Times New Roman" panose="02020603050405020304" charset="0"/>
                  </a:rPr>
                  <a:t>f</a:t>
                </a:r>
                <a:r>
                  <a:rPr lang="en-US" altLang="zh-CN" b="1" dirty="0">
                    <a:latin typeface="Times New Roman" panose="02020603050405020304" charset="0"/>
                    <a:cs typeface="Times New Roman" panose="02020603050405020304" charset="0"/>
                  </a:rPr>
                  <a:t>(</a:t>
                </a:r>
                <a:r>
                  <a:rPr lang="en-US" altLang="zh-CN" b="1" i="1" dirty="0"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r>
                  <a:rPr lang="en-US" altLang="zh-CN" b="1" dirty="0">
                    <a:latin typeface="Times New Roman" panose="02020603050405020304" charset="0"/>
                    <a:cs typeface="Times New Roman" panose="02020603050405020304" charset="0"/>
                  </a:rPr>
                  <a:t>)</a:t>
                </a:r>
                <a:r>
                  <a:rPr lang="en-US" altLang="zh-CN" dirty="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zh-CN" altLang="en-US" dirty="0">
                    <a:latin typeface="Times New Roman" panose="02020603050405020304" charset="0"/>
                    <a:cs typeface="Times New Roman" panose="02020603050405020304" charset="0"/>
                  </a:rPr>
                  <a:t>的图像中，两条垂直线与</a:t>
                </a:r>
                <a:r>
                  <a:rPr lang="en-US" altLang="zh-CN" b="1" i="1" dirty="0"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r>
                  <a:rPr lang="zh-CN" altLang="en-US" dirty="0">
                    <a:latin typeface="Times New Roman" panose="02020603050405020304" charset="0"/>
                    <a:cs typeface="Times New Roman" panose="02020603050405020304" charset="0"/>
                  </a:rPr>
                  <a:t>轴之间的区域大小。</a:t>
                </a:r>
                <a:endParaRPr lang="en-US" altLang="zh-CN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endParaRPr lang="en-US" altLang="zh-CN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endParaRPr lang="en-US" altLang="zh-CN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endParaRPr lang="en-US" altLang="zh-CN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endParaRPr lang="en-US" altLang="zh-CN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endParaRPr lang="en-US" altLang="zh-CN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charset="0"/>
                    <a:cs typeface="Times New Roman" panose="02020603050405020304" charset="0"/>
                  </a:rPr>
                  <a:t>                   </a:t>
                </a:r>
                <a:r>
                  <a:rPr lang="en-US" altLang="zh-CN" sz="1800" dirty="0"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r>
                  <a:rPr lang="zh-CN" altLang="en-US" sz="1800" dirty="0">
                    <a:latin typeface="Times New Roman" panose="02020603050405020304" charset="0"/>
                    <a:cs typeface="Times New Roman" panose="02020603050405020304" charset="0"/>
                  </a:rPr>
                  <a:t>）要估算面积的区域                  </a:t>
                </a:r>
                <a:r>
                  <a:rPr lang="en-US" altLang="zh-CN" sz="1800" dirty="0">
                    <a:latin typeface="Times New Roman" panose="02020603050405020304" charset="0"/>
                    <a:cs typeface="Times New Roman" panose="02020603050405020304" charset="0"/>
                  </a:rPr>
                  <a:t>2</a:t>
                </a:r>
                <a:r>
                  <a:rPr lang="zh-CN" altLang="en-US" sz="1800" dirty="0">
                    <a:latin typeface="Times New Roman" panose="02020603050405020304" charset="0"/>
                    <a:cs typeface="Times New Roman" panose="02020603050405020304" charset="0"/>
                  </a:rPr>
                  <a:t>）用梯形近似的区域</a:t>
                </a:r>
                <a:endParaRPr lang="en-US" altLang="zh-CN" sz="1800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14:m>
                  <m:oMath xmlns:m="http://schemas.openxmlformats.org/officeDocument/2006/math">
                    <m:r>
                      <a:rPr kumimoji="0" lang="zh-CN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charset="0"/>
                      </a:rPr>
                      <m:t>梯形面积</m:t>
                    </m:r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charset="0"/>
                      </a:rPr>
                      <m:t>=</m:t>
                    </m:r>
                    <m:f>
                      <m:f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fPr>
                      <m:num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1</m:t>
                        </m:r>
                      </m:num>
                      <m:den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2</m:t>
                        </m:r>
                      </m:den>
                    </m:f>
                    <m:r>
                      <a:rPr kumimoji="0" lang="en-US" altLang="zh-CN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charset="0"/>
                      </a:rPr>
                      <m:t>[</m:t>
                    </m:r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charset="0"/>
                      </a:rPr>
                      <m:t>f</m:t>
                    </m:r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0" lang="en-US" altLang="zh-CN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charset="0"/>
                      </a:rPr>
                      <m:t>+</m:t>
                    </m:r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charset="0"/>
                      </a:rPr>
                      <m:t>f</m:t>
                    </m:r>
                    <m:r>
                      <a:rPr kumimoji="0" lang="en-US" altLang="zh-CN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charset="0"/>
                      </a:rPr>
                      <m:t>(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𝑖</m:t>
                        </m:r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+</m:t>
                        </m:r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charset="0"/>
                      </a:rPr>
                      <m:t>)]</m:t>
                    </m:r>
                  </m:oMath>
                </a14:m>
                <a:endParaRPr lang="en-US" altLang="zh-CN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dirty="0">
                    <a:latin typeface="Times New Roman" panose="02020603050405020304" charset="0"/>
                    <a:cs typeface="Times New Roman" panose="02020603050405020304" charset="0"/>
                  </a:rPr>
                  <a:t>输入：函数</a:t>
                </a:r>
                <a:r>
                  <a:rPr lang="en-US" altLang="zh-CN" i="1" dirty="0">
                    <a:latin typeface="Times New Roman" panose="02020603050405020304" charset="0"/>
                    <a:cs typeface="Times New Roman" panose="02020603050405020304" charset="0"/>
                  </a:rPr>
                  <a:t>f</a:t>
                </a:r>
                <a:r>
                  <a:rPr lang="en-US" altLang="zh-CN" dirty="0">
                    <a:latin typeface="Times New Roman" panose="02020603050405020304" charset="0"/>
                    <a:cs typeface="Times New Roman" panose="02020603050405020304" charset="0"/>
                  </a:rPr>
                  <a:t>(</a:t>
                </a:r>
                <a:r>
                  <a:rPr lang="en-US" altLang="zh-CN" i="1" dirty="0"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r>
                  <a:rPr lang="en-US" altLang="zh-CN" dirty="0">
                    <a:latin typeface="Times New Roman" panose="02020603050405020304" charset="0"/>
                    <a:cs typeface="Times New Roman" panose="02020603050405020304" charset="0"/>
                  </a:rPr>
                  <a:t>) </a:t>
                </a:r>
                <a:r>
                  <a:rPr lang="zh-CN" altLang="en-US" dirty="0">
                    <a:latin typeface="Times New Roman" panose="02020603050405020304" charset="0"/>
                    <a:cs typeface="Times New Roman" panose="02020603050405020304" charset="0"/>
                  </a:rPr>
                  <a:t>，</a:t>
                </a:r>
                <a:r>
                  <a:rPr lang="en-US" altLang="zh-CN" dirty="0">
                    <a:latin typeface="Times New Roman" panose="02020603050405020304" charset="0"/>
                    <a:cs typeface="Times New Roman" panose="02020603050405020304" charset="0"/>
                  </a:rPr>
                  <a:t>a</a:t>
                </a:r>
                <a:r>
                  <a:rPr lang="zh-CN" altLang="en-US" dirty="0">
                    <a:latin typeface="Times New Roman" panose="02020603050405020304" charset="0"/>
                    <a:cs typeface="Times New Roman" panose="02020603050405020304" charset="0"/>
                  </a:rPr>
                  <a:t>，</a:t>
                </a:r>
                <a:r>
                  <a:rPr lang="en-US" altLang="zh-CN" dirty="0">
                    <a:latin typeface="Times New Roman" panose="02020603050405020304" charset="0"/>
                    <a:cs typeface="Times New Roman" panose="02020603050405020304" charset="0"/>
                  </a:rPr>
                  <a:t>b</a:t>
                </a:r>
                <a:endParaRPr lang="en-US" altLang="zh-CN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dirty="0" smtClean="0">
                    <a:latin typeface="Times New Roman" panose="02020603050405020304" charset="0"/>
                    <a:cs typeface="Times New Roman" panose="02020603050405020304" charset="0"/>
                  </a:rPr>
                  <a:t>用</a:t>
                </a:r>
                <a:r>
                  <a:rPr lang="en-US" altLang="zh-CN" dirty="0" smtClean="0">
                    <a:latin typeface="Times New Roman" panose="02020603050405020304" charset="0"/>
                    <a:cs typeface="Times New Roman" panose="02020603050405020304" charset="0"/>
                  </a:rPr>
                  <a:t>MPI</a:t>
                </a:r>
                <a:r>
                  <a:rPr lang="zh-CN" altLang="en-US" dirty="0" smtClean="0">
                    <a:latin typeface="Times New Roman" panose="02020603050405020304" charset="0"/>
                    <a:cs typeface="Times New Roman" panose="02020603050405020304" charset="0"/>
                  </a:rPr>
                  <a:t>实现</a:t>
                </a:r>
                <a:r>
                  <a:rPr lang="zh-CN" altLang="en-US" dirty="0">
                    <a:latin typeface="Times New Roman" panose="02020603050405020304" charset="0"/>
                    <a:cs typeface="Times New Roman" panose="02020603050405020304" charset="0"/>
                  </a:rPr>
                  <a:t>梯形积分法。</a:t>
                </a:r>
                <a:endParaRPr lang="zh-CN" alt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1"/>
              </p:nvPr>
            </p:nvSpPr>
            <p:spPr>
              <a:blipFill rotWithShape="1">
                <a:blip r:embed="rId1"/>
                <a:stretch>
                  <a:fillRect l="-7" t="-7" r="5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charset="0"/>
                <a:cs typeface="Times New Roman" panose="02020603050405020304" charset="0"/>
              </a:rPr>
              <a:t>梯形积分法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78" y="1981238"/>
            <a:ext cx="6324434" cy="215926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43060"/>
            <a:ext cx="8184958" cy="1211073"/>
          </a:xfrm>
        </p:spPr>
        <p:txBody>
          <a:bodyPr/>
          <a:lstStyle/>
          <a:p>
            <a:r>
              <a:rPr lang="zh-CN" altLang="en-US" dirty="0" smtClean="0"/>
              <a:t>进程间的通信：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梯形积分法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1258613" y="2685554"/>
            <a:ext cx="1142970" cy="609584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进程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0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Times" panose="02020603050405020304" pitchFamily="18" charset="0"/>
              </a:rPr>
              <a:t>面积和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3315959" y="2362228"/>
            <a:ext cx="1142970" cy="609584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进程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Times" panose="02020603050405020304" pitchFamily="18" charset="0"/>
              </a:rPr>
              <a:t>面积和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6516275" y="2685554"/>
            <a:ext cx="1142970" cy="609584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进程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600" dirty="0" smtClean="0">
                <a:latin typeface="Times" panose="02020603050405020304" pitchFamily="18" charset="0"/>
              </a:rPr>
              <a:t>面积和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978961" y="4211186"/>
            <a:ext cx="1066772" cy="717061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总面积和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>
            <a:stCxn id="4" idx="4"/>
            <a:endCxn id="7" idx="1"/>
          </p:cNvCxnSpPr>
          <p:nvPr/>
        </p:nvCxnSpPr>
        <p:spPr bwMode="auto">
          <a:xfrm>
            <a:off x="1830098" y="3295138"/>
            <a:ext cx="2305088" cy="10210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接箭头连接符 10"/>
          <p:cNvCxnSpPr>
            <a:stCxn id="5" idx="4"/>
            <a:endCxn id="7" idx="0"/>
          </p:cNvCxnSpPr>
          <p:nvPr/>
        </p:nvCxnSpPr>
        <p:spPr bwMode="auto">
          <a:xfrm>
            <a:off x="3887444" y="2971812"/>
            <a:ext cx="624903" cy="123937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接箭头连接符 13"/>
          <p:cNvCxnSpPr>
            <a:stCxn id="6" idx="4"/>
            <a:endCxn id="7" idx="7"/>
          </p:cNvCxnSpPr>
          <p:nvPr/>
        </p:nvCxnSpPr>
        <p:spPr bwMode="auto">
          <a:xfrm flipH="1">
            <a:off x="4889508" y="3295138"/>
            <a:ext cx="2198252" cy="10210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文本框 16"/>
          <p:cNvSpPr txBox="1"/>
          <p:nvPr/>
        </p:nvSpPr>
        <p:spPr>
          <a:xfrm>
            <a:off x="5052311" y="2459144"/>
            <a:ext cx="91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（）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6892" y="834353"/>
            <a:ext cx="7314888" cy="6017032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100" dirty="0"/>
              <a:t>#include &lt;</a:t>
            </a:r>
            <a:r>
              <a:rPr lang="en-US" altLang="zh-CN" sz="1100" dirty="0" err="1"/>
              <a:t>stdio.h</a:t>
            </a:r>
            <a:r>
              <a:rPr lang="en-US" altLang="zh-CN" sz="1100" dirty="0"/>
              <a:t>&gt;</a:t>
            </a:r>
            <a:endParaRPr lang="en-US" altLang="zh-CN" sz="1100" dirty="0"/>
          </a:p>
          <a:p>
            <a:r>
              <a:rPr lang="en-US" altLang="zh-CN" sz="1100" dirty="0"/>
              <a:t>#include &lt;</a:t>
            </a:r>
            <a:r>
              <a:rPr lang="en-US" altLang="zh-CN" sz="1100" dirty="0" err="1"/>
              <a:t>string.h</a:t>
            </a:r>
            <a:r>
              <a:rPr lang="en-US" altLang="zh-CN" sz="1100" dirty="0"/>
              <a:t>&gt;</a:t>
            </a:r>
            <a:endParaRPr lang="en-US" altLang="zh-CN" sz="1100" dirty="0"/>
          </a:p>
          <a:p>
            <a:r>
              <a:rPr lang="en-US" altLang="zh-CN" sz="1100" dirty="0"/>
              <a:t>#include &lt;</a:t>
            </a:r>
            <a:r>
              <a:rPr lang="en-US" altLang="zh-CN" sz="1100" dirty="0" err="1"/>
              <a:t>mpi.h</a:t>
            </a:r>
            <a:r>
              <a:rPr lang="en-US" altLang="zh-CN" sz="1100" dirty="0" smtClean="0"/>
              <a:t>&gt;</a:t>
            </a:r>
            <a:endParaRPr lang="en-US" altLang="zh-CN" sz="1100" dirty="0"/>
          </a:p>
          <a:p>
            <a:r>
              <a:rPr lang="en-US" altLang="zh-CN" sz="1100" dirty="0"/>
              <a:t>double Trap(double </a:t>
            </a:r>
            <a:r>
              <a:rPr lang="en-US" altLang="zh-CN" sz="1100" dirty="0" err="1"/>
              <a:t>left_endpt,double</a:t>
            </a:r>
            <a:r>
              <a:rPr lang="en-US" altLang="zh-CN" sz="1100" dirty="0"/>
              <a:t> </a:t>
            </a:r>
            <a:r>
              <a:rPr lang="en-US" altLang="zh-CN" sz="1100" dirty="0" err="1"/>
              <a:t>right_endpt,int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trap_count,double</a:t>
            </a:r>
            <a:r>
              <a:rPr lang="en-US" altLang="zh-CN" sz="1100" dirty="0"/>
              <a:t> </a:t>
            </a:r>
            <a:r>
              <a:rPr lang="en-US" altLang="zh-CN" sz="1100" dirty="0" err="1"/>
              <a:t>base_len</a:t>
            </a:r>
            <a:r>
              <a:rPr lang="en-US" altLang="zh-CN" sz="1100" dirty="0"/>
              <a:t>);</a:t>
            </a:r>
            <a:endParaRPr lang="en-US" altLang="zh-CN" sz="1100" dirty="0"/>
          </a:p>
          <a:p>
            <a:r>
              <a:rPr lang="en-US" altLang="zh-CN" sz="1100" dirty="0"/>
              <a:t>double </a:t>
            </a:r>
            <a:r>
              <a:rPr lang="en-US" altLang="zh-CN" sz="1100" dirty="0" err="1"/>
              <a:t>func</a:t>
            </a:r>
            <a:r>
              <a:rPr lang="en-US" altLang="zh-CN" sz="1100" dirty="0"/>
              <a:t>(double x); // f(x) = 2x +</a:t>
            </a:r>
            <a:r>
              <a:rPr lang="en-US" altLang="zh-CN" sz="1100" dirty="0" smtClean="0"/>
              <a:t>10</a:t>
            </a:r>
            <a:endParaRPr lang="en-US" altLang="zh-CN" sz="1100" dirty="0"/>
          </a:p>
          <a:p>
            <a:r>
              <a:rPr lang="en-US" altLang="zh-CN" sz="1100" dirty="0" err="1"/>
              <a:t>int</a:t>
            </a:r>
            <a:r>
              <a:rPr lang="en-US" altLang="zh-CN" sz="1100" dirty="0"/>
              <a:t> main(void)</a:t>
            </a:r>
            <a:endParaRPr lang="en-US" altLang="zh-CN" sz="1100" dirty="0"/>
          </a:p>
          <a:p>
            <a:r>
              <a:rPr lang="en-US" altLang="zh-CN" sz="1100" dirty="0"/>
              <a:t>{</a:t>
            </a:r>
            <a:endParaRPr lang="en-US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</a:t>
            </a:r>
            <a:r>
              <a:rPr lang="en-US" altLang="zh-CN" sz="1100" dirty="0" err="1" smtClean="0"/>
              <a:t>int</a:t>
            </a:r>
            <a:r>
              <a:rPr lang="en-US" altLang="zh-CN" sz="1100" dirty="0" smtClean="0"/>
              <a:t> </a:t>
            </a:r>
            <a:r>
              <a:rPr lang="en-US" altLang="zh-CN" sz="1100" dirty="0" err="1"/>
              <a:t>my_rank,comm_sz,n</a:t>
            </a:r>
            <a:r>
              <a:rPr lang="en-US" altLang="zh-CN" sz="1100" dirty="0"/>
              <a:t> = 1024, </a:t>
            </a:r>
            <a:r>
              <a:rPr lang="en-US" altLang="zh-CN" sz="1100" dirty="0" err="1"/>
              <a:t>local_n</a:t>
            </a:r>
            <a:r>
              <a:rPr lang="en-US" altLang="zh-CN" sz="1100" dirty="0"/>
              <a:t>;</a:t>
            </a:r>
            <a:endParaRPr lang="en-US" altLang="zh-CN" sz="1100" dirty="0"/>
          </a:p>
          <a:p>
            <a:r>
              <a:rPr lang="en-US" altLang="zh-CN" sz="1100" dirty="0" smtClean="0"/>
              <a:t>    double </a:t>
            </a:r>
            <a:r>
              <a:rPr lang="en-US" altLang="zh-CN" sz="1100" dirty="0"/>
              <a:t>a = 0.0, b = 3.0, h, </a:t>
            </a:r>
            <a:r>
              <a:rPr lang="en-US" altLang="zh-CN" sz="1100" dirty="0" err="1"/>
              <a:t>local_a</a:t>
            </a:r>
            <a:r>
              <a:rPr lang="en-US" altLang="zh-CN" sz="1100" dirty="0"/>
              <a:t>, </a:t>
            </a:r>
            <a:r>
              <a:rPr lang="en-US" altLang="zh-CN" sz="1100" dirty="0" err="1" smtClean="0"/>
              <a:t>local_b</a:t>
            </a:r>
            <a:r>
              <a:rPr lang="en-US" altLang="zh-CN" sz="1100" dirty="0" smtClean="0"/>
              <a:t>,</a:t>
            </a:r>
            <a:r>
              <a:rPr lang="en-US" altLang="zh-CN" sz="1100" dirty="0"/>
              <a:t> local_int, </a:t>
            </a:r>
            <a:r>
              <a:rPr lang="en-US" altLang="zh-CN" sz="1100" dirty="0" err="1"/>
              <a:t>total_int</a:t>
            </a:r>
            <a:r>
              <a:rPr lang="en-US" altLang="zh-CN" sz="1100" dirty="0" smtClean="0"/>
              <a:t>;</a:t>
            </a:r>
            <a:endParaRPr lang="en-US" altLang="zh-CN" sz="1100" dirty="0" smtClean="0"/>
          </a:p>
          <a:p>
            <a:r>
              <a:rPr lang="en-US" altLang="zh-CN" sz="1100" dirty="0" smtClean="0"/>
              <a:t>    </a:t>
            </a:r>
            <a:r>
              <a:rPr lang="en-US" altLang="zh-CN" sz="1100" dirty="0" err="1" smtClean="0"/>
              <a:t>int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source</a:t>
            </a:r>
            <a:r>
              <a:rPr lang="en-US" altLang="zh-CN" sz="1100" dirty="0" smtClean="0"/>
              <a:t>;</a:t>
            </a:r>
            <a:endParaRPr lang="en-US" altLang="zh-CN" sz="1100" dirty="0"/>
          </a:p>
          <a:p>
            <a:r>
              <a:rPr lang="en-US" altLang="zh-CN" sz="1100" dirty="0" smtClean="0"/>
              <a:t>    </a:t>
            </a:r>
            <a:r>
              <a:rPr lang="en-US" altLang="zh-CN" sz="1100" dirty="0" err="1" smtClean="0"/>
              <a:t>MPI_Init</a:t>
            </a:r>
            <a:r>
              <a:rPr lang="en-US" altLang="zh-CN" sz="1100" dirty="0" smtClean="0"/>
              <a:t>(NULL,NULL</a:t>
            </a:r>
            <a:r>
              <a:rPr lang="en-US" altLang="zh-CN" sz="1100" dirty="0"/>
              <a:t>);</a:t>
            </a:r>
            <a:endParaRPr lang="en-US" altLang="zh-CN" sz="1100" dirty="0"/>
          </a:p>
          <a:p>
            <a:r>
              <a:rPr lang="en-US" altLang="zh-CN" sz="1100" dirty="0" smtClean="0"/>
              <a:t>    </a:t>
            </a:r>
            <a:r>
              <a:rPr lang="en-US" altLang="zh-CN" sz="1100" dirty="0" err="1" smtClean="0"/>
              <a:t>MPI_Comm_rank</a:t>
            </a:r>
            <a:r>
              <a:rPr lang="en-US" altLang="zh-CN" sz="1100" dirty="0" smtClean="0"/>
              <a:t>(MPI_COMM_WORLD</a:t>
            </a:r>
            <a:r>
              <a:rPr lang="en-US" altLang="zh-CN" sz="1100" dirty="0"/>
              <a:t>, &amp;</a:t>
            </a:r>
            <a:r>
              <a:rPr lang="en-US" altLang="zh-CN" sz="1100" dirty="0" err="1"/>
              <a:t>my_rank</a:t>
            </a:r>
            <a:r>
              <a:rPr lang="en-US" altLang="zh-CN" sz="1100" dirty="0"/>
              <a:t>);</a:t>
            </a:r>
            <a:endParaRPr lang="en-US" altLang="zh-CN" sz="1100" dirty="0"/>
          </a:p>
          <a:p>
            <a:r>
              <a:rPr lang="en-US" altLang="zh-CN" sz="1100" dirty="0" smtClean="0"/>
              <a:t>    </a:t>
            </a:r>
            <a:r>
              <a:rPr lang="en-US" altLang="zh-CN" sz="1100" dirty="0" err="1" smtClean="0"/>
              <a:t>MPI_Comm_size</a:t>
            </a:r>
            <a:r>
              <a:rPr lang="en-US" altLang="zh-CN" sz="1100" dirty="0" smtClean="0"/>
              <a:t>(MPI_COMM_WORLD</a:t>
            </a:r>
            <a:r>
              <a:rPr lang="en-US" altLang="zh-CN" sz="1100" dirty="0"/>
              <a:t>, &amp;</a:t>
            </a:r>
            <a:r>
              <a:rPr lang="en-US" altLang="zh-CN" sz="1100" dirty="0" err="1"/>
              <a:t>comm_sz</a:t>
            </a:r>
            <a:r>
              <a:rPr lang="en-US" altLang="zh-CN" sz="1100" dirty="0" smtClean="0"/>
              <a:t>);</a:t>
            </a:r>
            <a:endParaRPr lang="en-US" altLang="zh-CN" sz="1100" dirty="0"/>
          </a:p>
          <a:p>
            <a:r>
              <a:rPr lang="en-US" altLang="zh-CN" sz="1100" dirty="0" smtClean="0"/>
              <a:t>    h </a:t>
            </a:r>
            <a:r>
              <a:rPr lang="en-US" altLang="zh-CN" sz="1100" dirty="0"/>
              <a:t>= (b - a) / n;</a:t>
            </a:r>
            <a:endParaRPr lang="en-US" altLang="zh-CN" sz="1100" dirty="0"/>
          </a:p>
          <a:p>
            <a:r>
              <a:rPr lang="en-US" altLang="zh-CN" sz="1100" dirty="0" smtClean="0"/>
              <a:t>    </a:t>
            </a:r>
            <a:r>
              <a:rPr lang="en-US" altLang="zh-CN" sz="1100" dirty="0" err="1" smtClean="0"/>
              <a:t>local_n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= n / </a:t>
            </a:r>
            <a:r>
              <a:rPr lang="en-US" altLang="zh-CN" sz="1100" dirty="0" err="1"/>
              <a:t>comm_sz</a:t>
            </a:r>
            <a:r>
              <a:rPr lang="en-US" altLang="zh-CN" sz="1100" dirty="0" smtClean="0"/>
              <a:t>;</a:t>
            </a:r>
            <a:endParaRPr lang="en-US" altLang="zh-CN" sz="1100" dirty="0"/>
          </a:p>
          <a:p>
            <a:r>
              <a:rPr lang="en-US" altLang="zh-CN" sz="1100" dirty="0" smtClean="0"/>
              <a:t>    </a:t>
            </a:r>
            <a:r>
              <a:rPr lang="en-US" altLang="zh-CN" sz="1100" dirty="0" err="1" smtClean="0"/>
              <a:t>local_a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= a + </a:t>
            </a:r>
            <a:r>
              <a:rPr lang="en-US" altLang="zh-CN" sz="1100" dirty="0" err="1"/>
              <a:t>my_rank</a:t>
            </a:r>
            <a:r>
              <a:rPr lang="en-US" altLang="zh-CN" sz="1100" dirty="0"/>
              <a:t> * </a:t>
            </a:r>
            <a:r>
              <a:rPr lang="en-US" altLang="zh-CN" sz="1100" dirty="0" err="1"/>
              <a:t>local_n</a:t>
            </a:r>
            <a:r>
              <a:rPr lang="en-US" altLang="zh-CN" sz="1100" dirty="0"/>
              <a:t> * h;</a:t>
            </a:r>
            <a:endParaRPr lang="en-US" altLang="zh-CN" sz="1100" dirty="0"/>
          </a:p>
          <a:p>
            <a:r>
              <a:rPr lang="en-US" altLang="zh-CN" sz="1100" dirty="0" smtClean="0"/>
              <a:t>    </a:t>
            </a:r>
            <a:r>
              <a:rPr lang="en-US" altLang="zh-CN" sz="1100" dirty="0" err="1" smtClean="0"/>
              <a:t>local_b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= </a:t>
            </a:r>
            <a:r>
              <a:rPr lang="en-US" altLang="zh-CN" sz="1100" dirty="0" err="1"/>
              <a:t>local_a</a:t>
            </a:r>
            <a:r>
              <a:rPr lang="en-US" altLang="zh-CN" sz="1100" dirty="0"/>
              <a:t> + </a:t>
            </a:r>
            <a:r>
              <a:rPr lang="en-US" altLang="zh-CN" sz="1100" dirty="0" err="1"/>
              <a:t>local_n</a:t>
            </a:r>
            <a:r>
              <a:rPr lang="en-US" altLang="zh-CN" sz="1100" dirty="0"/>
              <a:t> * h;</a:t>
            </a:r>
            <a:endParaRPr lang="en-US" altLang="zh-CN" sz="1100" dirty="0"/>
          </a:p>
          <a:p>
            <a:r>
              <a:rPr lang="en-US" altLang="zh-CN" sz="1100" dirty="0" smtClean="0"/>
              <a:t>    local_int </a:t>
            </a:r>
            <a:r>
              <a:rPr lang="en-US" altLang="zh-CN" sz="1100" dirty="0"/>
              <a:t>= Trap(</a:t>
            </a:r>
            <a:r>
              <a:rPr lang="en-US" altLang="zh-CN" sz="1100" dirty="0" err="1"/>
              <a:t>local_a,local_b,local_n,h</a:t>
            </a:r>
            <a:r>
              <a:rPr lang="en-US" altLang="zh-CN" sz="1100" dirty="0" smtClean="0"/>
              <a:t>);</a:t>
            </a:r>
            <a:endParaRPr lang="en-US" altLang="zh-CN" sz="1100" dirty="0"/>
          </a:p>
          <a:p>
            <a:r>
              <a:rPr lang="en-US" altLang="zh-CN" sz="1100" dirty="0" smtClean="0"/>
              <a:t>    if(</a:t>
            </a:r>
            <a:r>
              <a:rPr lang="en-US" altLang="zh-CN" sz="1100" dirty="0" err="1" smtClean="0"/>
              <a:t>my_rank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!= 0</a:t>
            </a:r>
            <a:r>
              <a:rPr lang="en-US" altLang="zh-CN" sz="1100" dirty="0" smtClean="0"/>
              <a:t>){</a:t>
            </a:r>
            <a:endParaRPr lang="en-US" altLang="zh-CN" sz="1100" dirty="0"/>
          </a:p>
          <a:p>
            <a:r>
              <a:rPr lang="en-US" altLang="zh-CN" sz="1100" dirty="0" smtClean="0"/>
              <a:t>        </a:t>
            </a:r>
            <a:r>
              <a:rPr lang="en-US" altLang="zh-CN" sz="1100" dirty="0" err="1" smtClean="0">
                <a:solidFill>
                  <a:srgbClr val="C00000"/>
                </a:solidFill>
              </a:rPr>
              <a:t>MPI_Send</a:t>
            </a:r>
            <a:r>
              <a:rPr lang="en-US" altLang="zh-CN" sz="1100" dirty="0"/>
              <a:t>(&amp;local_int,1,MPI_DOUBLE,0,0,MPI_COMM_WORLD);</a:t>
            </a:r>
            <a:endParaRPr lang="en-US" altLang="zh-CN" sz="1100" dirty="0"/>
          </a:p>
          <a:p>
            <a:r>
              <a:rPr lang="en-US" altLang="zh-CN" sz="1100" dirty="0" smtClean="0"/>
              <a:t>    }</a:t>
            </a:r>
            <a:endParaRPr lang="en-US" altLang="zh-CN" sz="1100" dirty="0"/>
          </a:p>
          <a:p>
            <a:r>
              <a:rPr lang="en-US" altLang="zh-CN" sz="1100" dirty="0" smtClean="0"/>
              <a:t>    else{</a:t>
            </a:r>
            <a:endParaRPr lang="en-US" altLang="zh-CN" sz="1100" dirty="0"/>
          </a:p>
          <a:p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total_int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= local_int;</a:t>
            </a:r>
            <a:endParaRPr lang="en-US" altLang="zh-CN" sz="1100" dirty="0"/>
          </a:p>
          <a:p>
            <a:r>
              <a:rPr lang="en-US" altLang="zh-CN" sz="1100" dirty="0" smtClean="0"/>
              <a:t>        for(source </a:t>
            </a:r>
            <a:r>
              <a:rPr lang="en-US" altLang="zh-CN" sz="1100" dirty="0"/>
              <a:t>= 1;source &lt; comm_sz;source</a:t>
            </a:r>
            <a:r>
              <a:rPr lang="en-US" altLang="zh-CN" sz="1100" dirty="0" smtClean="0"/>
              <a:t>++){</a:t>
            </a:r>
            <a:endParaRPr lang="en-US" altLang="zh-CN" sz="1100" dirty="0"/>
          </a:p>
          <a:p>
            <a:r>
              <a:rPr lang="en-US" altLang="zh-CN" sz="1100" dirty="0" smtClean="0"/>
              <a:t>            </a:t>
            </a:r>
            <a:r>
              <a:rPr lang="en-US" altLang="zh-CN" sz="1100" dirty="0" err="1" smtClean="0">
                <a:solidFill>
                  <a:srgbClr val="C00000"/>
                </a:solidFill>
              </a:rPr>
              <a:t>MPI_Recv</a:t>
            </a:r>
            <a:r>
              <a:rPr lang="en-US" altLang="zh-CN" sz="1100" dirty="0"/>
              <a:t>(&amp;local_int,1,MPI_DOUBLE,source,0,MPI_COMM_WORLD,MPI_STATUS_IGNORE);</a:t>
            </a:r>
            <a:endParaRPr lang="en-US" altLang="zh-CN" sz="1100" dirty="0"/>
          </a:p>
          <a:p>
            <a:r>
              <a:rPr lang="en-US" altLang="zh-CN" sz="1100" dirty="0" smtClean="0"/>
              <a:t>            </a:t>
            </a:r>
            <a:r>
              <a:rPr lang="en-US" altLang="zh-CN" sz="1100" dirty="0" err="1" smtClean="0"/>
              <a:t>total_int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+= local_int;</a:t>
            </a:r>
            <a:endParaRPr lang="en-US" altLang="zh-CN" sz="1100" dirty="0"/>
          </a:p>
          <a:p>
            <a:r>
              <a:rPr lang="en-US" altLang="zh-CN" sz="1100" dirty="0" smtClean="0"/>
              <a:t>        }</a:t>
            </a:r>
            <a:endParaRPr lang="en-US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}</a:t>
            </a:r>
            <a:r>
              <a:rPr lang="en-US" altLang="zh-CN" sz="1100" dirty="0"/>
              <a:t>	</a:t>
            </a:r>
            <a:endParaRPr lang="en-US" altLang="zh-CN" sz="1100" dirty="0"/>
          </a:p>
          <a:p>
            <a:r>
              <a:rPr lang="en-US" altLang="zh-CN" sz="1100" dirty="0" smtClean="0"/>
              <a:t>    if(</a:t>
            </a:r>
            <a:r>
              <a:rPr lang="en-US" altLang="zh-CN" sz="1100" dirty="0" err="1" smtClean="0"/>
              <a:t>my_rank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== 0</a:t>
            </a:r>
            <a:r>
              <a:rPr lang="en-US" altLang="zh-CN" sz="1100" dirty="0" smtClean="0"/>
              <a:t>){</a:t>
            </a:r>
            <a:endParaRPr lang="en-US" altLang="zh-CN" sz="1100" dirty="0"/>
          </a:p>
          <a:p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printf</a:t>
            </a:r>
            <a:r>
              <a:rPr lang="en-US" altLang="zh-CN" sz="1100" dirty="0"/>
              <a:t>("With n = %d trapezoids, our </a:t>
            </a:r>
            <a:r>
              <a:rPr lang="en-US" altLang="zh-CN" sz="1100" dirty="0" err="1"/>
              <a:t>extimate</a:t>
            </a:r>
            <a:r>
              <a:rPr lang="en-US" altLang="zh-CN" sz="1100" dirty="0"/>
              <a:t>\</a:t>
            </a:r>
            <a:r>
              <a:rPr lang="en-US" altLang="zh-CN" sz="1100" dirty="0" err="1"/>
              <a:t>n",n</a:t>
            </a:r>
            <a:r>
              <a:rPr lang="en-US" altLang="zh-CN" sz="1100" dirty="0"/>
              <a:t>);</a:t>
            </a:r>
            <a:endParaRPr lang="en-US" altLang="zh-CN" sz="1100" dirty="0"/>
          </a:p>
          <a:p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printf</a:t>
            </a:r>
            <a:r>
              <a:rPr lang="en-US" altLang="zh-CN" sz="1100" dirty="0"/>
              <a:t>("of the integral from %f to %f = %.15e\n",</a:t>
            </a:r>
            <a:r>
              <a:rPr lang="en-US" altLang="zh-CN" sz="1100" dirty="0" err="1"/>
              <a:t>a,b,total_int</a:t>
            </a:r>
            <a:r>
              <a:rPr lang="en-US" altLang="zh-CN" sz="1100" dirty="0"/>
              <a:t>);</a:t>
            </a:r>
            <a:endParaRPr lang="en-US" altLang="zh-CN" sz="1100" dirty="0"/>
          </a:p>
          <a:p>
            <a:r>
              <a:rPr lang="en-US" altLang="zh-CN" sz="1100" dirty="0" smtClean="0"/>
              <a:t>    }</a:t>
            </a:r>
            <a:endParaRPr lang="en-US" altLang="zh-CN" sz="1100" dirty="0"/>
          </a:p>
          <a:p>
            <a:r>
              <a:rPr lang="en-US" altLang="zh-CN" sz="1100" dirty="0" smtClean="0"/>
              <a:t>    </a:t>
            </a:r>
            <a:r>
              <a:rPr lang="en-US" altLang="zh-CN" sz="1100" dirty="0" err="1" smtClean="0"/>
              <a:t>MPI_Finalize</a:t>
            </a:r>
            <a:r>
              <a:rPr lang="en-US" altLang="zh-CN" sz="1100" dirty="0"/>
              <a:t>();</a:t>
            </a:r>
            <a:endParaRPr lang="en-US" altLang="zh-CN" sz="1100" dirty="0"/>
          </a:p>
          <a:p>
            <a:r>
              <a:rPr lang="en-US" altLang="zh-CN" sz="1100" dirty="0" smtClean="0"/>
              <a:t>    return </a:t>
            </a:r>
            <a:r>
              <a:rPr lang="en-US" altLang="zh-CN" sz="1100" dirty="0"/>
              <a:t>0;</a:t>
            </a:r>
            <a:endParaRPr lang="en-US" altLang="zh-CN" sz="1100" dirty="0"/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（）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6892" y="1068497"/>
            <a:ext cx="6857820" cy="267765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400" dirty="0"/>
              <a:t>double Trap(double </a:t>
            </a:r>
            <a:r>
              <a:rPr lang="en-US" altLang="zh-CN" sz="1400" dirty="0" err="1"/>
              <a:t>left_endpt,double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right_endpt,int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trap_count,double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base_len</a:t>
            </a:r>
            <a:r>
              <a:rPr lang="en-US" altLang="zh-CN" sz="1400" dirty="0"/>
              <a:t>)</a:t>
            </a:r>
            <a:endParaRPr lang="en-US" altLang="zh-CN" sz="1400" dirty="0"/>
          </a:p>
          <a:p>
            <a:r>
              <a:rPr lang="en-US" altLang="zh-CN" sz="1400" dirty="0"/>
              <a:t>{</a:t>
            </a:r>
            <a:endParaRPr lang="en-US" altLang="zh-CN" sz="1400" dirty="0"/>
          </a:p>
          <a:p>
            <a:r>
              <a:rPr lang="en-US" altLang="zh-CN" sz="1400" dirty="0" smtClean="0"/>
              <a:t>    double </a:t>
            </a:r>
            <a:r>
              <a:rPr lang="en-US" altLang="zh-CN" sz="1400" dirty="0" err="1"/>
              <a:t>estimate,x</a:t>
            </a:r>
            <a:r>
              <a:rPr lang="en-US" altLang="zh-CN" sz="1400" dirty="0"/>
              <a:t>;</a:t>
            </a:r>
            <a:endParaRPr lang="en-US" altLang="zh-CN" sz="1400" dirty="0"/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  <a:endParaRPr lang="en-US" altLang="zh-CN" sz="1400" dirty="0"/>
          </a:p>
          <a:p>
            <a:r>
              <a:rPr lang="en-US" altLang="zh-CN" sz="1400" dirty="0" smtClean="0"/>
              <a:t>    estimate </a:t>
            </a:r>
            <a:r>
              <a:rPr lang="en-US" altLang="zh-CN" sz="1400" dirty="0"/>
              <a:t>= (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(</a:t>
            </a:r>
            <a:r>
              <a:rPr lang="en-US" altLang="zh-CN" sz="1400" dirty="0" err="1"/>
              <a:t>left_endpt</a:t>
            </a:r>
            <a:r>
              <a:rPr lang="en-US" altLang="zh-CN" sz="1400" dirty="0"/>
              <a:t>) + 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right_endpt</a:t>
            </a:r>
            <a:r>
              <a:rPr lang="en-US" altLang="zh-CN" sz="1400" dirty="0"/>
              <a:t>)) / 2.0;</a:t>
            </a:r>
            <a:endParaRPr lang="en-US" altLang="zh-CN" sz="1400" dirty="0"/>
          </a:p>
          <a:p>
            <a:r>
              <a:rPr lang="en-US" altLang="zh-CN" sz="1400" dirty="0" smtClean="0"/>
              <a:t>    for(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1;i &lt; </a:t>
            </a:r>
            <a:r>
              <a:rPr lang="en-US" altLang="zh-CN" sz="1400" dirty="0" err="1"/>
              <a:t>trap_count</a:t>
            </a:r>
            <a:r>
              <a:rPr lang="en-US" altLang="zh-CN" sz="1400" dirty="0"/>
              <a:t> -1 ;</a:t>
            </a:r>
            <a:r>
              <a:rPr lang="en-US" altLang="zh-CN" sz="1400" dirty="0" err="1"/>
              <a:t>i</a:t>
            </a:r>
            <a:r>
              <a:rPr lang="en-US" altLang="zh-CN" sz="1400" dirty="0" smtClean="0"/>
              <a:t>++){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x </a:t>
            </a:r>
            <a:r>
              <a:rPr lang="en-US" altLang="zh-CN" sz="1400" dirty="0"/>
              <a:t>= </a:t>
            </a:r>
            <a:r>
              <a:rPr lang="en-US" altLang="zh-CN" sz="1400" dirty="0" err="1"/>
              <a:t>left_endpt</a:t>
            </a:r>
            <a:r>
              <a:rPr lang="en-US" altLang="zh-CN" sz="1400" dirty="0"/>
              <a:t> +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base_len</a:t>
            </a:r>
            <a:r>
              <a:rPr lang="en-US" altLang="zh-CN" sz="1400" dirty="0"/>
              <a:t>;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estimate </a:t>
            </a:r>
            <a:r>
              <a:rPr lang="en-US" altLang="zh-CN" sz="1400" dirty="0"/>
              <a:t>+= 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(x);</a:t>
            </a:r>
            <a:endParaRPr lang="en-US" altLang="zh-CN" sz="1400" dirty="0"/>
          </a:p>
          <a:p>
            <a:r>
              <a:rPr lang="en-US" altLang="zh-CN" sz="1400" dirty="0" smtClean="0"/>
              <a:t>    }</a:t>
            </a:r>
            <a:endParaRPr lang="en-US" altLang="zh-CN" sz="1400" dirty="0"/>
          </a:p>
          <a:p>
            <a:r>
              <a:rPr lang="en-US" altLang="zh-CN" sz="1400" dirty="0" smtClean="0"/>
              <a:t>    estimate </a:t>
            </a:r>
            <a:r>
              <a:rPr lang="en-US" altLang="zh-CN" sz="1400" dirty="0"/>
              <a:t>= estimate * </a:t>
            </a:r>
            <a:r>
              <a:rPr lang="en-US" altLang="zh-CN" sz="1400" dirty="0" err="1"/>
              <a:t>base_len</a:t>
            </a:r>
            <a:r>
              <a:rPr lang="en-US" altLang="zh-CN" sz="1400" dirty="0"/>
              <a:t>;</a:t>
            </a:r>
            <a:endParaRPr lang="en-US" altLang="zh-CN" sz="1400" dirty="0"/>
          </a:p>
          <a:p>
            <a:r>
              <a:rPr lang="en-US" altLang="zh-CN" sz="1400" dirty="0" smtClean="0"/>
              <a:t>    return </a:t>
            </a:r>
            <a:r>
              <a:rPr lang="en-US" altLang="zh-CN" sz="1400" dirty="0"/>
              <a:t>estimate;	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072330" y="3980652"/>
            <a:ext cx="6852382" cy="95410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zh-CN" altLang="en-US" sz="1400" dirty="0"/>
              <a:t>double func(double x) // f(x) = 2x +10</a:t>
            </a:r>
            <a:endParaRPr lang="zh-CN" altLang="en-US" sz="1400" dirty="0"/>
          </a:p>
          <a:p>
            <a:r>
              <a:rPr lang="zh-CN" altLang="en-US" sz="1400" dirty="0"/>
              <a:t>{</a:t>
            </a:r>
            <a:endParaRPr lang="zh-CN" altLang="en-US" sz="1400" dirty="0"/>
          </a:p>
          <a:p>
            <a:r>
              <a:rPr lang="zh-CN" altLang="en-US" sz="1400" dirty="0"/>
              <a:t>	return 2 * x + 10.0;</a:t>
            </a:r>
            <a:endParaRPr lang="zh-CN" altLang="en-US" sz="1400" dirty="0"/>
          </a:p>
          <a:p>
            <a:r>
              <a:rPr lang="zh-CN" altLang="en-US" sz="1400" dirty="0"/>
              <a:t>}</a:t>
            </a:r>
            <a:endParaRPr lang="zh-CN" altLang="en-US" sz="1400" dirty="0"/>
          </a:p>
        </p:txBody>
      </p:sp>
      <p:sp>
        <p:nvSpPr>
          <p:cNvPr id="7" name="内容占位符 1"/>
          <p:cNvSpPr>
            <a:spLocks noGrp="1"/>
          </p:cNvSpPr>
          <p:nvPr>
            <p:ph idx="11"/>
          </p:nvPr>
        </p:nvSpPr>
        <p:spPr>
          <a:xfrm>
            <a:off x="481894" y="5113451"/>
            <a:ext cx="8184958" cy="121107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comm_sz-1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个进程调用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MPI_Send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函数发送消息</a:t>
            </a:r>
            <a:endParaRPr lang="en-US" altLang="zh-C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进程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调用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comm_sz-1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次</a:t>
            </a:r>
            <a:r>
              <a:rPr lang="en-US" altLang="zh-CN" dirty="0" err="1" smtClean="0">
                <a:latin typeface="Times New Roman" panose="02020603050405020304" charset="0"/>
                <a:cs typeface="Times New Roman" panose="02020603050405020304" charset="0"/>
              </a:rPr>
              <a:t>MPI_Recv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函数接收消息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4419574"/>
            <a:ext cx="8184958" cy="2133544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用集合通信替代点对点通信</a:t>
            </a:r>
            <a:endParaRPr lang="en-US" altLang="zh-C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charset="0"/>
                <a:cs typeface="Times New Roman" panose="02020603050405020304" charset="0"/>
              </a:rPr>
              <a:t>集合通信中，通信域内的所有进程都参与通信</a:t>
            </a:r>
            <a:endParaRPr lang="en-US" altLang="zh-CN" sz="2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集合通信函数不使用标签，只通过</a:t>
            </a:r>
            <a:r>
              <a:rPr lang="zh-CN" altLang="en-US" sz="2000" dirty="0" smtClean="0">
                <a:latin typeface="Times New Roman" panose="02020603050405020304" charset="0"/>
                <a:cs typeface="Times New Roman" panose="02020603050405020304" charset="0"/>
              </a:rPr>
              <a:t>通信域和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调用的顺序来进行匹配</a:t>
            </a:r>
            <a:endParaRPr lang="zh-CN" alt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V2</a:t>
            </a:r>
            <a:r>
              <a:rPr lang="zh-CN" altLang="en-US" dirty="0" smtClean="0"/>
              <a:t>：使用</a:t>
            </a:r>
            <a:r>
              <a:rPr lang="en-US" altLang="zh-CN" dirty="0" err="1" smtClean="0"/>
              <a:t>MPI_Reduce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1110" y="1065976"/>
            <a:ext cx="8457978" cy="2246769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400" dirty="0"/>
              <a:t>if(</a:t>
            </a:r>
            <a:r>
              <a:rPr lang="en-US" altLang="zh-CN" sz="1400" dirty="0" err="1"/>
              <a:t>my_rank</a:t>
            </a:r>
            <a:r>
              <a:rPr lang="en-US" altLang="zh-CN" sz="1400" dirty="0"/>
              <a:t> != 0){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>
                <a:solidFill>
                  <a:srgbClr val="C00000"/>
                </a:solidFill>
              </a:rPr>
              <a:t>MPI_Send</a:t>
            </a:r>
            <a:r>
              <a:rPr lang="en-US" altLang="zh-CN" sz="1400" dirty="0"/>
              <a:t>(&amp;local_int,1,MPI_DOUBLE,0,0,MPI_COMM_WORLD);</a:t>
            </a:r>
            <a:endParaRPr lang="en-US" altLang="zh-CN" sz="1400" dirty="0"/>
          </a:p>
          <a:p>
            <a:r>
              <a:rPr lang="en-US" altLang="zh-CN" sz="1400" dirty="0"/>
              <a:t>    }</a:t>
            </a:r>
            <a:endParaRPr lang="en-US" altLang="zh-CN" sz="1400" dirty="0"/>
          </a:p>
          <a:p>
            <a:r>
              <a:rPr lang="en-US" altLang="zh-CN" sz="1400" dirty="0"/>
              <a:t>    else{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total_int</a:t>
            </a:r>
            <a:r>
              <a:rPr lang="en-US" altLang="zh-CN" sz="1400" dirty="0"/>
              <a:t> = local_int;</a:t>
            </a:r>
            <a:endParaRPr lang="en-US" altLang="zh-CN" sz="1400" dirty="0"/>
          </a:p>
          <a:p>
            <a:r>
              <a:rPr lang="en-US" altLang="zh-CN" sz="1400" dirty="0"/>
              <a:t>        for(source = 1;source &lt; comm_sz;source++){</a:t>
            </a:r>
            <a:endParaRPr lang="en-US" altLang="zh-CN" sz="1400" dirty="0"/>
          </a:p>
          <a:p>
            <a:r>
              <a:rPr lang="en-US" altLang="zh-CN" sz="1400" dirty="0"/>
              <a:t>            </a:t>
            </a:r>
            <a:r>
              <a:rPr lang="en-US" altLang="zh-CN" sz="1400" dirty="0" err="1">
                <a:solidFill>
                  <a:srgbClr val="C00000"/>
                </a:solidFill>
              </a:rPr>
              <a:t>MPI_Recv</a:t>
            </a:r>
            <a:r>
              <a:rPr lang="en-US" altLang="zh-CN" sz="1400" dirty="0"/>
              <a:t>(&amp;local_int,1,MPI_DOUBLE,source,0,MPI_COMM_WORLD,MPI_STATUS_IGNORE);</a:t>
            </a:r>
            <a:endParaRPr lang="en-US" altLang="zh-CN" sz="1400" dirty="0"/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total_int</a:t>
            </a:r>
            <a:r>
              <a:rPr lang="en-US" altLang="zh-CN" sz="1400" dirty="0"/>
              <a:t> += local_int;</a:t>
            </a:r>
            <a:endParaRPr lang="en-US" altLang="zh-CN" sz="1400" dirty="0"/>
          </a:p>
          <a:p>
            <a:r>
              <a:rPr lang="en-US" altLang="zh-CN" sz="1400" dirty="0"/>
              <a:t>        }</a:t>
            </a:r>
            <a:endParaRPr lang="en-US" altLang="zh-CN" sz="1400" dirty="0"/>
          </a:p>
          <a:p>
            <a:r>
              <a:rPr lang="en-US" altLang="zh-CN" sz="1400" dirty="0"/>
              <a:t>    }</a:t>
            </a:r>
            <a:endParaRPr lang="zh-CN" altLang="en-US" sz="1400" dirty="0"/>
          </a:p>
        </p:txBody>
      </p:sp>
      <p:sp>
        <p:nvSpPr>
          <p:cNvPr id="5" name="下箭头 4"/>
          <p:cNvSpPr/>
          <p:nvPr/>
        </p:nvSpPr>
        <p:spPr bwMode="auto">
          <a:xfrm>
            <a:off x="3962416" y="3353873"/>
            <a:ext cx="838178" cy="380990"/>
          </a:xfrm>
          <a:prstGeom prst="down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0131" y="3787491"/>
            <a:ext cx="7976204" cy="30777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C00000"/>
                </a:solidFill>
              </a:rPr>
              <a:t>MPI_Reduce</a:t>
            </a:r>
            <a:r>
              <a:rPr lang="en-US" altLang="zh-CN" sz="1400" dirty="0"/>
              <a:t>(&amp;local_int,&amp;total_int,1,MPI_DOUBLE,</a:t>
            </a:r>
            <a:r>
              <a:rPr lang="en-US" altLang="zh-CN" sz="1400" dirty="0">
                <a:solidFill>
                  <a:srgbClr val="C00000"/>
                </a:solidFill>
              </a:rPr>
              <a:t>MPI_SUM</a:t>
            </a:r>
            <a:r>
              <a:rPr lang="en-US" altLang="zh-CN" sz="1400" dirty="0"/>
              <a:t>,</a:t>
            </a:r>
            <a:r>
              <a:rPr lang="en-US" altLang="zh-CN" sz="1400" dirty="0">
                <a:solidFill>
                  <a:srgbClr val="C00000"/>
                </a:solidFill>
              </a:rPr>
              <a:t>0</a:t>
            </a:r>
            <a:r>
              <a:rPr lang="en-US" altLang="zh-CN" sz="1400" dirty="0"/>
              <a:t>,MPI_COMM_WORLD);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梯形</a:t>
            </a:r>
            <a:r>
              <a:rPr lang="zh-CN" altLang="en-US" sz="32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积分法</a:t>
            </a:r>
            <a:endParaRPr lang="en-US" altLang="zh-CN" sz="3200" b="1" dirty="0" smtClean="0">
              <a:solidFill>
                <a:schemeClr val="bg2">
                  <a:lumMod val="40000"/>
                  <a:lumOff val="6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Times New Roman" panose="02020603050405020304" charset="0"/>
                <a:cs typeface="Times New Roman" panose="02020603050405020304" charset="0"/>
              </a:rPr>
              <a:t>奇偶排序</a:t>
            </a:r>
            <a:endParaRPr lang="en-US" altLang="zh-CN" sz="32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大纲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 98:Templates:Presentation Designs:Sparkle</Template>
  <TotalTime>0</TotalTime>
  <Words>4339</Words>
  <Application>WPS 演示</Application>
  <PresentationFormat>全屏显示(4:3)</PresentationFormat>
  <Paragraphs>281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Times</vt:lpstr>
      <vt:lpstr>Times New Roman</vt:lpstr>
      <vt:lpstr>黑体</vt:lpstr>
      <vt:lpstr>Calibri</vt:lpstr>
      <vt:lpstr>Cambria Math</vt:lpstr>
      <vt:lpstr>Arial</vt:lpstr>
      <vt:lpstr>微软雅黑</vt:lpstr>
      <vt:lpstr>Arial Unicode MS</vt:lpstr>
      <vt:lpstr>自定义设计方案</vt:lpstr>
      <vt:lpstr>并行程序设计  </vt:lpstr>
      <vt:lpstr>大纲</vt:lpstr>
      <vt:lpstr>大纲</vt:lpstr>
      <vt:lpstr>梯形积分法</vt:lpstr>
      <vt:lpstr>梯形积分法</vt:lpstr>
      <vt:lpstr>V1：main（）</vt:lpstr>
      <vt:lpstr>V1：Trap（）</vt:lpstr>
      <vt:lpstr>V2：使用MPI_Reduce</vt:lpstr>
      <vt:lpstr>大纲</vt:lpstr>
      <vt:lpstr>奇偶排序</vt:lpstr>
      <vt:lpstr>通信</vt:lpstr>
      <vt:lpstr>MPI：奇偶排序伪代码</vt:lpstr>
      <vt:lpstr>Compute_partner函数</vt:lpstr>
      <vt:lpstr>MPI程序的安全性</vt:lpstr>
      <vt:lpstr>编程作业2：</vt:lpstr>
    </vt:vector>
  </TitlesOfParts>
  <Company>SSU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工程中心建设报告</dc:title>
  <dc:creator>YXCHEN-PC</dc:creator>
  <cp:lastModifiedBy>谷守珍</cp:lastModifiedBy>
  <cp:revision>1494</cp:revision>
  <dcterms:created xsi:type="dcterms:W3CDTF">2001-06-30T15:45:00Z</dcterms:created>
  <dcterms:modified xsi:type="dcterms:W3CDTF">2025-05-28T01:09:05Z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B1B6CC3C61874AEA8723F6EBE9E31FAB_12</vt:lpwstr>
  </property>
</Properties>
</file>