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8" r:id="rId1"/>
  </p:sldMasterIdLst>
  <p:notesMasterIdLst>
    <p:notesMasterId r:id="rId32"/>
  </p:notesMasterIdLst>
  <p:sldIdLst>
    <p:sldId id="256" r:id="rId2"/>
    <p:sldId id="357" r:id="rId3"/>
    <p:sldId id="397" r:id="rId4"/>
    <p:sldId id="371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98" r:id="rId16"/>
    <p:sldId id="383" r:id="rId17"/>
    <p:sldId id="384" r:id="rId18"/>
    <p:sldId id="386" r:id="rId19"/>
    <p:sldId id="385" r:id="rId20"/>
    <p:sldId id="387" r:id="rId21"/>
    <p:sldId id="399" r:id="rId22"/>
    <p:sldId id="388" r:id="rId23"/>
    <p:sldId id="389" r:id="rId24"/>
    <p:sldId id="390" r:id="rId25"/>
    <p:sldId id="393" r:id="rId26"/>
    <p:sldId id="391" r:id="rId27"/>
    <p:sldId id="392" r:id="rId28"/>
    <p:sldId id="394" r:id="rId29"/>
    <p:sldId id="395" r:id="rId30"/>
    <p:sldId id="396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  <a:srgbClr val="FF9900"/>
    <a:srgbClr val="CCFFCC"/>
    <a:srgbClr val="FFFFFF"/>
    <a:srgbClr val="F6D8CA"/>
    <a:srgbClr val="F2C7B4"/>
    <a:srgbClr val="B01CA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1909" autoAdjust="0"/>
  </p:normalViewPr>
  <p:slideViewPr>
    <p:cSldViewPr>
      <p:cViewPr varScale="1">
        <p:scale>
          <a:sx n="97" d="100"/>
          <a:sy n="97" d="100"/>
        </p:scale>
        <p:origin x="618" y="96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19408C84-9C46-42BD-8710-A6E6F07E95B6}" type="datetimeFigureOut">
              <a:rPr lang="zh-CN" altLang="en-US"/>
              <a:pPr>
                <a:defRPr/>
              </a:pPr>
              <a:t>2024/6/3</a:t>
            </a:fld>
            <a:endParaRPr lang="zh-CN" alt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8850" y="685800"/>
            <a:ext cx="4941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>
            <a:prstTxWarp prst="textNoShape">
              <a:avLst/>
            </a:prstTxWarp>
          </a:bodyPr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352043B7-3654-42D2-9D44-9BD02F88AA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CD8826-7FE9-4780-B625-EB39FDBC2A05}" type="slidenum">
              <a:rPr lang="zh-CN" altLang="en-US" sz="1300" smtClean="0">
                <a:latin typeface="Times" panose="02020603050405020304" pitchFamily="18" charset="0"/>
              </a:rPr>
              <a:pPr/>
              <a:t>1</a:t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043B7-3654-42D2-9D44-9BD02F88AA91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8099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043B7-3654-42D2-9D44-9BD02F88AA91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997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6652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82561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0801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7508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2061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♦"/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7381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8289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♦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>
              <a:defRPr lang="zh-CN" altLang="en-US" sz="3200" kern="120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zh-CN" altLang="en-US" sz="2800" kern="120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6318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5280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8761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94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883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362" r:id="rId1"/>
    <p:sldLayoutId id="2147484363" r:id="rId2"/>
    <p:sldLayoutId id="2147484364" r:id="rId3"/>
    <p:sldLayoutId id="2147484353" r:id="rId4"/>
    <p:sldLayoutId id="2147484354" r:id="rId5"/>
    <p:sldLayoutId id="2147484355" r:id="rId6"/>
    <p:sldLayoutId id="2147484356" r:id="rId7"/>
    <p:sldLayoutId id="2147484357" r:id="rId8"/>
    <p:sldLayoutId id="2147484358" r:id="rId9"/>
    <p:sldLayoutId id="2147484359" r:id="rId10"/>
    <p:sldLayoutId id="2147484360" r:id="rId11"/>
    <p:sldLayoutId id="2147484361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 bwMode="auto">
          <a:xfrm>
            <a:off x="895350" y="1371600"/>
            <a:ext cx="7315200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并行程序设计  </a:t>
            </a: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 bwMode="auto">
          <a:xfrm>
            <a:off x="609600" y="2589213"/>
            <a:ext cx="7886700" cy="207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Lecture </a:t>
            </a:r>
            <a:r>
              <a:rPr lang="en-US" altLang="zh-CN" dirty="0" smtClean="0">
                <a:solidFill>
                  <a:srgbClr val="C00000"/>
                </a:solidFill>
              </a:rPr>
              <a:t>10: 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/>
            </a:r>
            <a:br>
              <a:rPr lang="en-US" altLang="zh-CN" dirty="0">
                <a:solidFill>
                  <a:srgbClr val="C00000"/>
                </a:solidFill>
              </a:rPr>
            </a:br>
            <a:r>
              <a:rPr lang="zh-CN" altLang="en-US" sz="3200" b="1" dirty="0" smtClean="0">
                <a:solidFill>
                  <a:srgbClr val="C00000"/>
                </a:solidFill>
              </a:rPr>
              <a:t>树形搜索问题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MPI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并行编程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DFS</a:t>
            </a:r>
            <a:endParaRPr lang="zh-CN" altLang="en-US" dirty="0" smtClean="0"/>
          </a:p>
        </p:txBody>
      </p:sp>
      <p:cxnSp>
        <p:nvCxnSpPr>
          <p:cNvPr id="12291" name="直接连接符 3"/>
          <p:cNvCxnSpPr>
            <a:cxnSpLocks noChangeShapeType="1"/>
            <a:stCxn id="12292" idx="2"/>
            <a:endCxn id="12295" idx="0"/>
          </p:cNvCxnSpPr>
          <p:nvPr/>
        </p:nvCxnSpPr>
        <p:spPr bwMode="auto">
          <a:xfrm flipH="1">
            <a:off x="1716088" y="1692275"/>
            <a:ext cx="2773362" cy="6699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2" name="文本框 4"/>
          <p:cNvSpPr txBox="1">
            <a:spLocks noChangeArrowheads="1"/>
          </p:cNvSpPr>
          <p:nvPr/>
        </p:nvSpPr>
        <p:spPr bwMode="auto">
          <a:xfrm>
            <a:off x="4129088" y="1292225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0,0</a:t>
            </a:r>
            <a:endParaRPr lang="zh-CN" altLang="en-US" sz="2000"/>
          </a:p>
        </p:txBody>
      </p:sp>
      <p:cxnSp>
        <p:nvCxnSpPr>
          <p:cNvPr id="12293" name="直接连接符 10"/>
          <p:cNvCxnSpPr>
            <a:cxnSpLocks noChangeShapeType="1"/>
            <a:endCxn id="12296" idx="0"/>
          </p:cNvCxnSpPr>
          <p:nvPr/>
        </p:nvCxnSpPr>
        <p:spPr bwMode="auto">
          <a:xfrm>
            <a:off x="4489450" y="1692275"/>
            <a:ext cx="0" cy="5937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294" name="直接连接符 13"/>
          <p:cNvCxnSpPr>
            <a:cxnSpLocks noChangeShapeType="1"/>
            <a:stCxn id="12292" idx="2"/>
            <a:endCxn id="12297" idx="0"/>
          </p:cNvCxnSpPr>
          <p:nvPr/>
        </p:nvCxnSpPr>
        <p:spPr bwMode="auto">
          <a:xfrm>
            <a:off x="4489450" y="1692275"/>
            <a:ext cx="2930525" cy="5937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5" name="文本框 18"/>
          <p:cNvSpPr txBox="1">
            <a:spLocks noChangeArrowheads="1"/>
          </p:cNvSpPr>
          <p:nvPr/>
        </p:nvSpPr>
        <p:spPr bwMode="auto">
          <a:xfrm>
            <a:off x="1116013" y="2362200"/>
            <a:ext cx="1200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0→1,1</a:t>
            </a:r>
            <a:endParaRPr lang="zh-CN" altLang="en-US" sz="2000"/>
          </a:p>
        </p:txBody>
      </p:sp>
      <p:sp>
        <p:nvSpPr>
          <p:cNvPr id="12296" name="文本框 20"/>
          <p:cNvSpPr txBox="1">
            <a:spLocks noChangeArrowheads="1"/>
          </p:cNvSpPr>
          <p:nvPr/>
        </p:nvSpPr>
        <p:spPr bwMode="auto">
          <a:xfrm>
            <a:off x="3889375" y="2286000"/>
            <a:ext cx="1200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0→2,3</a:t>
            </a:r>
            <a:endParaRPr lang="zh-CN" altLang="en-US" sz="2000"/>
          </a:p>
        </p:txBody>
      </p:sp>
      <p:sp>
        <p:nvSpPr>
          <p:cNvPr id="12297" name="文本框 21"/>
          <p:cNvSpPr txBox="1">
            <a:spLocks noChangeArrowheads="1"/>
          </p:cNvSpPr>
          <p:nvPr/>
        </p:nvSpPr>
        <p:spPr bwMode="auto">
          <a:xfrm>
            <a:off x="6821488" y="2286000"/>
            <a:ext cx="1198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0→3,8</a:t>
            </a:r>
            <a:endParaRPr lang="zh-CN" altLang="en-US" sz="2000"/>
          </a:p>
        </p:txBody>
      </p:sp>
      <p:cxnSp>
        <p:nvCxnSpPr>
          <p:cNvPr id="12298" name="直接连接符 24"/>
          <p:cNvCxnSpPr>
            <a:cxnSpLocks noChangeShapeType="1"/>
            <a:stCxn id="12299" idx="0"/>
            <a:endCxn id="12295" idx="2"/>
          </p:cNvCxnSpPr>
          <p:nvPr/>
        </p:nvCxnSpPr>
        <p:spPr bwMode="auto">
          <a:xfrm flipV="1">
            <a:off x="1057275" y="2762250"/>
            <a:ext cx="658813" cy="7270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299" name="文本框 28"/>
          <p:cNvSpPr txBox="1">
            <a:spLocks noChangeArrowheads="1"/>
          </p:cNvSpPr>
          <p:nvPr/>
        </p:nvSpPr>
        <p:spPr bwMode="auto">
          <a:xfrm>
            <a:off x="207963" y="3489325"/>
            <a:ext cx="1700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0→1→2,3</a:t>
            </a:r>
            <a:endParaRPr lang="zh-CN" altLang="en-US" sz="2000"/>
          </a:p>
        </p:txBody>
      </p:sp>
      <p:cxnSp>
        <p:nvCxnSpPr>
          <p:cNvPr id="12300" name="直接连接符 30"/>
          <p:cNvCxnSpPr>
            <a:cxnSpLocks noChangeShapeType="1"/>
            <a:stCxn id="12301" idx="0"/>
            <a:endCxn id="12295" idx="2"/>
          </p:cNvCxnSpPr>
          <p:nvPr/>
        </p:nvCxnSpPr>
        <p:spPr bwMode="auto">
          <a:xfrm flipH="1" flipV="1">
            <a:off x="1716088" y="2762250"/>
            <a:ext cx="603250" cy="7270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1" name="文本框 33"/>
          <p:cNvSpPr txBox="1">
            <a:spLocks noChangeArrowheads="1"/>
          </p:cNvSpPr>
          <p:nvPr/>
        </p:nvSpPr>
        <p:spPr bwMode="auto">
          <a:xfrm>
            <a:off x="1468438" y="3489325"/>
            <a:ext cx="1700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0→1→3,7</a:t>
            </a:r>
            <a:endParaRPr lang="zh-CN" altLang="en-US" sz="2000"/>
          </a:p>
        </p:txBody>
      </p:sp>
      <p:sp>
        <p:nvSpPr>
          <p:cNvPr id="12302" name="文本框 36"/>
          <p:cNvSpPr txBox="1">
            <a:spLocks noChangeArrowheads="1"/>
          </p:cNvSpPr>
          <p:nvPr/>
        </p:nvSpPr>
        <p:spPr bwMode="auto">
          <a:xfrm>
            <a:off x="2917825" y="3489325"/>
            <a:ext cx="1700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0→2→1,21</a:t>
            </a:r>
            <a:endParaRPr lang="zh-CN" altLang="en-US" sz="2000"/>
          </a:p>
        </p:txBody>
      </p:sp>
      <p:cxnSp>
        <p:nvCxnSpPr>
          <p:cNvPr id="12303" name="直接连接符 42"/>
          <p:cNvCxnSpPr>
            <a:cxnSpLocks noChangeShapeType="1"/>
            <a:stCxn id="12302" idx="0"/>
            <a:endCxn id="12296" idx="2"/>
          </p:cNvCxnSpPr>
          <p:nvPr/>
        </p:nvCxnSpPr>
        <p:spPr bwMode="auto">
          <a:xfrm flipV="1">
            <a:off x="3768725" y="2686050"/>
            <a:ext cx="720725" cy="8032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4" name="文本框 49"/>
          <p:cNvSpPr txBox="1">
            <a:spLocks noChangeArrowheads="1"/>
          </p:cNvSpPr>
          <p:nvPr/>
        </p:nvSpPr>
        <p:spPr bwMode="auto">
          <a:xfrm>
            <a:off x="4367213" y="3489325"/>
            <a:ext cx="1700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0→2→3,13</a:t>
            </a:r>
            <a:endParaRPr lang="zh-CN" altLang="en-US" sz="2000"/>
          </a:p>
        </p:txBody>
      </p:sp>
      <p:cxnSp>
        <p:nvCxnSpPr>
          <p:cNvPr id="12305" name="直接连接符 50"/>
          <p:cNvCxnSpPr>
            <a:cxnSpLocks noChangeShapeType="1"/>
            <a:stCxn id="12304" idx="0"/>
            <a:endCxn id="12296" idx="2"/>
          </p:cNvCxnSpPr>
          <p:nvPr/>
        </p:nvCxnSpPr>
        <p:spPr bwMode="auto">
          <a:xfrm flipH="1" flipV="1">
            <a:off x="4489450" y="2686050"/>
            <a:ext cx="728663" cy="8032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6" name="文本框 53"/>
          <p:cNvSpPr txBox="1">
            <a:spLocks noChangeArrowheads="1"/>
          </p:cNvSpPr>
          <p:nvPr/>
        </p:nvSpPr>
        <p:spPr bwMode="auto">
          <a:xfrm>
            <a:off x="5815013" y="3489325"/>
            <a:ext cx="1698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0→3→1,12</a:t>
            </a:r>
            <a:endParaRPr lang="zh-CN" altLang="en-US" sz="2000"/>
          </a:p>
        </p:txBody>
      </p:sp>
      <p:cxnSp>
        <p:nvCxnSpPr>
          <p:cNvPr id="12307" name="直接连接符 54"/>
          <p:cNvCxnSpPr>
            <a:cxnSpLocks noChangeShapeType="1"/>
            <a:stCxn id="12306" idx="0"/>
            <a:endCxn id="12297" idx="2"/>
          </p:cNvCxnSpPr>
          <p:nvPr/>
        </p:nvCxnSpPr>
        <p:spPr bwMode="auto">
          <a:xfrm flipV="1">
            <a:off x="6664325" y="2686050"/>
            <a:ext cx="755650" cy="8032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8" name="文本框 66"/>
          <p:cNvSpPr txBox="1">
            <a:spLocks noChangeArrowheads="1"/>
          </p:cNvSpPr>
          <p:nvPr/>
        </p:nvSpPr>
        <p:spPr bwMode="auto">
          <a:xfrm>
            <a:off x="0" y="4662488"/>
            <a:ext cx="2114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0→1→2→3→0,20</a:t>
            </a:r>
            <a:endParaRPr lang="zh-CN" altLang="en-US" sz="2000"/>
          </a:p>
        </p:txBody>
      </p:sp>
      <p:cxnSp>
        <p:nvCxnSpPr>
          <p:cNvPr id="12309" name="直接连接符 67"/>
          <p:cNvCxnSpPr>
            <a:cxnSpLocks noChangeShapeType="1"/>
            <a:stCxn id="12308" idx="0"/>
            <a:endCxn id="12299" idx="2"/>
          </p:cNvCxnSpPr>
          <p:nvPr/>
        </p:nvCxnSpPr>
        <p:spPr bwMode="auto">
          <a:xfrm flipV="1">
            <a:off x="1057275" y="3889375"/>
            <a:ext cx="0" cy="7731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0" name="文本框 70"/>
          <p:cNvSpPr txBox="1">
            <a:spLocks noChangeArrowheads="1"/>
          </p:cNvSpPr>
          <p:nvPr/>
        </p:nvSpPr>
        <p:spPr bwMode="auto">
          <a:xfrm>
            <a:off x="1257300" y="5435600"/>
            <a:ext cx="2116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0→1→3→2→0,20</a:t>
            </a:r>
            <a:endParaRPr lang="zh-CN" altLang="en-US" sz="2000"/>
          </a:p>
        </p:txBody>
      </p:sp>
      <p:cxnSp>
        <p:nvCxnSpPr>
          <p:cNvPr id="12311" name="直接连接符 71"/>
          <p:cNvCxnSpPr>
            <a:cxnSpLocks noChangeShapeType="1"/>
            <a:stCxn id="12310" idx="0"/>
            <a:endCxn id="12301" idx="2"/>
          </p:cNvCxnSpPr>
          <p:nvPr/>
        </p:nvCxnSpPr>
        <p:spPr bwMode="auto">
          <a:xfrm flipV="1">
            <a:off x="2316163" y="3889375"/>
            <a:ext cx="3175" cy="15462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2" name="文本框 75"/>
          <p:cNvSpPr txBox="1">
            <a:spLocks noChangeArrowheads="1"/>
          </p:cNvSpPr>
          <p:nvPr/>
        </p:nvSpPr>
        <p:spPr bwMode="auto">
          <a:xfrm>
            <a:off x="2709863" y="4681538"/>
            <a:ext cx="2116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0→2→1→3→0,34</a:t>
            </a:r>
            <a:endParaRPr lang="zh-CN" altLang="en-US" sz="2000"/>
          </a:p>
        </p:txBody>
      </p:sp>
      <p:sp>
        <p:nvSpPr>
          <p:cNvPr id="12313" name="文本框 76"/>
          <p:cNvSpPr txBox="1">
            <a:spLocks noChangeArrowheads="1"/>
          </p:cNvSpPr>
          <p:nvPr/>
        </p:nvSpPr>
        <p:spPr bwMode="auto">
          <a:xfrm>
            <a:off x="4159250" y="5435600"/>
            <a:ext cx="2116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0→2→3→1→0,22</a:t>
            </a:r>
            <a:endParaRPr lang="zh-CN" altLang="en-US" sz="2000"/>
          </a:p>
        </p:txBody>
      </p:sp>
      <p:cxnSp>
        <p:nvCxnSpPr>
          <p:cNvPr id="12314" name="直接连接符 77"/>
          <p:cNvCxnSpPr>
            <a:cxnSpLocks noChangeShapeType="1"/>
            <a:stCxn id="12312" idx="0"/>
            <a:endCxn id="12302" idx="2"/>
          </p:cNvCxnSpPr>
          <p:nvPr/>
        </p:nvCxnSpPr>
        <p:spPr bwMode="auto">
          <a:xfrm flipV="1">
            <a:off x="3768725" y="3889375"/>
            <a:ext cx="0" cy="7921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5" name="直接连接符 82"/>
          <p:cNvCxnSpPr>
            <a:cxnSpLocks noChangeShapeType="1"/>
            <a:stCxn id="12313" idx="0"/>
            <a:endCxn id="12304" idx="2"/>
          </p:cNvCxnSpPr>
          <p:nvPr/>
        </p:nvCxnSpPr>
        <p:spPr bwMode="auto">
          <a:xfrm flipV="1">
            <a:off x="5218113" y="3889375"/>
            <a:ext cx="0" cy="15462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6" name="文本框 88"/>
          <p:cNvSpPr txBox="1">
            <a:spLocks noChangeArrowheads="1"/>
          </p:cNvSpPr>
          <p:nvPr/>
        </p:nvSpPr>
        <p:spPr bwMode="auto">
          <a:xfrm>
            <a:off x="5607050" y="4727575"/>
            <a:ext cx="2114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0→3→1→2→0,</a:t>
            </a:r>
            <a:r>
              <a:rPr lang="en-US" altLang="zh-CN" sz="2000">
                <a:solidFill>
                  <a:srgbClr val="C00000"/>
                </a:solidFill>
              </a:rPr>
              <a:t>15</a:t>
            </a:r>
            <a:endParaRPr lang="zh-CN" altLang="en-US" sz="2000">
              <a:solidFill>
                <a:srgbClr val="C00000"/>
              </a:solidFill>
            </a:endParaRPr>
          </a:p>
        </p:txBody>
      </p:sp>
      <p:cxnSp>
        <p:nvCxnSpPr>
          <p:cNvPr id="12317" name="直接连接符 90"/>
          <p:cNvCxnSpPr>
            <a:cxnSpLocks noChangeShapeType="1"/>
            <a:stCxn id="12316" idx="0"/>
            <a:endCxn id="12306" idx="2"/>
          </p:cNvCxnSpPr>
          <p:nvPr/>
        </p:nvCxnSpPr>
        <p:spPr bwMode="auto">
          <a:xfrm flipV="1">
            <a:off x="6664325" y="3889375"/>
            <a:ext cx="0" cy="838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1810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DFS</a:t>
            </a:r>
            <a:endParaRPr lang="zh-CN" altLang="en-US" dirty="0" smtClean="0"/>
          </a:p>
        </p:txBody>
      </p:sp>
      <p:cxnSp>
        <p:nvCxnSpPr>
          <p:cNvPr id="13315" name="直接连接符 3"/>
          <p:cNvCxnSpPr>
            <a:cxnSpLocks noChangeShapeType="1"/>
            <a:stCxn id="13316" idx="2"/>
            <a:endCxn id="13319" idx="0"/>
          </p:cNvCxnSpPr>
          <p:nvPr/>
        </p:nvCxnSpPr>
        <p:spPr bwMode="auto">
          <a:xfrm flipH="1">
            <a:off x="1716088" y="1692275"/>
            <a:ext cx="2773362" cy="6699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16" name="文本框 4"/>
          <p:cNvSpPr txBox="1">
            <a:spLocks noChangeArrowheads="1"/>
          </p:cNvSpPr>
          <p:nvPr/>
        </p:nvSpPr>
        <p:spPr bwMode="auto">
          <a:xfrm>
            <a:off x="4129088" y="1292225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0,0</a:t>
            </a:r>
            <a:endParaRPr lang="zh-CN" altLang="en-US" sz="2000"/>
          </a:p>
        </p:txBody>
      </p:sp>
      <p:cxnSp>
        <p:nvCxnSpPr>
          <p:cNvPr id="13317" name="直接连接符 10"/>
          <p:cNvCxnSpPr>
            <a:cxnSpLocks noChangeShapeType="1"/>
            <a:endCxn id="13320" idx="0"/>
          </p:cNvCxnSpPr>
          <p:nvPr/>
        </p:nvCxnSpPr>
        <p:spPr bwMode="auto">
          <a:xfrm>
            <a:off x="4489450" y="1692275"/>
            <a:ext cx="0" cy="5937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18" name="直接连接符 13"/>
          <p:cNvCxnSpPr>
            <a:cxnSpLocks noChangeShapeType="1"/>
            <a:stCxn id="13316" idx="2"/>
            <a:endCxn id="13321" idx="0"/>
          </p:cNvCxnSpPr>
          <p:nvPr/>
        </p:nvCxnSpPr>
        <p:spPr bwMode="auto">
          <a:xfrm>
            <a:off x="4489450" y="1692275"/>
            <a:ext cx="2930525" cy="5937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19" name="文本框 18"/>
          <p:cNvSpPr txBox="1">
            <a:spLocks noChangeArrowheads="1"/>
          </p:cNvSpPr>
          <p:nvPr/>
        </p:nvSpPr>
        <p:spPr bwMode="auto">
          <a:xfrm>
            <a:off x="1116013" y="2362200"/>
            <a:ext cx="1200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0→1,1</a:t>
            </a:r>
            <a:endParaRPr lang="zh-CN" altLang="en-US" sz="2000"/>
          </a:p>
        </p:txBody>
      </p:sp>
      <p:sp>
        <p:nvSpPr>
          <p:cNvPr id="13320" name="文本框 20"/>
          <p:cNvSpPr txBox="1">
            <a:spLocks noChangeArrowheads="1"/>
          </p:cNvSpPr>
          <p:nvPr/>
        </p:nvSpPr>
        <p:spPr bwMode="auto">
          <a:xfrm>
            <a:off x="3889375" y="2286000"/>
            <a:ext cx="1200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0→2,3</a:t>
            </a:r>
            <a:endParaRPr lang="zh-CN" altLang="en-US" sz="2000"/>
          </a:p>
        </p:txBody>
      </p:sp>
      <p:sp>
        <p:nvSpPr>
          <p:cNvPr id="13321" name="文本框 21"/>
          <p:cNvSpPr txBox="1">
            <a:spLocks noChangeArrowheads="1"/>
          </p:cNvSpPr>
          <p:nvPr/>
        </p:nvSpPr>
        <p:spPr bwMode="auto">
          <a:xfrm>
            <a:off x="6821488" y="2286000"/>
            <a:ext cx="1198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0→3,8</a:t>
            </a:r>
            <a:endParaRPr lang="zh-CN" altLang="en-US" sz="2000"/>
          </a:p>
        </p:txBody>
      </p:sp>
      <p:cxnSp>
        <p:nvCxnSpPr>
          <p:cNvPr id="13322" name="直接连接符 24"/>
          <p:cNvCxnSpPr>
            <a:cxnSpLocks noChangeShapeType="1"/>
            <a:stCxn id="13323" idx="0"/>
            <a:endCxn id="13319" idx="2"/>
          </p:cNvCxnSpPr>
          <p:nvPr/>
        </p:nvCxnSpPr>
        <p:spPr bwMode="auto">
          <a:xfrm flipV="1">
            <a:off x="1057275" y="2762250"/>
            <a:ext cx="658813" cy="7270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23" name="文本框 28"/>
          <p:cNvSpPr txBox="1">
            <a:spLocks noChangeArrowheads="1"/>
          </p:cNvSpPr>
          <p:nvPr/>
        </p:nvSpPr>
        <p:spPr bwMode="auto">
          <a:xfrm>
            <a:off x="207963" y="3489325"/>
            <a:ext cx="1700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0→1→2,3</a:t>
            </a:r>
            <a:endParaRPr lang="zh-CN" altLang="en-US" sz="2000"/>
          </a:p>
        </p:txBody>
      </p:sp>
      <p:cxnSp>
        <p:nvCxnSpPr>
          <p:cNvPr id="13324" name="直接连接符 30"/>
          <p:cNvCxnSpPr>
            <a:cxnSpLocks noChangeShapeType="1"/>
            <a:stCxn id="13325" idx="0"/>
            <a:endCxn id="13319" idx="2"/>
          </p:cNvCxnSpPr>
          <p:nvPr/>
        </p:nvCxnSpPr>
        <p:spPr bwMode="auto">
          <a:xfrm flipH="1" flipV="1">
            <a:off x="1716088" y="2762250"/>
            <a:ext cx="603250" cy="7270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25" name="文本框 33"/>
          <p:cNvSpPr txBox="1">
            <a:spLocks noChangeArrowheads="1"/>
          </p:cNvSpPr>
          <p:nvPr/>
        </p:nvSpPr>
        <p:spPr bwMode="auto">
          <a:xfrm>
            <a:off x="1468438" y="3489325"/>
            <a:ext cx="1700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0→1→3,7</a:t>
            </a:r>
            <a:endParaRPr lang="zh-CN" altLang="en-US" sz="2000"/>
          </a:p>
        </p:txBody>
      </p:sp>
      <p:sp>
        <p:nvSpPr>
          <p:cNvPr id="13326" name="文本框 36"/>
          <p:cNvSpPr txBox="1">
            <a:spLocks noChangeArrowheads="1"/>
          </p:cNvSpPr>
          <p:nvPr/>
        </p:nvSpPr>
        <p:spPr bwMode="auto">
          <a:xfrm>
            <a:off x="2917825" y="3489325"/>
            <a:ext cx="1700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0→2→1,21</a:t>
            </a:r>
            <a:endParaRPr lang="zh-CN" altLang="en-US" sz="2000"/>
          </a:p>
        </p:txBody>
      </p:sp>
      <p:cxnSp>
        <p:nvCxnSpPr>
          <p:cNvPr id="13327" name="直接连接符 42"/>
          <p:cNvCxnSpPr>
            <a:cxnSpLocks noChangeShapeType="1"/>
            <a:stCxn id="13326" idx="0"/>
            <a:endCxn id="13320" idx="2"/>
          </p:cNvCxnSpPr>
          <p:nvPr/>
        </p:nvCxnSpPr>
        <p:spPr bwMode="auto">
          <a:xfrm flipV="1">
            <a:off x="3768725" y="2686050"/>
            <a:ext cx="720725" cy="8032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28" name="文本框 49"/>
          <p:cNvSpPr txBox="1">
            <a:spLocks noChangeArrowheads="1"/>
          </p:cNvSpPr>
          <p:nvPr/>
        </p:nvSpPr>
        <p:spPr bwMode="auto">
          <a:xfrm>
            <a:off x="4367213" y="3489325"/>
            <a:ext cx="1700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0→2→3,13</a:t>
            </a:r>
            <a:endParaRPr lang="zh-CN" altLang="en-US" sz="2000"/>
          </a:p>
        </p:txBody>
      </p:sp>
      <p:cxnSp>
        <p:nvCxnSpPr>
          <p:cNvPr id="13329" name="直接连接符 50"/>
          <p:cNvCxnSpPr>
            <a:cxnSpLocks noChangeShapeType="1"/>
            <a:stCxn id="13328" idx="0"/>
            <a:endCxn id="13320" idx="2"/>
          </p:cNvCxnSpPr>
          <p:nvPr/>
        </p:nvCxnSpPr>
        <p:spPr bwMode="auto">
          <a:xfrm flipH="1" flipV="1">
            <a:off x="4489450" y="2686050"/>
            <a:ext cx="728663" cy="8032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30" name="文本框 53"/>
          <p:cNvSpPr txBox="1">
            <a:spLocks noChangeArrowheads="1"/>
          </p:cNvSpPr>
          <p:nvPr/>
        </p:nvSpPr>
        <p:spPr bwMode="auto">
          <a:xfrm>
            <a:off x="5815013" y="3489325"/>
            <a:ext cx="1698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0→3→1,12</a:t>
            </a:r>
            <a:endParaRPr lang="zh-CN" altLang="en-US" sz="2000"/>
          </a:p>
        </p:txBody>
      </p:sp>
      <p:cxnSp>
        <p:nvCxnSpPr>
          <p:cNvPr id="13331" name="直接连接符 54"/>
          <p:cNvCxnSpPr>
            <a:cxnSpLocks noChangeShapeType="1"/>
            <a:stCxn id="13330" idx="0"/>
            <a:endCxn id="13321" idx="2"/>
          </p:cNvCxnSpPr>
          <p:nvPr/>
        </p:nvCxnSpPr>
        <p:spPr bwMode="auto">
          <a:xfrm flipV="1">
            <a:off x="6664325" y="2686050"/>
            <a:ext cx="755650" cy="8032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32" name="文本框 62"/>
          <p:cNvSpPr txBox="1">
            <a:spLocks noChangeArrowheads="1"/>
          </p:cNvSpPr>
          <p:nvPr/>
        </p:nvSpPr>
        <p:spPr bwMode="auto">
          <a:xfrm>
            <a:off x="7254875" y="3489325"/>
            <a:ext cx="1700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0→3→2,20</a:t>
            </a:r>
            <a:endParaRPr lang="zh-CN" altLang="en-US" sz="2000"/>
          </a:p>
        </p:txBody>
      </p:sp>
      <p:cxnSp>
        <p:nvCxnSpPr>
          <p:cNvPr id="13333" name="直接连接符 63"/>
          <p:cNvCxnSpPr>
            <a:cxnSpLocks noChangeShapeType="1"/>
            <a:stCxn id="13332" idx="0"/>
            <a:endCxn id="13321" idx="2"/>
          </p:cNvCxnSpPr>
          <p:nvPr/>
        </p:nvCxnSpPr>
        <p:spPr bwMode="auto">
          <a:xfrm flipH="1" flipV="1">
            <a:off x="7419975" y="2686050"/>
            <a:ext cx="684213" cy="8032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34" name="文本框 66"/>
          <p:cNvSpPr txBox="1">
            <a:spLocks noChangeArrowheads="1"/>
          </p:cNvSpPr>
          <p:nvPr/>
        </p:nvSpPr>
        <p:spPr bwMode="auto">
          <a:xfrm>
            <a:off x="0" y="4662488"/>
            <a:ext cx="2114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0→1→2→3→0,20</a:t>
            </a:r>
            <a:endParaRPr lang="zh-CN" altLang="en-US" sz="2000"/>
          </a:p>
        </p:txBody>
      </p:sp>
      <p:cxnSp>
        <p:nvCxnSpPr>
          <p:cNvPr id="13335" name="直接连接符 67"/>
          <p:cNvCxnSpPr>
            <a:cxnSpLocks noChangeShapeType="1"/>
            <a:stCxn id="13334" idx="0"/>
            <a:endCxn id="13323" idx="2"/>
          </p:cNvCxnSpPr>
          <p:nvPr/>
        </p:nvCxnSpPr>
        <p:spPr bwMode="auto">
          <a:xfrm flipV="1">
            <a:off x="1057275" y="3889375"/>
            <a:ext cx="0" cy="7731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36" name="文本框 70"/>
          <p:cNvSpPr txBox="1">
            <a:spLocks noChangeArrowheads="1"/>
          </p:cNvSpPr>
          <p:nvPr/>
        </p:nvSpPr>
        <p:spPr bwMode="auto">
          <a:xfrm>
            <a:off x="1257300" y="5435600"/>
            <a:ext cx="2116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0→1→3→2→0,20</a:t>
            </a:r>
            <a:endParaRPr lang="zh-CN" altLang="en-US" sz="2000"/>
          </a:p>
        </p:txBody>
      </p:sp>
      <p:cxnSp>
        <p:nvCxnSpPr>
          <p:cNvPr id="13337" name="直接连接符 71"/>
          <p:cNvCxnSpPr>
            <a:cxnSpLocks noChangeShapeType="1"/>
            <a:stCxn id="13336" idx="0"/>
            <a:endCxn id="13325" idx="2"/>
          </p:cNvCxnSpPr>
          <p:nvPr/>
        </p:nvCxnSpPr>
        <p:spPr bwMode="auto">
          <a:xfrm flipV="1">
            <a:off x="2316163" y="3889375"/>
            <a:ext cx="3175" cy="15462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38" name="文本框 75"/>
          <p:cNvSpPr txBox="1">
            <a:spLocks noChangeArrowheads="1"/>
          </p:cNvSpPr>
          <p:nvPr/>
        </p:nvSpPr>
        <p:spPr bwMode="auto">
          <a:xfrm>
            <a:off x="2709863" y="4681538"/>
            <a:ext cx="2116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0→2→1→3→0,34</a:t>
            </a:r>
            <a:endParaRPr lang="zh-CN" altLang="en-US" sz="2000"/>
          </a:p>
        </p:txBody>
      </p:sp>
      <p:sp>
        <p:nvSpPr>
          <p:cNvPr id="13339" name="文本框 76"/>
          <p:cNvSpPr txBox="1">
            <a:spLocks noChangeArrowheads="1"/>
          </p:cNvSpPr>
          <p:nvPr/>
        </p:nvSpPr>
        <p:spPr bwMode="auto">
          <a:xfrm>
            <a:off x="4159250" y="5435600"/>
            <a:ext cx="2116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0→2→3→1→0,22</a:t>
            </a:r>
            <a:endParaRPr lang="zh-CN" altLang="en-US" sz="2000"/>
          </a:p>
        </p:txBody>
      </p:sp>
      <p:cxnSp>
        <p:nvCxnSpPr>
          <p:cNvPr id="13340" name="直接连接符 77"/>
          <p:cNvCxnSpPr>
            <a:cxnSpLocks noChangeShapeType="1"/>
            <a:stCxn id="13338" idx="0"/>
            <a:endCxn id="13326" idx="2"/>
          </p:cNvCxnSpPr>
          <p:nvPr/>
        </p:nvCxnSpPr>
        <p:spPr bwMode="auto">
          <a:xfrm flipV="1">
            <a:off x="3768725" y="3889375"/>
            <a:ext cx="0" cy="7921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41" name="直接连接符 82"/>
          <p:cNvCxnSpPr>
            <a:cxnSpLocks noChangeShapeType="1"/>
            <a:stCxn id="13339" idx="0"/>
            <a:endCxn id="13328" idx="2"/>
          </p:cNvCxnSpPr>
          <p:nvPr/>
        </p:nvCxnSpPr>
        <p:spPr bwMode="auto">
          <a:xfrm flipV="1">
            <a:off x="5218113" y="3889375"/>
            <a:ext cx="0" cy="15462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42" name="文本框 88"/>
          <p:cNvSpPr txBox="1">
            <a:spLocks noChangeArrowheads="1"/>
          </p:cNvSpPr>
          <p:nvPr/>
        </p:nvSpPr>
        <p:spPr bwMode="auto">
          <a:xfrm>
            <a:off x="5607050" y="4727575"/>
            <a:ext cx="2114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b="1"/>
              <a:t>0→3→1→2→0</a:t>
            </a:r>
            <a:r>
              <a:rPr lang="en-US" altLang="zh-CN" sz="2000"/>
              <a:t>,</a:t>
            </a:r>
            <a:r>
              <a:rPr lang="en-US" altLang="zh-CN" sz="2000">
                <a:solidFill>
                  <a:srgbClr val="C00000"/>
                </a:solidFill>
              </a:rPr>
              <a:t>15</a:t>
            </a:r>
            <a:endParaRPr lang="zh-CN" altLang="en-US" sz="2000">
              <a:solidFill>
                <a:srgbClr val="C00000"/>
              </a:solidFill>
            </a:endParaRPr>
          </a:p>
        </p:txBody>
      </p:sp>
      <p:sp>
        <p:nvSpPr>
          <p:cNvPr id="13343" name="文本框 89"/>
          <p:cNvSpPr txBox="1">
            <a:spLocks noChangeArrowheads="1"/>
          </p:cNvSpPr>
          <p:nvPr/>
        </p:nvSpPr>
        <p:spPr bwMode="auto">
          <a:xfrm>
            <a:off x="7108825" y="5435600"/>
            <a:ext cx="1992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0→3→2→1→0,43</a:t>
            </a:r>
            <a:endParaRPr lang="zh-CN" altLang="en-US" sz="2000"/>
          </a:p>
        </p:txBody>
      </p:sp>
      <p:cxnSp>
        <p:nvCxnSpPr>
          <p:cNvPr id="13344" name="直接连接符 90"/>
          <p:cNvCxnSpPr>
            <a:cxnSpLocks noChangeShapeType="1"/>
            <a:stCxn id="13342" idx="0"/>
            <a:endCxn id="13330" idx="2"/>
          </p:cNvCxnSpPr>
          <p:nvPr/>
        </p:nvCxnSpPr>
        <p:spPr bwMode="auto">
          <a:xfrm flipV="1">
            <a:off x="6664325" y="3889375"/>
            <a:ext cx="0" cy="8382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45" name="直接连接符 94"/>
          <p:cNvCxnSpPr>
            <a:cxnSpLocks noChangeShapeType="1"/>
            <a:stCxn id="13343" idx="0"/>
            <a:endCxn id="13332" idx="2"/>
          </p:cNvCxnSpPr>
          <p:nvPr/>
        </p:nvCxnSpPr>
        <p:spPr bwMode="auto">
          <a:xfrm flipV="1">
            <a:off x="8104188" y="3889375"/>
            <a:ext cx="0" cy="15462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380289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4800564"/>
            <a:ext cx="8184958" cy="1752554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城市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City_count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测试回路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是否访问了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城市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Best_tour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测试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是否是最佳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Feasible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检测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递归的</a:t>
            </a:r>
            <a:r>
              <a:rPr lang="en-US" altLang="zh-CN" dirty="0" smtClean="0"/>
              <a:t>DFS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447882" y="1066862"/>
            <a:ext cx="6095900" cy="378565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fr-FR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void Depth_first_search(tour_t </a:t>
            </a:r>
            <a:r>
              <a:rPr lang="fr-FR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tour) </a:t>
            </a:r>
            <a:r>
              <a:rPr lang="fr-FR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fr-FR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city_t city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City_count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(tour)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 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Best_tour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(tour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Update_best_tour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(tour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}else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neighboring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city{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Feasible(tour, city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Add_city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tour,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city);</a:t>
            </a:r>
          </a:p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Depth_first_search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(tour);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Remove_last_city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(tour,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}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46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5638772" y="1066862"/>
            <a:ext cx="3028080" cy="5486256"/>
          </a:xfrm>
        </p:spPr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思想</a:t>
            </a:r>
            <a:r>
              <a:rPr lang="zh-CN" altLang="en-US" dirty="0"/>
              <a:t>：</a:t>
            </a:r>
            <a:r>
              <a:rPr lang="zh-CN" altLang="en-US" dirty="0" smtClean="0"/>
              <a:t>模拟</a:t>
            </a:r>
            <a:r>
              <a:rPr lang="zh-CN" altLang="en-US" dirty="0"/>
              <a:t>递归实现，递归的函数调用可以</a:t>
            </a:r>
            <a:r>
              <a:rPr lang="zh-CN" altLang="en-US" dirty="0" smtClean="0"/>
              <a:t>通过把</a:t>
            </a:r>
            <a:r>
              <a:rPr lang="zh-CN" altLang="en-US" dirty="0"/>
              <a:t>当前递归函数的状态压入运行</a:t>
            </a:r>
            <a:r>
              <a:rPr lang="zh-CN" altLang="en-US" dirty="0" smtClean="0"/>
              <a:t>时栈来实现</a:t>
            </a:r>
            <a:endParaRPr lang="en-US" altLang="zh-CN" dirty="0" smtClean="0"/>
          </a:p>
          <a:p>
            <a:r>
              <a:rPr lang="zh-CN" altLang="en-US" dirty="0"/>
              <a:t>将</a:t>
            </a:r>
            <a:r>
              <a:rPr lang="zh-CN" altLang="en-US" dirty="0" smtClean="0"/>
              <a:t>部分回路作为栈的记录压入栈中</a:t>
            </a:r>
            <a:endParaRPr lang="en-US" altLang="zh-CN" dirty="0" smtClean="0"/>
          </a:p>
          <a:p>
            <a:r>
              <a:rPr lang="zh-CN" altLang="en-US" dirty="0"/>
              <a:t>多个线程</a:t>
            </a:r>
            <a:r>
              <a:rPr lang="en-US" altLang="zh-CN" dirty="0"/>
              <a:t>/</a:t>
            </a:r>
            <a:r>
              <a:rPr lang="zh-CN" altLang="en-US" dirty="0" smtClean="0"/>
              <a:t>进程可以</a:t>
            </a:r>
            <a:r>
              <a:rPr lang="zh-CN" altLang="en-US" dirty="0"/>
              <a:t>方便地各自存取回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非递归的</a:t>
            </a:r>
            <a:r>
              <a:rPr lang="en-US" altLang="zh-CN" dirty="0" smtClean="0"/>
              <a:t>DFS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6892" y="1066862"/>
            <a:ext cx="4571880" cy="403187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Push_copy</a:t>
            </a:r>
            <a:r>
              <a:rPr lang="en-US" altLang="zh-CN" sz="1600" dirty="0" smtClean="0"/>
              <a:t>(stack, tour);/*</a:t>
            </a:r>
            <a:r>
              <a:rPr lang="zh-CN" altLang="en-US" sz="1600" dirty="0" smtClean="0"/>
              <a:t>初始</a:t>
            </a:r>
            <a:r>
              <a:rPr lang="en-US" altLang="zh-CN" sz="1600" dirty="0" smtClean="0"/>
              <a:t>tour</a:t>
            </a:r>
            <a:r>
              <a:rPr lang="zh-CN" altLang="en-US" sz="1600" dirty="0" smtClean="0"/>
              <a:t>只有一个城市</a:t>
            </a:r>
            <a:r>
              <a:rPr lang="en-US" altLang="zh-CN" sz="1600" dirty="0" smtClean="0"/>
              <a:t>*/</a:t>
            </a:r>
          </a:p>
          <a:p>
            <a:r>
              <a:rPr lang="en-US" altLang="zh-CN" sz="1600" dirty="0" smtClean="0"/>
              <a:t>while </a:t>
            </a:r>
            <a:r>
              <a:rPr lang="en-US" altLang="zh-CN" sz="1600" dirty="0"/>
              <a:t>(!Empty(stack)) </a:t>
            </a:r>
            <a:r>
              <a:rPr lang="en-US" altLang="zh-CN" sz="1600" dirty="0" smtClean="0"/>
              <a:t>{</a:t>
            </a:r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curr_tour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Pop(stack);</a:t>
            </a:r>
          </a:p>
          <a:p>
            <a:r>
              <a:rPr lang="en-US" altLang="zh-CN" sz="1600" dirty="0" smtClean="0"/>
              <a:t>    if </a:t>
            </a:r>
            <a:r>
              <a:rPr lang="en-US" altLang="zh-CN" sz="1600" dirty="0"/>
              <a:t>(</a:t>
            </a:r>
            <a:r>
              <a:rPr lang="en-US" altLang="zh-CN" sz="1600" dirty="0" err="1" smtClean="0"/>
              <a:t>City_count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curr</a:t>
            </a:r>
            <a:r>
              <a:rPr lang="en-US" altLang="zh-CN" sz="1600" dirty="0" err="1"/>
              <a:t>_</a:t>
            </a:r>
            <a:r>
              <a:rPr lang="en-US" altLang="zh-CN" sz="1600" dirty="0" err="1" smtClean="0"/>
              <a:t>tour</a:t>
            </a:r>
            <a:r>
              <a:rPr lang="en-US" altLang="zh-CN" sz="1600" dirty="0"/>
              <a:t>) == n) </a:t>
            </a:r>
            <a:r>
              <a:rPr lang="en-US" altLang="zh-CN" sz="1600" dirty="0" smtClean="0"/>
              <a:t>{</a:t>
            </a:r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if </a:t>
            </a:r>
            <a:r>
              <a:rPr lang="en-US" altLang="zh-CN" sz="1600" dirty="0"/>
              <a:t>(</a:t>
            </a:r>
            <a:r>
              <a:rPr lang="en-US" altLang="zh-CN" sz="1600" dirty="0" err="1" smtClean="0"/>
              <a:t>Best_tour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curr</a:t>
            </a:r>
            <a:r>
              <a:rPr lang="en-US" altLang="zh-CN" sz="1600" dirty="0" err="1"/>
              <a:t>_</a:t>
            </a:r>
            <a:r>
              <a:rPr lang="en-US" altLang="zh-CN" sz="1600" dirty="0" err="1" smtClean="0"/>
              <a:t>tour</a:t>
            </a:r>
            <a:r>
              <a:rPr lang="en-US" altLang="zh-CN" sz="1600" dirty="0"/>
              <a:t>))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</a:t>
            </a:r>
            <a:r>
              <a:rPr lang="en-US" altLang="zh-CN" sz="1600" dirty="0" err="1" smtClean="0"/>
              <a:t>Update_best_tour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curr</a:t>
            </a:r>
            <a:r>
              <a:rPr lang="en-US" altLang="zh-CN" sz="1600" dirty="0" err="1"/>
              <a:t>_</a:t>
            </a:r>
            <a:r>
              <a:rPr lang="en-US" altLang="zh-CN" sz="1600" dirty="0" err="1" smtClean="0"/>
              <a:t>tour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 smtClean="0"/>
              <a:t>    }else {</a:t>
            </a:r>
            <a:endParaRPr lang="en-US" altLang="zh-CN" sz="1600" dirty="0"/>
          </a:p>
          <a:p>
            <a:r>
              <a:rPr lang="en-US" altLang="zh-CN" sz="1600" dirty="0" smtClean="0"/>
              <a:t>            for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nbr</a:t>
            </a:r>
            <a:r>
              <a:rPr lang="en-US" altLang="zh-CN" sz="1600" dirty="0"/>
              <a:t> = </a:t>
            </a:r>
            <a:r>
              <a:rPr lang="en-US" altLang="zh-CN" sz="1600" dirty="0" smtClean="0"/>
              <a:t>n-1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nbr</a:t>
            </a:r>
            <a:r>
              <a:rPr lang="en-US" altLang="zh-CN" sz="1600" dirty="0"/>
              <a:t> &gt;= 1; </a:t>
            </a:r>
            <a:r>
              <a:rPr lang="en-US" altLang="zh-CN" sz="1600" dirty="0" err="1" smtClean="0"/>
              <a:t>nbr</a:t>
            </a:r>
            <a:r>
              <a:rPr lang="en-US" altLang="zh-CN" sz="1600" dirty="0" smtClean="0"/>
              <a:t>--)</a:t>
            </a:r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if </a:t>
            </a:r>
            <a:r>
              <a:rPr lang="en-US" altLang="zh-CN" sz="1600" dirty="0"/>
              <a:t>(</a:t>
            </a:r>
            <a:r>
              <a:rPr lang="en-US" altLang="zh-CN" sz="1600" dirty="0" smtClean="0"/>
              <a:t>Feasible(</a:t>
            </a:r>
            <a:r>
              <a:rPr lang="en-US" altLang="zh-CN" sz="1600" dirty="0" err="1" smtClean="0"/>
              <a:t>curr_tour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nbr</a:t>
            </a:r>
            <a:r>
              <a:rPr lang="en-US" altLang="zh-CN" sz="1600" dirty="0" smtClean="0"/>
              <a:t>)){</a:t>
            </a:r>
            <a:endParaRPr lang="en-US" altLang="zh-CN" sz="1600" dirty="0"/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</a:t>
            </a:r>
            <a:r>
              <a:rPr lang="en-US" altLang="zh-CN" sz="1600" dirty="0" err="1" smtClean="0"/>
              <a:t>Add_city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curr_tour</a:t>
            </a:r>
            <a:r>
              <a:rPr lang="en-US" altLang="zh-CN" sz="1600" dirty="0" smtClean="0"/>
              <a:t>, </a:t>
            </a:r>
            <a:r>
              <a:rPr lang="en-US" altLang="zh-CN" sz="1600" dirty="0" err="1" smtClean="0"/>
              <a:t>nbr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</a:t>
            </a:r>
            <a:r>
              <a:rPr lang="en-US" altLang="zh-CN" sz="1600" dirty="0" err="1" smtClean="0"/>
              <a:t>Push_copy</a:t>
            </a:r>
            <a:r>
              <a:rPr lang="en-US" altLang="zh-CN" sz="1600" dirty="0" smtClean="0"/>
              <a:t>(stack</a:t>
            </a:r>
            <a:r>
              <a:rPr lang="en-US" altLang="zh-CN" sz="1600" dirty="0"/>
              <a:t>, </a:t>
            </a:r>
            <a:r>
              <a:rPr lang="en-US" altLang="zh-CN" sz="1600" dirty="0" err="1" smtClean="0"/>
              <a:t>curr_tour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</a:t>
            </a:r>
            <a:r>
              <a:rPr lang="en-US" altLang="zh-CN" sz="1600" dirty="0" err="1" smtClean="0"/>
              <a:t>Remove_last_city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curr_tour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}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}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</a:t>
            </a:r>
            <a:r>
              <a:rPr lang="en-US" altLang="zh-CN" sz="1600" dirty="0" err="1" smtClean="0"/>
              <a:t>Free_tour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curr_tour</a:t>
            </a:r>
            <a:r>
              <a:rPr lang="en-US" altLang="zh-CN" sz="1600" dirty="0" smtClean="0"/>
              <a:t>);</a:t>
            </a:r>
          </a:p>
          <a:p>
            <a:r>
              <a:rPr lang="en-US" altLang="zh-C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735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635488"/>
            <a:ext cx="8184958" cy="2917630"/>
          </a:xfrm>
        </p:spPr>
        <p:txBody>
          <a:bodyPr/>
          <a:lstStyle/>
          <a:p>
            <a:r>
              <a:rPr lang="zh-CN" altLang="en-US" dirty="0"/>
              <a:t>回路用结构体表示：存储城市的数组、城市的数量和部分回路的代价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Push_copy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828872" y="1219258"/>
            <a:ext cx="5867306" cy="203132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800" dirty="0"/>
              <a:t>void Push_copy ( </a:t>
            </a:r>
            <a:r>
              <a:rPr lang="en-US" altLang="zh-CN" sz="1800" dirty="0" err="1"/>
              <a:t>my_stack_t</a:t>
            </a:r>
            <a:r>
              <a:rPr lang="en-US" altLang="zh-CN" sz="1800" dirty="0"/>
              <a:t> stack, </a:t>
            </a:r>
            <a:r>
              <a:rPr lang="en-US" altLang="zh-CN" sz="1800" dirty="0" err="1"/>
              <a:t>tour_t</a:t>
            </a:r>
            <a:r>
              <a:rPr lang="en-US" altLang="zh-CN" sz="1800" dirty="0"/>
              <a:t> tour){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 </a:t>
            </a:r>
            <a:r>
              <a:rPr lang="en-US" altLang="zh-CN" sz="1800" dirty="0" err="1"/>
              <a:t>loc</a:t>
            </a:r>
            <a:r>
              <a:rPr lang="en-US" altLang="zh-CN" sz="1800" dirty="0"/>
              <a:t> = stack -&gt; </a:t>
            </a:r>
            <a:r>
              <a:rPr lang="en-US" altLang="zh-CN" sz="1800" dirty="0" err="1"/>
              <a:t>list_sz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tour_t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 = </a:t>
            </a:r>
            <a:r>
              <a:rPr lang="en-US" altLang="zh-CN" sz="1800" dirty="0" err="1"/>
              <a:t>Alloc_tour</a:t>
            </a:r>
            <a:r>
              <a:rPr lang="en-US" altLang="zh-CN" sz="1800" dirty="0"/>
              <a:t>();</a:t>
            </a: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Copy_tour</a:t>
            </a:r>
            <a:r>
              <a:rPr lang="en-US" altLang="zh-CN" sz="1800" dirty="0"/>
              <a:t> (tour, 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);</a:t>
            </a:r>
          </a:p>
          <a:p>
            <a:r>
              <a:rPr lang="en-US" altLang="zh-CN" sz="1800" dirty="0"/>
              <a:t>	stack -&gt; list[</a:t>
            </a:r>
            <a:r>
              <a:rPr lang="en-US" altLang="zh-CN" sz="1800" dirty="0" err="1"/>
              <a:t>loc</a:t>
            </a:r>
            <a:r>
              <a:rPr lang="en-US" altLang="zh-CN" sz="1800" dirty="0"/>
              <a:t>] = </a:t>
            </a:r>
            <a:r>
              <a:rPr lang="en-US" altLang="zh-CN" sz="1800" dirty="0" err="1"/>
              <a:t>tmp</a:t>
            </a:r>
            <a:r>
              <a:rPr lang="en-US" altLang="zh-CN" sz="1800" dirty="0"/>
              <a:t>;</a:t>
            </a:r>
          </a:p>
          <a:p>
            <a:r>
              <a:rPr lang="en-US" altLang="zh-CN" sz="1800" dirty="0"/>
              <a:t>	stack -&gt; </a:t>
            </a:r>
            <a:r>
              <a:rPr lang="en-US" altLang="zh-CN" sz="1800" dirty="0" err="1"/>
              <a:t>list_sz</a:t>
            </a:r>
            <a:r>
              <a:rPr lang="en-US" altLang="zh-CN" sz="1800" dirty="0"/>
              <a:t>++;</a:t>
            </a:r>
          </a:p>
          <a:p>
            <a:r>
              <a:rPr lang="en-US" altLang="zh-CN" sz="1800" dirty="0"/>
              <a:t>} /* Push */</a:t>
            </a:r>
          </a:p>
        </p:txBody>
      </p:sp>
    </p:spTree>
    <p:extLst>
      <p:ext uri="{BB962C8B-B14F-4D97-AF65-F5344CB8AC3E}">
        <p14:creationId xmlns:p14="http://schemas.microsoft.com/office/powerpoint/2010/main" val="400779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树形搜索问题</a:t>
            </a:r>
            <a:endParaRPr lang="en-US" altLang="zh-CN" sz="3200" b="1" dirty="0" smtClean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实现静态并行化树搜索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zh-CN" altLang="en-US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实现动态并行化树搜索</a:t>
            </a:r>
            <a:endParaRPr lang="en-US" altLang="zh-CN" sz="3200" b="1" dirty="0" smtClean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901377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 smtClean="0"/>
              <a:t>线程</a:t>
            </a:r>
            <a:r>
              <a:rPr lang="en-US" altLang="zh-CN" dirty="0" smtClean="0"/>
              <a:t>0</a:t>
            </a:r>
            <a:r>
              <a:rPr lang="zh-CN" altLang="en-US" dirty="0" smtClean="0"/>
              <a:t>使用</a:t>
            </a:r>
            <a:r>
              <a:rPr lang="zh-CN" altLang="en-US" dirty="0"/>
              <a:t>广度优先搜索来搜索树，直至部分回路的数量</a:t>
            </a:r>
            <a:r>
              <a:rPr lang="zh-CN" altLang="en-US" dirty="0" smtClean="0"/>
              <a:t>至少为</a:t>
            </a:r>
            <a:r>
              <a:rPr lang="en-US" altLang="zh-CN" dirty="0" err="1" smtClean="0"/>
              <a:t>comm_sz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进程</a:t>
            </a:r>
            <a:r>
              <a:rPr lang="en-US" altLang="zh-CN" dirty="0" smtClean="0"/>
              <a:t>0</a:t>
            </a:r>
            <a:r>
              <a:rPr lang="zh-CN" altLang="en-US" dirty="0" smtClean="0"/>
              <a:t>将回路发送给</a:t>
            </a:r>
            <a:r>
              <a:rPr lang="zh-CN" altLang="en-US" dirty="0"/>
              <a:t>每个</a:t>
            </a:r>
            <a:r>
              <a:rPr lang="zh-CN" altLang="en-US" dirty="0" smtClean="0"/>
              <a:t>进程，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采用循环的点对点通信发送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采用集合通信发送：</a:t>
            </a:r>
            <a:r>
              <a:rPr lang="en-US" altLang="zh-CN" sz="2000" dirty="0" err="1" smtClean="0"/>
              <a:t>MPI_Scatterv</a:t>
            </a:r>
            <a:endParaRPr lang="en-US" altLang="zh-CN" sz="2000" dirty="0" smtClean="0"/>
          </a:p>
          <a:p>
            <a:r>
              <a:rPr lang="zh-CN" altLang="en-US" dirty="0" smtClean="0"/>
              <a:t>每个进程选取应该</a:t>
            </a:r>
            <a:r>
              <a:rPr lang="zh-CN" altLang="en-US" dirty="0"/>
              <a:t>得到的初始部分回路，并把这些回路</a:t>
            </a:r>
            <a:r>
              <a:rPr lang="zh-CN" altLang="en-US" dirty="0" smtClean="0"/>
              <a:t>压入自己</a:t>
            </a:r>
            <a:r>
              <a:rPr lang="zh-CN" altLang="en-US" dirty="0"/>
              <a:t>的</a:t>
            </a:r>
            <a:r>
              <a:rPr lang="zh-CN" altLang="en-US" dirty="0" smtClean="0"/>
              <a:t>私有栈中。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静态</a:t>
            </a:r>
            <a:r>
              <a:rPr lang="zh-CN" altLang="en-US" dirty="0" smtClean="0"/>
              <a:t>划分树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2597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让每个进程各自计算最佳回路很</a:t>
            </a:r>
            <a:r>
              <a:rPr lang="zh-CN" altLang="en-US" dirty="0" smtClean="0"/>
              <a:t>可能造成计算</a:t>
            </a:r>
            <a:r>
              <a:rPr lang="zh-CN" altLang="en-US" dirty="0"/>
              <a:t>上的</a:t>
            </a:r>
            <a:r>
              <a:rPr lang="zh-CN" altLang="en-US" dirty="0" smtClean="0"/>
              <a:t>浪费</a:t>
            </a:r>
            <a:endParaRPr lang="en-US" altLang="zh-CN" dirty="0" smtClean="0"/>
          </a:p>
          <a:p>
            <a:pPr lvl="1"/>
            <a:r>
              <a:rPr lang="zh-CN" altLang="en-US" sz="2000" dirty="0"/>
              <a:t>有些进程的最佳回路可能比其他进程的绝大多数回路代价大</a:t>
            </a:r>
            <a:endParaRPr lang="en-US" altLang="zh-CN" sz="2000" dirty="0"/>
          </a:p>
          <a:p>
            <a:r>
              <a:rPr lang="zh-CN" altLang="en-US" dirty="0"/>
              <a:t>当一个进程发现了一个新的最佳回路时</a:t>
            </a:r>
            <a:r>
              <a:rPr lang="zh-CN" altLang="en-US" dirty="0" smtClean="0"/>
              <a:t>，只需</a:t>
            </a:r>
            <a:r>
              <a:rPr lang="zh-CN" altLang="en-US" dirty="0"/>
              <a:t>要发送该</a:t>
            </a:r>
            <a:r>
              <a:rPr lang="zh-CN" altLang="en-US" b="1" dirty="0"/>
              <a:t>最佳回路的</a:t>
            </a:r>
            <a:r>
              <a:rPr lang="zh-CN" altLang="en-US" b="1" dirty="0" smtClean="0"/>
              <a:t>代价</a:t>
            </a:r>
            <a:r>
              <a:rPr lang="zh-CN" altLang="en-US" dirty="0" smtClean="0"/>
              <a:t>给</a:t>
            </a:r>
            <a:r>
              <a:rPr lang="zh-CN" altLang="en-US" dirty="0"/>
              <a:t>其他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r>
              <a:rPr lang="zh-CN" altLang="en-US" dirty="0" smtClean="0"/>
              <a:t>发现最佳回路的进程调用</a:t>
            </a:r>
            <a:r>
              <a:rPr lang="en-US" altLang="zh-CN" dirty="0" err="1" smtClean="0"/>
              <a:t>MPI_Send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使用</a:t>
            </a:r>
            <a:r>
              <a:rPr lang="en-US" altLang="zh-CN" dirty="0" err="1" smtClean="0"/>
              <a:t>MPI_Send</a:t>
            </a:r>
            <a:r>
              <a:rPr lang="zh-CN" altLang="en-US" dirty="0" smtClean="0"/>
              <a:t>可能导致进程阻塞，可以用</a:t>
            </a:r>
            <a:r>
              <a:rPr lang="en-US" altLang="zh-CN" dirty="0" err="1" smtClean="0"/>
              <a:t>MPI_Bsend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维持最佳回路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85134" y="3276604"/>
            <a:ext cx="7554671" cy="83099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for (</a:t>
            </a:r>
            <a:r>
              <a:rPr lang="en-US" altLang="zh-CN" sz="1600" dirty="0" err="1" smtClean="0"/>
              <a:t>dest</a:t>
            </a:r>
            <a:r>
              <a:rPr lang="en-US" altLang="zh-CN" sz="1600" dirty="0" smtClean="0"/>
              <a:t>=0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dest</a:t>
            </a:r>
            <a:r>
              <a:rPr lang="en-US" altLang="zh-CN" sz="1600" dirty="0"/>
              <a:t> &lt; </a:t>
            </a:r>
            <a:r>
              <a:rPr lang="en-US" altLang="zh-CN" sz="1600" dirty="0" err="1"/>
              <a:t>comm_sz</a:t>
            </a:r>
            <a:r>
              <a:rPr lang="en-US" altLang="zh-CN" sz="1600" dirty="0"/>
              <a:t>; </a:t>
            </a:r>
            <a:r>
              <a:rPr lang="en-US" altLang="zh-CN" sz="1600" dirty="0" err="1"/>
              <a:t>dest</a:t>
            </a:r>
            <a:r>
              <a:rPr lang="en-US" altLang="zh-CN" sz="1600" dirty="0"/>
              <a:t>++)</a:t>
            </a:r>
          </a:p>
          <a:p>
            <a:r>
              <a:rPr lang="en-US" altLang="zh-CN" sz="1600" dirty="0" smtClean="0"/>
              <a:t>    if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dest</a:t>
            </a:r>
            <a:r>
              <a:rPr lang="en-US" altLang="zh-CN" sz="1600" dirty="0"/>
              <a:t> </a:t>
            </a:r>
            <a:r>
              <a:rPr lang="en-US" altLang="zh-CN" sz="1600" dirty="0" smtClean="0"/>
              <a:t>!= </a:t>
            </a:r>
            <a:r>
              <a:rPr lang="en-US" altLang="zh-CN" sz="1600" dirty="0" err="1" smtClean="0"/>
              <a:t>my_rank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MPI_Send</a:t>
            </a:r>
            <a:r>
              <a:rPr lang="en-US" altLang="zh-CN" sz="1600" dirty="0" smtClean="0"/>
              <a:t>(&amp;</a:t>
            </a:r>
            <a:r>
              <a:rPr lang="en-US" altLang="zh-CN" sz="1600" dirty="0" err="1" smtClean="0"/>
              <a:t>new_best_cost</a:t>
            </a:r>
            <a:r>
              <a:rPr lang="en-US" altLang="zh-CN" sz="1600" dirty="0" smtClean="0"/>
              <a:t>, 1, MPI_INT, </a:t>
            </a:r>
            <a:r>
              <a:rPr lang="en-US" altLang="zh-CN" sz="1600" dirty="0" err="1" smtClean="0"/>
              <a:t>dest</a:t>
            </a:r>
            <a:r>
              <a:rPr lang="en-US" altLang="zh-CN" sz="1600" dirty="0" smtClean="0"/>
              <a:t>, NEW_COST_TAG, </a:t>
            </a:r>
            <a:r>
              <a:rPr lang="en-US" altLang="zh-CN" sz="1600" dirty="0" err="1" smtClean="0"/>
              <a:t>comm</a:t>
            </a:r>
            <a:r>
              <a:rPr lang="en-US" altLang="zh-CN" sz="1600" dirty="0"/>
              <a:t>) 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045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267649"/>
            <a:ext cx="8184958" cy="3285469"/>
          </a:xfrm>
        </p:spPr>
        <p:txBody>
          <a:bodyPr/>
          <a:lstStyle/>
          <a:p>
            <a:r>
              <a:rPr lang="zh-CN" altLang="en-US" dirty="0"/>
              <a:t>目的进程可以周期性地检查新的最佳回路代价的到达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</a:t>
            </a:r>
            <a:r>
              <a:rPr lang="en-US" altLang="zh-CN" dirty="0" err="1"/>
              <a:t>msg_avail</a:t>
            </a:r>
            <a:r>
              <a:rPr lang="zh-CN" altLang="en-US" dirty="0"/>
              <a:t>为</a:t>
            </a:r>
            <a:r>
              <a:rPr lang="en-US" altLang="zh-CN" dirty="0"/>
              <a:t>true</a:t>
            </a:r>
            <a:r>
              <a:rPr lang="zh-CN" altLang="en-US" dirty="0"/>
              <a:t>，那么通过调用</a:t>
            </a:r>
            <a:r>
              <a:rPr lang="en-US" altLang="zh-CN" dirty="0" err="1"/>
              <a:t>MPI_Recv</a:t>
            </a:r>
            <a:r>
              <a:rPr lang="zh-CN" altLang="en-US" dirty="0"/>
              <a:t>接收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维持最佳回路</a:t>
            </a:r>
          </a:p>
        </p:txBody>
      </p:sp>
      <p:sp>
        <p:nvSpPr>
          <p:cNvPr id="4" name="矩形 3"/>
          <p:cNvSpPr/>
          <p:nvPr/>
        </p:nvSpPr>
        <p:spPr>
          <a:xfrm>
            <a:off x="421582" y="1143060"/>
            <a:ext cx="8305582" cy="206210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MPI_Iprobe</a:t>
            </a:r>
            <a:r>
              <a:rPr lang="en-US" altLang="zh-CN" sz="1600" dirty="0" smtClean="0"/>
              <a:t>(MPI_ANY_SOURCE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NEW_COST_TAG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comm</a:t>
            </a:r>
            <a:r>
              <a:rPr lang="en-US" altLang="zh-CN" sz="1600" dirty="0"/>
              <a:t>, &amp;</a:t>
            </a:r>
            <a:r>
              <a:rPr lang="en-US" altLang="zh-CN" sz="1600" dirty="0" err="1" smtClean="0"/>
              <a:t>msg_avail,&amp;</a:t>
            </a:r>
            <a:r>
              <a:rPr lang="en-US" altLang="zh-CN" sz="1600" dirty="0" err="1"/>
              <a:t>status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while (</a:t>
            </a:r>
            <a:r>
              <a:rPr lang="en-US" altLang="zh-CN" sz="1600" dirty="0" err="1" smtClean="0"/>
              <a:t>msg_avail</a:t>
            </a:r>
            <a:r>
              <a:rPr lang="en-US" altLang="zh-CN" sz="1600" dirty="0" smtClean="0"/>
              <a:t>){</a:t>
            </a:r>
            <a:endParaRPr lang="en-US" altLang="zh-CN" sz="1600" dirty="0"/>
          </a:p>
          <a:p>
            <a:r>
              <a:rPr lang="en-US" altLang="zh-CN" sz="1600" dirty="0" smtClean="0"/>
              <a:t>    </a:t>
            </a:r>
            <a:r>
              <a:rPr lang="en-US" altLang="zh-CN" sz="1600" dirty="0" err="1" smtClean="0"/>
              <a:t>MPI_Recv</a:t>
            </a:r>
            <a:r>
              <a:rPr lang="en-US" altLang="zh-CN" sz="1600" dirty="0"/>
              <a:t>(&amp;</a:t>
            </a:r>
            <a:r>
              <a:rPr lang="en-US" altLang="zh-CN" sz="1600" dirty="0" err="1" smtClean="0"/>
              <a:t>received_cost</a:t>
            </a:r>
            <a:r>
              <a:rPr lang="en-US" altLang="zh-CN" sz="1600" dirty="0"/>
              <a:t>, 1, </a:t>
            </a:r>
            <a:r>
              <a:rPr lang="en-US" altLang="zh-CN" sz="1600" dirty="0" smtClean="0"/>
              <a:t>MPI_INT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status. MPI_SOURCE,NEW_COST_TAG,</a:t>
            </a:r>
          </a:p>
          <a:p>
            <a:r>
              <a:rPr lang="en-US" altLang="zh-CN" sz="1600" dirty="0"/>
              <a:t> </a:t>
            </a:r>
            <a:r>
              <a:rPr lang="en-US" altLang="zh-CN" sz="1600" dirty="0" smtClean="0"/>
              <a:t>                    </a:t>
            </a:r>
            <a:r>
              <a:rPr lang="en-US" altLang="zh-CN" sz="1600" dirty="0" err="1"/>
              <a:t>comm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MPI_STATUS_ </a:t>
            </a:r>
            <a:r>
              <a:rPr lang="en-US" altLang="zh-CN" sz="1600" dirty="0"/>
              <a:t>IGNORE);</a:t>
            </a:r>
          </a:p>
          <a:p>
            <a:r>
              <a:rPr lang="en-US" altLang="zh-CN" sz="1600" dirty="0" smtClean="0"/>
              <a:t>    if </a:t>
            </a:r>
            <a:r>
              <a:rPr lang="en-US" altLang="zh-CN" sz="1600" dirty="0"/>
              <a:t>(</a:t>
            </a:r>
            <a:r>
              <a:rPr lang="en-US" altLang="zh-CN" sz="1600" dirty="0" err="1" smtClean="0"/>
              <a:t>received_cost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&lt; </a:t>
            </a:r>
            <a:r>
              <a:rPr lang="en-US" altLang="zh-CN" sz="1600" dirty="0" err="1" smtClean="0"/>
              <a:t>best_tour_cost</a:t>
            </a:r>
            <a:r>
              <a:rPr lang="en-US" altLang="zh-CN" sz="1600" dirty="0"/>
              <a:t>)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best_tour_cost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= </a:t>
            </a:r>
            <a:r>
              <a:rPr lang="en-US" altLang="zh-CN" sz="1600" dirty="0" err="1" smtClean="0"/>
              <a:t>received_cost</a:t>
            </a:r>
            <a:r>
              <a:rPr lang="en-US" altLang="zh-CN" sz="1600" dirty="0"/>
              <a:t>;</a:t>
            </a:r>
          </a:p>
          <a:p>
            <a:r>
              <a:rPr lang="en-US" altLang="zh-CN" sz="1600" dirty="0" err="1" smtClean="0"/>
              <a:t>MPI_Iprobe</a:t>
            </a:r>
            <a:r>
              <a:rPr lang="en-US" altLang="zh-CN" sz="1600" dirty="0" smtClean="0"/>
              <a:t>(MPI_ANY_SOURCE</a:t>
            </a:r>
            <a:r>
              <a:rPr lang="en-US" altLang="zh-CN" sz="1600" dirty="0"/>
              <a:t>, </a:t>
            </a:r>
            <a:r>
              <a:rPr lang="en-US" altLang="zh-CN" sz="1600" dirty="0" smtClean="0"/>
              <a:t>NEW_COST_TAG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comm</a:t>
            </a:r>
            <a:r>
              <a:rPr lang="en-US" altLang="zh-CN" sz="1600" dirty="0"/>
              <a:t>, &amp;</a:t>
            </a:r>
            <a:r>
              <a:rPr lang="en-US" altLang="zh-CN" sz="1600" dirty="0" err="1" smtClean="0"/>
              <a:t>msg_avail,&amp;</a:t>
            </a:r>
            <a:r>
              <a:rPr lang="en-US" altLang="zh-CN" sz="1600" dirty="0" err="1"/>
              <a:t>status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  <p:sp>
        <p:nvSpPr>
          <p:cNvPr id="5" name="矩形 4"/>
          <p:cNvSpPr/>
          <p:nvPr/>
        </p:nvSpPr>
        <p:spPr>
          <a:xfrm>
            <a:off x="685902" y="3733792"/>
            <a:ext cx="7853954" cy="33855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MPI_Iprobe</a:t>
            </a:r>
            <a:r>
              <a:rPr lang="en-US" altLang="zh-CN" sz="1600" dirty="0"/>
              <a:t>( </a:t>
            </a:r>
            <a:r>
              <a:rPr lang="en-US" altLang="zh-CN" sz="1600" dirty="0" smtClean="0"/>
              <a:t>MPI_ANY_SOURCE, NEW_COST_TAG, </a:t>
            </a:r>
            <a:r>
              <a:rPr lang="en-US" altLang="zh-CN" sz="1600" dirty="0" err="1" smtClean="0"/>
              <a:t>comm</a:t>
            </a:r>
            <a:r>
              <a:rPr lang="en-US" altLang="zh-CN" sz="1600" dirty="0" smtClean="0"/>
              <a:t>, </a:t>
            </a:r>
            <a:r>
              <a:rPr lang="en-US" altLang="zh-CN" sz="1600" dirty="0"/>
              <a:t>&amp;</a:t>
            </a:r>
            <a:r>
              <a:rPr lang="en-US" altLang="zh-CN" sz="1600" dirty="0" err="1" smtClean="0"/>
              <a:t>msg_avail</a:t>
            </a:r>
            <a:r>
              <a:rPr lang="en-US" altLang="zh-CN" sz="1600" dirty="0"/>
              <a:t>,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&amp;status);</a:t>
            </a:r>
            <a:endParaRPr lang="zh-CN" altLang="en-US" sz="1600" dirty="0"/>
          </a:p>
        </p:txBody>
      </p:sp>
      <p:sp>
        <p:nvSpPr>
          <p:cNvPr id="6" name="矩形 5"/>
          <p:cNvSpPr/>
          <p:nvPr/>
        </p:nvSpPr>
        <p:spPr>
          <a:xfrm>
            <a:off x="609704" y="4724366"/>
            <a:ext cx="8153186" cy="58477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 smtClean="0"/>
              <a:t>MPI_Recv</a:t>
            </a:r>
            <a:r>
              <a:rPr lang="en-US" altLang="zh-CN" sz="1600" dirty="0"/>
              <a:t>(&amp;</a:t>
            </a:r>
            <a:r>
              <a:rPr lang="en-US" altLang="zh-CN" sz="1600" dirty="0" err="1" smtClean="0"/>
              <a:t>received_cost</a:t>
            </a:r>
            <a:r>
              <a:rPr lang="en-US" altLang="zh-CN" sz="1600" dirty="0" smtClean="0"/>
              <a:t>, 1, MPI_INT, status, MPI_SOURCE,NEW_COST_TAG, </a:t>
            </a:r>
            <a:r>
              <a:rPr lang="en-US" altLang="zh-CN" sz="1600" dirty="0" err="1" smtClean="0"/>
              <a:t>comm</a:t>
            </a:r>
            <a:r>
              <a:rPr lang="en-US" altLang="zh-CN" sz="1600" dirty="0" smtClean="0"/>
              <a:t>, </a:t>
            </a:r>
            <a:r>
              <a:rPr lang="en-US" altLang="zh-CN" sz="1600" dirty="0"/>
              <a:t>MPI_STATUS_IGNORE);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5483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67388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进程将自己的最佳回路</a:t>
            </a:r>
            <a:r>
              <a:rPr lang="zh-CN" altLang="en-US" dirty="0"/>
              <a:t>发送给进程</a:t>
            </a:r>
            <a:r>
              <a:rPr lang="en-US" altLang="zh-CN" dirty="0" smtClean="0"/>
              <a:t>0</a:t>
            </a:r>
          </a:p>
          <a:p>
            <a:pPr lvl="1"/>
            <a:r>
              <a:rPr lang="zh-CN" altLang="en-US" sz="2000" dirty="0" smtClean="0"/>
              <a:t>存在多个相同代价的最佳回路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可能发送不是最佳回路</a:t>
            </a:r>
            <a:endParaRPr lang="en-US" altLang="zh-CN" sz="2000" dirty="0"/>
          </a:p>
          <a:p>
            <a:r>
              <a:rPr lang="zh-CN" altLang="en-US" dirty="0" smtClean="0"/>
              <a:t>让</a:t>
            </a:r>
            <a:r>
              <a:rPr lang="zh-CN" altLang="en-US" dirty="0"/>
              <a:t>每个进程存储自己的局部最佳回路，在所有</a:t>
            </a:r>
            <a:r>
              <a:rPr lang="zh-CN" altLang="en-US" dirty="0" smtClean="0"/>
              <a:t>进程</a:t>
            </a:r>
            <a:r>
              <a:rPr lang="zh-CN" altLang="en-US" dirty="0"/>
              <a:t>完成搜索后都调用</a:t>
            </a:r>
            <a:r>
              <a:rPr lang="en-US" altLang="zh-CN" dirty="0" err="1" smtClean="0"/>
              <a:t>MPI_Allreduce</a:t>
            </a:r>
            <a:r>
              <a:rPr lang="en-US" altLang="zh-CN" dirty="0" smtClean="0"/>
              <a:t> </a:t>
            </a:r>
            <a:r>
              <a:rPr lang="zh-CN" altLang="en-US" dirty="0"/>
              <a:t>，拥有全局最佳回路的</a:t>
            </a:r>
            <a:r>
              <a:rPr lang="zh-CN" altLang="en-US" dirty="0" smtClean="0"/>
              <a:t>进程才可以</a:t>
            </a:r>
            <a:r>
              <a:rPr lang="zh-CN" altLang="en-US" dirty="0"/>
              <a:t>把它发送给进程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1"/>
            <a:r>
              <a:rPr lang="en-US" altLang="zh-CN" sz="2000" dirty="0" smtClean="0"/>
              <a:t>MPI_MINLOC</a:t>
            </a:r>
            <a:r>
              <a:rPr lang="zh-CN" altLang="en-US" sz="2000" dirty="0"/>
              <a:t>作用于一对参数</a:t>
            </a:r>
            <a:r>
              <a:rPr lang="zh-CN" altLang="en-US" sz="2000" dirty="0" smtClean="0"/>
              <a:t>值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第一</a:t>
            </a:r>
            <a:r>
              <a:rPr lang="zh-CN" altLang="en-US" sz="2000" dirty="0"/>
              <a:t>个参数值是回路的代价，第二个参数值是拥有最佳回路进程的进程号。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输出最佳回路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45463" y="3429000"/>
            <a:ext cx="6857820" cy="267765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/>
              <a:t>struct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{</a:t>
            </a:r>
            <a:endParaRPr lang="en-US" altLang="zh-CN" sz="1400" dirty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/>
              <a:t>i</a:t>
            </a:r>
            <a:r>
              <a:rPr lang="en-US" altLang="zh-CN" sz="1400" dirty="0" err="1" smtClean="0"/>
              <a:t>nt</a:t>
            </a:r>
            <a:r>
              <a:rPr lang="en-US" altLang="zh-CN" sz="1400" dirty="0" smtClean="0"/>
              <a:t> cost;</a:t>
            </a:r>
            <a:endParaRPr lang="en-US" altLang="zh-CN" sz="1400" dirty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rank;</a:t>
            </a:r>
            <a:endParaRPr lang="en-US" altLang="zh-CN" sz="1400" dirty="0"/>
          </a:p>
          <a:p>
            <a:r>
              <a:rPr lang="en-US" altLang="zh-CN" sz="1400" dirty="0" smtClean="0"/>
              <a:t>}</a:t>
            </a:r>
            <a:r>
              <a:rPr lang="en-US" altLang="zh-CN" sz="1400" dirty="0" err="1" smtClean="0"/>
              <a:t>loc_data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global_data</a:t>
            </a:r>
            <a:r>
              <a:rPr lang="en-US" altLang="zh-CN" sz="1400" dirty="0" smtClean="0"/>
              <a:t>;</a:t>
            </a:r>
            <a:endParaRPr lang="en-US" altLang="zh-CN" sz="1400" dirty="0"/>
          </a:p>
          <a:p>
            <a:r>
              <a:rPr lang="en-US" altLang="zh-CN" sz="1400" dirty="0" err="1" smtClean="0"/>
              <a:t>loc_data.cost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= </a:t>
            </a:r>
            <a:r>
              <a:rPr lang="en-US" altLang="zh-CN" sz="1400" dirty="0" err="1" smtClean="0"/>
              <a:t>Tour_cost</a:t>
            </a:r>
            <a:r>
              <a:rPr lang="en-US" altLang="zh-CN" sz="1400" dirty="0"/>
              <a:t>( </a:t>
            </a:r>
            <a:r>
              <a:rPr lang="en-US" altLang="zh-CN" sz="1400" dirty="0" err="1" smtClean="0"/>
              <a:t>loc_best_tour</a:t>
            </a:r>
            <a:r>
              <a:rPr lang="en-US" altLang="zh-CN" sz="1400" dirty="0" smtClean="0"/>
              <a:t>);</a:t>
            </a:r>
            <a:endParaRPr lang="en-US" altLang="zh-CN" sz="1400" dirty="0"/>
          </a:p>
          <a:p>
            <a:r>
              <a:rPr lang="en-US" altLang="zh-CN" sz="1400" dirty="0" err="1"/>
              <a:t>loc_data.rank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= </a:t>
            </a:r>
            <a:r>
              <a:rPr lang="en-US" altLang="zh-CN" sz="1400" dirty="0" err="1" smtClean="0"/>
              <a:t>my_rank</a:t>
            </a:r>
            <a:r>
              <a:rPr lang="en-US" altLang="zh-CN" sz="1400" dirty="0" smtClean="0"/>
              <a:t>;</a:t>
            </a:r>
            <a:endParaRPr lang="en-US" altLang="zh-CN" sz="1400" dirty="0"/>
          </a:p>
          <a:p>
            <a:r>
              <a:rPr lang="en-US" altLang="zh-CN" sz="1400" dirty="0" err="1" smtClean="0"/>
              <a:t>MPI_Allreduce</a:t>
            </a:r>
            <a:r>
              <a:rPr lang="en-US" altLang="zh-CN" sz="1400" dirty="0"/>
              <a:t>(&amp;</a:t>
            </a:r>
            <a:r>
              <a:rPr lang="en-US" altLang="zh-CN" sz="1400" dirty="0" err="1" smtClean="0"/>
              <a:t>loc_data</a:t>
            </a:r>
            <a:r>
              <a:rPr lang="en-US" altLang="zh-CN" sz="1400" dirty="0" smtClean="0"/>
              <a:t>, </a:t>
            </a:r>
            <a:r>
              <a:rPr lang="en-US" altLang="zh-CN" sz="1400" dirty="0"/>
              <a:t>&amp;</a:t>
            </a:r>
            <a:r>
              <a:rPr lang="en-US" altLang="zh-CN" sz="1400" dirty="0" err="1" smtClean="0"/>
              <a:t>global_data</a:t>
            </a:r>
            <a:r>
              <a:rPr lang="en-US" altLang="zh-CN" sz="1400" dirty="0" smtClean="0"/>
              <a:t>, 1, MPI_2INT, </a:t>
            </a:r>
            <a:r>
              <a:rPr lang="en-US" altLang="zh-CN" sz="1400" dirty="0" err="1" smtClean="0"/>
              <a:t>MPI_MINLOC,comm</a:t>
            </a:r>
            <a:r>
              <a:rPr lang="en-US" altLang="zh-CN" sz="1400" dirty="0" smtClean="0"/>
              <a:t>);</a:t>
            </a:r>
            <a:endParaRPr lang="en-US" altLang="zh-CN" sz="1400" dirty="0"/>
          </a:p>
          <a:p>
            <a:r>
              <a:rPr lang="en-US" altLang="zh-CN" sz="1400" dirty="0"/>
              <a:t>if (</a:t>
            </a:r>
            <a:r>
              <a:rPr lang="en-US" altLang="zh-CN" sz="1400" dirty="0" err="1" smtClean="0"/>
              <a:t>global_data.rank</a:t>
            </a:r>
            <a:r>
              <a:rPr lang="en-US" altLang="zh-CN" sz="1400" dirty="0" smtClean="0"/>
              <a:t> == </a:t>
            </a:r>
            <a:r>
              <a:rPr lang="en-US" altLang="zh-CN" sz="1400" dirty="0"/>
              <a:t>0) </a:t>
            </a:r>
            <a:r>
              <a:rPr lang="en-US" altLang="zh-CN" sz="1400" dirty="0" smtClean="0"/>
              <a:t>return;</a:t>
            </a:r>
            <a:endParaRPr lang="en-US" altLang="zh-CN" sz="1400" dirty="0"/>
          </a:p>
          <a:p>
            <a:r>
              <a:rPr lang="en-US" altLang="zh-CN" sz="1400" dirty="0" smtClean="0"/>
              <a:t>if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my_rank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== </a:t>
            </a:r>
            <a:r>
              <a:rPr lang="en-US" altLang="zh-CN" sz="1400" dirty="0"/>
              <a:t>0)</a:t>
            </a:r>
          </a:p>
          <a:p>
            <a:r>
              <a:rPr lang="en-US" altLang="zh-CN" sz="1400" dirty="0" smtClean="0"/>
              <a:t>    Receive </a:t>
            </a:r>
            <a:r>
              <a:rPr lang="en-US" altLang="zh-CN" sz="1400" dirty="0"/>
              <a:t>best tour from process </a:t>
            </a:r>
            <a:r>
              <a:rPr lang="en-US" altLang="zh-CN" sz="1400" dirty="0" err="1" smtClean="0"/>
              <a:t>global_data.rank</a:t>
            </a:r>
            <a:r>
              <a:rPr lang="en-US" altLang="zh-CN" sz="1400" dirty="0" smtClean="0"/>
              <a:t>;</a:t>
            </a:r>
            <a:endParaRPr lang="en-US" altLang="zh-CN" sz="1400" dirty="0"/>
          </a:p>
          <a:p>
            <a:r>
              <a:rPr lang="en-US" altLang="zh-CN" sz="1400" dirty="0" smtClean="0"/>
              <a:t>else </a:t>
            </a:r>
            <a:r>
              <a:rPr lang="en-US" altLang="zh-CN" sz="1400" dirty="0"/>
              <a:t>if (</a:t>
            </a:r>
            <a:r>
              <a:rPr lang="en-US" altLang="zh-CN" sz="1400" dirty="0" err="1"/>
              <a:t>my_rank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== </a:t>
            </a:r>
            <a:r>
              <a:rPr lang="en-US" altLang="zh-CN" sz="1400" dirty="0" err="1" smtClean="0"/>
              <a:t>global_data.rank</a:t>
            </a:r>
            <a:r>
              <a:rPr lang="en-US" altLang="zh-CN" sz="1400" dirty="0"/>
              <a:t>)</a:t>
            </a:r>
          </a:p>
          <a:p>
            <a:r>
              <a:rPr lang="en-US" altLang="zh-CN" sz="1400" dirty="0" smtClean="0"/>
              <a:t>    Send </a:t>
            </a:r>
            <a:r>
              <a:rPr lang="en-US" altLang="zh-CN" sz="1400" dirty="0"/>
              <a:t>best tour to process </a:t>
            </a:r>
            <a:r>
              <a:rPr lang="en-US" altLang="zh-CN" sz="1400" dirty="0" smtClean="0"/>
              <a:t>0;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852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树形搜索问题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实现静态并行化树搜索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实现动态并行化树搜索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某些</a:t>
            </a:r>
            <a:r>
              <a:rPr lang="zh-CN" altLang="en-US" dirty="0" smtClean="0"/>
              <a:t>消息可能</a:t>
            </a:r>
            <a:r>
              <a:rPr lang="zh-CN" altLang="en-US" dirty="0"/>
              <a:t>在并行化树搜索的过程中被漏掉而没有</a:t>
            </a:r>
            <a:r>
              <a:rPr lang="zh-CN" altLang="en-US" dirty="0" smtClean="0"/>
              <a:t>接收</a:t>
            </a:r>
            <a:endParaRPr lang="en-US" altLang="zh-CN" dirty="0" smtClean="0"/>
          </a:p>
          <a:p>
            <a:pPr lvl="1"/>
            <a:r>
              <a:rPr lang="zh-CN" altLang="en-US" sz="2000" dirty="0"/>
              <a:t>进程可能在某些进程发现最佳回路前已经搜索完了自己的子树</a:t>
            </a:r>
            <a:endParaRPr lang="en-US" altLang="zh-CN" sz="2000" dirty="0"/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不会导致程序输出错误的结果，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但未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接收的消息会对调用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MPI_Buffer_detach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MPI_Finalize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造成一些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影响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一个进程正在存储在缓冲区中但未被接收的消息，该进程可能会在这些调用上挂起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MPI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前，可以调用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MPI_Iprobe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尝试接收那些未被接收的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消息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未接收的消息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195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树形搜索问题</a:t>
            </a:r>
            <a:endParaRPr lang="en-US" altLang="zh-CN" sz="3200" b="1" dirty="0" smtClean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zh-CN" altLang="en-US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实现静态并行化树搜索</a:t>
            </a:r>
            <a:endParaRPr lang="en-US" altLang="zh-CN" sz="3200" b="1" dirty="0" smtClean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实现动态并行化树搜索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4164320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如果将子树初始化分配给</a:t>
            </a:r>
            <a:r>
              <a:rPr lang="zh-CN" altLang="en-US" dirty="0" smtClean="0"/>
              <a:t>各个进程</a:t>
            </a:r>
            <a:r>
              <a:rPr lang="zh-CN" altLang="en-US" dirty="0"/>
              <a:t>的工作没有</a:t>
            </a:r>
            <a:r>
              <a:rPr lang="zh-CN" altLang="en-US" dirty="0" smtClean="0"/>
              <a:t>做好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那些分配到</a:t>
            </a:r>
            <a:r>
              <a:rPr lang="en-US" altLang="zh-CN" sz="2000" dirty="0" smtClean="0"/>
              <a:t>“</a:t>
            </a:r>
            <a:r>
              <a:rPr lang="zh-CN" altLang="en-US" sz="2000" dirty="0" smtClean="0"/>
              <a:t>小</a:t>
            </a:r>
            <a:r>
              <a:rPr lang="en-US" altLang="zh-CN" sz="2000" dirty="0" smtClean="0"/>
              <a:t>”</a:t>
            </a:r>
            <a:r>
              <a:rPr lang="zh-CN" altLang="en-US" sz="2000" dirty="0" smtClean="0"/>
              <a:t>子树的进程就会很早完成工作，同时那些分配到大子树的进程却会继续工作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静态</a:t>
            </a:r>
            <a:r>
              <a:rPr lang="zh-CN" altLang="en-US" sz="2000" dirty="0"/>
              <a:t>并行化策略也无法对工作进行重新分配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造成负载不均衡，影响并行程序性能</a:t>
            </a:r>
            <a:endParaRPr lang="en-US" altLang="zh-CN" sz="2000" dirty="0" smtClean="0"/>
          </a:p>
          <a:p>
            <a:r>
              <a:rPr lang="zh-CN" altLang="en-US" dirty="0" smtClean="0"/>
              <a:t>在计算</a:t>
            </a:r>
            <a:r>
              <a:rPr lang="zh-CN" altLang="en-US" dirty="0"/>
              <a:t>的过程中动态重新</a:t>
            </a:r>
            <a:r>
              <a:rPr lang="zh-CN" altLang="en-US" dirty="0" smtClean="0"/>
              <a:t>分配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当</a:t>
            </a:r>
            <a:r>
              <a:rPr lang="zh-CN" altLang="en-US" sz="2000" dirty="0"/>
              <a:t>一个进程完成任务后，它进入忙等待，</a:t>
            </a:r>
            <a:r>
              <a:rPr lang="zh-CN" altLang="en-US" sz="2000" dirty="0" smtClean="0"/>
              <a:t>等待接收</a:t>
            </a:r>
            <a:r>
              <a:rPr lang="zh-CN" altLang="en-US" sz="2000" dirty="0"/>
              <a:t>更多的工作或者接收到程序终止的信号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一</a:t>
            </a:r>
            <a:r>
              <a:rPr lang="zh-CN" altLang="en-US" sz="2000" dirty="0"/>
              <a:t>个有任务可做的进程可以划分它</a:t>
            </a:r>
            <a:r>
              <a:rPr lang="zh-CN" altLang="en-US" sz="2000" dirty="0" smtClean="0"/>
              <a:t>的栈，把</a:t>
            </a:r>
            <a:r>
              <a:rPr lang="zh-CN" altLang="en-US" sz="2000" dirty="0"/>
              <a:t>自己的工作分配给一个空闲进程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dirty="0" smtClean="0"/>
              <a:t>终止条件不是</a:t>
            </a:r>
            <a:r>
              <a:rPr lang="en-US" altLang="zh-CN" dirty="0" smtClean="0"/>
              <a:t>!Empty(stack)</a:t>
            </a:r>
            <a:r>
              <a:rPr lang="zh-CN" altLang="en-US" dirty="0" smtClean="0"/>
              <a:t>为</a:t>
            </a:r>
            <a:r>
              <a:rPr lang="en-US" altLang="zh-CN" dirty="0" smtClean="0"/>
              <a:t>fails</a:t>
            </a:r>
            <a:r>
              <a:rPr lang="zh-CN" altLang="en-US" dirty="0" smtClean="0"/>
              <a:t>，需要重新改写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动态划分树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091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 smtClean="0"/>
              <a:t>判断进程终止的函数</a:t>
            </a:r>
            <a:r>
              <a:rPr lang="en-US" altLang="zh-CN" dirty="0" smtClean="0"/>
              <a:t>Terminated</a:t>
            </a:r>
          </a:p>
          <a:p>
            <a:r>
              <a:rPr lang="zh-CN" altLang="en-US" dirty="0" smtClean="0"/>
              <a:t>完成</a:t>
            </a:r>
            <a:r>
              <a:rPr lang="zh-CN" altLang="en-US" dirty="0"/>
              <a:t>任务的进程应该发送请求任务的消息给其他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r>
              <a:rPr lang="zh-CN" altLang="en-US" dirty="0"/>
              <a:t>当进程进入</a:t>
            </a:r>
            <a:r>
              <a:rPr lang="en-US" altLang="zh-CN" dirty="0"/>
              <a:t>Terminated </a:t>
            </a:r>
            <a:r>
              <a:rPr lang="zh-CN" altLang="en-US" dirty="0"/>
              <a:t>函数时，它会检查是否有来自其他进程的请求任务</a:t>
            </a:r>
            <a:r>
              <a:rPr lang="zh-CN" altLang="en-US" dirty="0" smtClean="0"/>
              <a:t>消息</a:t>
            </a:r>
            <a:endParaRPr lang="en-US" altLang="zh-CN" dirty="0" smtClean="0"/>
          </a:p>
          <a:p>
            <a:pPr lvl="1"/>
            <a:r>
              <a:rPr lang="zh-CN" altLang="en-US" sz="2000" dirty="0" smtClean="0"/>
              <a:t>如果</a:t>
            </a:r>
            <a:r>
              <a:rPr lang="zh-CN" altLang="en-US" sz="2000" dirty="0"/>
              <a:t>有，并且该进程也没有可做的工作</a:t>
            </a:r>
            <a:r>
              <a:rPr lang="zh-CN" altLang="en-US" sz="2000" dirty="0" smtClean="0"/>
              <a:t>，会</a:t>
            </a:r>
            <a:r>
              <a:rPr lang="zh-CN" altLang="en-US" sz="2000" dirty="0"/>
              <a:t>返回一个拒绝的</a:t>
            </a:r>
            <a:r>
              <a:rPr lang="zh-CN" altLang="en-US" sz="2000" dirty="0" smtClean="0"/>
              <a:t>消息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终止函数</a:t>
            </a:r>
            <a:r>
              <a:rPr lang="en-US" altLang="zh-CN" dirty="0" smtClean="0"/>
              <a:t>Terminated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2430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终止函数</a:t>
            </a:r>
            <a:r>
              <a:rPr lang="en-US" altLang="zh-CN" dirty="0"/>
              <a:t>Terminated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57308" y="990664"/>
            <a:ext cx="8305582" cy="544764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200" dirty="0" smtClean="0"/>
              <a:t>if </a:t>
            </a:r>
            <a:r>
              <a:rPr lang="en-US" altLang="zh-CN" sz="1200" dirty="0"/>
              <a:t>(</a:t>
            </a:r>
            <a:r>
              <a:rPr lang="en-US" altLang="zh-CN" sz="1200" dirty="0" smtClean="0">
                <a:solidFill>
                  <a:srgbClr val="C00000"/>
                </a:solidFill>
              </a:rPr>
              <a:t>My_avail_tour_count(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my_stack</a:t>
            </a:r>
            <a:r>
              <a:rPr lang="en-US" altLang="zh-CN" sz="1200" dirty="0">
                <a:solidFill>
                  <a:srgbClr val="C00000"/>
                </a:solidFill>
              </a:rPr>
              <a:t>) </a:t>
            </a:r>
            <a:r>
              <a:rPr lang="en-US" altLang="zh-CN" sz="1200" dirty="0"/>
              <a:t>&gt;= 2) </a:t>
            </a:r>
            <a:r>
              <a:rPr lang="en-US" altLang="zh-CN" sz="1200" dirty="0" smtClean="0"/>
              <a:t>{ </a:t>
            </a:r>
            <a:r>
              <a:rPr lang="en-US" altLang="zh-CN" sz="1200" dirty="0" smtClean="0">
                <a:solidFill>
                  <a:srgbClr val="00B050"/>
                </a:solidFill>
              </a:rPr>
              <a:t>/*</a:t>
            </a:r>
            <a:r>
              <a:rPr lang="zh-CN" altLang="en-US" sz="1200" dirty="0">
                <a:solidFill>
                  <a:srgbClr val="00B050"/>
                </a:solidFill>
              </a:rPr>
              <a:t>至少两</a:t>
            </a:r>
            <a:r>
              <a:rPr lang="zh-CN" altLang="en-US" sz="1200" dirty="0" smtClean="0">
                <a:solidFill>
                  <a:srgbClr val="00B050"/>
                </a:solidFill>
              </a:rPr>
              <a:t>条</a:t>
            </a:r>
            <a:r>
              <a:rPr lang="en-US" altLang="zh-CN" sz="1200" dirty="0" smtClean="0">
                <a:solidFill>
                  <a:srgbClr val="00B050"/>
                </a:solidFill>
              </a:rPr>
              <a:t>"</a:t>
            </a:r>
            <a:r>
              <a:rPr lang="zh-CN" altLang="en-US" sz="1200" dirty="0" smtClean="0">
                <a:solidFill>
                  <a:srgbClr val="00B050"/>
                </a:solidFill>
              </a:rPr>
              <a:t>值得</a:t>
            </a:r>
            <a:r>
              <a:rPr lang="zh-CN" altLang="en-US" sz="1200" dirty="0">
                <a:solidFill>
                  <a:srgbClr val="00B050"/>
                </a:solidFill>
              </a:rPr>
              <a:t>发送</a:t>
            </a:r>
            <a:r>
              <a:rPr lang="en-US" altLang="zh-CN" sz="1200" dirty="0">
                <a:solidFill>
                  <a:srgbClr val="00B050"/>
                </a:solidFill>
              </a:rPr>
              <a:t>"</a:t>
            </a:r>
            <a:r>
              <a:rPr lang="zh-CN" altLang="en-US" sz="1200" dirty="0">
                <a:solidFill>
                  <a:srgbClr val="00B050"/>
                </a:solidFill>
              </a:rPr>
              <a:t>的回路</a:t>
            </a:r>
            <a:r>
              <a:rPr lang="en-US" altLang="zh-CN" sz="1200" dirty="0" smtClean="0">
                <a:solidFill>
                  <a:srgbClr val="00B050"/>
                </a:solidFill>
              </a:rPr>
              <a:t>*/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en-US" altLang="zh-CN" sz="1200" dirty="0" smtClean="0">
                <a:solidFill>
                  <a:srgbClr val="C00000"/>
                </a:solidFill>
              </a:rPr>
              <a:t>Fulfill_request(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my_stack</a:t>
            </a:r>
            <a:r>
              <a:rPr lang="en-US" altLang="zh-CN" sz="1200" dirty="0" smtClean="0">
                <a:solidFill>
                  <a:srgbClr val="C00000"/>
                </a:solidFill>
              </a:rPr>
              <a:t>)</a:t>
            </a:r>
            <a:r>
              <a:rPr lang="en-US" altLang="zh-CN" sz="1200" dirty="0" smtClean="0"/>
              <a:t>; </a:t>
            </a:r>
            <a:r>
              <a:rPr lang="en-US" altLang="zh-CN" sz="1200" dirty="0" smtClean="0">
                <a:solidFill>
                  <a:srgbClr val="00B050"/>
                </a:solidFill>
              </a:rPr>
              <a:t>/*</a:t>
            </a:r>
            <a:r>
              <a:rPr lang="zh-CN" altLang="en-US" sz="1200" dirty="0">
                <a:solidFill>
                  <a:srgbClr val="00B050"/>
                </a:solidFill>
              </a:rPr>
              <a:t>检查进程</a:t>
            </a:r>
            <a:r>
              <a:rPr lang="zh-CN" altLang="en-US" sz="1200" dirty="0" smtClean="0">
                <a:solidFill>
                  <a:srgbClr val="00B050"/>
                </a:solidFill>
              </a:rPr>
              <a:t>是否</a:t>
            </a:r>
            <a:r>
              <a:rPr lang="zh-CN" altLang="en-US" sz="1200" dirty="0">
                <a:solidFill>
                  <a:srgbClr val="00B050"/>
                </a:solidFill>
              </a:rPr>
              <a:t>已经接收到请求任务的</a:t>
            </a:r>
            <a:r>
              <a:rPr lang="zh-CN" altLang="en-US" sz="1200" dirty="0" smtClean="0">
                <a:solidFill>
                  <a:srgbClr val="00B050"/>
                </a:solidFill>
              </a:rPr>
              <a:t>消息，如果</a:t>
            </a:r>
            <a:r>
              <a:rPr lang="zh-CN" altLang="en-US" sz="1200" dirty="0">
                <a:solidFill>
                  <a:srgbClr val="00B050"/>
                </a:solidFill>
              </a:rPr>
              <a:t>没有接收到请求，就直接返回</a:t>
            </a:r>
            <a:r>
              <a:rPr lang="en-US" altLang="zh-CN" sz="1200" dirty="0" smtClean="0">
                <a:solidFill>
                  <a:srgbClr val="00B050"/>
                </a:solidFill>
              </a:rPr>
              <a:t>*/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return </a:t>
            </a:r>
            <a:r>
              <a:rPr lang="en-US" altLang="zh-CN" sz="1200" dirty="0"/>
              <a:t>false; </a:t>
            </a:r>
            <a:r>
              <a:rPr lang="en-US" altLang="zh-CN" sz="1200" dirty="0" smtClean="0">
                <a:solidFill>
                  <a:srgbClr val="00B050"/>
                </a:solidFill>
              </a:rPr>
              <a:t>/* </a:t>
            </a:r>
            <a:r>
              <a:rPr lang="zh-CN" altLang="en-US" sz="1200" dirty="0" smtClean="0">
                <a:solidFill>
                  <a:srgbClr val="00B050"/>
                </a:solidFill>
              </a:rPr>
              <a:t>进程还有工作，不终止</a:t>
            </a:r>
            <a:r>
              <a:rPr lang="en-US" altLang="zh-CN" sz="1200" dirty="0" smtClean="0">
                <a:solidFill>
                  <a:srgbClr val="00B050"/>
                </a:solidFill>
              </a:rPr>
              <a:t>*/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 smtClean="0"/>
              <a:t>}else { </a:t>
            </a:r>
            <a:r>
              <a:rPr lang="en-US" altLang="zh-CN" sz="1200" dirty="0" smtClean="0">
                <a:solidFill>
                  <a:srgbClr val="00B050"/>
                </a:solidFill>
              </a:rPr>
              <a:t>/* </a:t>
            </a:r>
            <a:r>
              <a:rPr lang="zh-CN" altLang="en-US" sz="1200" dirty="0" smtClean="0">
                <a:solidFill>
                  <a:srgbClr val="00B050"/>
                </a:solidFill>
              </a:rPr>
              <a:t>最多只剩一个回路需要检测</a:t>
            </a:r>
            <a:r>
              <a:rPr lang="en-US" altLang="zh-CN" sz="1200" dirty="0" smtClean="0">
                <a:solidFill>
                  <a:srgbClr val="00B050"/>
                </a:solidFill>
              </a:rPr>
              <a:t>*/    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Send_rejects</a:t>
            </a:r>
            <a:r>
              <a:rPr lang="en-US" altLang="zh-CN" sz="1200" dirty="0">
                <a:solidFill>
                  <a:srgbClr val="C00000"/>
                </a:solidFill>
              </a:rPr>
              <a:t>()</a:t>
            </a:r>
            <a:r>
              <a:rPr lang="en-US" altLang="zh-CN" sz="1200" dirty="0"/>
              <a:t>; </a:t>
            </a:r>
            <a:r>
              <a:rPr lang="en-US" altLang="zh-CN" sz="1200" dirty="0" smtClean="0">
                <a:solidFill>
                  <a:srgbClr val="00B050"/>
                </a:solidFill>
              </a:rPr>
              <a:t>/*</a:t>
            </a:r>
            <a:r>
              <a:rPr lang="zh-CN" altLang="en-US" sz="1200" dirty="0">
                <a:solidFill>
                  <a:srgbClr val="00B050"/>
                </a:solidFill>
              </a:rPr>
              <a:t>检查是否有请求任务的消息，并发送一个</a:t>
            </a:r>
            <a:r>
              <a:rPr lang="en-US" altLang="zh-CN" sz="1200" dirty="0">
                <a:solidFill>
                  <a:srgbClr val="00B050"/>
                </a:solidFill>
              </a:rPr>
              <a:t>"</a:t>
            </a:r>
            <a:r>
              <a:rPr lang="zh-CN" altLang="en-US" sz="1200" dirty="0">
                <a:solidFill>
                  <a:srgbClr val="00B050"/>
                </a:solidFill>
              </a:rPr>
              <a:t>没有工作</a:t>
            </a:r>
            <a:r>
              <a:rPr lang="en-US" altLang="zh-CN" sz="1200" dirty="0">
                <a:solidFill>
                  <a:srgbClr val="00B050"/>
                </a:solidFill>
              </a:rPr>
              <a:t>" (no work) </a:t>
            </a:r>
            <a:r>
              <a:rPr lang="zh-CN" altLang="en-US" sz="1200" dirty="0">
                <a:solidFill>
                  <a:srgbClr val="00B050"/>
                </a:solidFill>
              </a:rPr>
              <a:t>的回复给每个请求</a:t>
            </a:r>
            <a:r>
              <a:rPr lang="zh-CN" altLang="en-US" sz="1200" dirty="0" smtClean="0">
                <a:solidFill>
                  <a:srgbClr val="00B050"/>
                </a:solidFill>
              </a:rPr>
              <a:t>任务</a:t>
            </a:r>
            <a:r>
              <a:rPr lang="zh-CN" altLang="en-US" sz="1200" dirty="0">
                <a:solidFill>
                  <a:srgbClr val="00B050"/>
                </a:solidFill>
              </a:rPr>
              <a:t>的进程</a:t>
            </a:r>
            <a:r>
              <a:rPr lang="en-US" altLang="zh-CN" sz="1200" dirty="0" smtClean="0">
                <a:solidFill>
                  <a:srgbClr val="00B050"/>
                </a:solidFill>
              </a:rPr>
              <a:t>*/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if </a:t>
            </a:r>
            <a:r>
              <a:rPr lang="en-US" altLang="zh-CN" sz="1200" dirty="0"/>
              <a:t>(!</a:t>
            </a:r>
            <a:r>
              <a:rPr lang="en-US" altLang="zh-CN" sz="1200" dirty="0" err="1" smtClean="0"/>
              <a:t>Empty_stack</a:t>
            </a:r>
            <a:r>
              <a:rPr lang="en-US" altLang="zh-CN" sz="1200" dirty="0" smtClean="0"/>
              <a:t>(</a:t>
            </a:r>
            <a:r>
              <a:rPr lang="en-US" altLang="zh-CN" sz="1200" dirty="0" err="1" smtClean="0"/>
              <a:t>my_stack</a:t>
            </a:r>
            <a:r>
              <a:rPr lang="en-US" altLang="zh-CN" sz="1200" dirty="0"/>
              <a:t>)) </a:t>
            </a:r>
            <a:r>
              <a:rPr lang="en-US" altLang="zh-CN" sz="1200" dirty="0" smtClean="0"/>
              <a:t>{</a:t>
            </a:r>
            <a:endParaRPr lang="en-US" altLang="zh-CN" sz="1200" dirty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return </a:t>
            </a:r>
            <a:r>
              <a:rPr lang="en-US" altLang="zh-CN" sz="1200" dirty="0"/>
              <a:t>false; </a:t>
            </a:r>
            <a:r>
              <a:rPr lang="en-US" altLang="zh-CN" sz="1200" dirty="0" smtClean="0">
                <a:solidFill>
                  <a:srgbClr val="00B050"/>
                </a:solidFill>
              </a:rPr>
              <a:t>/*</a:t>
            </a:r>
            <a:r>
              <a:rPr lang="zh-CN" altLang="en-US" sz="1200" dirty="0">
                <a:solidFill>
                  <a:srgbClr val="00B050"/>
                </a:solidFill>
              </a:rPr>
              <a:t>进程还有工作，不终止</a:t>
            </a:r>
            <a:r>
              <a:rPr lang="en-US" altLang="zh-CN" sz="1200" dirty="0" smtClean="0">
                <a:solidFill>
                  <a:srgbClr val="00B050"/>
                </a:solidFill>
              </a:rPr>
              <a:t>*/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 smtClean="0"/>
              <a:t>    }else { </a:t>
            </a:r>
            <a:r>
              <a:rPr lang="en-US" altLang="zh-CN" sz="1200" dirty="0" smtClean="0">
                <a:solidFill>
                  <a:srgbClr val="00B050"/>
                </a:solidFill>
              </a:rPr>
              <a:t>/*</a:t>
            </a:r>
            <a:r>
              <a:rPr lang="zh-CN" altLang="en-US" sz="1200" dirty="0" smtClean="0">
                <a:solidFill>
                  <a:srgbClr val="00B050"/>
                </a:solidFill>
              </a:rPr>
              <a:t>自己的栈为空</a:t>
            </a:r>
            <a:r>
              <a:rPr lang="en-US" altLang="zh-CN" sz="1200" dirty="0" smtClean="0">
                <a:solidFill>
                  <a:srgbClr val="00B050"/>
                </a:solidFill>
              </a:rPr>
              <a:t>*/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if </a:t>
            </a:r>
            <a:r>
              <a:rPr lang="en-US" altLang="zh-CN" sz="1200" dirty="0"/>
              <a:t>(</a:t>
            </a:r>
            <a:r>
              <a:rPr lang="en-US" altLang="zh-CN" sz="1200" dirty="0" err="1" smtClean="0"/>
              <a:t>comm_sz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== 1) return true;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Out_of</a:t>
            </a:r>
            <a:r>
              <a:rPr lang="en-US" altLang="zh-CN" sz="1200" dirty="0" err="1">
                <a:solidFill>
                  <a:srgbClr val="C00000"/>
                </a:solidFill>
              </a:rPr>
              <a:t>_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work</a:t>
            </a:r>
            <a:r>
              <a:rPr lang="en-US" altLang="zh-CN" sz="1200" dirty="0" smtClean="0">
                <a:solidFill>
                  <a:srgbClr val="C00000"/>
                </a:solidFill>
              </a:rPr>
              <a:t>(</a:t>
            </a:r>
            <a:r>
              <a:rPr lang="en-US" altLang="zh-CN" sz="1200" dirty="0" smtClean="0"/>
              <a:t>); /</a:t>
            </a:r>
            <a:r>
              <a:rPr lang="en-US" altLang="zh-CN" sz="1200" dirty="0" smtClean="0">
                <a:solidFill>
                  <a:srgbClr val="00B050"/>
                </a:solidFill>
              </a:rPr>
              <a:t>*</a:t>
            </a:r>
            <a:r>
              <a:rPr lang="zh-CN" altLang="en-US" sz="1200" dirty="0" smtClean="0">
                <a:solidFill>
                  <a:srgbClr val="00B050"/>
                </a:solidFill>
              </a:rPr>
              <a:t>宣布自己没有工作</a:t>
            </a:r>
            <a:r>
              <a:rPr lang="zh-CN" altLang="en-US" sz="1200" dirty="0">
                <a:solidFill>
                  <a:srgbClr val="00B050"/>
                </a:solidFill>
              </a:rPr>
              <a:t>了，</a:t>
            </a:r>
            <a:r>
              <a:rPr lang="zh-CN" altLang="en-US" sz="1200" dirty="0" smtClean="0">
                <a:solidFill>
                  <a:srgbClr val="00B050"/>
                </a:solidFill>
              </a:rPr>
              <a:t>是</a:t>
            </a:r>
            <a:r>
              <a:rPr lang="en-US" altLang="zh-CN" sz="1200" dirty="0" smtClean="0">
                <a:solidFill>
                  <a:srgbClr val="00B050"/>
                </a:solidFill>
              </a:rPr>
              <a:t>“</a:t>
            </a:r>
            <a:r>
              <a:rPr lang="zh-CN" altLang="en-US" sz="1200" dirty="0" smtClean="0">
                <a:solidFill>
                  <a:srgbClr val="00B050"/>
                </a:solidFill>
              </a:rPr>
              <a:t>分布式</a:t>
            </a:r>
            <a:r>
              <a:rPr lang="zh-CN" altLang="en-US" sz="1200" dirty="0">
                <a:solidFill>
                  <a:srgbClr val="00B050"/>
                </a:solidFill>
              </a:rPr>
              <a:t>终止检测</a:t>
            </a:r>
            <a:r>
              <a:rPr lang="zh-CN" altLang="en-US" sz="1200" dirty="0" smtClean="0">
                <a:solidFill>
                  <a:srgbClr val="00B050"/>
                </a:solidFill>
              </a:rPr>
              <a:t>算法</a:t>
            </a:r>
            <a:r>
              <a:rPr lang="en-US" altLang="zh-CN" sz="1200" dirty="0" smtClean="0">
                <a:solidFill>
                  <a:srgbClr val="00B050"/>
                </a:solidFill>
              </a:rPr>
              <a:t>”</a:t>
            </a:r>
            <a:r>
              <a:rPr lang="zh-CN" altLang="en-US" sz="1200" dirty="0" smtClean="0">
                <a:solidFill>
                  <a:srgbClr val="00B050"/>
                </a:solidFill>
              </a:rPr>
              <a:t>的部分实现</a:t>
            </a:r>
            <a:r>
              <a:rPr lang="en-US" altLang="zh-CN" sz="1200" dirty="0" smtClean="0">
                <a:solidFill>
                  <a:srgbClr val="00B050"/>
                </a:solidFill>
              </a:rPr>
              <a:t>*/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</a:t>
            </a:r>
            <a:r>
              <a:rPr lang="en-US" altLang="zh-CN" sz="1200" dirty="0" err="1" smtClean="0"/>
              <a:t>work_request</a:t>
            </a:r>
            <a:r>
              <a:rPr lang="en-US" altLang="zh-CN" sz="1200" dirty="0" err="1"/>
              <a:t>_</a:t>
            </a:r>
            <a:r>
              <a:rPr lang="en-US" altLang="zh-CN" sz="1200" dirty="0" err="1" smtClean="0"/>
              <a:t>sent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= false</a:t>
            </a:r>
            <a:r>
              <a:rPr lang="en-US" altLang="zh-CN" sz="1200" dirty="0" smtClean="0"/>
              <a:t>; </a:t>
            </a:r>
            <a:r>
              <a:rPr lang="en-US" altLang="zh-CN" sz="1200" dirty="0" smtClean="0">
                <a:solidFill>
                  <a:srgbClr val="00B050"/>
                </a:solidFill>
              </a:rPr>
              <a:t>/*</a:t>
            </a:r>
            <a:r>
              <a:rPr lang="zh-CN" altLang="en-US" sz="1200" dirty="0">
                <a:solidFill>
                  <a:srgbClr val="00B050"/>
                </a:solidFill>
              </a:rPr>
              <a:t>设置变量</a:t>
            </a:r>
            <a:r>
              <a:rPr lang="en-US" altLang="zh-CN" sz="1200" dirty="0" smtClean="0">
                <a:solidFill>
                  <a:srgbClr val="00B050"/>
                </a:solidFill>
              </a:rPr>
              <a:t>*/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while </a:t>
            </a:r>
            <a:r>
              <a:rPr lang="en-US" altLang="zh-CN" sz="1200" dirty="0"/>
              <a:t>(1) </a:t>
            </a:r>
            <a:r>
              <a:rPr lang="en-US" altLang="zh-CN" sz="1200" dirty="0" smtClean="0"/>
              <a:t>{ </a:t>
            </a:r>
            <a:r>
              <a:rPr lang="en-US" altLang="zh-CN" sz="1200" dirty="0" smtClean="0">
                <a:solidFill>
                  <a:srgbClr val="00B050"/>
                </a:solidFill>
              </a:rPr>
              <a:t>/*</a:t>
            </a:r>
            <a:r>
              <a:rPr lang="zh-CN" altLang="en-US" sz="1200" dirty="0">
                <a:solidFill>
                  <a:srgbClr val="00B050"/>
                </a:solidFill>
              </a:rPr>
              <a:t>进程持续等待直到接收到分配</a:t>
            </a:r>
            <a:r>
              <a:rPr lang="zh-CN" altLang="en-US" sz="1200" dirty="0" smtClean="0">
                <a:solidFill>
                  <a:srgbClr val="00B050"/>
                </a:solidFill>
              </a:rPr>
              <a:t>的任务</a:t>
            </a:r>
            <a:r>
              <a:rPr lang="zh-CN" altLang="en-US" sz="1200" dirty="0">
                <a:solidFill>
                  <a:srgbClr val="00B050"/>
                </a:solidFill>
              </a:rPr>
              <a:t>或者搜索工作已经完成的消息</a:t>
            </a:r>
            <a:r>
              <a:rPr lang="en-US" altLang="zh-CN" sz="1200" dirty="0" smtClean="0">
                <a:solidFill>
                  <a:srgbClr val="00B050"/>
                </a:solidFill>
              </a:rPr>
              <a:t>*/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 smtClean="0"/>
              <a:t>            </a:t>
            </a:r>
            <a:r>
              <a:rPr lang="en-US" altLang="zh-CN" sz="1200" dirty="0" err="1" smtClean="0"/>
              <a:t>Clear_msgs</a:t>
            </a:r>
            <a:r>
              <a:rPr lang="en-US" altLang="zh-CN" sz="1200" dirty="0" smtClean="0"/>
              <a:t>(); </a:t>
            </a:r>
            <a:r>
              <a:rPr lang="en-US" altLang="zh-CN" sz="1200" dirty="0" smtClean="0">
                <a:solidFill>
                  <a:srgbClr val="00B050"/>
                </a:solidFill>
              </a:rPr>
              <a:t>/*</a:t>
            </a:r>
            <a:r>
              <a:rPr lang="zh-CN" altLang="en-US" sz="1200" dirty="0" smtClean="0">
                <a:solidFill>
                  <a:srgbClr val="00B050"/>
                </a:solidFill>
              </a:rPr>
              <a:t>处理任何未被接收的消息</a:t>
            </a:r>
            <a:r>
              <a:rPr lang="en-US" altLang="zh-CN" sz="1200" dirty="0" smtClean="0">
                <a:solidFill>
                  <a:srgbClr val="00B050"/>
                </a:solidFill>
              </a:rPr>
              <a:t>,</a:t>
            </a:r>
            <a:r>
              <a:rPr lang="zh-CN" altLang="en-US" sz="1200" dirty="0" smtClean="0">
                <a:solidFill>
                  <a:srgbClr val="00B050"/>
                </a:solidFill>
              </a:rPr>
              <a:t> 最佳回路</a:t>
            </a:r>
            <a:r>
              <a:rPr lang="zh-CN" altLang="en-US" sz="1200" dirty="0">
                <a:solidFill>
                  <a:srgbClr val="00B050"/>
                </a:solidFill>
              </a:rPr>
              <a:t>代价的</a:t>
            </a:r>
            <a:r>
              <a:rPr lang="zh-CN" altLang="en-US" sz="1200" dirty="0" smtClean="0">
                <a:solidFill>
                  <a:srgbClr val="00B050"/>
                </a:solidFill>
              </a:rPr>
              <a:t>更新或请求</a:t>
            </a:r>
            <a:r>
              <a:rPr lang="zh-CN" altLang="en-US" sz="1200" dirty="0">
                <a:solidFill>
                  <a:srgbClr val="00B050"/>
                </a:solidFill>
              </a:rPr>
              <a:t>任务的消息</a:t>
            </a:r>
            <a:r>
              <a:rPr lang="en-US" altLang="zh-CN" sz="1200" dirty="0" smtClean="0">
                <a:solidFill>
                  <a:srgbClr val="00B050"/>
                </a:solidFill>
              </a:rPr>
              <a:t>*/</a:t>
            </a:r>
          </a:p>
          <a:p>
            <a:r>
              <a:rPr lang="en-US" altLang="zh-CN" sz="1200" dirty="0" smtClean="0"/>
              <a:t>            if </a:t>
            </a:r>
            <a:r>
              <a:rPr lang="en-US" altLang="zh-CN" sz="1200" dirty="0"/>
              <a:t>(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No_work</a:t>
            </a:r>
            <a:r>
              <a:rPr lang="en-US" altLang="zh-CN" sz="1200" dirty="0" err="1">
                <a:solidFill>
                  <a:srgbClr val="C00000"/>
                </a:solidFill>
              </a:rPr>
              <a:t>_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left</a:t>
            </a:r>
            <a:r>
              <a:rPr lang="en-US" altLang="zh-CN" sz="1200" dirty="0">
                <a:solidFill>
                  <a:srgbClr val="C00000"/>
                </a:solidFill>
              </a:rPr>
              <a:t>()</a:t>
            </a:r>
            <a:r>
              <a:rPr lang="en-US" altLang="zh-CN" sz="1200" dirty="0"/>
              <a:t>) </a:t>
            </a:r>
            <a:r>
              <a:rPr lang="en-US" altLang="zh-CN" sz="1200" dirty="0" smtClean="0"/>
              <a:t>{</a:t>
            </a:r>
            <a:endParaRPr lang="en-US" altLang="zh-CN" sz="1200" dirty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 return </a:t>
            </a:r>
            <a:r>
              <a:rPr lang="en-US" altLang="zh-CN" sz="1200" dirty="0"/>
              <a:t>true; </a:t>
            </a:r>
            <a:r>
              <a:rPr lang="en-US" altLang="zh-CN" sz="1200" dirty="0" smtClean="0">
                <a:solidFill>
                  <a:srgbClr val="00B050"/>
                </a:solidFill>
              </a:rPr>
              <a:t>/*</a:t>
            </a:r>
            <a:r>
              <a:rPr lang="zh-CN" altLang="en-US" sz="1200" dirty="0" smtClean="0">
                <a:solidFill>
                  <a:srgbClr val="00B050"/>
                </a:solidFill>
              </a:rPr>
              <a:t>没有工作，退出</a:t>
            </a:r>
            <a:r>
              <a:rPr lang="en-US" altLang="zh-CN" sz="1200" dirty="0" smtClean="0">
                <a:solidFill>
                  <a:srgbClr val="00B050"/>
                </a:solidFill>
              </a:rPr>
              <a:t>*/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}else </a:t>
            </a:r>
            <a:r>
              <a:rPr lang="en-US" altLang="zh-CN" sz="1200" dirty="0"/>
              <a:t>if (!</a:t>
            </a:r>
            <a:r>
              <a:rPr lang="en-US" altLang="zh-CN" sz="1200" dirty="0" err="1" smtClean="0"/>
              <a:t>work_request</a:t>
            </a:r>
            <a:r>
              <a:rPr lang="en-US" altLang="zh-CN" sz="1200" dirty="0" err="1"/>
              <a:t>_</a:t>
            </a:r>
            <a:r>
              <a:rPr lang="en-US" altLang="zh-CN" sz="1200" dirty="0" err="1" smtClean="0"/>
              <a:t>sent</a:t>
            </a:r>
            <a:r>
              <a:rPr lang="en-US" altLang="zh-CN" sz="1200" dirty="0"/>
              <a:t>) </a:t>
            </a:r>
            <a:r>
              <a:rPr lang="en-US" altLang="zh-CN" sz="1200" dirty="0" smtClean="0"/>
              <a:t>{</a:t>
            </a:r>
            <a:endParaRPr lang="en-US" altLang="zh-CN" sz="1200" dirty="0"/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 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Send_work</a:t>
            </a:r>
            <a:r>
              <a:rPr lang="en-US" altLang="zh-CN" sz="1200" dirty="0" err="1">
                <a:solidFill>
                  <a:srgbClr val="C00000"/>
                </a:solidFill>
              </a:rPr>
              <a:t>_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request</a:t>
            </a:r>
            <a:r>
              <a:rPr lang="en-US" altLang="zh-CN" sz="1200" dirty="0">
                <a:solidFill>
                  <a:srgbClr val="C00000"/>
                </a:solidFill>
              </a:rPr>
              <a:t>(</a:t>
            </a:r>
            <a:r>
              <a:rPr lang="en-US" altLang="zh-CN" sz="1200" dirty="0"/>
              <a:t>); </a:t>
            </a:r>
            <a:r>
              <a:rPr lang="en-US" altLang="zh-CN" sz="1200" dirty="0" smtClean="0">
                <a:solidFill>
                  <a:srgbClr val="00B050"/>
                </a:solidFill>
              </a:rPr>
              <a:t>/*</a:t>
            </a:r>
            <a:r>
              <a:rPr lang="zh-CN" altLang="en-US" sz="1200" dirty="0" smtClean="0">
                <a:solidFill>
                  <a:srgbClr val="00B050"/>
                </a:solidFill>
              </a:rPr>
              <a:t>请求工作</a:t>
            </a:r>
            <a:r>
              <a:rPr lang="en-US" altLang="zh-CN" sz="1200" dirty="0" smtClean="0">
                <a:solidFill>
                  <a:srgbClr val="00B050"/>
                </a:solidFill>
              </a:rPr>
              <a:t>*/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 </a:t>
            </a:r>
            <a:r>
              <a:rPr lang="en-US" altLang="zh-CN" sz="1200" dirty="0" err="1" smtClean="0"/>
              <a:t>work_request</a:t>
            </a:r>
            <a:r>
              <a:rPr lang="en-US" altLang="zh-CN" sz="1200" dirty="0" err="1"/>
              <a:t>_</a:t>
            </a:r>
            <a:r>
              <a:rPr lang="en-US" altLang="zh-CN" sz="1200" dirty="0" err="1" smtClean="0"/>
              <a:t>sent</a:t>
            </a:r>
            <a:r>
              <a:rPr lang="en-US" altLang="zh-CN" sz="1200" dirty="0" smtClean="0"/>
              <a:t> </a:t>
            </a:r>
            <a:r>
              <a:rPr lang="en-US" altLang="zh-CN" sz="1200" dirty="0"/>
              <a:t>= true;</a:t>
            </a:r>
          </a:p>
          <a:p>
            <a:r>
              <a:rPr lang="en-US" altLang="zh-CN" sz="1200" dirty="0" smtClean="0"/>
              <a:t>            }else { </a:t>
            </a:r>
            <a:r>
              <a:rPr lang="en-US" altLang="zh-CN" sz="1200" dirty="0" smtClean="0">
                <a:solidFill>
                  <a:srgbClr val="00B050"/>
                </a:solidFill>
              </a:rPr>
              <a:t>/*</a:t>
            </a:r>
            <a:r>
              <a:rPr lang="zh-CN" altLang="en-US" sz="1200" dirty="0">
                <a:solidFill>
                  <a:srgbClr val="00B050"/>
                </a:solidFill>
              </a:rPr>
              <a:t>有一个未完成任务</a:t>
            </a:r>
            <a:r>
              <a:rPr lang="zh-CN" altLang="en-US" sz="1200" dirty="0" smtClean="0">
                <a:solidFill>
                  <a:srgbClr val="00B050"/>
                </a:solidFill>
              </a:rPr>
              <a:t>请求</a:t>
            </a:r>
            <a:r>
              <a:rPr lang="en-US" altLang="zh-CN" sz="1200" dirty="0" smtClean="0">
                <a:solidFill>
                  <a:srgbClr val="00B050"/>
                </a:solidFill>
              </a:rPr>
              <a:t>*/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 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Check_for</a:t>
            </a:r>
            <a:r>
              <a:rPr lang="en-US" altLang="zh-CN" sz="1200" dirty="0" err="1">
                <a:solidFill>
                  <a:srgbClr val="C00000"/>
                </a:solidFill>
              </a:rPr>
              <a:t>_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work</a:t>
            </a:r>
            <a:r>
              <a:rPr lang="en-US" altLang="zh-CN" sz="1200" dirty="0">
                <a:solidFill>
                  <a:srgbClr val="C00000"/>
                </a:solidFill>
              </a:rPr>
              <a:t>(&amp;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work_request</a:t>
            </a:r>
            <a:r>
              <a:rPr lang="en-US" altLang="zh-CN" sz="1200" dirty="0" err="1">
                <a:solidFill>
                  <a:srgbClr val="C00000"/>
                </a:solidFill>
              </a:rPr>
              <a:t>_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sent</a:t>
            </a:r>
            <a:r>
              <a:rPr lang="en-US" altLang="zh-CN" sz="1200" dirty="0">
                <a:solidFill>
                  <a:srgbClr val="C00000"/>
                </a:solidFill>
              </a:rPr>
              <a:t>, &amp;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work_avail</a:t>
            </a:r>
            <a:r>
              <a:rPr lang="en-US" altLang="zh-CN" sz="1200" dirty="0">
                <a:solidFill>
                  <a:srgbClr val="C00000"/>
                </a:solidFill>
              </a:rPr>
              <a:t>)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 if </a:t>
            </a:r>
            <a:r>
              <a:rPr lang="en-US" altLang="zh-CN" sz="1200" dirty="0"/>
              <a:t>(</a:t>
            </a:r>
            <a:r>
              <a:rPr lang="en-US" altLang="zh-CN" sz="1200" dirty="0" err="1" smtClean="0"/>
              <a:t>work_avail</a:t>
            </a:r>
            <a:r>
              <a:rPr lang="en-US" altLang="zh-CN" sz="1200" dirty="0"/>
              <a:t>) </a:t>
            </a:r>
            <a:r>
              <a:rPr lang="en-US" altLang="zh-CN" sz="1200" dirty="0" smtClean="0"/>
              <a:t>{ </a:t>
            </a:r>
            <a:r>
              <a:rPr lang="en-US" altLang="zh-CN" sz="1200" dirty="0" smtClean="0">
                <a:solidFill>
                  <a:srgbClr val="00B050"/>
                </a:solidFill>
              </a:rPr>
              <a:t>/*</a:t>
            </a:r>
            <a:r>
              <a:rPr lang="zh-CN" altLang="en-US" sz="1200" dirty="0">
                <a:solidFill>
                  <a:srgbClr val="00B050"/>
                </a:solidFill>
              </a:rPr>
              <a:t>接收新的工作并返回继续搜索</a:t>
            </a:r>
            <a:r>
              <a:rPr lang="en-US" altLang="zh-CN" sz="1200" dirty="0" smtClean="0">
                <a:solidFill>
                  <a:srgbClr val="00B050"/>
                </a:solidFill>
              </a:rPr>
              <a:t>*/</a:t>
            </a:r>
            <a:endParaRPr lang="en-US" altLang="zh-CN" sz="1200" dirty="0">
              <a:solidFill>
                <a:srgbClr val="00B050"/>
              </a:solidFill>
            </a:endParaRP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     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Receive_work</a:t>
            </a:r>
            <a:r>
              <a:rPr lang="en-US" altLang="zh-CN" sz="1200" dirty="0" smtClean="0">
                <a:solidFill>
                  <a:srgbClr val="C00000"/>
                </a:solidFill>
              </a:rPr>
              <a:t>(</a:t>
            </a:r>
            <a:r>
              <a:rPr lang="en-US" altLang="zh-CN" sz="1200" dirty="0" err="1" smtClean="0">
                <a:solidFill>
                  <a:srgbClr val="C00000"/>
                </a:solidFill>
              </a:rPr>
              <a:t>my_stack</a:t>
            </a:r>
            <a:r>
              <a:rPr lang="en-US" altLang="zh-CN" sz="1200" dirty="0">
                <a:solidFill>
                  <a:srgbClr val="C00000"/>
                </a:solidFill>
              </a:rPr>
              <a:t>)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        return </a:t>
            </a:r>
            <a:r>
              <a:rPr lang="en-US" altLang="zh-CN" sz="1200" dirty="0"/>
              <a:t>false;</a:t>
            </a:r>
          </a:p>
          <a:p>
            <a:r>
              <a:rPr lang="en-US" altLang="zh-CN" sz="1200" dirty="0" smtClean="0"/>
              <a:t>                }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    }</a:t>
            </a:r>
          </a:p>
          <a:p>
            <a:r>
              <a:rPr lang="en-US" altLang="zh-CN" sz="1200" dirty="0"/>
              <a:t> </a:t>
            </a:r>
            <a:r>
              <a:rPr lang="en-US" altLang="zh-CN" sz="1200" dirty="0" smtClean="0"/>
              <a:t>       } /*while */</a:t>
            </a:r>
            <a:endParaRPr lang="en-US" altLang="zh-CN" sz="1200" dirty="0"/>
          </a:p>
          <a:p>
            <a:r>
              <a:rPr lang="en-US" altLang="zh-CN" sz="1200" dirty="0" smtClean="0"/>
              <a:t>    }/*Empty </a:t>
            </a:r>
            <a:r>
              <a:rPr lang="en-US" altLang="zh-CN" sz="1200" dirty="0"/>
              <a:t>stack </a:t>
            </a:r>
            <a:r>
              <a:rPr lang="en-US" altLang="zh-CN" sz="1200" dirty="0" smtClean="0"/>
              <a:t>*/</a:t>
            </a:r>
            <a:endParaRPr lang="en-US" altLang="zh-CN" sz="1200" dirty="0"/>
          </a:p>
          <a:p>
            <a:r>
              <a:rPr lang="en-US" altLang="zh-CN" sz="1200" dirty="0" smtClean="0"/>
              <a:t>}/*At </a:t>
            </a:r>
            <a:r>
              <a:rPr lang="en-US" altLang="zh-CN" sz="1200" dirty="0"/>
              <a:t>most 1 available tour </a:t>
            </a:r>
            <a:r>
              <a:rPr lang="en-US" altLang="zh-CN" sz="1200" dirty="0" smtClean="0"/>
              <a:t>*/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45574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My_avail_tour_count</a:t>
            </a:r>
          </a:p>
          <a:p>
            <a:pPr lvl="1"/>
            <a:r>
              <a:rPr lang="zh-CN" altLang="en-US" sz="2000" dirty="0"/>
              <a:t>返回进程栈的大小</a:t>
            </a:r>
            <a:r>
              <a:rPr lang="zh-CN" altLang="en-US" sz="2000" dirty="0" smtClean="0"/>
              <a:t>，使用“截至长度”（</a:t>
            </a:r>
            <a:r>
              <a:rPr lang="en-US" altLang="zh-CN" sz="2000" dirty="0" err="1"/>
              <a:t>split_cutoff</a:t>
            </a:r>
            <a:r>
              <a:rPr lang="zh-CN" altLang="en-US" sz="2000" dirty="0" smtClean="0"/>
              <a:t>）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发送回路代价很大，可以尝试只发送边数少于截止长度的</a:t>
            </a:r>
            <a:r>
              <a:rPr lang="zh-CN" altLang="en-US" sz="2000" dirty="0" smtClean="0"/>
              <a:t>回路</a:t>
            </a:r>
            <a:endParaRPr lang="en-US" altLang="zh-CN" sz="2000" dirty="0"/>
          </a:p>
          <a:p>
            <a:r>
              <a:rPr lang="en-US" altLang="zh-CN" dirty="0" smtClean="0">
                <a:solidFill>
                  <a:srgbClr val="C00000"/>
                </a:solidFill>
              </a:rPr>
              <a:t>Fulfill_request</a:t>
            </a:r>
          </a:p>
          <a:p>
            <a:pPr lvl="1"/>
            <a:r>
              <a:rPr lang="zh-CN" altLang="en-US" sz="2000" dirty="0"/>
              <a:t>如果一个进程有足够的任务可做，即可以有效地分离它</a:t>
            </a:r>
            <a:r>
              <a:rPr lang="zh-CN" altLang="en-US" sz="2000" dirty="0" smtClean="0"/>
              <a:t>的栈时，需要调用该函数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 err="1"/>
              <a:t>MPI_Iprobe</a:t>
            </a:r>
            <a:r>
              <a:rPr lang="en-US" altLang="zh-CN" sz="2000" dirty="0"/>
              <a:t> </a:t>
            </a:r>
            <a:r>
              <a:rPr lang="zh-CN" altLang="en-US" sz="2000" dirty="0"/>
              <a:t>测试来自其他进程的任务</a:t>
            </a:r>
            <a:r>
              <a:rPr lang="zh-CN" altLang="en-US" sz="2000" dirty="0" smtClean="0"/>
              <a:t>请求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如果</a:t>
            </a:r>
            <a:r>
              <a:rPr lang="zh-CN" altLang="en-US" sz="2000" dirty="0"/>
              <a:t>存在这样的请求，就接收它，并分离自己</a:t>
            </a:r>
            <a:r>
              <a:rPr lang="zh-CN" altLang="en-US" sz="2000" dirty="0" smtClean="0"/>
              <a:t>的栈，</a:t>
            </a:r>
            <a:r>
              <a:rPr lang="zh-CN" altLang="en-US" sz="2000" dirty="0"/>
              <a:t>分配自己的工作给发送请求任务消息的进程；如果没有这样的请求，进程就继续往下执行。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一些函数的实现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8793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292890"/>
          </a:xfrm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分离栈函数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Split_stack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Fulfill_request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函数调用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少于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split_cutoff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个城市的部分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回路，并发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送给请求任务的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新栈的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内容打包到连续的存储空间，然后把地址连续的内存块发送出去，并由接收者解包到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自己的栈里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表示回路的结构体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发送回路的函数</a:t>
            </a:r>
            <a:r>
              <a:rPr lang="en-US" altLang="zh-CN" dirty="0" err="1"/>
              <a:t>Send_tour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分离栈函数</a:t>
            </a:r>
            <a:r>
              <a:rPr lang="en-US" altLang="zh-CN" dirty="0" err="1"/>
              <a:t>Split_stack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19307" y="2984307"/>
            <a:ext cx="4572000" cy="1384995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r>
              <a:rPr lang="en-US" altLang="zh-CN" sz="1400" dirty="0" err="1"/>
              <a:t>typedef</a:t>
            </a:r>
            <a:r>
              <a:rPr lang="en-US" altLang="zh-CN" sz="1400" dirty="0"/>
              <a:t> </a:t>
            </a:r>
            <a:r>
              <a:rPr lang="en-US" altLang="zh-CN" sz="1400" dirty="0" err="1"/>
              <a:t>struct</a:t>
            </a:r>
            <a:r>
              <a:rPr lang="en-US" altLang="zh-CN" sz="1400" dirty="0"/>
              <a:t> {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* cities; /*</a:t>
            </a:r>
            <a:r>
              <a:rPr lang="zh-CN" altLang="en-US" sz="1400" dirty="0" smtClean="0"/>
              <a:t>部分回路中的城市</a:t>
            </a:r>
            <a:r>
              <a:rPr lang="en-US" altLang="zh-CN" sz="1400" dirty="0" smtClean="0"/>
              <a:t> */</a:t>
            </a:r>
            <a:endParaRPr lang="en-US" altLang="zh-CN" sz="1400" dirty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 count; /* </a:t>
            </a:r>
            <a:r>
              <a:rPr lang="zh-CN" altLang="en-US" sz="1400" dirty="0" smtClean="0"/>
              <a:t>部分回路中的城市数量</a:t>
            </a:r>
            <a:r>
              <a:rPr lang="en-US" altLang="zh-CN" sz="1400" dirty="0" smtClean="0"/>
              <a:t>*/</a:t>
            </a:r>
            <a:endParaRPr lang="en-US" altLang="zh-CN" sz="1400" dirty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 cost</a:t>
            </a:r>
            <a:r>
              <a:rPr lang="en-US" altLang="zh-CN" sz="1400" dirty="0"/>
              <a:t>; </a:t>
            </a:r>
            <a:r>
              <a:rPr lang="en-US" altLang="zh-CN" sz="1400" dirty="0" smtClean="0"/>
              <a:t>/* </a:t>
            </a:r>
            <a:r>
              <a:rPr lang="zh-CN" altLang="en-US" sz="1400" dirty="0" smtClean="0"/>
              <a:t>部分回路的代价</a:t>
            </a:r>
            <a:r>
              <a:rPr lang="en-US" altLang="zh-CN" sz="1400" dirty="0" smtClean="0"/>
              <a:t>*/</a:t>
            </a:r>
            <a:endParaRPr lang="en-US" altLang="zh-CN" sz="1400" dirty="0"/>
          </a:p>
          <a:p>
            <a:r>
              <a:rPr lang="en-US" altLang="zh-CN" sz="1400" dirty="0"/>
              <a:t>) </a:t>
            </a:r>
            <a:r>
              <a:rPr lang="en-US" altLang="zh-CN" sz="1400" dirty="0" err="1" smtClean="0"/>
              <a:t>tour_struct</a:t>
            </a:r>
            <a:r>
              <a:rPr lang="en-US" altLang="zh-CN" sz="1400" dirty="0"/>
              <a:t>;</a:t>
            </a:r>
          </a:p>
          <a:p>
            <a:r>
              <a:rPr lang="en-US" altLang="zh-CN" sz="1400" dirty="0" err="1"/>
              <a:t>typedef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tour_struct</a:t>
            </a:r>
            <a:r>
              <a:rPr lang="en-US" altLang="zh-CN" sz="1400" dirty="0" smtClean="0"/>
              <a:t>* </a:t>
            </a:r>
            <a:r>
              <a:rPr lang="en-US" altLang="zh-CN" sz="1400" dirty="0" err="1"/>
              <a:t>tour_t</a:t>
            </a:r>
            <a:r>
              <a:rPr lang="en-US" altLang="zh-CN" sz="1400" dirty="0"/>
              <a:t>: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685902" y="4800284"/>
            <a:ext cx="723881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void </a:t>
            </a:r>
            <a:r>
              <a:rPr lang="en-US" altLang="zh-CN" sz="1400" dirty="0" err="1" smtClean="0"/>
              <a:t>Send_tour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tour_t</a:t>
            </a:r>
            <a:r>
              <a:rPr lang="en-US" altLang="zh-CN" sz="1400" dirty="0" smtClean="0"/>
              <a:t> tour,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dest</a:t>
            </a:r>
            <a:r>
              <a:rPr lang="en-US" altLang="zh-CN" sz="1400" dirty="0" smtClean="0"/>
              <a:t>) {</a:t>
            </a:r>
            <a:endParaRPr lang="en-US" altLang="zh-CN" sz="1400" dirty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position </a:t>
            </a:r>
            <a:r>
              <a:rPr lang="en-US" altLang="zh-CN" sz="1400" dirty="0" smtClean="0"/>
              <a:t>= 0;</a:t>
            </a:r>
            <a:endParaRPr lang="en-US" altLang="zh-CN" sz="1400" dirty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MPI_Pack</a:t>
            </a:r>
            <a:r>
              <a:rPr lang="en-US" altLang="zh-CN" sz="1400" dirty="0" smtClean="0"/>
              <a:t>(tour-</a:t>
            </a:r>
            <a:r>
              <a:rPr lang="en-US" altLang="zh-CN" sz="1400" dirty="0"/>
              <a:t>&gt;</a:t>
            </a:r>
            <a:r>
              <a:rPr lang="en-US" altLang="zh-CN" sz="1400" dirty="0" smtClean="0"/>
              <a:t>cities, n+1,MPI_INT,contig_buf,LARGE,&amp;position,comm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MPI_Pack</a:t>
            </a:r>
            <a:r>
              <a:rPr lang="en-US" altLang="zh-CN" sz="1400" dirty="0"/>
              <a:t>(&amp;tour-&gt;</a:t>
            </a:r>
            <a:r>
              <a:rPr lang="en-US" altLang="zh-CN" sz="1400" dirty="0" smtClean="0"/>
              <a:t>count, 1, </a:t>
            </a:r>
            <a:r>
              <a:rPr lang="en-US" altLang="zh-CN" sz="1400" dirty="0" err="1" smtClean="0"/>
              <a:t>MPI_INT,contig_buf,LARGE,&amp;position</a:t>
            </a:r>
            <a:r>
              <a:rPr lang="en-US" altLang="zh-CN" sz="1400" dirty="0" smtClean="0"/>
              <a:t>, </a:t>
            </a:r>
            <a:r>
              <a:rPr lang="en-US" altLang="zh-CN" sz="1400" dirty="0" err="1"/>
              <a:t>comm</a:t>
            </a:r>
            <a:r>
              <a:rPr lang="en-US" altLang="zh-CN" sz="1400" dirty="0" smtClean="0"/>
              <a:t>);</a:t>
            </a:r>
            <a:endParaRPr lang="en-US" altLang="zh-CN" sz="1400" dirty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MPI_Pack</a:t>
            </a:r>
            <a:r>
              <a:rPr lang="en-US" altLang="zh-CN" sz="1400" dirty="0"/>
              <a:t>(&amp;</a:t>
            </a:r>
            <a:r>
              <a:rPr lang="en-US" altLang="zh-CN" sz="1400" dirty="0" smtClean="0"/>
              <a:t>tour-&gt;cost,1,MPI_INT, </a:t>
            </a:r>
            <a:r>
              <a:rPr lang="en-US" altLang="zh-CN" sz="1400" dirty="0" err="1" smtClean="0"/>
              <a:t>contig_buf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LARGE,&amp;position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comm</a:t>
            </a:r>
            <a:r>
              <a:rPr lang="en-US" altLang="zh-CN" sz="1400" dirty="0" smtClean="0"/>
              <a:t>);</a:t>
            </a:r>
            <a:endParaRPr lang="en-US" altLang="zh-CN" sz="1400" dirty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MPI_Send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contig_buf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position,MPI_PACKED</a:t>
            </a:r>
            <a:r>
              <a:rPr lang="en-US" altLang="zh-CN" sz="1400" dirty="0" smtClean="0"/>
              <a:t>, </a:t>
            </a:r>
            <a:r>
              <a:rPr lang="en-US" altLang="zh-CN" sz="1400" dirty="0" err="1" smtClean="0"/>
              <a:t>dest</a:t>
            </a:r>
            <a:r>
              <a:rPr lang="en-US" altLang="zh-CN" sz="1400" dirty="0" smtClean="0"/>
              <a:t>, 0, </a:t>
            </a:r>
            <a:r>
              <a:rPr lang="en-US" altLang="zh-CN" sz="1400" dirty="0" err="1" smtClean="0"/>
              <a:t>comm</a:t>
            </a:r>
            <a:r>
              <a:rPr lang="en-US" altLang="zh-CN" sz="1400" dirty="0" smtClean="0"/>
              <a:t>);</a:t>
            </a:r>
            <a:endParaRPr lang="en-US" altLang="zh-CN" sz="1400" dirty="0"/>
          </a:p>
          <a:p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76814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721010"/>
          </a:xfrm>
        </p:spPr>
        <p:txBody>
          <a:bodyPr/>
          <a:lstStyle/>
          <a:p>
            <a:r>
              <a:rPr lang="zh-CN" altLang="en-US" dirty="0" smtClean="0"/>
              <a:t>接收回路的函数</a:t>
            </a:r>
            <a:r>
              <a:rPr lang="en-US" altLang="zh-CN" dirty="0" err="1" smtClean="0"/>
              <a:t>Receive_tour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分离栈函数</a:t>
            </a:r>
            <a:r>
              <a:rPr lang="en-US" altLang="zh-CN" dirty="0" err="1"/>
              <a:t>Split_stack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54968" y="1676446"/>
            <a:ext cx="7238810" cy="160043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400" dirty="0" smtClean="0"/>
              <a:t>void </a:t>
            </a:r>
            <a:r>
              <a:rPr lang="en-US" altLang="zh-CN" sz="1400" dirty="0" err="1"/>
              <a:t>Receive</a:t>
            </a:r>
            <a:r>
              <a:rPr lang="en-US" altLang="zh-CN" sz="1400" dirty="0" err="1" smtClean="0"/>
              <a:t>_tour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tour_t</a:t>
            </a:r>
            <a:r>
              <a:rPr lang="en-US" altLang="zh-CN" sz="1400" dirty="0" smtClean="0"/>
              <a:t> tour, </a:t>
            </a:r>
            <a:r>
              <a:rPr lang="en-US" altLang="zh-CN" sz="1400" dirty="0" err="1"/>
              <a:t>int</a:t>
            </a:r>
            <a:r>
              <a:rPr lang="en-US" altLang="zh-CN" sz="1400" dirty="0"/>
              <a:t> 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) {</a:t>
            </a:r>
            <a:endParaRPr lang="en-US" altLang="zh-CN" sz="1400" dirty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position </a:t>
            </a:r>
            <a:r>
              <a:rPr lang="en-US" altLang="zh-CN" sz="1400" dirty="0" smtClean="0"/>
              <a:t>= 0;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MPI_Recv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contig_buf</a:t>
            </a:r>
            <a:r>
              <a:rPr lang="en-US" altLang="zh-CN" sz="1400" dirty="0" smtClean="0"/>
              <a:t>, LARGE,MPI_PACKED</a:t>
            </a:r>
            <a:r>
              <a:rPr lang="en-US" altLang="zh-CN" sz="1400" dirty="0"/>
              <a:t>, </a:t>
            </a:r>
            <a:r>
              <a:rPr lang="en-US" altLang="zh-CN" sz="1400" dirty="0" err="1" smtClean="0"/>
              <a:t>src</a:t>
            </a:r>
            <a:r>
              <a:rPr lang="en-US" altLang="zh-CN" sz="1400" dirty="0" smtClean="0"/>
              <a:t>, </a:t>
            </a:r>
            <a:r>
              <a:rPr lang="en-US" altLang="zh-CN" sz="1400" dirty="0"/>
              <a:t>0, </a:t>
            </a:r>
            <a:r>
              <a:rPr lang="en-US" altLang="zh-CN" sz="1400" dirty="0" err="1" smtClean="0"/>
              <a:t>comm</a:t>
            </a:r>
            <a:r>
              <a:rPr lang="en-US" altLang="zh-CN" sz="1400" dirty="0"/>
              <a:t>, </a:t>
            </a:r>
            <a:r>
              <a:rPr lang="en-US" altLang="zh-CN" sz="1400" dirty="0" smtClean="0"/>
              <a:t>MPI_STATUS_IGNORE);</a:t>
            </a:r>
            <a:endParaRPr lang="en-US" altLang="zh-CN" sz="1400" dirty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MPI_Unpack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contig_buf,LARGE</a:t>
            </a:r>
            <a:r>
              <a:rPr lang="en-US" altLang="zh-CN" sz="1400" dirty="0" smtClean="0"/>
              <a:t>, &amp;position, tour-</a:t>
            </a:r>
            <a:r>
              <a:rPr lang="en-US" altLang="zh-CN" sz="1400" dirty="0"/>
              <a:t>&gt;</a:t>
            </a:r>
            <a:r>
              <a:rPr lang="en-US" altLang="zh-CN" sz="1400" dirty="0" smtClean="0"/>
              <a:t>cities, n+1,MPI_INT,comm</a:t>
            </a:r>
            <a:r>
              <a:rPr lang="en-US" altLang="zh-CN" sz="1400" dirty="0"/>
              <a:t>);</a:t>
            </a:r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/>
              <a:t>MPI_Unpack</a:t>
            </a:r>
            <a:r>
              <a:rPr lang="en-US" altLang="zh-CN" sz="1400" dirty="0"/>
              <a:t>(</a:t>
            </a:r>
            <a:r>
              <a:rPr lang="en-US" altLang="zh-CN" sz="1400" dirty="0" err="1"/>
              <a:t>contig_buf,LARGE</a:t>
            </a:r>
            <a:r>
              <a:rPr lang="en-US" altLang="zh-CN" sz="1400" dirty="0"/>
              <a:t>, &amp;position, </a:t>
            </a:r>
            <a:r>
              <a:rPr lang="en-US" altLang="zh-CN" sz="1400" dirty="0" smtClean="0"/>
              <a:t>&amp;tour-</a:t>
            </a:r>
            <a:r>
              <a:rPr lang="en-US" altLang="zh-CN" sz="1400" dirty="0"/>
              <a:t>&gt;</a:t>
            </a:r>
            <a:r>
              <a:rPr lang="en-US" altLang="zh-CN" sz="1400" dirty="0" smtClean="0"/>
              <a:t>count, 1, </a:t>
            </a:r>
            <a:r>
              <a:rPr lang="en-US" altLang="zh-CN" sz="1400" dirty="0" err="1" smtClean="0"/>
              <a:t>MPI_INT,comm</a:t>
            </a:r>
            <a:r>
              <a:rPr lang="en-US" altLang="zh-CN" sz="1400" dirty="0" smtClean="0"/>
              <a:t>);</a:t>
            </a:r>
            <a:endParaRPr lang="en-US" altLang="zh-CN" sz="1400" dirty="0"/>
          </a:p>
          <a:p>
            <a:r>
              <a:rPr lang="en-US" altLang="zh-CN" sz="1400" dirty="0" smtClean="0"/>
              <a:t>    </a:t>
            </a:r>
            <a:r>
              <a:rPr lang="en-US" altLang="zh-CN" sz="1400" dirty="0" err="1" smtClean="0"/>
              <a:t>MPI_Unpack</a:t>
            </a:r>
            <a:r>
              <a:rPr lang="en-US" altLang="zh-CN" sz="1400" dirty="0" smtClean="0"/>
              <a:t>(</a:t>
            </a:r>
            <a:r>
              <a:rPr lang="en-US" altLang="zh-CN" sz="1400" dirty="0" err="1" smtClean="0"/>
              <a:t>contig_buf,LARGE</a:t>
            </a:r>
            <a:r>
              <a:rPr lang="en-US" altLang="zh-CN" sz="1400" dirty="0"/>
              <a:t>, &amp;position, </a:t>
            </a:r>
            <a:r>
              <a:rPr lang="en-US" altLang="zh-CN" sz="1400" dirty="0" smtClean="0"/>
              <a:t>&amp;tour-&gt;cost,1,MPI_INT,comm);</a:t>
            </a:r>
            <a:endParaRPr lang="en-US" altLang="zh-CN" sz="1400" dirty="0"/>
          </a:p>
          <a:p>
            <a:r>
              <a:rPr lang="en-US" altLang="zh-CN" sz="1400" dirty="0" smtClean="0"/>
              <a:t>} 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7263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 err="1" smtClean="0">
                <a:solidFill>
                  <a:srgbClr val="C00000"/>
                </a:solidFill>
              </a:rPr>
              <a:t>Send_rejects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 err="1" smtClean="0"/>
              <a:t>MPI_Iprobe</a:t>
            </a:r>
            <a:r>
              <a:rPr lang="zh-CN" altLang="en-US" sz="2000" dirty="0"/>
              <a:t>测试来自其他进程的任务</a:t>
            </a:r>
            <a:r>
              <a:rPr lang="zh-CN" altLang="en-US" sz="2000" dirty="0" smtClean="0"/>
              <a:t>请求消息</a:t>
            </a:r>
            <a:endParaRPr lang="en-US" altLang="zh-CN" sz="2000" dirty="0" smtClean="0"/>
          </a:p>
          <a:p>
            <a:pPr lvl="1"/>
            <a:r>
              <a:rPr lang="zh-CN" altLang="en-US" sz="2000" dirty="0" smtClean="0"/>
              <a:t>可以通过用</a:t>
            </a:r>
            <a:r>
              <a:rPr lang="en-US" altLang="zh-CN" sz="2000" dirty="0" smtClean="0"/>
              <a:t>WORK_REQ_TAG</a:t>
            </a:r>
            <a:r>
              <a:rPr lang="zh-CN" altLang="en-US" sz="2000" dirty="0" smtClean="0"/>
              <a:t>标签标识任务请求消息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找到</a:t>
            </a:r>
            <a:r>
              <a:rPr lang="zh-CN" altLang="en-US" sz="2000" dirty="0" smtClean="0"/>
              <a:t>这样</a:t>
            </a:r>
            <a:r>
              <a:rPr lang="zh-CN" altLang="en-US" sz="2000" dirty="0"/>
              <a:t>的消息后就接收该消息，然后把</a:t>
            </a:r>
            <a:r>
              <a:rPr lang="en-US" altLang="zh-CN" sz="2000" dirty="0"/>
              <a:t>"</a:t>
            </a:r>
            <a:r>
              <a:rPr lang="zh-CN" altLang="en-US" sz="2000" dirty="0"/>
              <a:t>没有适合分配的工作</a:t>
            </a:r>
            <a:r>
              <a:rPr lang="en-US" altLang="zh-CN" sz="2000" dirty="0"/>
              <a:t>"</a:t>
            </a:r>
            <a:r>
              <a:rPr lang="zh-CN" altLang="en-US" sz="2000" dirty="0"/>
              <a:t>的信息回复给请求任务的</a:t>
            </a:r>
            <a:r>
              <a:rPr lang="zh-CN" altLang="en-US" sz="2000" dirty="0" smtClean="0"/>
              <a:t>进程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一些函数实现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4041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♦"/>
            </a:pPr>
            <a:r>
              <a:rPr lang="en-US" altLang="zh-CN" sz="2400" dirty="0">
                <a:solidFill>
                  <a:srgbClr val="C00000"/>
                </a:solidFill>
              </a:rPr>
              <a:t>Out_of_work </a:t>
            </a:r>
            <a:r>
              <a:rPr lang="zh-CN" altLang="en-US" sz="2400" dirty="0">
                <a:solidFill>
                  <a:srgbClr val="C00000"/>
                </a:solidFill>
              </a:rPr>
              <a:t>和</a:t>
            </a:r>
            <a:r>
              <a:rPr lang="en-US" altLang="zh-CN" sz="2400" dirty="0" err="1">
                <a:solidFill>
                  <a:srgbClr val="C00000"/>
                </a:solidFill>
              </a:rPr>
              <a:t>No_work_left</a:t>
            </a:r>
            <a:r>
              <a:rPr lang="zh-CN" altLang="en-US" sz="2400" dirty="0"/>
              <a:t>实现了终止检测算法</a:t>
            </a:r>
            <a:endParaRPr lang="en-US" altLang="zh-CN" sz="2400" dirty="0"/>
          </a:p>
          <a:p>
            <a:pPr marL="342900" lvl="1" indent="-342900">
              <a:buFont typeface="Arial" panose="020B0604020202020204" pitchFamily="34" charset="0"/>
              <a:buChar char="♦"/>
            </a:pPr>
            <a:r>
              <a:rPr lang="zh-CN" altLang="en-US" sz="2400" dirty="0"/>
              <a:t>分布式终止检测是一个具有挑战性的问题</a:t>
            </a:r>
            <a:endParaRPr lang="en-US" altLang="zh-CN" sz="2400" dirty="0"/>
          </a:p>
          <a:p>
            <a:r>
              <a:rPr lang="zh-CN" altLang="en-US" dirty="0"/>
              <a:t>最简单的一种实现是追踪一个守恒量</a:t>
            </a:r>
          </a:p>
          <a:p>
            <a:pPr lvl="1"/>
            <a:r>
              <a:rPr lang="zh-CN" altLang="en-US" sz="2000" dirty="0"/>
              <a:t>在程序的起始处，每个</a:t>
            </a:r>
            <a:r>
              <a:rPr lang="zh-CN" altLang="en-US" sz="2000" dirty="0" smtClean="0"/>
              <a:t>进程有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单位的</a:t>
            </a:r>
            <a:r>
              <a:rPr lang="zh-CN" altLang="en-US" sz="2000" dirty="0" smtClean="0"/>
              <a:t>能量</a:t>
            </a:r>
            <a:r>
              <a:rPr lang="zh-CN" altLang="en-US" sz="2000" dirty="0"/>
              <a:t>。</a:t>
            </a:r>
            <a:r>
              <a:rPr lang="zh-CN" altLang="en-US" sz="2000" dirty="0" smtClean="0"/>
              <a:t>当</a:t>
            </a:r>
            <a:r>
              <a:rPr lang="zh-CN" altLang="en-US" sz="2000" dirty="0"/>
              <a:t>一个进程完成了任务，就把自己的能量发送给</a:t>
            </a:r>
            <a:r>
              <a:rPr lang="zh-CN" altLang="en-US" sz="2000" dirty="0" smtClean="0"/>
              <a:t>进程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；当</a:t>
            </a:r>
            <a:r>
              <a:rPr lang="zh-CN" altLang="en-US" sz="2000" dirty="0"/>
              <a:t>一个进程</a:t>
            </a:r>
            <a:r>
              <a:rPr lang="zh-CN" altLang="en-US" sz="2000" dirty="0" smtClean="0"/>
              <a:t>完成了</a:t>
            </a:r>
            <a:r>
              <a:rPr lang="zh-CN" altLang="en-US" sz="2000" dirty="0"/>
              <a:t>一次请求任务的操作，就把自己的能量一分为二，自己留一份，另外一份发送给接收任务的</a:t>
            </a:r>
            <a:r>
              <a:rPr lang="zh-CN" altLang="en-US" sz="2000" dirty="0" smtClean="0"/>
              <a:t>进程</a:t>
            </a:r>
            <a:r>
              <a:rPr lang="zh-CN" altLang="en-US" sz="2000" dirty="0"/>
              <a:t>；</a:t>
            </a:r>
            <a:r>
              <a:rPr lang="zh-CN" altLang="en-US" sz="2000" dirty="0" smtClean="0"/>
              <a:t>因为</a:t>
            </a:r>
            <a:r>
              <a:rPr lang="zh-CN" altLang="en-US" sz="2000" dirty="0"/>
              <a:t>能量是守恒的，起始的份额是</a:t>
            </a:r>
            <a:r>
              <a:rPr lang="en-US" altLang="zh-CN" sz="2000" dirty="0" err="1" smtClean="0"/>
              <a:t>comm_sz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单位，所以程序会在</a:t>
            </a:r>
            <a:r>
              <a:rPr lang="zh-CN" altLang="en-US" sz="2000" dirty="0" smtClean="0"/>
              <a:t>进程</a:t>
            </a:r>
            <a:r>
              <a:rPr lang="en-US" altLang="zh-CN" sz="2000" dirty="0"/>
              <a:t>0</a:t>
            </a:r>
            <a:r>
              <a:rPr lang="zh-CN" altLang="en-US" sz="2000" dirty="0" smtClean="0"/>
              <a:t>接收</a:t>
            </a:r>
            <a:r>
              <a:rPr lang="zh-CN" altLang="en-US" sz="2000" dirty="0"/>
              <a:t>到</a:t>
            </a:r>
            <a:r>
              <a:rPr lang="en-US" altLang="zh-CN" sz="2000" dirty="0" err="1" smtClean="0"/>
              <a:t>comm_sz</a:t>
            </a:r>
            <a:r>
              <a:rPr lang="zh-CN" altLang="en-US" sz="2000" dirty="0" smtClean="0"/>
              <a:t>个</a:t>
            </a:r>
            <a:r>
              <a:rPr lang="zh-CN" altLang="en-US" sz="2000" dirty="0"/>
              <a:t>单位的能量后终止</a:t>
            </a:r>
            <a:r>
              <a:rPr lang="zh-CN" altLang="en-US" sz="2000" dirty="0" smtClean="0"/>
              <a:t>执行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函数</a:t>
            </a:r>
            <a:r>
              <a:rPr lang="en-US" altLang="zh-CN" sz="2000" dirty="0" smtClean="0"/>
              <a:t>Out_of_work</a:t>
            </a:r>
            <a:r>
              <a:rPr lang="zh-CN" altLang="en-US" sz="2000" dirty="0" smtClean="0"/>
              <a:t>在</a:t>
            </a:r>
            <a:r>
              <a:rPr lang="zh-CN" altLang="en-US" sz="2000" dirty="0"/>
              <a:t>被除了</a:t>
            </a:r>
            <a:r>
              <a:rPr lang="zh-CN" altLang="en-US" sz="2000" dirty="0" smtClean="0"/>
              <a:t>进程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以外</a:t>
            </a:r>
            <a:r>
              <a:rPr lang="zh-CN" altLang="en-US" sz="2000" dirty="0"/>
              <a:t>的进程执行时会发送能量给进程</a:t>
            </a:r>
            <a:r>
              <a:rPr lang="en-US" altLang="zh-CN" sz="2000" dirty="0" smtClean="0"/>
              <a:t>0</a:t>
            </a:r>
            <a:r>
              <a:rPr lang="zh-CN" altLang="en-US" sz="2000" dirty="0"/>
              <a:t>；如果</a:t>
            </a:r>
            <a:r>
              <a:rPr lang="zh-CN" altLang="en-US" sz="2000" dirty="0" smtClean="0"/>
              <a:t>进程</a:t>
            </a:r>
            <a:r>
              <a:rPr lang="en-US" altLang="zh-CN" sz="2000" dirty="0"/>
              <a:t>0</a:t>
            </a:r>
            <a:r>
              <a:rPr lang="zh-CN" altLang="en-US" sz="2000" dirty="0" smtClean="0"/>
              <a:t>调用</a:t>
            </a:r>
            <a:r>
              <a:rPr lang="zh-CN" altLang="en-US" sz="2000" dirty="0"/>
              <a:t>，就接收</a:t>
            </a:r>
            <a:r>
              <a:rPr lang="zh-CN" altLang="en-US" sz="2000" dirty="0" smtClean="0"/>
              <a:t>由</a:t>
            </a:r>
            <a:r>
              <a:rPr lang="en-US" altLang="zh-CN" sz="2000" dirty="0"/>
              <a:t>Out_of_work</a:t>
            </a:r>
            <a:r>
              <a:rPr lang="zh-CN" altLang="en-US" sz="2000" dirty="0" smtClean="0"/>
              <a:t>发送</a:t>
            </a:r>
            <a:r>
              <a:rPr lang="zh-CN" altLang="en-US" sz="2000" dirty="0"/>
              <a:t>的消息，并调整变量</a:t>
            </a:r>
            <a:r>
              <a:rPr lang="en-US" altLang="zh-CN" sz="2000" dirty="0" err="1" smtClean="0"/>
              <a:t>received_energy</a:t>
            </a:r>
            <a:r>
              <a:rPr lang="zh-CN" altLang="en-US" sz="2000" dirty="0" smtClean="0"/>
              <a:t>（记录</a:t>
            </a:r>
            <a:r>
              <a:rPr lang="zh-CN" altLang="en-US" sz="2000" dirty="0"/>
              <a:t>能量</a:t>
            </a:r>
            <a:r>
              <a:rPr lang="zh-CN" altLang="en-US" sz="2000" dirty="0" smtClean="0"/>
              <a:t>数）。</a:t>
            </a:r>
            <a:endParaRPr lang="en-US" altLang="zh-CN" sz="2000" dirty="0" smtClean="0"/>
          </a:p>
          <a:p>
            <a:pPr lvl="1"/>
            <a:r>
              <a:rPr lang="zh-CN" altLang="en-US" sz="2000" dirty="0"/>
              <a:t>如果</a:t>
            </a:r>
            <a:r>
              <a:rPr lang="en-US" altLang="zh-CN" sz="2000" dirty="0" err="1"/>
              <a:t>received_energy</a:t>
            </a:r>
            <a:r>
              <a:rPr lang="en-US" altLang="zh-CN" sz="2000" dirty="0"/>
              <a:t> </a:t>
            </a:r>
            <a:r>
              <a:rPr lang="zh-CN" altLang="en-US" sz="2000" dirty="0"/>
              <a:t>等于</a:t>
            </a:r>
            <a:r>
              <a:rPr lang="en-US" altLang="zh-CN" sz="2000" dirty="0" err="1"/>
              <a:t>comm_sz</a:t>
            </a:r>
            <a:r>
              <a:rPr lang="en-US" altLang="zh-CN" sz="2000" dirty="0"/>
              <a:t> </a:t>
            </a:r>
            <a:r>
              <a:rPr lang="zh-CN" altLang="en-US" sz="2000" dirty="0"/>
              <a:t>，</a:t>
            </a:r>
            <a:r>
              <a:rPr lang="zh-CN" altLang="en-US" sz="2000" dirty="0" smtClean="0"/>
              <a:t>进程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就</a:t>
            </a:r>
            <a:r>
              <a:rPr lang="zh-CN" altLang="en-US" sz="2000" dirty="0"/>
              <a:t>发送一个终止消息</a:t>
            </a:r>
            <a:r>
              <a:rPr lang="en-US" altLang="zh-CN" sz="2000" dirty="0"/>
              <a:t>(</a:t>
            </a:r>
            <a:r>
              <a:rPr lang="zh-CN" altLang="en-US" sz="2000" dirty="0"/>
              <a:t>具有特殊标志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给</a:t>
            </a:r>
            <a:r>
              <a:rPr lang="zh-CN" altLang="en-US" sz="2000" dirty="0"/>
              <a:t>每个进程</a:t>
            </a:r>
            <a:r>
              <a:rPr lang="zh-CN" altLang="en-US" sz="2000" dirty="0" smtClean="0"/>
              <a:t>。而非</a:t>
            </a:r>
            <a:r>
              <a:rPr lang="en-US" altLang="zh-CN" sz="2000" dirty="0"/>
              <a:t>0</a:t>
            </a:r>
            <a:r>
              <a:rPr lang="zh-CN" altLang="en-US" sz="2000" dirty="0" smtClean="0"/>
              <a:t>进程</a:t>
            </a:r>
            <a:r>
              <a:rPr lang="zh-CN" altLang="en-US" sz="2000" dirty="0"/>
              <a:t>会测试是否有一个标志为终止的消息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分布式终止检测</a:t>
            </a:r>
          </a:p>
        </p:txBody>
      </p:sp>
    </p:spTree>
    <p:extLst>
      <p:ext uri="{BB962C8B-B14F-4D97-AF65-F5344CB8AC3E}">
        <p14:creationId xmlns:p14="http://schemas.microsoft.com/office/powerpoint/2010/main" val="158474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树形搜索问题</a:t>
            </a:r>
            <a:endParaRPr lang="en-US" altLang="zh-CN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zh-CN" altLang="en-US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实现静态并行化树搜索</a:t>
            </a:r>
            <a:endParaRPr lang="en-US" altLang="zh-CN" sz="3200" b="1" dirty="0" smtClean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  <a:r>
              <a:rPr lang="zh-CN" altLang="en-US" sz="32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实现动态并行化树搜索</a:t>
            </a:r>
            <a:endParaRPr lang="en-US" altLang="zh-CN" sz="3200" b="1" dirty="0" smtClean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大纲</a:t>
            </a:r>
          </a:p>
        </p:txBody>
      </p:sp>
    </p:spTree>
    <p:extLst>
      <p:ext uri="{BB962C8B-B14F-4D97-AF65-F5344CB8AC3E}">
        <p14:creationId xmlns:p14="http://schemas.microsoft.com/office/powerpoint/2010/main" val="3136177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MPI </a:t>
            </a:r>
            <a:r>
              <a:rPr lang="zh-CN" altLang="en-US" dirty="0"/>
              <a:t>实现里，</a:t>
            </a:r>
            <a:r>
              <a:rPr lang="zh-CN" altLang="en-US" dirty="0" smtClean="0"/>
              <a:t>分离栈操作</a:t>
            </a:r>
            <a:r>
              <a:rPr lang="zh-CN" altLang="en-US" dirty="0"/>
              <a:t>的代价比较</a:t>
            </a:r>
            <a:r>
              <a:rPr lang="zh-CN" altLang="en-US" dirty="0" smtClean="0"/>
              <a:t>高。除了</a:t>
            </a:r>
            <a:r>
              <a:rPr lang="zh-CN" altLang="en-US" dirty="0"/>
              <a:t>通信开销以外，打包和解包也很耗时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对于</a:t>
            </a:r>
            <a:r>
              <a:rPr lang="zh-CN" altLang="en-US" dirty="0"/>
              <a:t>采用较少进程的小问题，静态</a:t>
            </a:r>
            <a:r>
              <a:rPr lang="en-US" altLang="zh-CN" dirty="0"/>
              <a:t>MPI </a:t>
            </a:r>
            <a:r>
              <a:rPr lang="zh-CN" altLang="en-US" dirty="0"/>
              <a:t>并行化实现要优于动态并行化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如果</a:t>
            </a:r>
            <a:r>
              <a:rPr lang="zh-CN" altLang="en-US" dirty="0"/>
              <a:t>问题大到足够能保证使用多个进程，那么动态</a:t>
            </a:r>
            <a:r>
              <a:rPr lang="en-US" altLang="zh-CN" dirty="0"/>
              <a:t>MPI </a:t>
            </a:r>
            <a:r>
              <a:rPr lang="zh-CN" altLang="en-US" dirty="0"/>
              <a:t>程序的可扩展性更高，性能</a:t>
            </a:r>
            <a:r>
              <a:rPr lang="zh-CN" altLang="en-US" dirty="0" smtClean="0"/>
              <a:t>也更</a:t>
            </a:r>
            <a:r>
              <a:rPr lang="zh-CN" altLang="en-US" dirty="0"/>
              <a:t>出色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小结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32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旅行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(Traveling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Salesperson Problem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TSP)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问题：旅行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商有一个要访问城市的列表和每两个城市之间旅行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的开销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，他要访问每个城市仅一次，并且回到出发的城市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NP-complete)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还没有一个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已知的算法可以比穷举法更好地解决该问题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个城市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TSP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问题中添加一个城市，就会增加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可行解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树形搜索：在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搜寻可行解时构造一棵树。树的叶子结点对应于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一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回路，树的其他结点对应于部分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访问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了部分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城市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，但不是全部城市的路线。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树形搜索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05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3845128"/>
          </a:xfrm>
        </p:spPr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城市</a:t>
            </a:r>
            <a:r>
              <a:rPr lang="en-US" altLang="zh-CN" dirty="0" smtClean="0"/>
              <a:t>TSP</a:t>
            </a:r>
            <a:r>
              <a:rPr lang="zh-CN" altLang="en-US" dirty="0" smtClean="0"/>
              <a:t>问题</a:t>
            </a:r>
            <a:endParaRPr lang="en-US" altLang="zh-CN" dirty="0" smtClean="0"/>
          </a:p>
          <a:p>
            <a:r>
              <a:rPr lang="zh-CN" altLang="en-US" dirty="0" smtClean="0"/>
              <a:t>有向图</a:t>
            </a:r>
            <a:r>
              <a:rPr lang="en-US" altLang="zh-CN" dirty="0" smtClean="0"/>
              <a:t>G = &lt;V, E, C&gt;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V</a:t>
            </a:r>
            <a:r>
              <a:rPr lang="zh-CN" altLang="en-US" sz="2000" dirty="0" smtClean="0"/>
              <a:t>是结点的集合，表示城市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E</a:t>
            </a:r>
            <a:r>
              <a:rPr lang="zh-CN" altLang="en-US" sz="2000" dirty="0" smtClean="0"/>
              <a:t>是边的集合，表示城市间的交通线路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C</a:t>
            </a:r>
            <a:r>
              <a:rPr lang="zh-CN" altLang="en-US" sz="2000" dirty="0" smtClean="0"/>
              <a:t>表示城市间交通的开销</a:t>
            </a:r>
            <a:endParaRPr lang="en-US" altLang="zh-CN" sz="2000" dirty="0" smtClean="0"/>
          </a:p>
          <a:p>
            <a:r>
              <a:rPr lang="zh-CN" altLang="en-US" dirty="0" smtClean="0"/>
              <a:t>城市</a:t>
            </a:r>
            <a:r>
              <a:rPr lang="en-US" altLang="zh-CN" dirty="0" smtClean="0"/>
              <a:t>0</a:t>
            </a:r>
            <a:r>
              <a:rPr lang="zh-CN" altLang="en-US" dirty="0" smtClean="0"/>
              <a:t>作为</a:t>
            </a:r>
            <a:r>
              <a:rPr lang="zh-CN" altLang="en-US" dirty="0"/>
              <a:t>旅行商的出发</a:t>
            </a:r>
            <a:r>
              <a:rPr lang="zh-CN" altLang="en-US" dirty="0" smtClean="0"/>
              <a:t>城市</a:t>
            </a:r>
            <a:endParaRPr lang="en-US" altLang="zh-CN" dirty="0" smtClean="0"/>
          </a:p>
          <a:p>
            <a:r>
              <a:rPr lang="zh-CN" altLang="en-US" dirty="0" smtClean="0"/>
              <a:t>采用深度优先算法（</a:t>
            </a:r>
            <a:r>
              <a:rPr lang="en-US" altLang="zh-CN" dirty="0" smtClean="0"/>
              <a:t>DFS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TSP</a:t>
            </a:r>
            <a:r>
              <a:rPr lang="zh-CN" altLang="en-US" dirty="0" smtClean="0"/>
              <a:t>例子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2" y="2895614"/>
            <a:ext cx="4171470" cy="3324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42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 smtClean="0"/>
              <a:t>DFS</a:t>
            </a:r>
            <a:endParaRPr lang="zh-CN" altLang="en-US" dirty="0" smtClean="0"/>
          </a:p>
        </p:txBody>
      </p:sp>
      <p:cxnSp>
        <p:nvCxnSpPr>
          <p:cNvPr id="8195" name="直接连接符 3"/>
          <p:cNvCxnSpPr>
            <a:cxnSpLocks noChangeShapeType="1"/>
            <a:stCxn id="8196" idx="2"/>
            <a:endCxn id="8197" idx="0"/>
          </p:cNvCxnSpPr>
          <p:nvPr/>
        </p:nvCxnSpPr>
        <p:spPr bwMode="auto">
          <a:xfrm flipH="1">
            <a:off x="1716088" y="1692275"/>
            <a:ext cx="2773362" cy="6699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196" name="文本框 4"/>
          <p:cNvSpPr txBox="1">
            <a:spLocks noChangeArrowheads="1"/>
          </p:cNvSpPr>
          <p:nvPr/>
        </p:nvSpPr>
        <p:spPr bwMode="auto">
          <a:xfrm>
            <a:off x="4129088" y="1292225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0,0</a:t>
            </a:r>
            <a:endParaRPr lang="zh-CN" altLang="en-US" sz="2000"/>
          </a:p>
        </p:txBody>
      </p:sp>
      <p:sp>
        <p:nvSpPr>
          <p:cNvPr id="8197" name="文本框 18"/>
          <p:cNvSpPr txBox="1">
            <a:spLocks noChangeArrowheads="1"/>
          </p:cNvSpPr>
          <p:nvPr/>
        </p:nvSpPr>
        <p:spPr bwMode="auto">
          <a:xfrm>
            <a:off x="1116013" y="2362200"/>
            <a:ext cx="1200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0→1,1</a:t>
            </a:r>
            <a:endParaRPr lang="zh-CN" altLang="en-US" sz="2000"/>
          </a:p>
        </p:txBody>
      </p:sp>
      <p:cxnSp>
        <p:nvCxnSpPr>
          <p:cNvPr id="8198" name="直接连接符 34"/>
          <p:cNvCxnSpPr>
            <a:cxnSpLocks noChangeShapeType="1"/>
            <a:stCxn id="8199" idx="0"/>
          </p:cNvCxnSpPr>
          <p:nvPr/>
        </p:nvCxnSpPr>
        <p:spPr bwMode="auto">
          <a:xfrm flipV="1">
            <a:off x="1057275" y="2762250"/>
            <a:ext cx="658813" cy="7270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199" name="文本框 35"/>
          <p:cNvSpPr txBox="1">
            <a:spLocks noChangeArrowheads="1"/>
          </p:cNvSpPr>
          <p:nvPr/>
        </p:nvSpPr>
        <p:spPr bwMode="auto">
          <a:xfrm>
            <a:off x="207963" y="3489325"/>
            <a:ext cx="1700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0→1→2,3</a:t>
            </a:r>
            <a:endParaRPr lang="zh-CN" altLang="en-US" sz="2000"/>
          </a:p>
        </p:txBody>
      </p:sp>
      <p:sp>
        <p:nvSpPr>
          <p:cNvPr id="8200" name="文本框 37"/>
          <p:cNvSpPr txBox="1">
            <a:spLocks noChangeArrowheads="1"/>
          </p:cNvSpPr>
          <p:nvPr/>
        </p:nvSpPr>
        <p:spPr bwMode="auto">
          <a:xfrm>
            <a:off x="0" y="4662488"/>
            <a:ext cx="2114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0→1→2→3→0,</a:t>
            </a:r>
            <a:r>
              <a:rPr lang="en-US" altLang="zh-CN" sz="2000">
                <a:solidFill>
                  <a:srgbClr val="C00000"/>
                </a:solidFill>
              </a:rPr>
              <a:t>20</a:t>
            </a:r>
            <a:endParaRPr lang="zh-CN" altLang="en-US" sz="2000">
              <a:solidFill>
                <a:srgbClr val="C00000"/>
              </a:solidFill>
            </a:endParaRPr>
          </a:p>
        </p:txBody>
      </p:sp>
      <p:cxnSp>
        <p:nvCxnSpPr>
          <p:cNvPr id="8201" name="直接连接符 38"/>
          <p:cNvCxnSpPr>
            <a:cxnSpLocks noChangeShapeType="1"/>
            <a:stCxn id="8200" idx="0"/>
            <a:endCxn id="8199" idx="2"/>
          </p:cNvCxnSpPr>
          <p:nvPr/>
        </p:nvCxnSpPr>
        <p:spPr bwMode="auto">
          <a:xfrm flipV="1">
            <a:off x="1057275" y="3889375"/>
            <a:ext cx="0" cy="7731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7366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DFS</a:t>
            </a:r>
            <a:endParaRPr lang="zh-CN" altLang="en-US" dirty="0" smtClean="0"/>
          </a:p>
        </p:txBody>
      </p:sp>
      <p:cxnSp>
        <p:nvCxnSpPr>
          <p:cNvPr id="9219" name="直接连接符 3"/>
          <p:cNvCxnSpPr>
            <a:cxnSpLocks noChangeShapeType="1"/>
            <a:stCxn id="9220" idx="2"/>
            <a:endCxn id="9221" idx="0"/>
          </p:cNvCxnSpPr>
          <p:nvPr/>
        </p:nvCxnSpPr>
        <p:spPr bwMode="auto">
          <a:xfrm flipH="1">
            <a:off x="1716088" y="1692275"/>
            <a:ext cx="2773362" cy="6699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20" name="文本框 4"/>
          <p:cNvSpPr txBox="1">
            <a:spLocks noChangeArrowheads="1"/>
          </p:cNvSpPr>
          <p:nvPr/>
        </p:nvSpPr>
        <p:spPr bwMode="auto">
          <a:xfrm>
            <a:off x="4129088" y="1292225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0,0</a:t>
            </a:r>
            <a:endParaRPr lang="zh-CN" altLang="en-US" sz="2000"/>
          </a:p>
        </p:txBody>
      </p:sp>
      <p:sp>
        <p:nvSpPr>
          <p:cNvPr id="9221" name="文本框 18"/>
          <p:cNvSpPr txBox="1">
            <a:spLocks noChangeArrowheads="1"/>
          </p:cNvSpPr>
          <p:nvPr/>
        </p:nvSpPr>
        <p:spPr bwMode="auto">
          <a:xfrm>
            <a:off x="1116013" y="2362200"/>
            <a:ext cx="1200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0→1,1</a:t>
            </a:r>
            <a:endParaRPr lang="zh-CN" altLang="en-US" sz="2000"/>
          </a:p>
        </p:txBody>
      </p:sp>
      <p:cxnSp>
        <p:nvCxnSpPr>
          <p:cNvPr id="9222" name="直接连接符 24"/>
          <p:cNvCxnSpPr>
            <a:cxnSpLocks noChangeShapeType="1"/>
            <a:stCxn id="9223" idx="0"/>
            <a:endCxn id="9221" idx="2"/>
          </p:cNvCxnSpPr>
          <p:nvPr/>
        </p:nvCxnSpPr>
        <p:spPr bwMode="auto">
          <a:xfrm flipV="1">
            <a:off x="1057275" y="2762250"/>
            <a:ext cx="658813" cy="7270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23" name="文本框 28"/>
          <p:cNvSpPr txBox="1">
            <a:spLocks noChangeArrowheads="1"/>
          </p:cNvSpPr>
          <p:nvPr/>
        </p:nvSpPr>
        <p:spPr bwMode="auto">
          <a:xfrm>
            <a:off x="207963" y="3489325"/>
            <a:ext cx="1700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0→1→2,3</a:t>
            </a:r>
            <a:endParaRPr lang="zh-CN" altLang="en-US" sz="2000"/>
          </a:p>
        </p:txBody>
      </p:sp>
      <p:cxnSp>
        <p:nvCxnSpPr>
          <p:cNvPr id="9224" name="直接连接符 30"/>
          <p:cNvCxnSpPr>
            <a:cxnSpLocks noChangeShapeType="1"/>
            <a:stCxn id="9225" idx="0"/>
            <a:endCxn id="9221" idx="2"/>
          </p:cNvCxnSpPr>
          <p:nvPr/>
        </p:nvCxnSpPr>
        <p:spPr bwMode="auto">
          <a:xfrm flipH="1" flipV="1">
            <a:off x="1716088" y="2762250"/>
            <a:ext cx="603250" cy="7270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25" name="文本框 33"/>
          <p:cNvSpPr txBox="1">
            <a:spLocks noChangeArrowheads="1"/>
          </p:cNvSpPr>
          <p:nvPr/>
        </p:nvSpPr>
        <p:spPr bwMode="auto">
          <a:xfrm>
            <a:off x="1468438" y="3489325"/>
            <a:ext cx="1700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0→1→3,7</a:t>
            </a:r>
            <a:endParaRPr lang="zh-CN" altLang="en-US" sz="2000"/>
          </a:p>
        </p:txBody>
      </p:sp>
      <p:sp>
        <p:nvSpPr>
          <p:cNvPr id="9226" name="文本框 66"/>
          <p:cNvSpPr txBox="1">
            <a:spLocks noChangeArrowheads="1"/>
          </p:cNvSpPr>
          <p:nvPr/>
        </p:nvSpPr>
        <p:spPr bwMode="auto">
          <a:xfrm>
            <a:off x="0" y="4662488"/>
            <a:ext cx="2114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0→1→2→3→0,</a:t>
            </a:r>
            <a:r>
              <a:rPr lang="en-US" altLang="zh-CN" sz="2000">
                <a:solidFill>
                  <a:srgbClr val="C00000"/>
                </a:solidFill>
              </a:rPr>
              <a:t>20</a:t>
            </a:r>
            <a:endParaRPr lang="zh-CN" altLang="en-US" sz="2000">
              <a:solidFill>
                <a:srgbClr val="C00000"/>
              </a:solidFill>
            </a:endParaRPr>
          </a:p>
        </p:txBody>
      </p:sp>
      <p:cxnSp>
        <p:nvCxnSpPr>
          <p:cNvPr id="9227" name="直接连接符 67"/>
          <p:cNvCxnSpPr>
            <a:cxnSpLocks noChangeShapeType="1"/>
            <a:stCxn id="9226" idx="0"/>
            <a:endCxn id="9223" idx="2"/>
          </p:cNvCxnSpPr>
          <p:nvPr/>
        </p:nvCxnSpPr>
        <p:spPr bwMode="auto">
          <a:xfrm flipV="1">
            <a:off x="1057275" y="3889375"/>
            <a:ext cx="0" cy="7731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28" name="文本框 70"/>
          <p:cNvSpPr txBox="1">
            <a:spLocks noChangeArrowheads="1"/>
          </p:cNvSpPr>
          <p:nvPr/>
        </p:nvSpPr>
        <p:spPr bwMode="auto">
          <a:xfrm>
            <a:off x="1257300" y="5435600"/>
            <a:ext cx="2116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0→1→3→2→0,20</a:t>
            </a:r>
            <a:endParaRPr lang="zh-CN" altLang="en-US" sz="2000"/>
          </a:p>
        </p:txBody>
      </p:sp>
      <p:cxnSp>
        <p:nvCxnSpPr>
          <p:cNvPr id="9229" name="直接连接符 71"/>
          <p:cNvCxnSpPr>
            <a:cxnSpLocks noChangeShapeType="1"/>
            <a:stCxn id="9228" idx="0"/>
            <a:endCxn id="9225" idx="2"/>
          </p:cNvCxnSpPr>
          <p:nvPr/>
        </p:nvCxnSpPr>
        <p:spPr bwMode="auto">
          <a:xfrm flipV="1">
            <a:off x="2316163" y="3889375"/>
            <a:ext cx="3175" cy="15462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369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DFS</a:t>
            </a:r>
            <a:endParaRPr lang="zh-CN" altLang="en-US" dirty="0" smtClean="0"/>
          </a:p>
        </p:txBody>
      </p:sp>
      <p:cxnSp>
        <p:nvCxnSpPr>
          <p:cNvPr id="10243" name="直接连接符 3"/>
          <p:cNvCxnSpPr>
            <a:cxnSpLocks noChangeShapeType="1"/>
            <a:stCxn id="10244" idx="2"/>
            <a:endCxn id="10246" idx="0"/>
          </p:cNvCxnSpPr>
          <p:nvPr/>
        </p:nvCxnSpPr>
        <p:spPr bwMode="auto">
          <a:xfrm flipH="1">
            <a:off x="1716088" y="1692275"/>
            <a:ext cx="2773362" cy="6699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44" name="文本框 4"/>
          <p:cNvSpPr txBox="1">
            <a:spLocks noChangeArrowheads="1"/>
          </p:cNvSpPr>
          <p:nvPr/>
        </p:nvSpPr>
        <p:spPr bwMode="auto">
          <a:xfrm>
            <a:off x="4129088" y="1292225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0,0</a:t>
            </a:r>
            <a:endParaRPr lang="zh-CN" altLang="en-US" sz="2000"/>
          </a:p>
        </p:txBody>
      </p:sp>
      <p:cxnSp>
        <p:nvCxnSpPr>
          <p:cNvPr id="10245" name="直接连接符 10"/>
          <p:cNvCxnSpPr>
            <a:cxnSpLocks noChangeShapeType="1"/>
            <a:endCxn id="10247" idx="0"/>
          </p:cNvCxnSpPr>
          <p:nvPr/>
        </p:nvCxnSpPr>
        <p:spPr bwMode="auto">
          <a:xfrm>
            <a:off x="4489450" y="1692275"/>
            <a:ext cx="0" cy="5937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46" name="文本框 18"/>
          <p:cNvSpPr txBox="1">
            <a:spLocks noChangeArrowheads="1"/>
          </p:cNvSpPr>
          <p:nvPr/>
        </p:nvSpPr>
        <p:spPr bwMode="auto">
          <a:xfrm>
            <a:off x="1116013" y="2362200"/>
            <a:ext cx="1200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0→1,1</a:t>
            </a:r>
            <a:endParaRPr lang="zh-CN" altLang="en-US" sz="2000"/>
          </a:p>
        </p:txBody>
      </p:sp>
      <p:sp>
        <p:nvSpPr>
          <p:cNvPr id="10247" name="文本框 20"/>
          <p:cNvSpPr txBox="1">
            <a:spLocks noChangeArrowheads="1"/>
          </p:cNvSpPr>
          <p:nvPr/>
        </p:nvSpPr>
        <p:spPr bwMode="auto">
          <a:xfrm>
            <a:off x="3889375" y="2286000"/>
            <a:ext cx="1200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0→2,3</a:t>
            </a:r>
            <a:endParaRPr lang="zh-CN" altLang="en-US" sz="2000"/>
          </a:p>
        </p:txBody>
      </p:sp>
      <p:cxnSp>
        <p:nvCxnSpPr>
          <p:cNvPr id="10248" name="直接连接符 24"/>
          <p:cNvCxnSpPr>
            <a:cxnSpLocks noChangeShapeType="1"/>
            <a:stCxn id="10249" idx="0"/>
            <a:endCxn id="10246" idx="2"/>
          </p:cNvCxnSpPr>
          <p:nvPr/>
        </p:nvCxnSpPr>
        <p:spPr bwMode="auto">
          <a:xfrm flipV="1">
            <a:off x="1057275" y="2762250"/>
            <a:ext cx="658813" cy="7270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49" name="文本框 28"/>
          <p:cNvSpPr txBox="1">
            <a:spLocks noChangeArrowheads="1"/>
          </p:cNvSpPr>
          <p:nvPr/>
        </p:nvSpPr>
        <p:spPr bwMode="auto">
          <a:xfrm>
            <a:off x="207963" y="3489325"/>
            <a:ext cx="1700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0→1→2,3</a:t>
            </a:r>
            <a:endParaRPr lang="zh-CN" altLang="en-US" sz="2000"/>
          </a:p>
        </p:txBody>
      </p:sp>
      <p:cxnSp>
        <p:nvCxnSpPr>
          <p:cNvPr id="10250" name="直接连接符 30"/>
          <p:cNvCxnSpPr>
            <a:cxnSpLocks noChangeShapeType="1"/>
            <a:stCxn id="10251" idx="0"/>
            <a:endCxn id="10246" idx="2"/>
          </p:cNvCxnSpPr>
          <p:nvPr/>
        </p:nvCxnSpPr>
        <p:spPr bwMode="auto">
          <a:xfrm flipH="1" flipV="1">
            <a:off x="1716088" y="2762250"/>
            <a:ext cx="603250" cy="7270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1" name="文本框 33"/>
          <p:cNvSpPr txBox="1">
            <a:spLocks noChangeArrowheads="1"/>
          </p:cNvSpPr>
          <p:nvPr/>
        </p:nvSpPr>
        <p:spPr bwMode="auto">
          <a:xfrm>
            <a:off x="1468438" y="3489325"/>
            <a:ext cx="1700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0→1→3,7</a:t>
            </a:r>
            <a:endParaRPr lang="zh-CN" altLang="en-US" sz="2000"/>
          </a:p>
        </p:txBody>
      </p:sp>
      <p:sp>
        <p:nvSpPr>
          <p:cNvPr id="10252" name="文本框 36"/>
          <p:cNvSpPr txBox="1">
            <a:spLocks noChangeArrowheads="1"/>
          </p:cNvSpPr>
          <p:nvPr/>
        </p:nvSpPr>
        <p:spPr bwMode="auto">
          <a:xfrm>
            <a:off x="2917825" y="3489325"/>
            <a:ext cx="1700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0→2→1,21</a:t>
            </a:r>
            <a:endParaRPr lang="zh-CN" altLang="en-US" sz="2000"/>
          </a:p>
        </p:txBody>
      </p:sp>
      <p:cxnSp>
        <p:nvCxnSpPr>
          <p:cNvPr id="10253" name="直接连接符 42"/>
          <p:cNvCxnSpPr>
            <a:cxnSpLocks noChangeShapeType="1"/>
            <a:stCxn id="10252" idx="0"/>
            <a:endCxn id="10247" idx="2"/>
          </p:cNvCxnSpPr>
          <p:nvPr/>
        </p:nvCxnSpPr>
        <p:spPr bwMode="auto">
          <a:xfrm flipV="1">
            <a:off x="3768725" y="2686050"/>
            <a:ext cx="720725" cy="8032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4" name="文本框 66"/>
          <p:cNvSpPr txBox="1">
            <a:spLocks noChangeArrowheads="1"/>
          </p:cNvSpPr>
          <p:nvPr/>
        </p:nvSpPr>
        <p:spPr bwMode="auto">
          <a:xfrm>
            <a:off x="0" y="4662488"/>
            <a:ext cx="2114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0→1→2→3→0,</a:t>
            </a:r>
            <a:r>
              <a:rPr lang="en-US" altLang="zh-CN" sz="2000">
                <a:solidFill>
                  <a:srgbClr val="C00000"/>
                </a:solidFill>
              </a:rPr>
              <a:t>20</a:t>
            </a:r>
            <a:endParaRPr lang="zh-CN" altLang="en-US" sz="2000">
              <a:solidFill>
                <a:srgbClr val="C00000"/>
              </a:solidFill>
            </a:endParaRPr>
          </a:p>
        </p:txBody>
      </p:sp>
      <p:cxnSp>
        <p:nvCxnSpPr>
          <p:cNvPr id="10255" name="直接连接符 67"/>
          <p:cNvCxnSpPr>
            <a:cxnSpLocks noChangeShapeType="1"/>
            <a:stCxn id="10254" idx="0"/>
            <a:endCxn id="10249" idx="2"/>
          </p:cNvCxnSpPr>
          <p:nvPr/>
        </p:nvCxnSpPr>
        <p:spPr bwMode="auto">
          <a:xfrm flipV="1">
            <a:off x="1057275" y="3889375"/>
            <a:ext cx="0" cy="7731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6" name="文本框 70"/>
          <p:cNvSpPr txBox="1">
            <a:spLocks noChangeArrowheads="1"/>
          </p:cNvSpPr>
          <p:nvPr/>
        </p:nvSpPr>
        <p:spPr bwMode="auto">
          <a:xfrm>
            <a:off x="1257300" y="5435600"/>
            <a:ext cx="2116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0→1→3→2→0,20</a:t>
            </a:r>
            <a:endParaRPr lang="zh-CN" altLang="en-US" sz="2000"/>
          </a:p>
        </p:txBody>
      </p:sp>
      <p:cxnSp>
        <p:nvCxnSpPr>
          <p:cNvPr id="10257" name="直接连接符 71"/>
          <p:cNvCxnSpPr>
            <a:cxnSpLocks noChangeShapeType="1"/>
            <a:stCxn id="10256" idx="0"/>
            <a:endCxn id="10251" idx="2"/>
          </p:cNvCxnSpPr>
          <p:nvPr/>
        </p:nvCxnSpPr>
        <p:spPr bwMode="auto">
          <a:xfrm flipV="1">
            <a:off x="2316163" y="3889375"/>
            <a:ext cx="3175" cy="15462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258" name="文本框 75"/>
          <p:cNvSpPr txBox="1">
            <a:spLocks noChangeArrowheads="1"/>
          </p:cNvSpPr>
          <p:nvPr/>
        </p:nvSpPr>
        <p:spPr bwMode="auto">
          <a:xfrm>
            <a:off x="2709863" y="4681538"/>
            <a:ext cx="2116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0→2→1→3→0,34</a:t>
            </a:r>
            <a:endParaRPr lang="zh-CN" altLang="en-US" sz="2000"/>
          </a:p>
        </p:txBody>
      </p:sp>
      <p:cxnSp>
        <p:nvCxnSpPr>
          <p:cNvPr id="10259" name="直接连接符 77"/>
          <p:cNvCxnSpPr>
            <a:cxnSpLocks noChangeShapeType="1"/>
            <a:stCxn id="10258" idx="0"/>
            <a:endCxn id="10252" idx="2"/>
          </p:cNvCxnSpPr>
          <p:nvPr/>
        </p:nvCxnSpPr>
        <p:spPr bwMode="auto">
          <a:xfrm flipV="1">
            <a:off x="3768725" y="3889375"/>
            <a:ext cx="0" cy="7921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62778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CN" dirty="0"/>
              <a:t>DFS</a:t>
            </a:r>
            <a:endParaRPr lang="zh-CN" altLang="en-US" dirty="0" smtClean="0"/>
          </a:p>
        </p:txBody>
      </p:sp>
      <p:cxnSp>
        <p:nvCxnSpPr>
          <p:cNvPr id="11267" name="直接连接符 3"/>
          <p:cNvCxnSpPr>
            <a:cxnSpLocks noChangeShapeType="1"/>
            <a:stCxn id="11268" idx="2"/>
            <a:endCxn id="11270" idx="0"/>
          </p:cNvCxnSpPr>
          <p:nvPr/>
        </p:nvCxnSpPr>
        <p:spPr bwMode="auto">
          <a:xfrm flipH="1">
            <a:off x="1716088" y="1692275"/>
            <a:ext cx="2773362" cy="6699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268" name="文本框 4"/>
          <p:cNvSpPr txBox="1">
            <a:spLocks noChangeArrowheads="1"/>
          </p:cNvSpPr>
          <p:nvPr/>
        </p:nvSpPr>
        <p:spPr bwMode="auto">
          <a:xfrm>
            <a:off x="4129088" y="1292225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0,0</a:t>
            </a:r>
            <a:endParaRPr lang="zh-CN" altLang="en-US" sz="2000"/>
          </a:p>
        </p:txBody>
      </p:sp>
      <p:cxnSp>
        <p:nvCxnSpPr>
          <p:cNvPr id="11269" name="直接连接符 10"/>
          <p:cNvCxnSpPr>
            <a:cxnSpLocks noChangeShapeType="1"/>
            <a:endCxn id="11271" idx="0"/>
          </p:cNvCxnSpPr>
          <p:nvPr/>
        </p:nvCxnSpPr>
        <p:spPr bwMode="auto">
          <a:xfrm>
            <a:off x="4489450" y="1692275"/>
            <a:ext cx="0" cy="5937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270" name="文本框 18"/>
          <p:cNvSpPr txBox="1">
            <a:spLocks noChangeArrowheads="1"/>
          </p:cNvSpPr>
          <p:nvPr/>
        </p:nvSpPr>
        <p:spPr bwMode="auto">
          <a:xfrm>
            <a:off x="1116013" y="2362200"/>
            <a:ext cx="1200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0→1,1</a:t>
            </a:r>
            <a:endParaRPr lang="zh-CN" altLang="en-US" sz="2000"/>
          </a:p>
        </p:txBody>
      </p:sp>
      <p:sp>
        <p:nvSpPr>
          <p:cNvPr id="11271" name="文本框 20"/>
          <p:cNvSpPr txBox="1">
            <a:spLocks noChangeArrowheads="1"/>
          </p:cNvSpPr>
          <p:nvPr/>
        </p:nvSpPr>
        <p:spPr bwMode="auto">
          <a:xfrm>
            <a:off x="3889375" y="2286000"/>
            <a:ext cx="1200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0→2,3</a:t>
            </a:r>
            <a:endParaRPr lang="zh-CN" altLang="en-US" sz="2000"/>
          </a:p>
        </p:txBody>
      </p:sp>
      <p:cxnSp>
        <p:nvCxnSpPr>
          <p:cNvPr id="11272" name="直接连接符 24"/>
          <p:cNvCxnSpPr>
            <a:cxnSpLocks noChangeShapeType="1"/>
            <a:stCxn id="11273" idx="0"/>
            <a:endCxn id="11270" idx="2"/>
          </p:cNvCxnSpPr>
          <p:nvPr/>
        </p:nvCxnSpPr>
        <p:spPr bwMode="auto">
          <a:xfrm flipV="1">
            <a:off x="1057275" y="2762250"/>
            <a:ext cx="658813" cy="7270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273" name="文本框 28"/>
          <p:cNvSpPr txBox="1">
            <a:spLocks noChangeArrowheads="1"/>
          </p:cNvSpPr>
          <p:nvPr/>
        </p:nvSpPr>
        <p:spPr bwMode="auto">
          <a:xfrm>
            <a:off x="207963" y="3489325"/>
            <a:ext cx="1700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0→1→2,3</a:t>
            </a:r>
            <a:endParaRPr lang="zh-CN" altLang="en-US" sz="2000"/>
          </a:p>
        </p:txBody>
      </p:sp>
      <p:cxnSp>
        <p:nvCxnSpPr>
          <p:cNvPr id="11274" name="直接连接符 30"/>
          <p:cNvCxnSpPr>
            <a:cxnSpLocks noChangeShapeType="1"/>
            <a:stCxn id="11275" idx="0"/>
            <a:endCxn id="11270" idx="2"/>
          </p:cNvCxnSpPr>
          <p:nvPr/>
        </p:nvCxnSpPr>
        <p:spPr bwMode="auto">
          <a:xfrm flipH="1" flipV="1">
            <a:off x="1716088" y="2762250"/>
            <a:ext cx="603250" cy="7270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275" name="文本框 33"/>
          <p:cNvSpPr txBox="1">
            <a:spLocks noChangeArrowheads="1"/>
          </p:cNvSpPr>
          <p:nvPr/>
        </p:nvSpPr>
        <p:spPr bwMode="auto">
          <a:xfrm>
            <a:off x="1468438" y="3489325"/>
            <a:ext cx="1700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0→1→3,7</a:t>
            </a:r>
            <a:endParaRPr lang="zh-CN" altLang="en-US" sz="2000"/>
          </a:p>
        </p:txBody>
      </p:sp>
      <p:sp>
        <p:nvSpPr>
          <p:cNvPr id="11276" name="文本框 36"/>
          <p:cNvSpPr txBox="1">
            <a:spLocks noChangeArrowheads="1"/>
          </p:cNvSpPr>
          <p:nvPr/>
        </p:nvSpPr>
        <p:spPr bwMode="auto">
          <a:xfrm>
            <a:off x="2917825" y="3489325"/>
            <a:ext cx="1700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0→2→1,21</a:t>
            </a:r>
            <a:endParaRPr lang="zh-CN" altLang="en-US" sz="2000"/>
          </a:p>
        </p:txBody>
      </p:sp>
      <p:cxnSp>
        <p:nvCxnSpPr>
          <p:cNvPr id="11277" name="直接连接符 42"/>
          <p:cNvCxnSpPr>
            <a:cxnSpLocks noChangeShapeType="1"/>
            <a:stCxn id="11276" idx="0"/>
            <a:endCxn id="11271" idx="2"/>
          </p:cNvCxnSpPr>
          <p:nvPr/>
        </p:nvCxnSpPr>
        <p:spPr bwMode="auto">
          <a:xfrm flipV="1">
            <a:off x="3768725" y="2686050"/>
            <a:ext cx="720725" cy="8032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278" name="文本框 49"/>
          <p:cNvSpPr txBox="1">
            <a:spLocks noChangeArrowheads="1"/>
          </p:cNvSpPr>
          <p:nvPr/>
        </p:nvSpPr>
        <p:spPr bwMode="auto">
          <a:xfrm>
            <a:off x="4367213" y="3489325"/>
            <a:ext cx="1700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0→2→3,13</a:t>
            </a:r>
            <a:endParaRPr lang="zh-CN" altLang="en-US" sz="2000"/>
          </a:p>
        </p:txBody>
      </p:sp>
      <p:cxnSp>
        <p:nvCxnSpPr>
          <p:cNvPr id="11279" name="直接连接符 50"/>
          <p:cNvCxnSpPr>
            <a:cxnSpLocks noChangeShapeType="1"/>
            <a:stCxn id="11278" idx="0"/>
            <a:endCxn id="11271" idx="2"/>
          </p:cNvCxnSpPr>
          <p:nvPr/>
        </p:nvCxnSpPr>
        <p:spPr bwMode="auto">
          <a:xfrm flipH="1" flipV="1">
            <a:off x="4489450" y="2686050"/>
            <a:ext cx="728663" cy="8032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280" name="文本框 66"/>
          <p:cNvSpPr txBox="1">
            <a:spLocks noChangeArrowheads="1"/>
          </p:cNvSpPr>
          <p:nvPr/>
        </p:nvSpPr>
        <p:spPr bwMode="auto">
          <a:xfrm>
            <a:off x="0" y="4662488"/>
            <a:ext cx="2114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0→1→2→3→0,</a:t>
            </a:r>
            <a:r>
              <a:rPr lang="en-US" altLang="zh-CN" sz="2000">
                <a:solidFill>
                  <a:srgbClr val="C00000"/>
                </a:solidFill>
              </a:rPr>
              <a:t>20</a:t>
            </a:r>
            <a:endParaRPr lang="zh-CN" altLang="en-US" sz="2000">
              <a:solidFill>
                <a:srgbClr val="C00000"/>
              </a:solidFill>
            </a:endParaRPr>
          </a:p>
        </p:txBody>
      </p:sp>
      <p:cxnSp>
        <p:nvCxnSpPr>
          <p:cNvPr id="11281" name="直接连接符 67"/>
          <p:cNvCxnSpPr>
            <a:cxnSpLocks noChangeShapeType="1"/>
            <a:stCxn id="11280" idx="0"/>
            <a:endCxn id="11273" idx="2"/>
          </p:cNvCxnSpPr>
          <p:nvPr/>
        </p:nvCxnSpPr>
        <p:spPr bwMode="auto">
          <a:xfrm flipV="1">
            <a:off x="1057275" y="3889375"/>
            <a:ext cx="0" cy="7731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282" name="文本框 70"/>
          <p:cNvSpPr txBox="1">
            <a:spLocks noChangeArrowheads="1"/>
          </p:cNvSpPr>
          <p:nvPr/>
        </p:nvSpPr>
        <p:spPr bwMode="auto">
          <a:xfrm>
            <a:off x="1257300" y="5435600"/>
            <a:ext cx="2116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0→1→3→2→0,20</a:t>
            </a:r>
            <a:endParaRPr lang="zh-CN" altLang="en-US" sz="2000"/>
          </a:p>
        </p:txBody>
      </p:sp>
      <p:cxnSp>
        <p:nvCxnSpPr>
          <p:cNvPr id="11283" name="直接连接符 71"/>
          <p:cNvCxnSpPr>
            <a:cxnSpLocks noChangeShapeType="1"/>
            <a:stCxn id="11282" idx="0"/>
            <a:endCxn id="11275" idx="2"/>
          </p:cNvCxnSpPr>
          <p:nvPr/>
        </p:nvCxnSpPr>
        <p:spPr bwMode="auto">
          <a:xfrm flipV="1">
            <a:off x="2316163" y="3889375"/>
            <a:ext cx="3175" cy="15462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284" name="文本框 75"/>
          <p:cNvSpPr txBox="1">
            <a:spLocks noChangeArrowheads="1"/>
          </p:cNvSpPr>
          <p:nvPr/>
        </p:nvSpPr>
        <p:spPr bwMode="auto">
          <a:xfrm>
            <a:off x="2709863" y="4681538"/>
            <a:ext cx="2116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0→2→1→3→0,34</a:t>
            </a:r>
            <a:endParaRPr lang="zh-CN" altLang="en-US" sz="2000"/>
          </a:p>
        </p:txBody>
      </p:sp>
      <p:sp>
        <p:nvSpPr>
          <p:cNvPr id="11285" name="文本框 76"/>
          <p:cNvSpPr txBox="1">
            <a:spLocks noChangeArrowheads="1"/>
          </p:cNvSpPr>
          <p:nvPr/>
        </p:nvSpPr>
        <p:spPr bwMode="auto">
          <a:xfrm>
            <a:off x="4159250" y="5435600"/>
            <a:ext cx="2116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0→2→3→1→0,22</a:t>
            </a:r>
            <a:endParaRPr lang="zh-CN" altLang="en-US" sz="2000"/>
          </a:p>
        </p:txBody>
      </p:sp>
      <p:cxnSp>
        <p:nvCxnSpPr>
          <p:cNvPr id="11286" name="直接连接符 77"/>
          <p:cNvCxnSpPr>
            <a:cxnSpLocks noChangeShapeType="1"/>
            <a:stCxn id="11284" idx="0"/>
            <a:endCxn id="11276" idx="2"/>
          </p:cNvCxnSpPr>
          <p:nvPr/>
        </p:nvCxnSpPr>
        <p:spPr bwMode="auto">
          <a:xfrm flipV="1">
            <a:off x="3768725" y="3889375"/>
            <a:ext cx="0" cy="79216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87" name="直接连接符 82"/>
          <p:cNvCxnSpPr>
            <a:cxnSpLocks noChangeShapeType="1"/>
            <a:stCxn id="11285" idx="0"/>
            <a:endCxn id="11278" idx="2"/>
          </p:cNvCxnSpPr>
          <p:nvPr/>
        </p:nvCxnSpPr>
        <p:spPr bwMode="auto">
          <a:xfrm flipV="1">
            <a:off x="5218113" y="3889375"/>
            <a:ext cx="0" cy="154622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404364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22257</TotalTime>
  <Pages>0</Pages>
  <Words>2607</Words>
  <Characters>0</Characters>
  <Application>Microsoft Office PowerPoint</Application>
  <DocSecurity>0</DocSecurity>
  <PresentationFormat>全屏显示(4:3)</PresentationFormat>
  <Lines>0</Lines>
  <Paragraphs>311</Paragraphs>
  <Slides>30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黑体</vt:lpstr>
      <vt:lpstr>宋体</vt:lpstr>
      <vt:lpstr>Arial</vt:lpstr>
      <vt:lpstr>Calibri</vt:lpstr>
      <vt:lpstr>Times</vt:lpstr>
      <vt:lpstr>Times New Roman</vt:lpstr>
      <vt:lpstr>自定义设计方案</vt:lpstr>
      <vt:lpstr>并行程序设计  </vt:lpstr>
      <vt:lpstr>大纲</vt:lpstr>
      <vt:lpstr>大纲</vt:lpstr>
      <vt:lpstr>树形搜索</vt:lpstr>
      <vt:lpstr>TSP例子</vt:lpstr>
      <vt:lpstr>DFS</vt:lpstr>
      <vt:lpstr>DFS</vt:lpstr>
      <vt:lpstr>DFS</vt:lpstr>
      <vt:lpstr>DFS</vt:lpstr>
      <vt:lpstr>DFS</vt:lpstr>
      <vt:lpstr>DFS</vt:lpstr>
      <vt:lpstr>递归的DFS</vt:lpstr>
      <vt:lpstr>非递归的DFS</vt:lpstr>
      <vt:lpstr>Push_copy</vt:lpstr>
      <vt:lpstr>大纲</vt:lpstr>
      <vt:lpstr>静态划分树</vt:lpstr>
      <vt:lpstr>维持最佳回路</vt:lpstr>
      <vt:lpstr>维持最佳回路</vt:lpstr>
      <vt:lpstr>输出最佳回路</vt:lpstr>
      <vt:lpstr>未接收的消息</vt:lpstr>
      <vt:lpstr>大纲</vt:lpstr>
      <vt:lpstr>动态划分树</vt:lpstr>
      <vt:lpstr>终止函数Terminated</vt:lpstr>
      <vt:lpstr>终止函数Terminated</vt:lpstr>
      <vt:lpstr>一些函数的实现</vt:lpstr>
      <vt:lpstr>分离栈函数Split_stack</vt:lpstr>
      <vt:lpstr>分离栈函数Split_stack</vt:lpstr>
      <vt:lpstr>一些函数实现</vt:lpstr>
      <vt:lpstr>分布式终止检测</vt:lpstr>
      <vt:lpstr>小结</vt:lpstr>
    </vt:vector>
  </TitlesOfParts>
  <Manager/>
  <Company>SSU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subject/>
  <dc:creator>YXCHEN-PC</dc:creator>
  <cp:keywords/>
  <dc:description/>
  <cp:lastModifiedBy>Gu Shannon</cp:lastModifiedBy>
  <cp:revision>1533</cp:revision>
  <dcterms:created xsi:type="dcterms:W3CDTF">2001-06-30T15:45:14Z</dcterms:created>
  <dcterms:modified xsi:type="dcterms:W3CDTF">2024-06-03T03:14:44Z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