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9"/>
  </p:normalViewPr>
  <p:slideViewPr>
    <p:cSldViewPr snapToGrid="0">
      <p:cViewPr varScale="1">
        <p:scale>
          <a:sx n="104" d="100"/>
          <a:sy n="104" d="100"/>
        </p:scale>
        <p:origin x="1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7EB5-27E5-41A3-D2A3-9C05E6C29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BBA64-E927-0BEE-5C6D-4C4F3B23D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0787A-9500-1D7D-55FB-64E1917F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574D-B25F-644C-B866-5821F928757A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67F12-9245-BB41-80D6-D15BA24C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B6942-8D9F-ECF4-4027-56C2E5D9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5E0B-4C2F-C440-B243-C93EFD50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9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3B67-144A-2D61-7ED7-9A25E504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9CFA6-9E5A-008F-28F7-ECF0441CE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19089-1AE6-DED0-3B44-FFB0D262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574D-B25F-644C-B866-5821F928757A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BEE22-E3EF-ACB9-2B45-DD8E839A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411BE-BF73-FC59-5B71-A25AAA0A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5E0B-4C2F-C440-B243-C93EFD50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E2AC0A-A1E2-C885-082F-C4AE3A8E6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92774-C772-392A-B4F2-FEC8FEACF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C9BA6-7255-218A-3C21-87A06C0F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574D-B25F-644C-B866-5821F928757A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2D9DE-C57B-FBA1-FEC9-57EF5A1D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BA75C-F5BB-58AC-C063-3C1B4835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5E0B-4C2F-C440-B243-C93EFD50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7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7AAD-07CD-843C-23C0-97F16236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63FE-0EC6-351E-2291-D27DA3F2A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A0F84-946D-292F-1C54-2A06787F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574D-B25F-644C-B866-5821F928757A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8338A-3C27-D082-FC03-28D24E48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7E4FA-9EC9-963B-83BF-D485BF04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5E0B-4C2F-C440-B243-C93EFD50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4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D590-2341-A84A-5823-150F149DF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8B443-2F2C-732D-7E36-A92D1B3BB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8B907-A7D6-EADF-C6E3-643AB5C5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574D-B25F-644C-B866-5821F928757A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0383B-11E6-BAD9-2951-CBAB5AFA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40775-DFFC-0418-FB50-2A1EBE07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5E0B-4C2F-C440-B243-C93EFD50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0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8923-42FD-D8D0-2006-37D13FD2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C84E-157E-B093-8BE8-0B017B003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F038D-6415-F18E-53DD-95A4210E4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167C3-A63E-4DBE-8DD7-4446818B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574D-B25F-644C-B866-5821F928757A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34A6B-599E-3ADC-29C2-2F761DF7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A621F-2539-7F98-316A-56E337DD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5E0B-4C2F-C440-B243-C93EFD50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4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7AB0-C867-9D1C-8BD2-FB064458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E2525-0470-AE53-42F5-13FF4C78E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69A2B-1DA1-368F-DB37-CC6F0A537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45735-315B-5B91-DE93-E95CCA765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2B623-CDF8-3F2D-C3A0-D508C45C8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F8F60-A6CA-2A9C-450F-B64BAA13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574D-B25F-644C-B866-5821F928757A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EB28E-45FE-5AC3-0D9A-93145AB3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C80C8B-E8BA-9B09-AB29-1B8C652D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5E0B-4C2F-C440-B243-C93EFD50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5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2F45-8947-6E35-6642-D2F67EE2D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612E5-3EBA-C2BB-E0CC-107C5C9C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574D-B25F-644C-B866-5821F928757A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8C1F6-1AED-7B10-97EB-C4ACC702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476E2-EC99-5A26-A6B7-7465BDE0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5E0B-4C2F-C440-B243-C93EFD50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4526C2-F849-F513-C186-AECF5B24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574D-B25F-644C-B866-5821F928757A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6815B6-27B1-A36F-D9D1-81B0A5E8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97FA6-C0F3-F047-3310-99BD6211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5E0B-4C2F-C440-B243-C93EFD50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53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8F01-A9F1-DCEE-A28B-3EC1B1D4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5E870-FC29-252A-54E8-0EDCDC4ED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A4D78-1369-0303-11E5-CB1FB0E85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D72BC-91A2-DA58-8F9C-D7A8C39EB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574D-B25F-644C-B866-5821F928757A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3F518-9221-73D4-698F-78C70BCD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2D1C4-064D-5BED-F68F-3B33707F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5E0B-4C2F-C440-B243-C93EFD50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4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B17D-F8AC-BF19-2274-34D268A4E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F70803-3A41-F172-1F41-65DA8E530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19999-FE19-9047-72F9-EF5DF5688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A198A-3DC5-5229-2914-27AB0E93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7574D-B25F-644C-B866-5821F928757A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34C6C-A11D-BB9D-8670-A0E19A8F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A2E86-142C-A04F-054B-634C3933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55E0B-4C2F-C440-B243-C93EFD50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2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F446A-EBC6-3D9D-4109-1A9A5AD7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EE7FB-F6DA-D48A-D951-08E6C653B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888ED-CE4A-ED91-526D-3845DB288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B7574D-B25F-644C-B866-5821F928757A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56793-678D-17B2-F353-CB0ED16A6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765F7-F56D-3BA1-1F60-9C9D9C08D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A55E0B-4C2F-C440-B243-C93EFD50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1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51CA-6FC7-620E-F42F-02ECA5546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Uncertainty for AMIC with Monte Carlo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E8C5D-76DA-3B2E-EEDC-91E2BCEEE5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Leon King</a:t>
            </a:r>
          </a:p>
        </p:txBody>
      </p:sp>
    </p:spTree>
    <p:extLst>
      <p:ext uri="{BB962C8B-B14F-4D97-AF65-F5344CB8AC3E}">
        <p14:creationId xmlns:p14="http://schemas.microsoft.com/office/powerpoint/2010/main" val="375619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C1D5-BB7B-A455-CDC8-2D9584AD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Plot with Uncertainty</a:t>
            </a:r>
          </a:p>
        </p:txBody>
      </p:sp>
      <p:pic>
        <p:nvPicPr>
          <p:cNvPr id="5" name="Content Placeholder 4" descr="A graph of calibration&#10;&#10;AI-generated content may be incorrect.">
            <a:extLst>
              <a:ext uri="{FF2B5EF4-FFF2-40B4-BE49-F238E27FC236}">
                <a16:creationId xmlns:a16="http://schemas.microsoft.com/office/drawing/2014/main" id="{A68E2A49-E0F8-7E64-492A-75747F4FE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6705"/>
            <a:ext cx="8265043" cy="4880043"/>
          </a:xfrm>
        </p:spPr>
      </p:pic>
    </p:spTree>
    <p:extLst>
      <p:ext uri="{BB962C8B-B14F-4D97-AF65-F5344CB8AC3E}">
        <p14:creationId xmlns:p14="http://schemas.microsoft.com/office/powerpoint/2010/main" val="2233962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5536-4965-18F5-8B53-CE3DAAAC9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Violin Plots of Prediction Distributions by True Class</a:t>
            </a:r>
          </a:p>
        </p:txBody>
      </p:sp>
      <p:pic>
        <p:nvPicPr>
          <p:cNvPr id="5" name="Content Placeholder 4" descr="A diagram of a graph&#10;&#10;AI-generated content may be incorrect.">
            <a:extLst>
              <a:ext uri="{FF2B5EF4-FFF2-40B4-BE49-F238E27FC236}">
                <a16:creationId xmlns:a16="http://schemas.microsoft.com/office/drawing/2014/main" id="{4AA7332D-AFC5-EB60-B1F1-85F92BC18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686" y="1690688"/>
            <a:ext cx="8664146" cy="4919473"/>
          </a:xfrm>
        </p:spPr>
      </p:pic>
    </p:spTree>
    <p:extLst>
      <p:ext uri="{BB962C8B-B14F-4D97-AF65-F5344CB8AC3E}">
        <p14:creationId xmlns:p14="http://schemas.microsoft.com/office/powerpoint/2010/main" val="274971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399C-E5D1-11AE-522F-D1381AF4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Uncertainty Heatmap by Prediction and True Label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blue squares with numbers&#10;&#10;AI-generated content may be incorrect.">
            <a:extLst>
              <a:ext uri="{FF2B5EF4-FFF2-40B4-BE49-F238E27FC236}">
                <a16:creationId xmlns:a16="http://schemas.microsoft.com/office/drawing/2014/main" id="{3D3D7A61-1FE1-B85F-5805-C839D80C3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6373" y="1180219"/>
            <a:ext cx="7442978" cy="5312656"/>
          </a:xfrm>
        </p:spPr>
      </p:pic>
    </p:spTree>
    <p:extLst>
      <p:ext uri="{BB962C8B-B14F-4D97-AF65-F5344CB8AC3E}">
        <p14:creationId xmlns:p14="http://schemas.microsoft.com/office/powerpoint/2010/main" val="357642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3783-5C6F-C4CF-D97F-1514D8E2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Uncertain Predictions Analysis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graph of blue dots&#10;&#10;AI-generated content may be incorrect.">
            <a:extLst>
              <a:ext uri="{FF2B5EF4-FFF2-40B4-BE49-F238E27FC236}">
                <a16:creationId xmlns:a16="http://schemas.microsoft.com/office/drawing/2014/main" id="{1822AD8D-ECF7-6A03-E6C2-2471B0555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078" y="1253331"/>
            <a:ext cx="7493435" cy="5325284"/>
          </a:xfrm>
        </p:spPr>
      </p:pic>
    </p:spTree>
    <p:extLst>
      <p:ext uri="{BB962C8B-B14F-4D97-AF65-F5344CB8AC3E}">
        <p14:creationId xmlns:p14="http://schemas.microsoft.com/office/powerpoint/2010/main" val="113689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8295-C4BF-BF0A-A86A-B37329FC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ways to have uncertainty in AMIC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807E5-C074-FBEB-6AAB-BDD28E44E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: Monte‑Carlo Dropout (quick &amp; dirty approximate Bayesian): Idea: interpret Dropout at test time as sampling from an approximate posterior – you don’t change your weights into distributions, you simply</a:t>
            </a:r>
            <a:endParaRPr lang="en-US" baseline="30000" dirty="0"/>
          </a:p>
          <a:p>
            <a:r>
              <a:rPr lang="en-US" sz="3600" baseline="30000" dirty="0"/>
              <a:t>2</a:t>
            </a:r>
            <a:r>
              <a:rPr lang="en-US" baseline="30000" dirty="0"/>
              <a:t>nd: </a:t>
            </a:r>
            <a:r>
              <a:rPr lang="en-US" sz="3600" baseline="30000" dirty="0"/>
              <a:t>True Bayesian Layer via Variational Bayesian Linear.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614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B84E-BF99-DBDC-6E6A-4A55A7BFF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834361"/>
          </a:xfrm>
        </p:spPr>
        <p:txBody>
          <a:bodyPr/>
          <a:lstStyle/>
          <a:p>
            <a:r>
              <a:rPr lang="en-US" dirty="0"/>
              <a:t>Codes for 1st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88A74-7CC7-9E8E-BD26-C70306048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826"/>
            <a:ext cx="10515600" cy="5979963"/>
          </a:xfrm>
        </p:spPr>
        <p:txBody>
          <a:bodyPr>
            <a:noAutofit/>
          </a:bodyPr>
          <a:lstStyle/>
          <a:p>
            <a:r>
              <a:rPr lang="en-US" sz="1800" dirty="0"/>
              <a:t>def </a:t>
            </a:r>
            <a:r>
              <a:rPr lang="en-US" sz="1800" dirty="0" err="1"/>
              <a:t>mc_dropout_predict</a:t>
            </a:r>
            <a:r>
              <a:rPr lang="en-US" sz="1800" dirty="0"/>
              <a:t>(</a:t>
            </a:r>
          </a:p>
          <a:p>
            <a:r>
              <a:rPr lang="en-US" sz="1800" dirty="0"/>
              <a:t>    if device is None:</a:t>
            </a:r>
          </a:p>
          <a:p>
            <a:r>
              <a:rPr lang="en-US" sz="1800" dirty="0"/>
              <a:t>        device = next(</a:t>
            </a:r>
            <a:r>
              <a:rPr lang="en-US" sz="1800" dirty="0" err="1"/>
              <a:t>model.parameters</a:t>
            </a:r>
            <a:r>
              <a:rPr lang="en-US" sz="1800" dirty="0"/>
              <a:t>()).device</a:t>
            </a:r>
          </a:p>
          <a:p>
            <a:r>
              <a:rPr lang="en-US" sz="1800" dirty="0"/>
              <a:t>    sent   = </a:t>
            </a:r>
            <a:r>
              <a:rPr lang="en-US" sz="1800" dirty="0" err="1"/>
              <a:t>sent.to</a:t>
            </a:r>
            <a:r>
              <a:rPr lang="en-US" sz="1800" dirty="0"/>
              <a:t>(device)</a:t>
            </a:r>
          </a:p>
          <a:p>
            <a:r>
              <a:rPr lang="en-US" sz="1800" dirty="0"/>
              <a:t>    digits = </a:t>
            </a:r>
            <a:r>
              <a:rPr lang="en-US" sz="1800" dirty="0" err="1"/>
              <a:t>digits.to</a:t>
            </a:r>
            <a:r>
              <a:rPr lang="en-US" sz="1800" dirty="0"/>
              <a:t>(device)</a:t>
            </a:r>
          </a:p>
          <a:p>
            <a:r>
              <a:rPr lang="en-US" sz="1800" dirty="0"/>
              <a:t>    mask   = </a:t>
            </a:r>
            <a:r>
              <a:rPr lang="en-US" sz="1800" dirty="0" err="1"/>
              <a:t>mask.to</a:t>
            </a:r>
            <a:r>
              <a:rPr lang="en-US" sz="1800" dirty="0"/>
              <a:t>(device)</a:t>
            </a:r>
          </a:p>
          <a:p>
            <a:endParaRPr lang="en-US" sz="1800" dirty="0"/>
          </a:p>
          <a:p>
            <a:r>
              <a:rPr lang="en-US" sz="1800" dirty="0"/>
              <a:t>    # Enable dropout at inference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model.train</a:t>
            </a:r>
            <a:r>
              <a:rPr lang="en-US" sz="1800" dirty="0"/>
              <a:t>()</a:t>
            </a:r>
          </a:p>
          <a:p>
            <a:endParaRPr lang="en-US" sz="1800" dirty="0"/>
          </a:p>
          <a:p>
            <a:r>
              <a:rPr lang="en-US" sz="1800" dirty="0"/>
              <a:t>    # collect T predictions</a:t>
            </a:r>
          </a:p>
          <a:p>
            <a:r>
              <a:rPr lang="en-US" sz="1800" dirty="0"/>
              <a:t>    preds = []</a:t>
            </a:r>
          </a:p>
          <a:p>
            <a:r>
              <a:rPr lang="en-US" sz="1800" dirty="0"/>
              <a:t>    with </a:t>
            </a:r>
            <a:r>
              <a:rPr lang="en-US" sz="1800" dirty="0" err="1"/>
              <a:t>torch.no_grad</a:t>
            </a:r>
            <a:r>
              <a:rPr lang="en-US" sz="1800" dirty="0"/>
              <a:t>():</a:t>
            </a:r>
          </a:p>
          <a:p>
            <a:r>
              <a:rPr lang="en-US" sz="1800" dirty="0"/>
              <a:t>        for _ in range(T):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sig_out</a:t>
            </a:r>
            <a:r>
              <a:rPr lang="en-US" sz="1800" dirty="0"/>
              <a:t>, _, _ = model(sent, digits, mask, </a:t>
            </a:r>
            <a:r>
              <a:rPr lang="en-US" sz="1800" dirty="0" err="1"/>
              <a:t>use_mask</a:t>
            </a:r>
            <a:r>
              <a:rPr lang="en-US" sz="1800" dirty="0"/>
              <a:t>=</a:t>
            </a:r>
            <a:r>
              <a:rPr lang="en-US" sz="1800" dirty="0" err="1"/>
              <a:t>use_mask</a:t>
            </a:r>
            <a:r>
              <a:rPr lang="en-US" sz="1800" dirty="0"/>
              <a:t>)</a:t>
            </a:r>
          </a:p>
          <a:p>
            <a:r>
              <a:rPr lang="en-US" sz="1800" dirty="0"/>
              <a:t>            </a:t>
            </a:r>
            <a:r>
              <a:rPr lang="en-US" sz="1800" dirty="0" err="1"/>
              <a:t>preds.append</a:t>
            </a:r>
            <a:r>
              <a:rPr lang="en-US" sz="1800" dirty="0"/>
              <a:t>(</a:t>
            </a:r>
            <a:r>
              <a:rPr lang="en-US" sz="1800" dirty="0" err="1"/>
              <a:t>sig_out</a:t>
            </a:r>
            <a:r>
              <a:rPr lang="en-US" sz="1800" dirty="0"/>
              <a:t>)        # each </a:t>
            </a:r>
            <a:r>
              <a:rPr lang="en-US" sz="1800" dirty="0" err="1"/>
              <a:t>sig_out</a:t>
            </a:r>
            <a:r>
              <a:rPr lang="en-US" sz="1800" dirty="0"/>
              <a:t>: (</a:t>
            </a:r>
            <a:r>
              <a:rPr lang="en-US" sz="1800" dirty="0" err="1"/>
              <a:t>batch_size</a:t>
            </a:r>
            <a:r>
              <a:rPr lang="en-US" sz="1800" dirty="0"/>
              <a:t>,)</a:t>
            </a:r>
          </a:p>
          <a:p>
            <a:endParaRPr lang="en-US" sz="1800" dirty="0"/>
          </a:p>
          <a:p>
            <a:r>
              <a:rPr lang="en-US" sz="1800" dirty="0"/>
              <a:t>    # stack to (T, </a:t>
            </a:r>
            <a:r>
              <a:rPr lang="en-US" sz="1800" dirty="0" err="1"/>
              <a:t>batch_size</a:t>
            </a:r>
            <a:r>
              <a:rPr lang="en-US" sz="1800" dirty="0"/>
              <a:t>)</a:t>
            </a:r>
          </a:p>
          <a:p>
            <a:r>
              <a:rPr lang="en-US" sz="1800" dirty="0"/>
              <a:t>    preds = </a:t>
            </a:r>
            <a:r>
              <a:rPr lang="en-US" sz="1800" dirty="0" err="1"/>
              <a:t>torch.stack</a:t>
            </a:r>
            <a:r>
              <a:rPr lang="en-US" sz="1800" dirty="0"/>
              <a:t>(preds, dim=0)</a:t>
            </a:r>
          </a:p>
          <a:p>
            <a:endParaRPr lang="en-US" sz="1800" dirty="0"/>
          </a:p>
          <a:p>
            <a:r>
              <a:rPr lang="en-US" sz="1800" dirty="0"/>
              <a:t>    # posterior mean and variance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mean_pred</a:t>
            </a:r>
            <a:r>
              <a:rPr lang="en-US" sz="1800" dirty="0"/>
              <a:t> = </a:t>
            </a:r>
            <a:r>
              <a:rPr lang="en-US" sz="1800" dirty="0" err="1"/>
              <a:t>preds.mean</a:t>
            </a:r>
            <a:r>
              <a:rPr lang="en-US" sz="1800" dirty="0"/>
              <a:t>(dim=0)     # (</a:t>
            </a:r>
            <a:r>
              <a:rPr lang="en-US" sz="1800" dirty="0" err="1"/>
              <a:t>batch_size</a:t>
            </a:r>
            <a:r>
              <a:rPr lang="en-US" sz="1800" dirty="0"/>
              <a:t>,)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var_pred</a:t>
            </a:r>
            <a:r>
              <a:rPr lang="en-US" sz="1800" dirty="0"/>
              <a:t>  = </a:t>
            </a:r>
            <a:r>
              <a:rPr lang="en-US" sz="1800" dirty="0" err="1"/>
              <a:t>preds.var</a:t>
            </a:r>
            <a:r>
              <a:rPr lang="en-US" sz="1800" dirty="0"/>
              <a:t>(dim=0)      # (</a:t>
            </a:r>
            <a:r>
              <a:rPr lang="en-US" sz="1800" dirty="0" err="1"/>
              <a:t>batch_size</a:t>
            </a:r>
            <a:r>
              <a:rPr lang="en-US" sz="1800" dirty="0"/>
              <a:t>,)</a:t>
            </a:r>
          </a:p>
          <a:p>
            <a:endParaRPr lang="en-US" sz="1800" dirty="0"/>
          </a:p>
          <a:p>
            <a:r>
              <a:rPr lang="en-US" sz="1800" dirty="0"/>
              <a:t>    return preds, </a:t>
            </a:r>
            <a:r>
              <a:rPr lang="en-US" sz="1800" dirty="0" err="1"/>
              <a:t>mean_pred</a:t>
            </a:r>
            <a:r>
              <a:rPr lang="en-US" sz="1800" dirty="0"/>
              <a:t>, </a:t>
            </a:r>
            <a:r>
              <a:rPr lang="en-US" sz="1800" dirty="0" err="1"/>
              <a:t>var_pred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600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A371-3EEC-6E99-995D-409357906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46" y="0"/>
            <a:ext cx="10515600" cy="1325563"/>
          </a:xfrm>
        </p:spPr>
        <p:txBody>
          <a:bodyPr/>
          <a:lstStyle/>
          <a:p>
            <a:r>
              <a:rPr lang="en-US" dirty="0"/>
              <a:t>Class Synthesizer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CFD1-4746-3036-10CE-029853E91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75039"/>
            <a:ext cx="11883081" cy="5288692"/>
          </a:xfrm>
        </p:spPr>
        <p:txBody>
          <a:bodyPr>
            <a:noAutofit/>
          </a:bodyPr>
          <a:lstStyle/>
          <a:p>
            <a:r>
              <a:rPr lang="en-US" sz="1800" dirty="0"/>
              <a:t>class Synthesizer(</a:t>
            </a:r>
            <a:r>
              <a:rPr lang="en-US" sz="1800" dirty="0" err="1"/>
              <a:t>nn.Module</a:t>
            </a:r>
            <a:r>
              <a:rPr lang="en-US" sz="1800" dirty="0"/>
              <a:t>):</a:t>
            </a:r>
          </a:p>
          <a:p>
            <a:endParaRPr lang="en-US" sz="1800" dirty="0"/>
          </a:p>
          <a:p>
            <a:r>
              <a:rPr lang="en-US" sz="1800" dirty="0"/>
              <a:t>    def __</a:t>
            </a:r>
            <a:r>
              <a:rPr lang="en-US" sz="1800" dirty="0" err="1"/>
              <a:t>init</a:t>
            </a:r>
            <a:r>
              <a:rPr lang="en-US" sz="1800" dirty="0"/>
              <a:t>__(self, </a:t>
            </a:r>
            <a:r>
              <a:rPr lang="en-US" sz="1800" dirty="0" err="1"/>
              <a:t>vocab_size</a:t>
            </a:r>
            <a:r>
              <a:rPr lang="en-US" sz="1800" dirty="0"/>
              <a:t>, </a:t>
            </a:r>
            <a:r>
              <a:rPr lang="en-US" sz="1800" dirty="0" err="1"/>
              <a:t>weight_matrix</a:t>
            </a:r>
            <a:r>
              <a:rPr lang="en-US" sz="1800" dirty="0"/>
              <a:t>, </a:t>
            </a:r>
            <a:r>
              <a:rPr lang="en-US" sz="1800" dirty="0" err="1"/>
              <a:t>hidden_dim</a:t>
            </a:r>
            <a:r>
              <a:rPr lang="en-US" sz="1800" dirty="0"/>
              <a:t>, </a:t>
            </a:r>
            <a:r>
              <a:rPr lang="en-US" sz="1800" dirty="0" err="1"/>
              <a:t>n_layers</a:t>
            </a:r>
            <a:r>
              <a:rPr lang="en-US" sz="1800" dirty="0"/>
              <a:t>, </a:t>
            </a:r>
            <a:r>
              <a:rPr lang="en-US" sz="1800" dirty="0" err="1"/>
              <a:t>max_relative_position</a:t>
            </a:r>
            <a:r>
              <a:rPr lang="en-US" sz="1800" dirty="0"/>
              <a:t>= 2, pivot=0.5,drop_prob=0.2,num_heads=1, </a:t>
            </a:r>
            <a:r>
              <a:rPr lang="en-US" sz="1800" dirty="0" err="1"/>
              <a:t>reduced_dim</a:t>
            </a:r>
            <a:r>
              <a:rPr lang="en-US" sz="1800" dirty="0"/>
              <a:t>=100):</a:t>
            </a:r>
          </a:p>
          <a:p>
            <a:r>
              <a:rPr lang="en-US" sz="1800" dirty="0"/>
              <a:t>  def forward(self, sent, digits, mask, </a:t>
            </a:r>
            <a:r>
              <a:rPr lang="en-US" sz="1800" dirty="0" err="1"/>
              <a:t>use_mask</a:t>
            </a:r>
            <a:r>
              <a:rPr lang="en-US" sz="1800" dirty="0"/>
              <a:t> = False):</a:t>
            </a:r>
          </a:p>
          <a:p>
            <a:endParaRPr lang="en-US" sz="1800" dirty="0"/>
          </a:p>
          <a:p>
            <a:r>
              <a:rPr lang="en-US" sz="1800" dirty="0"/>
              <a:t>        #p2 = </a:t>
            </a:r>
            <a:r>
              <a:rPr lang="en-US" sz="1800" dirty="0" err="1"/>
              <a:t>torch.norm</a:t>
            </a:r>
            <a:r>
              <a:rPr lang="en-US" sz="1800" dirty="0"/>
              <a:t>(sent, p=2, dim=1)</a:t>
            </a:r>
          </a:p>
          <a:p>
            <a:r>
              <a:rPr lang="en-US" sz="1800" dirty="0"/>
              <a:t>      #  sent=</a:t>
            </a:r>
            <a:r>
              <a:rPr lang="en-US" sz="1800" dirty="0" err="1"/>
              <a:t>self.tanh</a:t>
            </a:r>
            <a:r>
              <a:rPr lang="en-US" sz="1800" dirty="0"/>
              <a:t>(sent)*5</a:t>
            </a:r>
          </a:p>
          <a:p>
            <a:r>
              <a:rPr lang="en-US" sz="1800" dirty="0"/>
              <a:t>        p2 = sent</a:t>
            </a:r>
          </a:p>
          <a:p>
            <a:r>
              <a:rPr lang="en-US" sz="1800" dirty="0"/>
              <a:t>        '''</a:t>
            </a:r>
          </a:p>
          <a:p>
            <a:r>
              <a:rPr lang="en-US" sz="1800" dirty="0"/>
              <a:t>        for s in sent:</a:t>
            </a:r>
          </a:p>
          <a:p>
            <a:r>
              <a:rPr lang="en-US" sz="1800" dirty="0"/>
              <a:t>            print(</a:t>
            </a:r>
            <a:r>
              <a:rPr lang="en-US" sz="1800" dirty="0" err="1"/>
              <a:t>s.size</a:t>
            </a:r>
            <a:r>
              <a:rPr lang="en-US" sz="1800" dirty="0"/>
              <a:t>())</a:t>
            </a:r>
          </a:p>
          <a:p>
            <a:r>
              <a:rPr lang="en-US" sz="1800" dirty="0"/>
              <a:t>        for m in mask:</a:t>
            </a:r>
          </a:p>
          <a:p>
            <a:r>
              <a:rPr lang="en-US" sz="1800" dirty="0"/>
              <a:t>            print(</a:t>
            </a:r>
            <a:r>
              <a:rPr lang="en-US" sz="1800" dirty="0" err="1"/>
              <a:t>m.size</a:t>
            </a:r>
            <a:r>
              <a:rPr lang="en-US" sz="1800" dirty="0"/>
              <a:t>())</a:t>
            </a:r>
          </a:p>
          <a:p>
            <a:r>
              <a:rPr lang="en-US" sz="1800" dirty="0"/>
              <a:t>        '''</a:t>
            </a:r>
          </a:p>
          <a:p>
            <a:r>
              <a:rPr lang="en-US" sz="1800" dirty="0"/>
              <a:t>        ###################</a:t>
            </a:r>
          </a:p>
          <a:p>
            <a:r>
              <a:rPr lang="en-US" sz="1800" dirty="0"/>
              <a:t>      #  out = out * mask_1</a:t>
            </a:r>
          </a:p>
          <a:p>
            <a:r>
              <a:rPr lang="en-US" sz="1800" dirty="0"/>
              <a:t>        if </a:t>
            </a:r>
            <a:r>
              <a:rPr lang="en-US" sz="1800" dirty="0" err="1"/>
              <a:t>use_mask</a:t>
            </a:r>
            <a:r>
              <a:rPr lang="en-US" sz="1800" dirty="0"/>
              <a:t> == True:</a:t>
            </a:r>
          </a:p>
          <a:p>
            <a:r>
              <a:rPr lang="en-US" sz="1800" dirty="0"/>
              <a:t>            '''</a:t>
            </a:r>
          </a:p>
          <a:p>
            <a:r>
              <a:rPr lang="en-US" sz="1800" dirty="0"/>
              <a:t>            o1 = sent[0] * mask</a:t>
            </a:r>
          </a:p>
          <a:p>
            <a:r>
              <a:rPr lang="en-US" sz="1800" dirty="0"/>
              <a:t>            o2 = sent[1] * </a:t>
            </a:r>
            <a:r>
              <a:rPr lang="en-US" sz="1800" dirty="0" err="1"/>
              <a:t>mask.unsqueeze</a:t>
            </a:r>
            <a:r>
              <a:rPr lang="en-US" sz="1800" dirty="0"/>
              <a:t>(-1)</a:t>
            </a:r>
          </a:p>
          <a:p>
            <a:r>
              <a:rPr lang="en-US" sz="1800" dirty="0"/>
              <a:t>            o3 = sent[2] * </a:t>
            </a:r>
            <a:r>
              <a:rPr lang="en-US" sz="1800" dirty="0" err="1"/>
              <a:t>mask.unsqueeze</a:t>
            </a:r>
            <a:r>
              <a:rPr lang="en-US" sz="1800" dirty="0"/>
              <a:t>(-1)</a:t>
            </a:r>
          </a:p>
          <a:p>
            <a:r>
              <a:rPr lang="en-US" sz="1800" dirty="0"/>
              <a:t>            out = (o1, o2, o3)</a:t>
            </a:r>
          </a:p>
          <a:p>
            <a:r>
              <a:rPr lang="en-US" sz="1800" dirty="0"/>
              <a:t>            '''</a:t>
            </a:r>
          </a:p>
          <a:p>
            <a:r>
              <a:rPr lang="en-US" sz="1800" dirty="0"/>
              <a:t>            out = sent * mask</a:t>
            </a:r>
          </a:p>
          <a:p>
            <a:r>
              <a:rPr lang="en-US" sz="1800" dirty="0"/>
              <a:t>        else:</a:t>
            </a:r>
          </a:p>
          <a:p>
            <a:r>
              <a:rPr lang="en-US" sz="1800" dirty="0"/>
              <a:t>            out = sent</a:t>
            </a:r>
          </a:p>
          <a:p>
            <a:endParaRPr lang="en-US" sz="1800" dirty="0"/>
          </a:p>
          <a:p>
            <a:r>
              <a:rPr lang="en-US" sz="1800" dirty="0"/>
              <a:t>        </a:t>
            </a:r>
            <a:r>
              <a:rPr lang="en-US" sz="1800" dirty="0" err="1"/>
              <a:t>save_out</a:t>
            </a:r>
            <a:r>
              <a:rPr lang="en-US" sz="1800" dirty="0"/>
              <a:t> = out</a:t>
            </a:r>
          </a:p>
          <a:p>
            <a:r>
              <a:rPr lang="en-US" sz="1800" dirty="0"/>
              <a:t>     #   out = </a:t>
            </a:r>
            <a:r>
              <a:rPr lang="en-US" sz="1800" dirty="0" err="1"/>
              <a:t>torch.multiply</a:t>
            </a:r>
            <a:r>
              <a:rPr lang="en-US" sz="1800" dirty="0"/>
              <a:t>(</a:t>
            </a:r>
            <a:r>
              <a:rPr lang="en-US" sz="1800" dirty="0" err="1"/>
              <a:t>out,mask</a:t>
            </a:r>
            <a:r>
              <a:rPr lang="en-US" sz="1800" dirty="0"/>
              <a:t>)</a:t>
            </a:r>
          </a:p>
          <a:p>
            <a:r>
              <a:rPr lang="en-US" sz="1800" dirty="0"/>
              <a:t>        out = </a:t>
            </a:r>
            <a:r>
              <a:rPr lang="en-US" sz="1800" dirty="0" err="1"/>
              <a:t>self.dropout</a:t>
            </a:r>
            <a:r>
              <a:rPr lang="en-US" sz="1800" dirty="0"/>
              <a:t>(out)</a:t>
            </a:r>
          </a:p>
          <a:p>
            <a:endParaRPr lang="en-US" sz="1800" dirty="0"/>
          </a:p>
          <a:p>
            <a:r>
              <a:rPr lang="en-US" sz="1800" dirty="0"/>
              <a:t>        out = </a:t>
            </a:r>
            <a:r>
              <a:rPr lang="en-US" sz="1800" dirty="0" err="1"/>
              <a:t>torch.mean</a:t>
            </a:r>
            <a:r>
              <a:rPr lang="en-US" sz="1800" dirty="0"/>
              <a:t>(out,1)</a:t>
            </a:r>
          </a:p>
          <a:p>
            <a:r>
              <a:rPr lang="en-US" sz="1800" dirty="0"/>
              <a:t>        out = </a:t>
            </a:r>
            <a:r>
              <a:rPr lang="en-US" sz="1800" dirty="0" err="1"/>
              <a:t>out.reshape</a:t>
            </a:r>
            <a:r>
              <a:rPr lang="en-US" sz="1800" dirty="0"/>
              <a:t>((batch_size,1))</a:t>
            </a:r>
          </a:p>
          <a:p>
            <a:endParaRPr lang="en-US" sz="1800" dirty="0"/>
          </a:p>
          <a:p>
            <a:r>
              <a:rPr lang="en-US" sz="1800" dirty="0"/>
              <a:t>        #out  = </a:t>
            </a:r>
            <a:r>
              <a:rPr lang="en-US" sz="1800" dirty="0" err="1"/>
              <a:t>torch.cat</a:t>
            </a:r>
            <a:r>
              <a:rPr lang="en-US" sz="1800" dirty="0"/>
              <a:t>((out, digits), dim=1)</a:t>
            </a:r>
          </a:p>
          <a:p>
            <a:r>
              <a:rPr lang="en-US" sz="1800" dirty="0"/>
              <a:t>       # out  = self.fc3(out)</a:t>
            </a:r>
          </a:p>
          <a:p>
            <a:r>
              <a:rPr lang="en-US" sz="1800" dirty="0"/>
              <a:t>        #out = </a:t>
            </a:r>
            <a:r>
              <a:rPr lang="en-US" sz="1800" dirty="0" err="1"/>
              <a:t>self.tanh</a:t>
            </a:r>
            <a:r>
              <a:rPr lang="en-US" sz="1800" dirty="0"/>
              <a:t>(out)</a:t>
            </a:r>
          </a:p>
          <a:p>
            <a:r>
              <a:rPr lang="en-US" sz="1800" dirty="0"/>
              <a:t>        out = </a:t>
            </a:r>
            <a:r>
              <a:rPr lang="en-US" sz="1800" dirty="0" err="1"/>
              <a:t>torch.mean</a:t>
            </a:r>
            <a:r>
              <a:rPr lang="en-US" sz="1800" dirty="0"/>
              <a:t>(out,1)</a:t>
            </a:r>
          </a:p>
          <a:p>
            <a:r>
              <a:rPr lang="en-US" sz="1800" dirty="0"/>
              <a:t>        # sigmoid function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sig_out</a:t>
            </a:r>
            <a:r>
              <a:rPr lang="en-US" sz="1800" dirty="0"/>
              <a:t> = </a:t>
            </a:r>
            <a:r>
              <a:rPr lang="en-US" sz="1800" dirty="0" err="1"/>
              <a:t>self.sig</a:t>
            </a:r>
            <a:r>
              <a:rPr lang="en-US" sz="1800" dirty="0"/>
              <a:t>(out)</a:t>
            </a:r>
          </a:p>
          <a:p>
            <a:r>
              <a:rPr lang="en-US" sz="1800" dirty="0"/>
              <a:t>        # reshape to be </a:t>
            </a:r>
            <a:r>
              <a:rPr lang="en-US" sz="1800" dirty="0" err="1"/>
              <a:t>batch_size</a:t>
            </a:r>
            <a:r>
              <a:rPr lang="en-US" sz="1800" dirty="0"/>
              <a:t> first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sig_out</a:t>
            </a:r>
            <a:r>
              <a:rPr lang="en-US" sz="1800" dirty="0"/>
              <a:t> = </a:t>
            </a:r>
            <a:r>
              <a:rPr lang="en-US" sz="1800" dirty="0" err="1"/>
              <a:t>sig_out.view</a:t>
            </a:r>
            <a:r>
              <a:rPr lang="en-US" sz="1800" dirty="0"/>
              <a:t>(</a:t>
            </a:r>
            <a:r>
              <a:rPr lang="en-US" sz="1800" dirty="0" err="1"/>
              <a:t>batch_size</a:t>
            </a:r>
            <a:r>
              <a:rPr lang="en-US" sz="1800" dirty="0"/>
              <a:t>, -1)</a:t>
            </a:r>
          </a:p>
          <a:p>
            <a:r>
              <a:rPr lang="en-US" sz="1800" dirty="0"/>
              <a:t>        </a:t>
            </a:r>
            <a:r>
              <a:rPr lang="en-US" sz="1800" dirty="0" err="1"/>
              <a:t>sig_out</a:t>
            </a:r>
            <a:r>
              <a:rPr lang="en-US" sz="1800" dirty="0"/>
              <a:t> = </a:t>
            </a:r>
            <a:r>
              <a:rPr lang="en-US" sz="1800" dirty="0" err="1"/>
              <a:t>sig_out</a:t>
            </a:r>
            <a:r>
              <a:rPr lang="en-US" sz="1800" dirty="0"/>
              <a:t>[:, -1] # get last batch of labels</a:t>
            </a:r>
          </a:p>
          <a:p>
            <a:endParaRPr lang="en-US" sz="1800" dirty="0"/>
          </a:p>
          <a:p>
            <a:r>
              <a:rPr lang="en-US" sz="1800" dirty="0"/>
              <a:t>        # return last sigmoid output and hidden state</a:t>
            </a:r>
          </a:p>
          <a:p>
            <a:r>
              <a:rPr lang="en-US" sz="1800" dirty="0"/>
              <a:t>        return </a:t>
            </a:r>
            <a:r>
              <a:rPr lang="en-US" sz="1800" dirty="0" err="1"/>
              <a:t>sig_out</a:t>
            </a:r>
            <a:r>
              <a:rPr lang="en-US" sz="1800" dirty="0"/>
              <a:t>, p2, </a:t>
            </a:r>
            <a:r>
              <a:rPr lang="en-US" sz="1800" dirty="0" err="1"/>
              <a:t>save_out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952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036A-901F-F601-412E-295FFAD2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5264"/>
          </a:xfrm>
        </p:spPr>
        <p:txBody>
          <a:bodyPr/>
          <a:lstStyle/>
          <a:p>
            <a:r>
              <a:rPr lang="en-US" dirty="0" err="1"/>
              <a:t>summarize_mc_samples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859CF-E5F0-A276-5285-CB88AD149D0E}"/>
              </a:ext>
            </a:extLst>
          </p:cNvPr>
          <p:cNvSpPr txBox="1"/>
          <p:nvPr/>
        </p:nvSpPr>
        <p:spPr>
          <a:xfrm>
            <a:off x="481914" y="753762"/>
            <a:ext cx="1141764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summarize_mc_samples</a:t>
            </a:r>
            <a:r>
              <a:rPr lang="en-US" dirty="0"/>
              <a:t>(samples):</a:t>
            </a:r>
          </a:p>
          <a:p>
            <a:r>
              <a:rPr lang="en-US" dirty="0"/>
              <a:t>    samples = </a:t>
            </a:r>
            <a:r>
              <a:rPr lang="en-US" dirty="0" err="1"/>
              <a:t>np.array</a:t>
            </a:r>
            <a:r>
              <a:rPr lang="en-US" dirty="0"/>
              <a:t>(samples)</a:t>
            </a:r>
          </a:p>
          <a:p>
            <a:r>
              <a:rPr lang="en-US" dirty="0"/>
              <a:t>    </a:t>
            </a:r>
            <a:r>
              <a:rPr lang="en-US" dirty="0" err="1"/>
              <a:t>mean_p</a:t>
            </a:r>
            <a:r>
              <a:rPr lang="en-US" dirty="0"/>
              <a:t>   = </a:t>
            </a:r>
            <a:r>
              <a:rPr lang="en-US" dirty="0" err="1"/>
              <a:t>samples.mean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var_p</a:t>
            </a:r>
            <a:r>
              <a:rPr lang="en-US" dirty="0"/>
              <a:t>    = </a:t>
            </a:r>
            <a:r>
              <a:rPr lang="en-US" dirty="0" err="1"/>
              <a:t>samples.var</a:t>
            </a:r>
            <a:r>
              <a:rPr lang="en-US" dirty="0"/>
              <a:t>()</a:t>
            </a:r>
          </a:p>
          <a:p>
            <a:r>
              <a:rPr lang="en-US" dirty="0"/>
              <a:t>    lower, upper = </a:t>
            </a:r>
            <a:r>
              <a:rPr lang="en-US" dirty="0" err="1"/>
              <a:t>np.percentile</a:t>
            </a:r>
            <a:r>
              <a:rPr lang="en-US" dirty="0"/>
              <a:t>(samples, [2.5, 97.5])</a:t>
            </a:r>
          </a:p>
          <a:p>
            <a:r>
              <a:rPr lang="en-US" dirty="0"/>
              <a:t>    prob1    = (samples &gt; 0.5).mean()</a:t>
            </a:r>
          </a:p>
          <a:p>
            <a:r>
              <a:rPr lang="en-US" dirty="0"/>
              <a:t>    prob0    = 1 - prob1</a:t>
            </a:r>
          </a:p>
          <a:p>
            <a:endParaRPr lang="en-US" dirty="0"/>
          </a:p>
          <a:p>
            <a:r>
              <a:rPr lang="en-US" dirty="0"/>
              <a:t>    # basic 0/1 classification by mean threshold</a:t>
            </a:r>
          </a:p>
          <a:p>
            <a:r>
              <a:rPr lang="en-US" dirty="0"/>
              <a:t>    </a:t>
            </a:r>
            <a:r>
              <a:rPr lang="en-US" dirty="0" err="1"/>
              <a:t>label_by_mean</a:t>
            </a:r>
            <a:r>
              <a:rPr lang="en-US" dirty="0"/>
              <a:t> = int(</a:t>
            </a:r>
            <a:r>
              <a:rPr lang="en-US" dirty="0" err="1"/>
              <a:t>mean_p</a:t>
            </a:r>
            <a:r>
              <a:rPr lang="en-US" dirty="0"/>
              <a:t> &gt; 0.5)</a:t>
            </a:r>
          </a:p>
          <a:p>
            <a:endParaRPr lang="en-US" dirty="0"/>
          </a:p>
          <a:p>
            <a:r>
              <a:rPr lang="en-US" dirty="0"/>
              <a:t>    # uncertainty flag if CI crosses 0.5</a:t>
            </a:r>
          </a:p>
          <a:p>
            <a:r>
              <a:rPr lang="en-US" dirty="0"/>
              <a:t>    certain = (lower &gt; 0.5) or (upper &lt; 0.5)</a:t>
            </a:r>
          </a:p>
          <a:p>
            <a:endParaRPr lang="en-US" dirty="0"/>
          </a:p>
          <a:p>
            <a:r>
              <a:rPr lang="en-US" dirty="0"/>
              <a:t>    return {</a:t>
            </a:r>
          </a:p>
          <a:p>
            <a:r>
              <a:rPr lang="en-US" dirty="0"/>
              <a:t>      "</a:t>
            </a:r>
            <a:r>
              <a:rPr lang="en-US" dirty="0" err="1"/>
              <a:t>mean_p</a:t>
            </a:r>
            <a:r>
              <a:rPr lang="en-US" dirty="0"/>
              <a:t>":    </a:t>
            </a:r>
            <a:r>
              <a:rPr lang="en-US" dirty="0" err="1"/>
              <a:t>mean_p</a:t>
            </a:r>
            <a:r>
              <a:rPr lang="en-US" dirty="0"/>
              <a:t>,</a:t>
            </a:r>
          </a:p>
          <a:p>
            <a:r>
              <a:rPr lang="en-US" dirty="0"/>
              <a:t>      "</a:t>
            </a:r>
            <a:r>
              <a:rPr lang="en-US" dirty="0" err="1"/>
              <a:t>var_p</a:t>
            </a:r>
            <a:r>
              <a:rPr lang="en-US" dirty="0"/>
              <a:t>":     </a:t>
            </a:r>
            <a:r>
              <a:rPr lang="en-US" dirty="0" err="1"/>
              <a:t>var_p</a:t>
            </a:r>
            <a:r>
              <a:rPr lang="en-US" dirty="0"/>
              <a:t>,</a:t>
            </a:r>
          </a:p>
          <a:p>
            <a:r>
              <a:rPr lang="en-US" dirty="0"/>
              <a:t>      "ci_95%":    (lower, upper),</a:t>
            </a:r>
          </a:p>
          <a:p>
            <a:r>
              <a:rPr lang="en-US" dirty="0"/>
              <a:t>      "prob1":     prob1,</a:t>
            </a:r>
          </a:p>
          <a:p>
            <a:r>
              <a:rPr lang="en-US" dirty="0"/>
              <a:t>      "prob0":     prob0,</a:t>
            </a:r>
          </a:p>
          <a:p>
            <a:r>
              <a:rPr lang="en-US" dirty="0"/>
              <a:t>      "label":     </a:t>
            </a:r>
            <a:r>
              <a:rPr lang="en-US" dirty="0" err="1"/>
              <a:t>label_by_mean</a:t>
            </a:r>
            <a:r>
              <a:rPr lang="en-US" dirty="0"/>
              <a:t>,</a:t>
            </a:r>
          </a:p>
          <a:p>
            <a:r>
              <a:rPr lang="en-US" dirty="0"/>
              <a:t>      "certain?":  certain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9413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213FEF-9CF5-869B-44A6-93B5D799130D}"/>
              </a:ext>
            </a:extLst>
          </p:cNvPr>
          <p:cNvSpPr txBox="1"/>
          <p:nvPr/>
        </p:nvSpPr>
        <p:spPr>
          <a:xfrm>
            <a:off x="741405" y="296562"/>
            <a:ext cx="1104694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4) loop over each example in the batch</a:t>
            </a:r>
          </a:p>
          <a:p>
            <a:r>
              <a:rPr lang="en-US" dirty="0"/>
              <a:t>    B = </a:t>
            </a:r>
            <a:r>
              <a:rPr lang="en-US" dirty="0" err="1"/>
              <a:t>samples_np.shape</a:t>
            </a:r>
            <a:r>
              <a:rPr lang="en-US" dirty="0"/>
              <a:t>[1]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range(B):</a:t>
            </a:r>
          </a:p>
          <a:p>
            <a:r>
              <a:rPr lang="en-US" dirty="0"/>
              <a:t>        </a:t>
            </a:r>
            <a:r>
              <a:rPr lang="en-US" dirty="0" err="1"/>
              <a:t>samp_i</a:t>
            </a:r>
            <a:r>
              <a:rPr lang="en-US" dirty="0"/>
              <a:t> = </a:t>
            </a:r>
            <a:r>
              <a:rPr lang="en-US" dirty="0" err="1"/>
              <a:t>samples_np</a:t>
            </a:r>
            <a:r>
              <a:rPr lang="en-US" dirty="0"/>
              <a:t>[:, </a:t>
            </a:r>
            <a:r>
              <a:rPr lang="en-US" dirty="0" err="1"/>
              <a:t>i</a:t>
            </a:r>
            <a:r>
              <a:rPr lang="en-US" dirty="0"/>
              <a:t>]             # (T,)</a:t>
            </a:r>
          </a:p>
          <a:p>
            <a:r>
              <a:rPr lang="en-US" dirty="0"/>
              <a:t>        stats  = </a:t>
            </a:r>
            <a:r>
              <a:rPr lang="en-US" dirty="0" err="1"/>
              <a:t>summarize_mc_samples</a:t>
            </a:r>
            <a:r>
              <a:rPr lang="en-US" dirty="0"/>
              <a:t>(</a:t>
            </a:r>
            <a:r>
              <a:rPr lang="en-US" dirty="0" err="1"/>
              <a:t>samp_i</a:t>
            </a:r>
            <a:r>
              <a:rPr lang="en-US" dirty="0"/>
              <a:t>) # </a:t>
            </a:r>
            <a:r>
              <a:rPr lang="en-US" dirty="0" err="1"/>
              <a:t>dict</a:t>
            </a:r>
            <a:r>
              <a:rPr lang="en-US" dirty="0"/>
              <a:t> with </a:t>
            </a:r>
            <a:r>
              <a:rPr lang="en-US" dirty="0" err="1"/>
              <a:t>mean_p</a:t>
            </a:r>
            <a:r>
              <a:rPr lang="en-US" dirty="0"/>
              <a:t>, </a:t>
            </a:r>
            <a:r>
              <a:rPr lang="en-US" dirty="0" err="1"/>
              <a:t>var_p</a:t>
            </a:r>
            <a:r>
              <a:rPr lang="en-US" dirty="0"/>
              <a:t>, ci_95%, prob1, etc.</a:t>
            </a:r>
          </a:p>
          <a:p>
            <a:endParaRPr lang="en-US" dirty="0"/>
          </a:p>
          <a:p>
            <a:r>
              <a:rPr lang="en-US" dirty="0"/>
              <a:t>        row = {</a:t>
            </a:r>
          </a:p>
          <a:p>
            <a:r>
              <a:rPr lang="en-US" dirty="0"/>
              <a:t>            '</a:t>
            </a:r>
            <a:r>
              <a:rPr lang="en-US" dirty="0" err="1"/>
              <a:t>true_label</a:t>
            </a:r>
            <a:r>
              <a:rPr lang="en-US" dirty="0"/>
              <a:t>':   </a:t>
            </a:r>
            <a:r>
              <a:rPr lang="en-US" dirty="0" err="1"/>
              <a:t>labels_np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</a:t>
            </a:r>
          </a:p>
          <a:p>
            <a:r>
              <a:rPr lang="en-US" dirty="0"/>
              <a:t>            '</a:t>
            </a:r>
            <a:r>
              <a:rPr lang="en-US" dirty="0" err="1"/>
              <a:t>model_output</a:t>
            </a:r>
            <a:r>
              <a:rPr lang="en-US" dirty="0"/>
              <a:t>': </a:t>
            </a:r>
            <a:r>
              <a:rPr lang="en-US" dirty="0" err="1"/>
              <a:t>det_out_np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</a:t>
            </a:r>
          </a:p>
          <a:p>
            <a:r>
              <a:rPr lang="en-US" dirty="0"/>
              <a:t>            '</a:t>
            </a:r>
            <a:r>
              <a:rPr lang="en-US" dirty="0" err="1"/>
              <a:t>mean_p</a:t>
            </a:r>
            <a:r>
              <a:rPr lang="en-US" dirty="0"/>
              <a:t>':       stats['</a:t>
            </a:r>
            <a:r>
              <a:rPr lang="en-US" dirty="0" err="1"/>
              <a:t>mean_p</a:t>
            </a:r>
            <a:r>
              <a:rPr lang="en-US" dirty="0"/>
              <a:t>'],</a:t>
            </a:r>
          </a:p>
          <a:p>
            <a:r>
              <a:rPr lang="en-US" dirty="0"/>
              <a:t>            '</a:t>
            </a:r>
            <a:r>
              <a:rPr lang="en-US" dirty="0" err="1"/>
              <a:t>var_p</a:t>
            </a:r>
            <a:r>
              <a:rPr lang="en-US" dirty="0"/>
              <a:t>':        stats['</a:t>
            </a:r>
            <a:r>
              <a:rPr lang="en-US" dirty="0" err="1"/>
              <a:t>var_p</a:t>
            </a:r>
            <a:r>
              <a:rPr lang="en-US" dirty="0"/>
              <a:t>'],</a:t>
            </a:r>
          </a:p>
          <a:p>
            <a:r>
              <a:rPr lang="en-US" dirty="0"/>
              <a:t>            '</a:t>
            </a:r>
            <a:r>
              <a:rPr lang="en-US" dirty="0" err="1"/>
              <a:t>ci_lower</a:t>
            </a:r>
            <a:r>
              <a:rPr lang="en-US" dirty="0"/>
              <a:t>':     stats['ci_95%'][0],</a:t>
            </a:r>
          </a:p>
          <a:p>
            <a:r>
              <a:rPr lang="en-US" dirty="0"/>
              <a:t>            '</a:t>
            </a:r>
            <a:r>
              <a:rPr lang="en-US" dirty="0" err="1"/>
              <a:t>ci_upper</a:t>
            </a:r>
            <a:r>
              <a:rPr lang="en-US" dirty="0"/>
              <a:t>':     stats['ci_95%'][1],</a:t>
            </a:r>
          </a:p>
          <a:p>
            <a:r>
              <a:rPr lang="en-US" dirty="0"/>
              <a:t>            'prob1':        stats['prob1'],</a:t>
            </a:r>
          </a:p>
          <a:p>
            <a:r>
              <a:rPr lang="en-US" dirty="0"/>
              <a:t>            'prob0':        stats['prob0'],</a:t>
            </a:r>
          </a:p>
          <a:p>
            <a:r>
              <a:rPr lang="en-US" dirty="0"/>
              <a:t>            '</a:t>
            </a:r>
            <a:r>
              <a:rPr lang="en-US" dirty="0" err="1"/>
              <a:t>mean_label</a:t>
            </a:r>
            <a:r>
              <a:rPr lang="en-US" dirty="0"/>
              <a:t>':   stats['label'],</a:t>
            </a:r>
          </a:p>
          <a:p>
            <a:r>
              <a:rPr lang="en-US" dirty="0"/>
              <a:t>            'certain':      stats['certain?']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results.append</a:t>
            </a:r>
            <a:r>
              <a:rPr lang="en-US" dirty="0"/>
              <a:t>(row)</a:t>
            </a:r>
          </a:p>
        </p:txBody>
      </p:sp>
    </p:spTree>
    <p:extLst>
      <p:ext uri="{BB962C8B-B14F-4D97-AF65-F5344CB8AC3E}">
        <p14:creationId xmlns:p14="http://schemas.microsoft.com/office/powerpoint/2010/main" val="363026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1B52-F8F4-D805-B90C-34996978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Uncertrainty</a:t>
            </a:r>
            <a:endParaRPr lang="en-US" dirty="0"/>
          </a:p>
        </p:txBody>
      </p:sp>
      <p:pic>
        <p:nvPicPr>
          <p:cNvPr id="5" name="Content Placeholder 4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2852DFEE-78C0-D14C-1A21-09D6AA231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19394"/>
            <a:ext cx="10515600" cy="2363800"/>
          </a:xfrm>
        </p:spPr>
      </p:pic>
    </p:spTree>
    <p:extLst>
      <p:ext uri="{BB962C8B-B14F-4D97-AF65-F5344CB8AC3E}">
        <p14:creationId xmlns:p14="http://schemas.microsoft.com/office/powerpoint/2010/main" val="3349473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647A-621F-AF6E-92B1-EAC01C5A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Prediction Uncertainties</a:t>
            </a:r>
          </a:p>
        </p:txBody>
      </p:sp>
      <p:pic>
        <p:nvPicPr>
          <p:cNvPr id="5" name="Content Placeholder 4" descr="A graph with a blue line&#10;&#10;AI-generated content may be incorrect.">
            <a:extLst>
              <a:ext uri="{FF2B5EF4-FFF2-40B4-BE49-F238E27FC236}">
                <a16:creationId xmlns:a16="http://schemas.microsoft.com/office/drawing/2014/main" id="{7B2D3CA2-BD0A-F250-EEC1-83FF2C1EA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080" y="1590846"/>
            <a:ext cx="9322466" cy="5149124"/>
          </a:xfrm>
        </p:spPr>
      </p:pic>
    </p:spTree>
    <p:extLst>
      <p:ext uri="{BB962C8B-B14F-4D97-AF65-F5344CB8AC3E}">
        <p14:creationId xmlns:p14="http://schemas.microsoft.com/office/powerpoint/2010/main" val="116858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81C8-1C89-0223-418E-21C56FEA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Width vs. Prediction Mean</a:t>
            </a:r>
          </a:p>
        </p:txBody>
      </p:sp>
      <p:pic>
        <p:nvPicPr>
          <p:cNvPr id="5" name="Content Placeholder 4" descr="A graph of blue dots&#10;&#10;AI-generated content may be incorrect.">
            <a:extLst>
              <a:ext uri="{FF2B5EF4-FFF2-40B4-BE49-F238E27FC236}">
                <a16:creationId xmlns:a16="http://schemas.microsoft.com/office/drawing/2014/main" id="{AB53EBC1-B648-E603-26C7-62784516D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503508" cy="5008916"/>
          </a:xfrm>
        </p:spPr>
      </p:pic>
    </p:spTree>
    <p:extLst>
      <p:ext uri="{BB962C8B-B14F-4D97-AF65-F5344CB8AC3E}">
        <p14:creationId xmlns:p14="http://schemas.microsoft.com/office/powerpoint/2010/main" val="904138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1091</Words>
  <Application>Microsoft Macintosh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Create Uncertainty for AMIC with Monte Carlo</vt:lpstr>
      <vt:lpstr>A few ways to have uncertainty in AMIC</vt:lpstr>
      <vt:lpstr>Codes for 1st way</vt:lpstr>
      <vt:lpstr>Class Synthesizer</vt:lpstr>
      <vt:lpstr>summarize_mc_samples</vt:lpstr>
      <vt:lpstr>PowerPoint Presentation</vt:lpstr>
      <vt:lpstr>Data Uncertrainty</vt:lpstr>
      <vt:lpstr>Distribution of Prediction Uncertainties</vt:lpstr>
      <vt:lpstr>Confidence Interval Width vs. Prediction Mean</vt:lpstr>
      <vt:lpstr>Calibration Plot with Uncertainty</vt:lpstr>
      <vt:lpstr>Violin Plots of Prediction Distributions by True Class</vt:lpstr>
      <vt:lpstr>Uncertainty Heatmap by Prediction and True Label </vt:lpstr>
      <vt:lpstr>Most Uncertain Predictions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Yuan, Li</dc:creator>
  <cp:lastModifiedBy>Yuan, Li</cp:lastModifiedBy>
  <cp:revision>2</cp:revision>
  <dcterms:created xsi:type="dcterms:W3CDTF">2025-07-31T19:43:54Z</dcterms:created>
  <dcterms:modified xsi:type="dcterms:W3CDTF">2025-10-15T22:41:09Z</dcterms:modified>
</cp:coreProperties>
</file>