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varScale="1">
        <p:scale>
          <a:sx n="120" d="100"/>
          <a:sy n="120"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5DB7E-A4C1-95B9-305F-B1BBFBB2C1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535845-5A29-C697-F6DA-7A3A0127AC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EA6D7F-E419-1FFE-453C-2185F83C1ED8}"/>
              </a:ext>
            </a:extLst>
          </p:cNvPr>
          <p:cNvSpPr>
            <a:spLocks noGrp="1"/>
          </p:cNvSpPr>
          <p:nvPr>
            <p:ph type="dt" sz="half" idx="10"/>
          </p:nvPr>
        </p:nvSpPr>
        <p:spPr/>
        <p:txBody>
          <a:bodyPr/>
          <a:lstStyle/>
          <a:p>
            <a:fld id="{F784FB70-F647-E442-ACFA-B7DB96C0B3A3}" type="datetimeFigureOut">
              <a:rPr lang="en-US" smtClean="0"/>
              <a:t>4/28/22</a:t>
            </a:fld>
            <a:endParaRPr lang="en-US"/>
          </a:p>
        </p:txBody>
      </p:sp>
      <p:sp>
        <p:nvSpPr>
          <p:cNvPr id="5" name="Footer Placeholder 4">
            <a:extLst>
              <a:ext uri="{FF2B5EF4-FFF2-40B4-BE49-F238E27FC236}">
                <a16:creationId xmlns:a16="http://schemas.microsoft.com/office/drawing/2014/main" id="{CCC38FBB-99E9-960D-5C09-4A086E438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F5753-202B-3B42-3EB0-32F5A04E5E69}"/>
              </a:ext>
            </a:extLst>
          </p:cNvPr>
          <p:cNvSpPr>
            <a:spLocks noGrp="1"/>
          </p:cNvSpPr>
          <p:nvPr>
            <p:ph type="sldNum" sz="quarter" idx="12"/>
          </p:nvPr>
        </p:nvSpPr>
        <p:spPr/>
        <p:txBody>
          <a:bodyPr/>
          <a:lstStyle/>
          <a:p>
            <a:fld id="{68D5F270-CFFE-174F-BD04-E652BD4A3597}" type="slidenum">
              <a:rPr lang="en-US" smtClean="0"/>
              <a:t>‹#›</a:t>
            </a:fld>
            <a:endParaRPr lang="en-US"/>
          </a:p>
        </p:txBody>
      </p:sp>
    </p:spTree>
    <p:extLst>
      <p:ext uri="{BB962C8B-B14F-4D97-AF65-F5344CB8AC3E}">
        <p14:creationId xmlns:p14="http://schemas.microsoft.com/office/powerpoint/2010/main" val="224230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B0DE0-4D99-A677-BC79-D6B77D7EE8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B83A01-7E0F-CAFE-A403-18C3AE93C9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73F10-23C9-7D0F-5BC3-6C7FCDFB02A8}"/>
              </a:ext>
            </a:extLst>
          </p:cNvPr>
          <p:cNvSpPr>
            <a:spLocks noGrp="1"/>
          </p:cNvSpPr>
          <p:nvPr>
            <p:ph type="dt" sz="half" idx="10"/>
          </p:nvPr>
        </p:nvSpPr>
        <p:spPr/>
        <p:txBody>
          <a:bodyPr/>
          <a:lstStyle/>
          <a:p>
            <a:fld id="{F784FB70-F647-E442-ACFA-B7DB96C0B3A3}" type="datetimeFigureOut">
              <a:rPr lang="en-US" smtClean="0"/>
              <a:t>4/28/22</a:t>
            </a:fld>
            <a:endParaRPr lang="en-US"/>
          </a:p>
        </p:txBody>
      </p:sp>
      <p:sp>
        <p:nvSpPr>
          <p:cNvPr id="5" name="Footer Placeholder 4">
            <a:extLst>
              <a:ext uri="{FF2B5EF4-FFF2-40B4-BE49-F238E27FC236}">
                <a16:creationId xmlns:a16="http://schemas.microsoft.com/office/drawing/2014/main" id="{9968A268-CC6E-AC2F-B068-02063242C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AA705-45E5-E8BE-3F15-BBB08E73E815}"/>
              </a:ext>
            </a:extLst>
          </p:cNvPr>
          <p:cNvSpPr>
            <a:spLocks noGrp="1"/>
          </p:cNvSpPr>
          <p:nvPr>
            <p:ph type="sldNum" sz="quarter" idx="12"/>
          </p:nvPr>
        </p:nvSpPr>
        <p:spPr/>
        <p:txBody>
          <a:bodyPr/>
          <a:lstStyle/>
          <a:p>
            <a:fld id="{68D5F270-CFFE-174F-BD04-E652BD4A3597}" type="slidenum">
              <a:rPr lang="en-US" smtClean="0"/>
              <a:t>‹#›</a:t>
            </a:fld>
            <a:endParaRPr lang="en-US"/>
          </a:p>
        </p:txBody>
      </p:sp>
    </p:spTree>
    <p:extLst>
      <p:ext uri="{BB962C8B-B14F-4D97-AF65-F5344CB8AC3E}">
        <p14:creationId xmlns:p14="http://schemas.microsoft.com/office/powerpoint/2010/main" val="59752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2D4E1E-DFC0-0612-6125-9C3FFCF6AE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B5544F-E373-4A2C-A4AC-28955365E6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5E3A14-BDEE-BCCF-CAE5-97D78CED03C8}"/>
              </a:ext>
            </a:extLst>
          </p:cNvPr>
          <p:cNvSpPr>
            <a:spLocks noGrp="1"/>
          </p:cNvSpPr>
          <p:nvPr>
            <p:ph type="dt" sz="half" idx="10"/>
          </p:nvPr>
        </p:nvSpPr>
        <p:spPr/>
        <p:txBody>
          <a:bodyPr/>
          <a:lstStyle/>
          <a:p>
            <a:fld id="{F784FB70-F647-E442-ACFA-B7DB96C0B3A3}" type="datetimeFigureOut">
              <a:rPr lang="en-US" smtClean="0"/>
              <a:t>4/28/22</a:t>
            </a:fld>
            <a:endParaRPr lang="en-US"/>
          </a:p>
        </p:txBody>
      </p:sp>
      <p:sp>
        <p:nvSpPr>
          <p:cNvPr id="5" name="Footer Placeholder 4">
            <a:extLst>
              <a:ext uri="{FF2B5EF4-FFF2-40B4-BE49-F238E27FC236}">
                <a16:creationId xmlns:a16="http://schemas.microsoft.com/office/drawing/2014/main" id="{AAEE799B-F094-9393-F599-835FC151F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7D3F3-04CB-0730-E316-24F59FFA852F}"/>
              </a:ext>
            </a:extLst>
          </p:cNvPr>
          <p:cNvSpPr>
            <a:spLocks noGrp="1"/>
          </p:cNvSpPr>
          <p:nvPr>
            <p:ph type="sldNum" sz="quarter" idx="12"/>
          </p:nvPr>
        </p:nvSpPr>
        <p:spPr/>
        <p:txBody>
          <a:bodyPr/>
          <a:lstStyle/>
          <a:p>
            <a:fld id="{68D5F270-CFFE-174F-BD04-E652BD4A3597}" type="slidenum">
              <a:rPr lang="en-US" smtClean="0"/>
              <a:t>‹#›</a:t>
            </a:fld>
            <a:endParaRPr lang="en-US"/>
          </a:p>
        </p:txBody>
      </p:sp>
    </p:spTree>
    <p:extLst>
      <p:ext uri="{BB962C8B-B14F-4D97-AF65-F5344CB8AC3E}">
        <p14:creationId xmlns:p14="http://schemas.microsoft.com/office/powerpoint/2010/main" val="63987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58D37-1BB3-2219-E017-B80FF02E0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AC692B-8FB5-93DE-0D26-98EEA8B7B2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44ED92-77C8-3E30-F33D-D1C17E32FD27}"/>
              </a:ext>
            </a:extLst>
          </p:cNvPr>
          <p:cNvSpPr>
            <a:spLocks noGrp="1"/>
          </p:cNvSpPr>
          <p:nvPr>
            <p:ph type="dt" sz="half" idx="10"/>
          </p:nvPr>
        </p:nvSpPr>
        <p:spPr/>
        <p:txBody>
          <a:bodyPr/>
          <a:lstStyle/>
          <a:p>
            <a:fld id="{F784FB70-F647-E442-ACFA-B7DB96C0B3A3}" type="datetimeFigureOut">
              <a:rPr lang="en-US" smtClean="0"/>
              <a:t>4/28/22</a:t>
            </a:fld>
            <a:endParaRPr lang="en-US"/>
          </a:p>
        </p:txBody>
      </p:sp>
      <p:sp>
        <p:nvSpPr>
          <p:cNvPr id="5" name="Footer Placeholder 4">
            <a:extLst>
              <a:ext uri="{FF2B5EF4-FFF2-40B4-BE49-F238E27FC236}">
                <a16:creationId xmlns:a16="http://schemas.microsoft.com/office/drawing/2014/main" id="{D29F377A-DFC3-1222-9A8D-580DA5835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81519-BF35-A634-311F-05C1E702760C}"/>
              </a:ext>
            </a:extLst>
          </p:cNvPr>
          <p:cNvSpPr>
            <a:spLocks noGrp="1"/>
          </p:cNvSpPr>
          <p:nvPr>
            <p:ph type="sldNum" sz="quarter" idx="12"/>
          </p:nvPr>
        </p:nvSpPr>
        <p:spPr/>
        <p:txBody>
          <a:bodyPr/>
          <a:lstStyle/>
          <a:p>
            <a:fld id="{68D5F270-CFFE-174F-BD04-E652BD4A3597}" type="slidenum">
              <a:rPr lang="en-US" smtClean="0"/>
              <a:t>‹#›</a:t>
            </a:fld>
            <a:endParaRPr lang="en-US"/>
          </a:p>
        </p:txBody>
      </p:sp>
    </p:spTree>
    <p:extLst>
      <p:ext uri="{BB962C8B-B14F-4D97-AF65-F5344CB8AC3E}">
        <p14:creationId xmlns:p14="http://schemas.microsoft.com/office/powerpoint/2010/main" val="2870215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38A2-F963-CF1A-96D2-FB9C2310F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F17135-4636-80E3-1462-3514089E1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88E8AE-D04C-C451-5E94-24B13FD82BED}"/>
              </a:ext>
            </a:extLst>
          </p:cNvPr>
          <p:cNvSpPr>
            <a:spLocks noGrp="1"/>
          </p:cNvSpPr>
          <p:nvPr>
            <p:ph type="dt" sz="half" idx="10"/>
          </p:nvPr>
        </p:nvSpPr>
        <p:spPr/>
        <p:txBody>
          <a:bodyPr/>
          <a:lstStyle/>
          <a:p>
            <a:fld id="{F784FB70-F647-E442-ACFA-B7DB96C0B3A3}" type="datetimeFigureOut">
              <a:rPr lang="en-US" smtClean="0"/>
              <a:t>4/28/22</a:t>
            </a:fld>
            <a:endParaRPr lang="en-US"/>
          </a:p>
        </p:txBody>
      </p:sp>
      <p:sp>
        <p:nvSpPr>
          <p:cNvPr id="5" name="Footer Placeholder 4">
            <a:extLst>
              <a:ext uri="{FF2B5EF4-FFF2-40B4-BE49-F238E27FC236}">
                <a16:creationId xmlns:a16="http://schemas.microsoft.com/office/drawing/2014/main" id="{7205A79F-EC27-C66E-36A3-002253EA0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F8DA81-A3D7-BF04-6657-D7D17D82C6D3}"/>
              </a:ext>
            </a:extLst>
          </p:cNvPr>
          <p:cNvSpPr>
            <a:spLocks noGrp="1"/>
          </p:cNvSpPr>
          <p:nvPr>
            <p:ph type="sldNum" sz="quarter" idx="12"/>
          </p:nvPr>
        </p:nvSpPr>
        <p:spPr/>
        <p:txBody>
          <a:bodyPr/>
          <a:lstStyle/>
          <a:p>
            <a:fld id="{68D5F270-CFFE-174F-BD04-E652BD4A3597}" type="slidenum">
              <a:rPr lang="en-US" smtClean="0"/>
              <a:t>‹#›</a:t>
            </a:fld>
            <a:endParaRPr lang="en-US"/>
          </a:p>
        </p:txBody>
      </p:sp>
    </p:spTree>
    <p:extLst>
      <p:ext uri="{BB962C8B-B14F-4D97-AF65-F5344CB8AC3E}">
        <p14:creationId xmlns:p14="http://schemas.microsoft.com/office/powerpoint/2010/main" val="305125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4170C-42B1-4438-785E-CADD5D2702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5F9DE7-57CB-B331-6277-B609306A58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0941D8-E1C8-3731-2287-B8BA1B1FD5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B84F66-4E14-D495-5F1C-5DDAC887B344}"/>
              </a:ext>
            </a:extLst>
          </p:cNvPr>
          <p:cNvSpPr>
            <a:spLocks noGrp="1"/>
          </p:cNvSpPr>
          <p:nvPr>
            <p:ph type="dt" sz="half" idx="10"/>
          </p:nvPr>
        </p:nvSpPr>
        <p:spPr/>
        <p:txBody>
          <a:bodyPr/>
          <a:lstStyle/>
          <a:p>
            <a:fld id="{F784FB70-F647-E442-ACFA-B7DB96C0B3A3}" type="datetimeFigureOut">
              <a:rPr lang="en-US" smtClean="0"/>
              <a:t>4/28/22</a:t>
            </a:fld>
            <a:endParaRPr lang="en-US"/>
          </a:p>
        </p:txBody>
      </p:sp>
      <p:sp>
        <p:nvSpPr>
          <p:cNvPr id="6" name="Footer Placeholder 5">
            <a:extLst>
              <a:ext uri="{FF2B5EF4-FFF2-40B4-BE49-F238E27FC236}">
                <a16:creationId xmlns:a16="http://schemas.microsoft.com/office/drawing/2014/main" id="{F6197F1B-1CB0-BBC2-C8E9-AAE61BA66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A90198-46E5-FC99-B8DE-AE586D4E5745}"/>
              </a:ext>
            </a:extLst>
          </p:cNvPr>
          <p:cNvSpPr>
            <a:spLocks noGrp="1"/>
          </p:cNvSpPr>
          <p:nvPr>
            <p:ph type="sldNum" sz="quarter" idx="12"/>
          </p:nvPr>
        </p:nvSpPr>
        <p:spPr/>
        <p:txBody>
          <a:bodyPr/>
          <a:lstStyle/>
          <a:p>
            <a:fld id="{68D5F270-CFFE-174F-BD04-E652BD4A3597}" type="slidenum">
              <a:rPr lang="en-US" smtClean="0"/>
              <a:t>‹#›</a:t>
            </a:fld>
            <a:endParaRPr lang="en-US"/>
          </a:p>
        </p:txBody>
      </p:sp>
    </p:spTree>
    <p:extLst>
      <p:ext uri="{BB962C8B-B14F-4D97-AF65-F5344CB8AC3E}">
        <p14:creationId xmlns:p14="http://schemas.microsoft.com/office/powerpoint/2010/main" val="25369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1532-F198-5372-F821-E000E43D0B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7192CD-4052-B1A4-8E8D-1A87FA2CD9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5F5C7A-7207-745E-A659-B4251D5F63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95C48C-4D28-BDBF-A405-173781EB03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CEB667-47AC-EB88-2CBB-C4943537A4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6E135B-C366-6F46-9150-21492A8C07BE}"/>
              </a:ext>
            </a:extLst>
          </p:cNvPr>
          <p:cNvSpPr>
            <a:spLocks noGrp="1"/>
          </p:cNvSpPr>
          <p:nvPr>
            <p:ph type="dt" sz="half" idx="10"/>
          </p:nvPr>
        </p:nvSpPr>
        <p:spPr/>
        <p:txBody>
          <a:bodyPr/>
          <a:lstStyle/>
          <a:p>
            <a:fld id="{F784FB70-F647-E442-ACFA-B7DB96C0B3A3}" type="datetimeFigureOut">
              <a:rPr lang="en-US" smtClean="0"/>
              <a:t>4/28/22</a:t>
            </a:fld>
            <a:endParaRPr lang="en-US"/>
          </a:p>
        </p:txBody>
      </p:sp>
      <p:sp>
        <p:nvSpPr>
          <p:cNvPr id="8" name="Footer Placeholder 7">
            <a:extLst>
              <a:ext uri="{FF2B5EF4-FFF2-40B4-BE49-F238E27FC236}">
                <a16:creationId xmlns:a16="http://schemas.microsoft.com/office/drawing/2014/main" id="{F88578FC-0B9C-D271-15AA-4E870ABCAC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44FB79-0F99-807C-5606-28FEA523714E}"/>
              </a:ext>
            </a:extLst>
          </p:cNvPr>
          <p:cNvSpPr>
            <a:spLocks noGrp="1"/>
          </p:cNvSpPr>
          <p:nvPr>
            <p:ph type="sldNum" sz="quarter" idx="12"/>
          </p:nvPr>
        </p:nvSpPr>
        <p:spPr/>
        <p:txBody>
          <a:bodyPr/>
          <a:lstStyle/>
          <a:p>
            <a:fld id="{68D5F270-CFFE-174F-BD04-E652BD4A3597}" type="slidenum">
              <a:rPr lang="en-US" smtClean="0"/>
              <a:t>‹#›</a:t>
            </a:fld>
            <a:endParaRPr lang="en-US"/>
          </a:p>
        </p:txBody>
      </p:sp>
    </p:spTree>
    <p:extLst>
      <p:ext uri="{BB962C8B-B14F-4D97-AF65-F5344CB8AC3E}">
        <p14:creationId xmlns:p14="http://schemas.microsoft.com/office/powerpoint/2010/main" val="420537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BF27-8EBE-308F-E9A7-0C6B07F553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D5B64D-AD4E-9A5A-C180-673AEF1DD927}"/>
              </a:ext>
            </a:extLst>
          </p:cNvPr>
          <p:cNvSpPr>
            <a:spLocks noGrp="1"/>
          </p:cNvSpPr>
          <p:nvPr>
            <p:ph type="dt" sz="half" idx="10"/>
          </p:nvPr>
        </p:nvSpPr>
        <p:spPr/>
        <p:txBody>
          <a:bodyPr/>
          <a:lstStyle/>
          <a:p>
            <a:fld id="{F784FB70-F647-E442-ACFA-B7DB96C0B3A3}" type="datetimeFigureOut">
              <a:rPr lang="en-US" smtClean="0"/>
              <a:t>4/28/22</a:t>
            </a:fld>
            <a:endParaRPr lang="en-US"/>
          </a:p>
        </p:txBody>
      </p:sp>
      <p:sp>
        <p:nvSpPr>
          <p:cNvPr id="4" name="Footer Placeholder 3">
            <a:extLst>
              <a:ext uri="{FF2B5EF4-FFF2-40B4-BE49-F238E27FC236}">
                <a16:creationId xmlns:a16="http://schemas.microsoft.com/office/drawing/2014/main" id="{07CCBB62-697A-F9A3-EC6A-45039CFAE1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DFA745-CAC7-AF40-E44D-3B6F6AA1A41E}"/>
              </a:ext>
            </a:extLst>
          </p:cNvPr>
          <p:cNvSpPr>
            <a:spLocks noGrp="1"/>
          </p:cNvSpPr>
          <p:nvPr>
            <p:ph type="sldNum" sz="quarter" idx="12"/>
          </p:nvPr>
        </p:nvSpPr>
        <p:spPr/>
        <p:txBody>
          <a:bodyPr/>
          <a:lstStyle/>
          <a:p>
            <a:fld id="{68D5F270-CFFE-174F-BD04-E652BD4A3597}" type="slidenum">
              <a:rPr lang="en-US" smtClean="0"/>
              <a:t>‹#›</a:t>
            </a:fld>
            <a:endParaRPr lang="en-US"/>
          </a:p>
        </p:txBody>
      </p:sp>
    </p:spTree>
    <p:extLst>
      <p:ext uri="{BB962C8B-B14F-4D97-AF65-F5344CB8AC3E}">
        <p14:creationId xmlns:p14="http://schemas.microsoft.com/office/powerpoint/2010/main" val="317593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E9CDC9-A4AE-F806-5FCE-5CB3847177E4}"/>
              </a:ext>
            </a:extLst>
          </p:cNvPr>
          <p:cNvSpPr>
            <a:spLocks noGrp="1"/>
          </p:cNvSpPr>
          <p:nvPr>
            <p:ph type="dt" sz="half" idx="10"/>
          </p:nvPr>
        </p:nvSpPr>
        <p:spPr/>
        <p:txBody>
          <a:bodyPr/>
          <a:lstStyle/>
          <a:p>
            <a:fld id="{F784FB70-F647-E442-ACFA-B7DB96C0B3A3}" type="datetimeFigureOut">
              <a:rPr lang="en-US" smtClean="0"/>
              <a:t>4/28/22</a:t>
            </a:fld>
            <a:endParaRPr lang="en-US"/>
          </a:p>
        </p:txBody>
      </p:sp>
      <p:sp>
        <p:nvSpPr>
          <p:cNvPr id="3" name="Footer Placeholder 2">
            <a:extLst>
              <a:ext uri="{FF2B5EF4-FFF2-40B4-BE49-F238E27FC236}">
                <a16:creationId xmlns:a16="http://schemas.microsoft.com/office/drawing/2014/main" id="{4551E35D-C9EA-DBE2-AC0D-BC153BBC17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9CBF18-F2EF-09DA-8738-771003F95565}"/>
              </a:ext>
            </a:extLst>
          </p:cNvPr>
          <p:cNvSpPr>
            <a:spLocks noGrp="1"/>
          </p:cNvSpPr>
          <p:nvPr>
            <p:ph type="sldNum" sz="quarter" idx="12"/>
          </p:nvPr>
        </p:nvSpPr>
        <p:spPr/>
        <p:txBody>
          <a:bodyPr/>
          <a:lstStyle/>
          <a:p>
            <a:fld id="{68D5F270-CFFE-174F-BD04-E652BD4A3597}" type="slidenum">
              <a:rPr lang="en-US" smtClean="0"/>
              <a:t>‹#›</a:t>
            </a:fld>
            <a:endParaRPr lang="en-US"/>
          </a:p>
        </p:txBody>
      </p:sp>
    </p:spTree>
    <p:extLst>
      <p:ext uri="{BB962C8B-B14F-4D97-AF65-F5344CB8AC3E}">
        <p14:creationId xmlns:p14="http://schemas.microsoft.com/office/powerpoint/2010/main" val="233919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CB84-8E03-B80A-2CED-3FB34E1271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CBAA39-DAA3-5844-069D-3F8BC7359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75583-BB26-7CEA-B81F-D6B153CFC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A1755E-F4D5-C77C-B0DE-83315AAB0C99}"/>
              </a:ext>
            </a:extLst>
          </p:cNvPr>
          <p:cNvSpPr>
            <a:spLocks noGrp="1"/>
          </p:cNvSpPr>
          <p:nvPr>
            <p:ph type="dt" sz="half" idx="10"/>
          </p:nvPr>
        </p:nvSpPr>
        <p:spPr/>
        <p:txBody>
          <a:bodyPr/>
          <a:lstStyle/>
          <a:p>
            <a:fld id="{F784FB70-F647-E442-ACFA-B7DB96C0B3A3}" type="datetimeFigureOut">
              <a:rPr lang="en-US" smtClean="0"/>
              <a:t>4/28/22</a:t>
            </a:fld>
            <a:endParaRPr lang="en-US"/>
          </a:p>
        </p:txBody>
      </p:sp>
      <p:sp>
        <p:nvSpPr>
          <p:cNvPr id="6" name="Footer Placeholder 5">
            <a:extLst>
              <a:ext uri="{FF2B5EF4-FFF2-40B4-BE49-F238E27FC236}">
                <a16:creationId xmlns:a16="http://schemas.microsoft.com/office/drawing/2014/main" id="{6EC79AFD-D883-56EC-379F-73C4D8505F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7A1AC-D081-E7B6-5A7B-777E07C6D32B}"/>
              </a:ext>
            </a:extLst>
          </p:cNvPr>
          <p:cNvSpPr>
            <a:spLocks noGrp="1"/>
          </p:cNvSpPr>
          <p:nvPr>
            <p:ph type="sldNum" sz="quarter" idx="12"/>
          </p:nvPr>
        </p:nvSpPr>
        <p:spPr/>
        <p:txBody>
          <a:bodyPr/>
          <a:lstStyle/>
          <a:p>
            <a:fld id="{68D5F270-CFFE-174F-BD04-E652BD4A3597}" type="slidenum">
              <a:rPr lang="en-US" smtClean="0"/>
              <a:t>‹#›</a:t>
            </a:fld>
            <a:endParaRPr lang="en-US"/>
          </a:p>
        </p:txBody>
      </p:sp>
    </p:spTree>
    <p:extLst>
      <p:ext uri="{BB962C8B-B14F-4D97-AF65-F5344CB8AC3E}">
        <p14:creationId xmlns:p14="http://schemas.microsoft.com/office/powerpoint/2010/main" val="137450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F2FD-900B-091F-4E96-BA212FC7A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94D4C6-C184-94C7-8388-D95E17E9FB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553E05-2FAA-75BB-6F88-350D8494E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1BC0BB-DFB9-FA4C-6E6B-CCEBC5C82982}"/>
              </a:ext>
            </a:extLst>
          </p:cNvPr>
          <p:cNvSpPr>
            <a:spLocks noGrp="1"/>
          </p:cNvSpPr>
          <p:nvPr>
            <p:ph type="dt" sz="half" idx="10"/>
          </p:nvPr>
        </p:nvSpPr>
        <p:spPr/>
        <p:txBody>
          <a:bodyPr/>
          <a:lstStyle/>
          <a:p>
            <a:fld id="{F784FB70-F647-E442-ACFA-B7DB96C0B3A3}" type="datetimeFigureOut">
              <a:rPr lang="en-US" smtClean="0"/>
              <a:t>4/28/22</a:t>
            </a:fld>
            <a:endParaRPr lang="en-US"/>
          </a:p>
        </p:txBody>
      </p:sp>
      <p:sp>
        <p:nvSpPr>
          <p:cNvPr id="6" name="Footer Placeholder 5">
            <a:extLst>
              <a:ext uri="{FF2B5EF4-FFF2-40B4-BE49-F238E27FC236}">
                <a16:creationId xmlns:a16="http://schemas.microsoft.com/office/drawing/2014/main" id="{00349DC1-6B9A-7731-9952-C78914655B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3D873B-0483-F647-F4ED-F98777D4DB00}"/>
              </a:ext>
            </a:extLst>
          </p:cNvPr>
          <p:cNvSpPr>
            <a:spLocks noGrp="1"/>
          </p:cNvSpPr>
          <p:nvPr>
            <p:ph type="sldNum" sz="quarter" idx="12"/>
          </p:nvPr>
        </p:nvSpPr>
        <p:spPr/>
        <p:txBody>
          <a:bodyPr/>
          <a:lstStyle/>
          <a:p>
            <a:fld id="{68D5F270-CFFE-174F-BD04-E652BD4A3597}" type="slidenum">
              <a:rPr lang="en-US" smtClean="0"/>
              <a:t>‹#›</a:t>
            </a:fld>
            <a:endParaRPr lang="en-US"/>
          </a:p>
        </p:txBody>
      </p:sp>
    </p:spTree>
    <p:extLst>
      <p:ext uri="{BB962C8B-B14F-4D97-AF65-F5344CB8AC3E}">
        <p14:creationId xmlns:p14="http://schemas.microsoft.com/office/powerpoint/2010/main" val="185085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929154-266A-6527-5362-12E59CA5F1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1CA3E2-AD52-CBCE-7A3B-094F72120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3E26E2-172A-7432-680F-4EB0DE551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4FB70-F647-E442-ACFA-B7DB96C0B3A3}" type="datetimeFigureOut">
              <a:rPr lang="en-US" smtClean="0"/>
              <a:t>4/28/22</a:t>
            </a:fld>
            <a:endParaRPr lang="en-US"/>
          </a:p>
        </p:txBody>
      </p:sp>
      <p:sp>
        <p:nvSpPr>
          <p:cNvPr id="5" name="Footer Placeholder 4">
            <a:extLst>
              <a:ext uri="{FF2B5EF4-FFF2-40B4-BE49-F238E27FC236}">
                <a16:creationId xmlns:a16="http://schemas.microsoft.com/office/drawing/2014/main" id="{3D47AEC3-03FA-5334-73A5-7D7B524D8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F0765E-6B94-FE35-6213-D99D619B05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5F270-CFFE-174F-BD04-E652BD4A3597}" type="slidenum">
              <a:rPr lang="en-US" smtClean="0"/>
              <a:t>‹#›</a:t>
            </a:fld>
            <a:endParaRPr lang="en-US"/>
          </a:p>
        </p:txBody>
      </p:sp>
    </p:spTree>
    <p:extLst>
      <p:ext uri="{BB962C8B-B14F-4D97-AF65-F5344CB8AC3E}">
        <p14:creationId xmlns:p14="http://schemas.microsoft.com/office/powerpoint/2010/main" val="3851729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EA17-6BD2-8D9C-EBA2-D59486308054}"/>
              </a:ext>
            </a:extLst>
          </p:cNvPr>
          <p:cNvSpPr>
            <a:spLocks noGrp="1"/>
          </p:cNvSpPr>
          <p:nvPr>
            <p:ph type="ctrTitle"/>
          </p:nvPr>
        </p:nvSpPr>
        <p:spPr>
          <a:xfrm>
            <a:off x="1524000" y="909712"/>
            <a:ext cx="9144000" cy="2387600"/>
          </a:xfrm>
        </p:spPr>
        <p:txBody>
          <a:bodyPr>
            <a:normAutofit fontScale="90000"/>
          </a:bodyPr>
          <a:lstStyle/>
          <a:p>
            <a:r>
              <a:rPr lang="en-US" dirty="0"/>
              <a:t>Automatically Annotate Medical Images for downstream analysis</a:t>
            </a:r>
          </a:p>
        </p:txBody>
      </p:sp>
      <p:sp>
        <p:nvSpPr>
          <p:cNvPr id="3" name="Subtitle 2">
            <a:extLst>
              <a:ext uri="{FF2B5EF4-FFF2-40B4-BE49-F238E27FC236}">
                <a16:creationId xmlns:a16="http://schemas.microsoft.com/office/drawing/2014/main" id="{48F465CC-0C94-9DD6-B36A-6D4C0709F9FB}"/>
              </a:ext>
            </a:extLst>
          </p:cNvPr>
          <p:cNvSpPr>
            <a:spLocks noGrp="1"/>
          </p:cNvSpPr>
          <p:nvPr>
            <p:ph type="subTitle" idx="1"/>
          </p:nvPr>
        </p:nvSpPr>
        <p:spPr>
          <a:xfrm>
            <a:off x="1524000" y="3750894"/>
            <a:ext cx="9144000" cy="1655762"/>
          </a:xfrm>
        </p:spPr>
        <p:txBody>
          <a:bodyPr>
            <a:normAutofit lnSpcReduction="10000"/>
          </a:bodyPr>
          <a:lstStyle/>
          <a:p>
            <a:r>
              <a:rPr lang="en-US" dirty="0"/>
              <a:t>Capstone Project (Spring 2022)</a:t>
            </a:r>
          </a:p>
          <a:p>
            <a:r>
              <a:rPr lang="en-US" dirty="0"/>
              <a:t>Li Yuan</a:t>
            </a:r>
          </a:p>
          <a:p>
            <a:r>
              <a:rPr lang="en-US" dirty="0"/>
              <a:t>Master of Science in Data Science</a:t>
            </a:r>
          </a:p>
          <a:p>
            <a:r>
              <a:rPr lang="en-US" dirty="0"/>
              <a:t>Data Science Institute, Vanderbilt University</a:t>
            </a:r>
          </a:p>
        </p:txBody>
      </p:sp>
    </p:spTree>
    <p:extLst>
      <p:ext uri="{BB962C8B-B14F-4D97-AF65-F5344CB8AC3E}">
        <p14:creationId xmlns:p14="http://schemas.microsoft.com/office/powerpoint/2010/main" val="3897097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7D52-D7F6-D178-02E2-4C4EC285EE32}"/>
              </a:ext>
            </a:extLst>
          </p:cNvPr>
          <p:cNvSpPr>
            <a:spLocks noGrp="1"/>
          </p:cNvSpPr>
          <p:nvPr>
            <p:ph type="title"/>
          </p:nvPr>
        </p:nvSpPr>
        <p:spPr/>
        <p:txBody>
          <a:bodyPr/>
          <a:lstStyle/>
          <a:p>
            <a:r>
              <a:rPr lang="en-US" dirty="0"/>
              <a:t>The Goal/Motivation</a:t>
            </a:r>
          </a:p>
        </p:txBody>
      </p:sp>
      <p:sp>
        <p:nvSpPr>
          <p:cNvPr id="4" name="TextBox 3">
            <a:extLst>
              <a:ext uri="{FF2B5EF4-FFF2-40B4-BE49-F238E27FC236}">
                <a16:creationId xmlns:a16="http://schemas.microsoft.com/office/drawing/2014/main" id="{10928C2B-0E5B-AEDE-FC87-C23E2AB28BE6}"/>
              </a:ext>
            </a:extLst>
          </p:cNvPr>
          <p:cNvSpPr txBox="1"/>
          <p:nvPr/>
        </p:nvSpPr>
        <p:spPr>
          <a:xfrm>
            <a:off x="838200" y="2179675"/>
            <a:ext cx="11017102" cy="2246769"/>
          </a:xfrm>
          <a:prstGeom prst="rect">
            <a:avLst/>
          </a:prstGeom>
          <a:noFill/>
        </p:spPr>
        <p:txBody>
          <a:bodyPr wrap="square" rtlCol="0">
            <a:spAutoFit/>
          </a:bodyPr>
          <a:lstStyle/>
          <a:p>
            <a:r>
              <a:rPr lang="en-US" sz="2800" dirty="0"/>
              <a:t>More and more unlabeled medical images are needed to be annotated for the downstream research analysis. However, manually labeling millions of medical images is impractical. Thus, I want to build an automatic annotator to speed up this process and provide more labeled images for big data analysis.</a:t>
            </a:r>
          </a:p>
        </p:txBody>
      </p:sp>
    </p:spTree>
    <p:extLst>
      <p:ext uri="{BB962C8B-B14F-4D97-AF65-F5344CB8AC3E}">
        <p14:creationId xmlns:p14="http://schemas.microsoft.com/office/powerpoint/2010/main" val="195790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9BF6-8DA5-D8C9-C35D-C4A9F7AC41FD}"/>
              </a:ext>
            </a:extLst>
          </p:cNvPr>
          <p:cNvSpPr>
            <a:spLocks noGrp="1"/>
          </p:cNvSpPr>
          <p:nvPr>
            <p:ph type="title"/>
          </p:nvPr>
        </p:nvSpPr>
        <p:spPr>
          <a:xfrm>
            <a:off x="412898" y="115137"/>
            <a:ext cx="10515600" cy="602438"/>
          </a:xfrm>
        </p:spPr>
        <p:txBody>
          <a:bodyPr>
            <a:noAutofit/>
          </a:bodyPr>
          <a:lstStyle/>
          <a:p>
            <a:r>
              <a:rPr lang="en-US" dirty="0"/>
              <a:t>Data Description</a:t>
            </a:r>
          </a:p>
        </p:txBody>
      </p:sp>
      <p:sp>
        <p:nvSpPr>
          <p:cNvPr id="4" name="TextBox 3">
            <a:extLst>
              <a:ext uri="{FF2B5EF4-FFF2-40B4-BE49-F238E27FC236}">
                <a16:creationId xmlns:a16="http://schemas.microsoft.com/office/drawing/2014/main" id="{47951CC0-88B3-BFA3-130F-77AFF332BFCB}"/>
              </a:ext>
            </a:extLst>
          </p:cNvPr>
          <p:cNvSpPr txBox="1"/>
          <p:nvPr/>
        </p:nvSpPr>
        <p:spPr>
          <a:xfrm>
            <a:off x="412898" y="880824"/>
            <a:ext cx="11197856" cy="954107"/>
          </a:xfrm>
          <a:prstGeom prst="rect">
            <a:avLst/>
          </a:prstGeom>
          <a:noFill/>
        </p:spPr>
        <p:txBody>
          <a:bodyPr wrap="square" rtlCol="0">
            <a:spAutoFit/>
          </a:bodyPr>
          <a:lstStyle/>
          <a:p>
            <a:r>
              <a:rPr lang="en-US" sz="2800" dirty="0" err="1"/>
              <a:t>MedMNIST</a:t>
            </a:r>
            <a:r>
              <a:rPr lang="en-US" sz="2800" dirty="0"/>
              <a:t> v2: A Large-Scale Lightweight Benchmark for 2D and 3D Biomedical Image Classification</a:t>
            </a:r>
          </a:p>
        </p:txBody>
      </p:sp>
      <p:pic>
        <p:nvPicPr>
          <p:cNvPr id="6" name="Picture 5" descr="Graphical user interface, text, application&#10;&#10;Description automatically generated">
            <a:extLst>
              <a:ext uri="{FF2B5EF4-FFF2-40B4-BE49-F238E27FC236}">
                <a16:creationId xmlns:a16="http://schemas.microsoft.com/office/drawing/2014/main" id="{3DE28E98-E0CD-F5F7-86FD-95DDEF9FA257}"/>
              </a:ext>
            </a:extLst>
          </p:cNvPr>
          <p:cNvPicPr>
            <a:picLocks noChangeAspect="1"/>
          </p:cNvPicPr>
          <p:nvPr/>
        </p:nvPicPr>
        <p:blipFill>
          <a:blip r:embed="rId2"/>
          <a:stretch>
            <a:fillRect/>
          </a:stretch>
        </p:blipFill>
        <p:spPr>
          <a:xfrm>
            <a:off x="148855" y="1834931"/>
            <a:ext cx="9218429" cy="2554891"/>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B909244F-9891-EB00-CC9D-DC79C4CB34BA}"/>
              </a:ext>
            </a:extLst>
          </p:cNvPr>
          <p:cNvPicPr>
            <a:picLocks noChangeAspect="1"/>
          </p:cNvPicPr>
          <p:nvPr/>
        </p:nvPicPr>
        <p:blipFill>
          <a:blip r:embed="rId3"/>
          <a:stretch>
            <a:fillRect/>
          </a:stretch>
        </p:blipFill>
        <p:spPr>
          <a:xfrm>
            <a:off x="148855" y="4193790"/>
            <a:ext cx="9494875" cy="2626776"/>
          </a:xfrm>
          <a:prstGeom prst="rect">
            <a:avLst/>
          </a:prstGeom>
        </p:spPr>
      </p:pic>
    </p:spTree>
    <p:extLst>
      <p:ext uri="{BB962C8B-B14F-4D97-AF65-F5344CB8AC3E}">
        <p14:creationId xmlns:p14="http://schemas.microsoft.com/office/powerpoint/2010/main" val="2880037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8A7E-1C3E-898E-1159-029A8EA5B5A5}"/>
              </a:ext>
            </a:extLst>
          </p:cNvPr>
          <p:cNvSpPr>
            <a:spLocks noGrp="1"/>
          </p:cNvSpPr>
          <p:nvPr>
            <p:ph type="title"/>
          </p:nvPr>
        </p:nvSpPr>
        <p:spPr/>
        <p:txBody>
          <a:bodyPr/>
          <a:lstStyle/>
          <a:p>
            <a:r>
              <a:rPr lang="en-US" dirty="0"/>
              <a:t>Design Modeling</a:t>
            </a:r>
          </a:p>
        </p:txBody>
      </p:sp>
      <p:sp>
        <p:nvSpPr>
          <p:cNvPr id="4" name="TextBox 3">
            <a:extLst>
              <a:ext uri="{FF2B5EF4-FFF2-40B4-BE49-F238E27FC236}">
                <a16:creationId xmlns:a16="http://schemas.microsoft.com/office/drawing/2014/main" id="{E6684E46-7542-2B51-AF69-35B119518F54}"/>
              </a:ext>
            </a:extLst>
          </p:cNvPr>
          <p:cNvSpPr txBox="1"/>
          <p:nvPr/>
        </p:nvSpPr>
        <p:spPr>
          <a:xfrm>
            <a:off x="1010093" y="1690688"/>
            <a:ext cx="10515600" cy="3108543"/>
          </a:xfrm>
          <a:prstGeom prst="rect">
            <a:avLst/>
          </a:prstGeom>
          <a:noFill/>
        </p:spPr>
        <p:txBody>
          <a:bodyPr wrap="square" rtlCol="0">
            <a:spAutoFit/>
          </a:bodyPr>
          <a:lstStyle/>
          <a:p>
            <a:r>
              <a:rPr lang="en-US" sz="2800" dirty="0"/>
              <a:t>Three Stages:</a:t>
            </a:r>
          </a:p>
          <a:p>
            <a:pPr marL="342900" indent="-342900">
              <a:buAutoNum type="arabicPeriod"/>
            </a:pPr>
            <a:r>
              <a:rPr lang="en-US" sz="2800" dirty="0"/>
              <a:t>Directly Apply zero-shot clip model to classify the binary task for recognizing chest or breast images</a:t>
            </a:r>
          </a:p>
          <a:p>
            <a:pPr marL="342900" indent="-342900">
              <a:buAutoNum type="arabicPeriod"/>
            </a:pPr>
            <a:r>
              <a:rPr lang="en-US" sz="2800" dirty="0"/>
              <a:t>Train a Convolutional Neural Network to fine tune predictions from the first step</a:t>
            </a:r>
          </a:p>
          <a:p>
            <a:pPr marL="342900" indent="-342900">
              <a:buAutoNum type="arabicPeriod"/>
            </a:pPr>
            <a:r>
              <a:rPr lang="en-US" sz="2800" dirty="0"/>
              <a:t>Compare the trained CNN model results with results from CLIP on held-out test set</a:t>
            </a:r>
          </a:p>
        </p:txBody>
      </p:sp>
    </p:spTree>
    <p:extLst>
      <p:ext uri="{BB962C8B-B14F-4D97-AF65-F5344CB8AC3E}">
        <p14:creationId xmlns:p14="http://schemas.microsoft.com/office/powerpoint/2010/main" val="1299054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with low confidence">
            <a:extLst>
              <a:ext uri="{FF2B5EF4-FFF2-40B4-BE49-F238E27FC236}">
                <a16:creationId xmlns:a16="http://schemas.microsoft.com/office/drawing/2014/main" id="{F73F32BB-A3A1-5722-C015-44E8C336E65D}"/>
              </a:ext>
            </a:extLst>
          </p:cNvPr>
          <p:cNvPicPr>
            <a:picLocks noChangeAspect="1"/>
          </p:cNvPicPr>
          <p:nvPr>
            <p:custDataLst>
              <p:tags r:id="rId1"/>
            </p:custDataLst>
          </p:nvPr>
        </p:nvPicPr>
        <p:blipFill>
          <a:blip r:embed="rId13"/>
          <a:stretch>
            <a:fillRect/>
          </a:stretch>
        </p:blipFill>
        <p:spPr>
          <a:xfrm>
            <a:off x="5638783" y="948376"/>
            <a:ext cx="6457524" cy="2522397"/>
          </a:xfrm>
          <a:prstGeom prst="rect">
            <a:avLst/>
          </a:prstGeom>
          <a:ln w="63500">
            <a:solidFill>
              <a:schemeClr val="accent1"/>
            </a:solidFill>
          </a:ln>
        </p:spPr>
      </p:pic>
      <p:sp>
        <p:nvSpPr>
          <p:cNvPr id="7" name="TextBox 6">
            <a:extLst>
              <a:ext uri="{FF2B5EF4-FFF2-40B4-BE49-F238E27FC236}">
                <a16:creationId xmlns:a16="http://schemas.microsoft.com/office/drawing/2014/main" id="{96D6662A-E88D-288B-1EB2-503B1450DFC4}"/>
              </a:ext>
            </a:extLst>
          </p:cNvPr>
          <p:cNvSpPr txBox="1"/>
          <p:nvPr>
            <p:custDataLst>
              <p:tags r:id="rId2"/>
            </p:custDataLst>
          </p:nvPr>
        </p:nvSpPr>
        <p:spPr>
          <a:xfrm>
            <a:off x="503274" y="133617"/>
            <a:ext cx="7269126" cy="769441"/>
          </a:xfrm>
          <a:prstGeom prst="rect">
            <a:avLst/>
          </a:prstGeom>
          <a:noFill/>
        </p:spPr>
        <p:txBody>
          <a:bodyPr wrap="square" rtlCol="0">
            <a:spAutoFit/>
          </a:bodyPr>
          <a:lstStyle/>
          <a:p>
            <a:r>
              <a:rPr lang="en-US" sz="4400" dirty="0"/>
              <a:t>Model Architecture Pipeline </a:t>
            </a:r>
          </a:p>
        </p:txBody>
      </p:sp>
      <p:pic>
        <p:nvPicPr>
          <p:cNvPr id="9" name="Picture 8" descr="Diagram&#10;&#10;Description automatically generated">
            <a:extLst>
              <a:ext uri="{FF2B5EF4-FFF2-40B4-BE49-F238E27FC236}">
                <a16:creationId xmlns:a16="http://schemas.microsoft.com/office/drawing/2014/main" id="{DC28670A-DDA5-708F-1C4E-5E0BD41FD3C2}"/>
              </a:ext>
            </a:extLst>
          </p:cNvPr>
          <p:cNvPicPr>
            <a:picLocks noChangeAspect="1"/>
          </p:cNvPicPr>
          <p:nvPr>
            <p:custDataLst>
              <p:tags r:id="rId3"/>
            </p:custDataLst>
          </p:nvPr>
        </p:nvPicPr>
        <p:blipFill>
          <a:blip r:embed="rId14"/>
          <a:stretch>
            <a:fillRect/>
          </a:stretch>
        </p:blipFill>
        <p:spPr>
          <a:xfrm>
            <a:off x="2831804" y="3689056"/>
            <a:ext cx="6758763" cy="3098680"/>
          </a:xfrm>
          <a:prstGeom prst="rect">
            <a:avLst/>
          </a:prstGeom>
          <a:ln w="69850">
            <a:solidFill>
              <a:schemeClr val="accent1"/>
            </a:solidFill>
          </a:ln>
        </p:spPr>
      </p:pic>
      <p:sp>
        <p:nvSpPr>
          <p:cNvPr id="10" name="TextBox 9">
            <a:extLst>
              <a:ext uri="{FF2B5EF4-FFF2-40B4-BE49-F238E27FC236}">
                <a16:creationId xmlns:a16="http://schemas.microsoft.com/office/drawing/2014/main" id="{868EEB63-2A82-74E2-6108-6FAD7DD847DB}"/>
              </a:ext>
            </a:extLst>
          </p:cNvPr>
          <p:cNvSpPr txBox="1"/>
          <p:nvPr>
            <p:custDataLst>
              <p:tags r:id="rId4"/>
            </p:custDataLst>
          </p:nvPr>
        </p:nvSpPr>
        <p:spPr>
          <a:xfrm>
            <a:off x="95693" y="1609411"/>
            <a:ext cx="3413051" cy="1200329"/>
          </a:xfrm>
          <a:prstGeom prst="rect">
            <a:avLst/>
          </a:prstGeom>
          <a:noFill/>
          <a:ln w="60325">
            <a:solidFill>
              <a:schemeClr val="accent1"/>
            </a:solidFill>
          </a:ln>
        </p:spPr>
        <p:txBody>
          <a:bodyPr wrap="square" rtlCol="0">
            <a:spAutoFit/>
          </a:bodyPr>
          <a:lstStyle/>
          <a:p>
            <a:pPr marL="342900" indent="-342900">
              <a:buAutoNum type="arabicPeriod"/>
            </a:pPr>
            <a:r>
              <a:rPr lang="en-US" dirty="0"/>
              <a:t>Select half chest images and half breast images</a:t>
            </a:r>
          </a:p>
          <a:p>
            <a:pPr marL="342900" indent="-342900">
              <a:buAutoNum type="arabicPeriod"/>
            </a:pPr>
            <a:r>
              <a:rPr lang="en-US" dirty="0"/>
              <a:t>Stratified Split it into training, and test set</a:t>
            </a:r>
          </a:p>
        </p:txBody>
      </p:sp>
      <p:sp>
        <p:nvSpPr>
          <p:cNvPr id="11" name="TextBox 10">
            <a:extLst>
              <a:ext uri="{FF2B5EF4-FFF2-40B4-BE49-F238E27FC236}">
                <a16:creationId xmlns:a16="http://schemas.microsoft.com/office/drawing/2014/main" id="{C123DA1E-4BAB-E0BA-05B0-973F6E0860B4}"/>
              </a:ext>
            </a:extLst>
          </p:cNvPr>
          <p:cNvSpPr txBox="1"/>
          <p:nvPr>
            <p:custDataLst>
              <p:tags r:id="rId5"/>
            </p:custDataLst>
          </p:nvPr>
        </p:nvSpPr>
        <p:spPr>
          <a:xfrm>
            <a:off x="3901336" y="1067961"/>
            <a:ext cx="1244010" cy="923330"/>
          </a:xfrm>
          <a:prstGeom prst="rect">
            <a:avLst/>
          </a:prstGeom>
          <a:noFill/>
          <a:ln w="60325">
            <a:solidFill>
              <a:schemeClr val="accent1"/>
            </a:solidFill>
          </a:ln>
        </p:spPr>
        <p:txBody>
          <a:bodyPr wrap="square" rtlCol="0">
            <a:spAutoFit/>
          </a:bodyPr>
          <a:lstStyle/>
          <a:p>
            <a:r>
              <a:rPr lang="en-US" dirty="0"/>
              <a:t>3. Feed training into CLIP</a:t>
            </a:r>
          </a:p>
        </p:txBody>
      </p:sp>
      <p:cxnSp>
        <p:nvCxnSpPr>
          <p:cNvPr id="12" name="Straight Arrow Connector 11">
            <a:extLst>
              <a:ext uri="{FF2B5EF4-FFF2-40B4-BE49-F238E27FC236}">
                <a16:creationId xmlns:a16="http://schemas.microsoft.com/office/drawing/2014/main" id="{5A83229F-50B3-0B76-D847-E45D119D8E97}"/>
              </a:ext>
            </a:extLst>
          </p:cNvPr>
          <p:cNvCxnSpPr>
            <a:cxnSpLocks/>
          </p:cNvCxnSpPr>
          <p:nvPr>
            <p:custDataLst>
              <p:tags r:id="rId6"/>
            </p:custDataLst>
          </p:nvPr>
        </p:nvCxnSpPr>
        <p:spPr>
          <a:xfrm>
            <a:off x="3615761" y="2209574"/>
            <a:ext cx="1815159"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43ADBF-888E-D8EC-A24F-BAFB9F6C5620}"/>
              </a:ext>
            </a:extLst>
          </p:cNvPr>
          <p:cNvSpPr txBox="1"/>
          <p:nvPr>
            <p:custDataLst>
              <p:tags r:id="rId7"/>
            </p:custDataLst>
          </p:nvPr>
        </p:nvSpPr>
        <p:spPr>
          <a:xfrm>
            <a:off x="10392032" y="4744995"/>
            <a:ext cx="1482811" cy="1200329"/>
          </a:xfrm>
          <a:prstGeom prst="rect">
            <a:avLst/>
          </a:prstGeom>
          <a:noFill/>
          <a:ln w="69850">
            <a:solidFill>
              <a:schemeClr val="accent1"/>
            </a:solidFill>
          </a:ln>
        </p:spPr>
        <p:txBody>
          <a:bodyPr wrap="square" rtlCol="0">
            <a:spAutoFit/>
          </a:bodyPr>
          <a:lstStyle/>
          <a:p>
            <a:r>
              <a:rPr lang="en-US" dirty="0"/>
              <a:t>4. Feed Training and prediction into CNN</a:t>
            </a:r>
          </a:p>
        </p:txBody>
      </p:sp>
      <p:cxnSp>
        <p:nvCxnSpPr>
          <p:cNvPr id="18" name="Straight Arrow Connector 17">
            <a:extLst>
              <a:ext uri="{FF2B5EF4-FFF2-40B4-BE49-F238E27FC236}">
                <a16:creationId xmlns:a16="http://schemas.microsoft.com/office/drawing/2014/main" id="{0173D96C-211F-3881-A2FC-C740F4A1F7F4}"/>
              </a:ext>
            </a:extLst>
          </p:cNvPr>
          <p:cNvCxnSpPr>
            <a:cxnSpLocks/>
          </p:cNvCxnSpPr>
          <p:nvPr>
            <p:custDataLst>
              <p:tags r:id="rId8"/>
            </p:custDataLst>
          </p:nvPr>
        </p:nvCxnSpPr>
        <p:spPr>
          <a:xfrm>
            <a:off x="11133437" y="3516091"/>
            <a:ext cx="1" cy="1165081"/>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7DAABA3-E5B9-EDF3-98E9-FD447000CEA1}"/>
              </a:ext>
            </a:extLst>
          </p:cNvPr>
          <p:cNvCxnSpPr>
            <a:stCxn id="16" idx="1"/>
          </p:cNvCxnSpPr>
          <p:nvPr>
            <p:custDataLst>
              <p:tags r:id="rId9"/>
            </p:custDataLst>
          </p:nvPr>
        </p:nvCxnSpPr>
        <p:spPr>
          <a:xfrm flipH="1" flipV="1">
            <a:off x="9700054" y="5345159"/>
            <a:ext cx="691978" cy="1"/>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4781BB3-38EF-B627-5BE9-88FD51F9792F}"/>
              </a:ext>
            </a:extLst>
          </p:cNvPr>
          <p:cNvSpPr txBox="1"/>
          <p:nvPr>
            <p:custDataLst>
              <p:tags r:id="rId10"/>
            </p:custDataLst>
          </p:nvPr>
        </p:nvSpPr>
        <p:spPr>
          <a:xfrm>
            <a:off x="95693" y="4352432"/>
            <a:ext cx="2243470" cy="1200329"/>
          </a:xfrm>
          <a:prstGeom prst="rect">
            <a:avLst/>
          </a:prstGeom>
          <a:noFill/>
          <a:ln w="66675">
            <a:solidFill>
              <a:schemeClr val="accent1"/>
            </a:solidFill>
          </a:ln>
        </p:spPr>
        <p:txBody>
          <a:bodyPr wrap="square" rtlCol="0">
            <a:spAutoFit/>
          </a:bodyPr>
          <a:lstStyle/>
          <a:p>
            <a:r>
              <a:rPr lang="en-US" dirty="0"/>
              <a:t>5. Apply the trained model on the test to compare with results from CLIP only </a:t>
            </a:r>
          </a:p>
        </p:txBody>
      </p:sp>
      <p:cxnSp>
        <p:nvCxnSpPr>
          <p:cNvPr id="27" name="Straight Arrow Connector 26">
            <a:extLst>
              <a:ext uri="{FF2B5EF4-FFF2-40B4-BE49-F238E27FC236}">
                <a16:creationId xmlns:a16="http://schemas.microsoft.com/office/drawing/2014/main" id="{DAE3E108-BFCF-046D-8C78-945F7A545E25}"/>
              </a:ext>
            </a:extLst>
          </p:cNvPr>
          <p:cNvCxnSpPr>
            <a:cxnSpLocks/>
          </p:cNvCxnSpPr>
          <p:nvPr>
            <p:custDataLst>
              <p:tags r:id="rId11"/>
            </p:custDataLst>
          </p:nvPr>
        </p:nvCxnSpPr>
        <p:spPr>
          <a:xfrm flipH="1">
            <a:off x="2356741" y="4952596"/>
            <a:ext cx="383154" cy="1"/>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52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par>
                                <p:cTn id="28" presetID="53" presetClass="entr" presetSubtype="16"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ppt_w</p:attrName>
                                        </p:attrNameLst>
                                      </p:cBhvr>
                                      <p:tavLst>
                                        <p:tav tm="0">
                                          <p:val>
                                            <p:fltVal val="0"/>
                                          </p:val>
                                        </p:tav>
                                        <p:tav tm="100000">
                                          <p:val>
                                            <p:strVal val="#ppt_w"/>
                                          </p:val>
                                        </p:tav>
                                      </p:tavLst>
                                    </p:anim>
                                    <p:anim calcmode="lin" valueType="num">
                                      <p:cBhvr>
                                        <p:cTn id="31" dur="500" fill="hold"/>
                                        <p:tgtEl>
                                          <p:spTgt spid="24"/>
                                        </p:tgtEl>
                                        <p:attrNameLst>
                                          <p:attrName>ppt_h</p:attrName>
                                        </p:attrNameLst>
                                      </p:cBhvr>
                                      <p:tavLst>
                                        <p:tav tm="0">
                                          <p:val>
                                            <p:fltVal val="0"/>
                                          </p:val>
                                        </p:tav>
                                        <p:tav tm="100000">
                                          <p:val>
                                            <p:strVal val="#ppt_h"/>
                                          </p:val>
                                        </p:tav>
                                      </p:tavLst>
                                    </p:anim>
                                    <p:animEffect transition="in" filter="fade">
                                      <p:cBhvr>
                                        <p:cTn id="32" dur="500"/>
                                        <p:tgtEl>
                                          <p:spTgt spid="24"/>
                                        </p:tgtEl>
                                      </p:cBhvr>
                                    </p:animEffect>
                                  </p:childTnLst>
                                </p:cTn>
                              </p:par>
                              <p:par>
                                <p:cTn id="33" presetID="53" presetClass="entr" presetSubtype="16"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43"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
                                        <p:tgtEl>
                                          <p:spTgt spid="25"/>
                                        </p:tgtEl>
                                      </p:cBhvr>
                                    </p:animEffect>
                                    <p:anim calcmode="lin" valueType="num">
                                      <p:cBhvr>
                                        <p:cTn id="43" dur="400" fill="hold"/>
                                        <p:tgtEl>
                                          <p:spTgt spid="25"/>
                                        </p:tgtEl>
                                        <p:attrNameLst>
                                          <p:attrName>ppt_x</p:attrName>
                                        </p:attrNameLst>
                                      </p:cBhvr>
                                      <p:tavLst>
                                        <p:tav tm="0">
                                          <p:val>
                                            <p:strVal val="#ppt_x"/>
                                          </p:val>
                                        </p:tav>
                                        <p:tav tm="100000">
                                          <p:val>
                                            <p:strVal val="#ppt_x"/>
                                          </p:val>
                                        </p:tav>
                                      </p:tavLst>
                                    </p:anim>
                                    <p:anim calcmode="lin" valueType="num">
                                      <p:cBhvr>
                                        <p:cTn id="44" dur="400" fill="hold"/>
                                        <p:tgtEl>
                                          <p:spTgt spid="25"/>
                                        </p:tgtEl>
                                        <p:attrNameLst>
                                          <p:attrName>ppt_y</p:attrName>
                                        </p:attrNameLst>
                                      </p:cBhvr>
                                      <p:tavLst>
                                        <p:tav tm="0">
                                          <p:val>
                                            <p:strVal val="#ppt_y+0.31"/>
                                          </p:val>
                                        </p:tav>
                                        <p:tav tm="100000">
                                          <p:val>
                                            <p:strVal val="#ppt_y+0.31"/>
                                          </p:val>
                                        </p:tav>
                                      </p:tavLst>
                                    </p:anim>
                                    <p:anim calcmode="lin" valueType="num">
                                      <p:cBhvr>
                                        <p:cTn id="45" dur="600" decel="50000" fill="hold">
                                          <p:stCondLst>
                                            <p:cond delay="400"/>
                                          </p:stCondLst>
                                        </p:cTn>
                                        <p:tgtEl>
                                          <p:spTgt spid="2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6" dur="600" decel="50000" fill="hold">
                                          <p:stCondLst>
                                            <p:cond delay="400"/>
                                          </p:stCondLst>
                                        </p:cTn>
                                        <p:tgtEl>
                                          <p:spTgt spid="2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47" presetID="43"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
                                        <p:tgtEl>
                                          <p:spTgt spid="27"/>
                                        </p:tgtEl>
                                      </p:cBhvr>
                                    </p:animEffect>
                                    <p:anim calcmode="lin" valueType="num">
                                      <p:cBhvr>
                                        <p:cTn id="50" dur="400" fill="hold"/>
                                        <p:tgtEl>
                                          <p:spTgt spid="27"/>
                                        </p:tgtEl>
                                        <p:attrNameLst>
                                          <p:attrName>ppt_x</p:attrName>
                                        </p:attrNameLst>
                                      </p:cBhvr>
                                      <p:tavLst>
                                        <p:tav tm="0">
                                          <p:val>
                                            <p:strVal val="#ppt_x"/>
                                          </p:val>
                                        </p:tav>
                                        <p:tav tm="100000">
                                          <p:val>
                                            <p:strVal val="#ppt_x"/>
                                          </p:val>
                                        </p:tav>
                                      </p:tavLst>
                                    </p:anim>
                                    <p:anim calcmode="lin" valueType="num">
                                      <p:cBhvr>
                                        <p:cTn id="51" dur="400" fill="hold"/>
                                        <p:tgtEl>
                                          <p:spTgt spid="27"/>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2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2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EE86-21EA-B1D6-20D8-35C936B70B25}"/>
              </a:ext>
            </a:extLst>
          </p:cNvPr>
          <p:cNvSpPr>
            <a:spLocks noGrp="1"/>
          </p:cNvSpPr>
          <p:nvPr>
            <p:ph type="title"/>
          </p:nvPr>
        </p:nvSpPr>
        <p:spPr>
          <a:xfrm>
            <a:off x="685800" y="53062"/>
            <a:ext cx="10515600" cy="1325563"/>
          </a:xfrm>
        </p:spPr>
        <p:txBody>
          <a:bodyPr/>
          <a:lstStyle/>
          <a:p>
            <a:r>
              <a:rPr lang="en-US" dirty="0"/>
              <a:t>Training and Comparison Results</a:t>
            </a:r>
          </a:p>
        </p:txBody>
      </p:sp>
      <p:pic>
        <p:nvPicPr>
          <p:cNvPr id="6" name="Picture 5" descr="Chart, line chart&#10;&#10;Description automatically generated">
            <a:extLst>
              <a:ext uri="{FF2B5EF4-FFF2-40B4-BE49-F238E27FC236}">
                <a16:creationId xmlns:a16="http://schemas.microsoft.com/office/drawing/2014/main" id="{178C171C-A26A-CB40-0598-2FC81D2B96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2317" y="1159180"/>
            <a:ext cx="4470991" cy="3300751"/>
          </a:xfrm>
          <a:prstGeom prst="rect">
            <a:avLst/>
          </a:prstGeom>
        </p:spPr>
      </p:pic>
      <p:pic>
        <p:nvPicPr>
          <p:cNvPr id="7" name="Picture 6" descr="Chart, line chart&#10;&#10;Description automatically generated">
            <a:extLst>
              <a:ext uri="{FF2B5EF4-FFF2-40B4-BE49-F238E27FC236}">
                <a16:creationId xmlns:a16="http://schemas.microsoft.com/office/drawing/2014/main" id="{7140D1DE-3D57-78D4-0CD9-06607C6FAC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0522" y="1065530"/>
            <a:ext cx="4575478" cy="3488050"/>
          </a:xfrm>
          <a:prstGeom prst="rect">
            <a:avLst/>
          </a:prstGeom>
        </p:spPr>
      </p:pic>
      <p:sp>
        <p:nvSpPr>
          <p:cNvPr id="8" name="TextBox 7">
            <a:extLst>
              <a:ext uri="{FF2B5EF4-FFF2-40B4-BE49-F238E27FC236}">
                <a16:creationId xmlns:a16="http://schemas.microsoft.com/office/drawing/2014/main" id="{0087B300-5CC0-C85F-4362-54324F48123E}"/>
              </a:ext>
            </a:extLst>
          </p:cNvPr>
          <p:cNvSpPr txBox="1"/>
          <p:nvPr/>
        </p:nvSpPr>
        <p:spPr>
          <a:xfrm>
            <a:off x="1520522" y="4816663"/>
            <a:ext cx="9356585" cy="1569660"/>
          </a:xfrm>
          <a:prstGeom prst="rect">
            <a:avLst/>
          </a:prstGeom>
          <a:noFill/>
          <a:ln w="50800">
            <a:solidFill>
              <a:schemeClr val="accent1"/>
            </a:solidFill>
          </a:ln>
        </p:spPr>
        <p:txBody>
          <a:bodyPr wrap="square" rtlCol="0">
            <a:spAutoFit/>
          </a:bodyPr>
          <a:lstStyle/>
          <a:p>
            <a:r>
              <a:rPr lang="en-US" sz="3200" dirty="0"/>
              <a:t>I got 95.72% accuracy on the test set by using trained CNN;</a:t>
            </a:r>
          </a:p>
          <a:p>
            <a:r>
              <a:rPr lang="en-US" sz="3200" dirty="0"/>
              <a:t>I Got 82.05% accuracy on the test set by using CLIP only</a:t>
            </a:r>
          </a:p>
        </p:txBody>
      </p:sp>
      <p:pic>
        <p:nvPicPr>
          <p:cNvPr id="9" name="Picture 8" descr="A picture containing graphical user interface&#10;&#10;Description automatically generated">
            <a:extLst>
              <a:ext uri="{FF2B5EF4-FFF2-40B4-BE49-F238E27FC236}">
                <a16:creationId xmlns:a16="http://schemas.microsoft.com/office/drawing/2014/main" id="{5CB08C6E-5678-0B8F-FD59-0F0CAF73E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9143" y="3018497"/>
            <a:ext cx="6001081" cy="2373562"/>
          </a:xfrm>
          <a:prstGeom prst="rect">
            <a:avLst/>
          </a:prstGeom>
          <a:ln w="82550">
            <a:solidFill>
              <a:schemeClr val="accent2"/>
            </a:solidFill>
          </a:ln>
        </p:spPr>
      </p:pic>
      <p:sp>
        <p:nvSpPr>
          <p:cNvPr id="10" name="TextBox 9">
            <a:extLst>
              <a:ext uri="{FF2B5EF4-FFF2-40B4-BE49-F238E27FC236}">
                <a16:creationId xmlns:a16="http://schemas.microsoft.com/office/drawing/2014/main" id="{EC9150F3-490F-9129-C1D6-ECE396898D30}"/>
              </a:ext>
            </a:extLst>
          </p:cNvPr>
          <p:cNvSpPr txBox="1"/>
          <p:nvPr/>
        </p:nvSpPr>
        <p:spPr>
          <a:xfrm>
            <a:off x="1577282" y="1338326"/>
            <a:ext cx="8732635" cy="1323439"/>
          </a:xfrm>
          <a:prstGeom prst="rect">
            <a:avLst/>
          </a:prstGeom>
          <a:solidFill>
            <a:schemeClr val="bg1"/>
          </a:solidFill>
          <a:ln w="69850">
            <a:solidFill>
              <a:schemeClr val="accent2"/>
            </a:solidFill>
          </a:ln>
        </p:spPr>
        <p:txBody>
          <a:bodyPr wrap="square" rtlCol="0">
            <a:spAutoFit/>
          </a:bodyPr>
          <a:lstStyle/>
          <a:p>
            <a:r>
              <a:rPr lang="en-US" sz="2000" dirty="0"/>
              <a:t>Obviously, the third and fourth images should be the chest. However, the zero-shot classifies them into the breast. However, the powerful and magic thing is this CNN-trained model can correct the mislabeling in the zero-shot predictions. As we see, the third and the fourth images are classified as chest correctly. </a:t>
            </a:r>
          </a:p>
        </p:txBody>
      </p:sp>
    </p:spTree>
    <p:extLst>
      <p:ext uri="{BB962C8B-B14F-4D97-AF65-F5344CB8AC3E}">
        <p14:creationId xmlns:p14="http://schemas.microsoft.com/office/powerpoint/2010/main" val="134192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FE0C-D28D-26D2-7C63-4C6082980272}"/>
              </a:ext>
            </a:extLst>
          </p:cNvPr>
          <p:cNvSpPr>
            <a:spLocks noGrp="1"/>
          </p:cNvSpPr>
          <p:nvPr>
            <p:ph type="title"/>
          </p:nvPr>
        </p:nvSpPr>
        <p:spPr>
          <a:xfrm>
            <a:off x="838200" y="0"/>
            <a:ext cx="10515600" cy="1325563"/>
          </a:xfrm>
        </p:spPr>
        <p:txBody>
          <a:bodyPr/>
          <a:lstStyle/>
          <a:p>
            <a:r>
              <a:rPr lang="en-US" dirty="0"/>
              <a:t>Conclusion</a:t>
            </a:r>
          </a:p>
        </p:txBody>
      </p:sp>
      <p:sp>
        <p:nvSpPr>
          <p:cNvPr id="4" name="TextBox 3">
            <a:extLst>
              <a:ext uri="{FF2B5EF4-FFF2-40B4-BE49-F238E27FC236}">
                <a16:creationId xmlns:a16="http://schemas.microsoft.com/office/drawing/2014/main" id="{1876372A-2EC1-9152-A70C-3BD68D47452B}"/>
              </a:ext>
            </a:extLst>
          </p:cNvPr>
          <p:cNvSpPr txBox="1"/>
          <p:nvPr/>
        </p:nvSpPr>
        <p:spPr>
          <a:xfrm>
            <a:off x="838200" y="1120787"/>
            <a:ext cx="10271051" cy="2000548"/>
          </a:xfrm>
          <a:prstGeom prst="rect">
            <a:avLst/>
          </a:prstGeom>
          <a:noFill/>
        </p:spPr>
        <p:txBody>
          <a:bodyPr wrap="square" rtlCol="0">
            <a:spAutoFit/>
          </a:bodyPr>
          <a:lstStyle/>
          <a:p>
            <a:r>
              <a:rPr lang="en-US" sz="2400" dirty="0"/>
              <a:t>1</a:t>
            </a:r>
            <a:r>
              <a:rPr lang="en-US" sz="2000" dirty="0"/>
              <a:t>. After these two stages, the trained CNN model can correct mislabel generated by CLIP because CNN is powerful enough to learn the general pattern from majority correct labels and images. The improvement is huge from 82% to 95%.</a:t>
            </a:r>
          </a:p>
          <a:p>
            <a:r>
              <a:rPr lang="en-US" sz="2000" dirty="0"/>
              <a:t>2. The Twp-Stage model can be used to annotate the chest or breast images for production automatically. Then the labeled medical images can be analyzed in the downstream tasks for more research results and uses.</a:t>
            </a:r>
          </a:p>
        </p:txBody>
      </p:sp>
      <p:sp>
        <p:nvSpPr>
          <p:cNvPr id="5" name="TextBox 4">
            <a:extLst>
              <a:ext uri="{FF2B5EF4-FFF2-40B4-BE49-F238E27FC236}">
                <a16:creationId xmlns:a16="http://schemas.microsoft.com/office/drawing/2014/main" id="{6EB39C3F-7325-A763-7A85-7844EE7E1B09}"/>
              </a:ext>
            </a:extLst>
          </p:cNvPr>
          <p:cNvSpPr txBox="1"/>
          <p:nvPr/>
        </p:nvSpPr>
        <p:spPr>
          <a:xfrm>
            <a:off x="838200" y="3121335"/>
            <a:ext cx="3264195" cy="769441"/>
          </a:xfrm>
          <a:prstGeom prst="rect">
            <a:avLst/>
          </a:prstGeom>
          <a:noFill/>
        </p:spPr>
        <p:txBody>
          <a:bodyPr wrap="square" rtlCol="0">
            <a:spAutoFit/>
          </a:bodyPr>
          <a:lstStyle/>
          <a:p>
            <a:r>
              <a:rPr lang="en-US" sz="4400" dirty="0">
                <a:latin typeface="+mj-lt"/>
              </a:rPr>
              <a:t>Nest Steps</a:t>
            </a:r>
          </a:p>
        </p:txBody>
      </p:sp>
      <p:sp>
        <p:nvSpPr>
          <p:cNvPr id="6" name="TextBox 5">
            <a:extLst>
              <a:ext uri="{FF2B5EF4-FFF2-40B4-BE49-F238E27FC236}">
                <a16:creationId xmlns:a16="http://schemas.microsoft.com/office/drawing/2014/main" id="{DD5C5874-79C8-609A-24A2-53AFE8F147DA}"/>
              </a:ext>
            </a:extLst>
          </p:cNvPr>
          <p:cNvSpPr txBox="1"/>
          <p:nvPr/>
        </p:nvSpPr>
        <p:spPr>
          <a:xfrm>
            <a:off x="838201" y="3890776"/>
            <a:ext cx="10515599" cy="2462213"/>
          </a:xfrm>
          <a:prstGeom prst="rect">
            <a:avLst/>
          </a:prstGeom>
          <a:noFill/>
        </p:spPr>
        <p:txBody>
          <a:bodyPr wrap="square" rtlCol="0">
            <a:spAutoFit/>
          </a:bodyPr>
          <a:lstStyle/>
          <a:p>
            <a:pPr marL="342900" indent="-342900">
              <a:buAutoNum type="arabicPeriod"/>
            </a:pPr>
            <a:r>
              <a:rPr lang="en-US" sz="2200" dirty="0"/>
              <a:t>employ </a:t>
            </a:r>
            <a:r>
              <a:rPr lang="en-US" sz="2200" dirty="0" err="1"/>
              <a:t>Monai</a:t>
            </a:r>
            <a:r>
              <a:rPr lang="en-US" sz="2200" dirty="0"/>
              <a:t> pre-trained medical image models in the current zero-shot CLIP architecture</a:t>
            </a:r>
          </a:p>
          <a:p>
            <a:pPr marL="342900" indent="-342900">
              <a:buAutoNum type="arabicPeriod"/>
            </a:pPr>
            <a:r>
              <a:rPr lang="en-US" sz="2200" dirty="0"/>
              <a:t>Once the open AI releases and publish its training codes which are used to train their zero-shot learning models between images and texts, I will plan to use those codes to train on all medical dataset in the </a:t>
            </a:r>
            <a:r>
              <a:rPr lang="en-US" sz="2200" dirty="0" err="1"/>
              <a:t>MedMNIST</a:t>
            </a:r>
            <a:r>
              <a:rPr lang="en-US" sz="2200" dirty="0"/>
              <a:t> benchmark dataset and fine-tune them. </a:t>
            </a:r>
          </a:p>
          <a:p>
            <a:pPr marL="342900" indent="-342900">
              <a:buAutoNum type="arabicPeriod"/>
            </a:pPr>
            <a:r>
              <a:rPr lang="en-US" sz="2200" dirty="0"/>
              <a:t>I will plan to test more pairwise datasets, like Blood and Derma, and use different kinds of CNN models</a:t>
            </a:r>
          </a:p>
        </p:txBody>
      </p:sp>
      <p:sp>
        <p:nvSpPr>
          <p:cNvPr id="7" name="TextBox 6">
            <a:extLst>
              <a:ext uri="{FF2B5EF4-FFF2-40B4-BE49-F238E27FC236}">
                <a16:creationId xmlns:a16="http://schemas.microsoft.com/office/drawing/2014/main" id="{DD628E22-B3BD-FC50-09C7-896FD3847DE9}"/>
              </a:ext>
            </a:extLst>
          </p:cNvPr>
          <p:cNvSpPr txBox="1"/>
          <p:nvPr/>
        </p:nvSpPr>
        <p:spPr>
          <a:xfrm>
            <a:off x="2739752" y="2828835"/>
            <a:ext cx="6945646" cy="1200329"/>
          </a:xfrm>
          <a:prstGeom prst="rect">
            <a:avLst/>
          </a:prstGeom>
          <a:solidFill>
            <a:schemeClr val="bg1"/>
          </a:solidFill>
          <a:ln w="95250">
            <a:solidFill>
              <a:schemeClr val="accent1"/>
            </a:solidFill>
          </a:ln>
        </p:spPr>
        <p:txBody>
          <a:bodyPr wrap="square" rtlCol="0">
            <a:spAutoFit/>
          </a:bodyPr>
          <a:lstStyle/>
          <a:p>
            <a:r>
              <a:rPr lang="en-US" sz="7200" dirty="0"/>
              <a:t>Thanks, and Q&amp;A</a:t>
            </a:r>
          </a:p>
        </p:txBody>
      </p:sp>
    </p:spTree>
    <p:extLst>
      <p:ext uri="{BB962C8B-B14F-4D97-AF65-F5344CB8AC3E}">
        <p14:creationId xmlns:p14="http://schemas.microsoft.com/office/powerpoint/2010/main" val="32917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8" presetClass="entr" presetSubtype="0" accel="50000" fill="hold" grpId="0" nodeType="clickEffect">
                                  <p:stCondLst>
                                    <p:cond delay="0"/>
                                  </p:stCondLst>
                                  <p:iterate type="lt">
                                    <p:tmPct val="50000"/>
                                  </p:iterate>
                                  <p:childTnLst>
                                    <p:set>
                                      <p:cBhvr>
                                        <p:cTn id="14" dur="1" fill="hold">
                                          <p:stCondLst>
                                            <p:cond delay="0"/>
                                          </p:stCondLst>
                                        </p:cTn>
                                        <p:tgtEl>
                                          <p:spTgt spid="7"/>
                                        </p:tgtEl>
                                        <p:attrNameLst>
                                          <p:attrName>style.visibility</p:attrName>
                                        </p:attrNameLst>
                                      </p:cBhvr>
                                      <p:to>
                                        <p:strVal val="visible"/>
                                      </p:to>
                                    </p:set>
                                    <p:set>
                                      <p:cBhvr>
                                        <p:cTn id="15" dur="455" fill="hold">
                                          <p:stCondLst>
                                            <p:cond delay="0"/>
                                          </p:stCondLst>
                                        </p:cTn>
                                        <p:tgtEl>
                                          <p:spTgt spid="7"/>
                                        </p:tgtEl>
                                        <p:attrNameLst>
                                          <p:attrName>style.rotation</p:attrName>
                                        </p:attrNameLst>
                                      </p:cBhvr>
                                      <p:to>
                                        <p:strVal val="-45.0"/>
                                      </p:to>
                                    </p:set>
                                    <p:anim calcmode="lin" valueType="num">
                                      <p:cBhvr>
                                        <p:cTn id="16" dur="455" fill="hold">
                                          <p:stCondLst>
                                            <p:cond delay="45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17" dur="45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18" dur="156" decel="50000" autoRev="1" fill="hold">
                                          <p:stCondLst>
                                            <p:cond delay="45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19" dur="136" fill="hold">
                                          <p:stCondLst>
                                            <p:cond delay="864"/>
                                          </p:stCondLst>
                                        </p:cTn>
                                        <p:tgtEl>
                                          <p:spTgt spid="7"/>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SHAPEID" val=" 6"/>
</p:tagLst>
</file>

<file path=ppt/tags/tag10.xml><?xml version="1.0" encoding="utf-8"?>
<p:tagLst xmlns:a="http://schemas.openxmlformats.org/drawingml/2006/main" xmlns:r="http://schemas.openxmlformats.org/officeDocument/2006/relationships" xmlns:p="http://schemas.openxmlformats.org/presentationml/2006/main">
  <p:tag name="SHAPEID" val=" 25"/>
</p:tagLst>
</file>

<file path=ppt/tags/tag11.xml><?xml version="1.0" encoding="utf-8"?>
<p:tagLst xmlns:a="http://schemas.openxmlformats.org/drawingml/2006/main" xmlns:r="http://schemas.openxmlformats.org/officeDocument/2006/relationships" xmlns:p="http://schemas.openxmlformats.org/presentationml/2006/main">
  <p:tag name="SHAPEID" val=" 27"/>
</p:tagLst>
</file>

<file path=ppt/tags/tag2.xml><?xml version="1.0" encoding="utf-8"?>
<p:tagLst xmlns:a="http://schemas.openxmlformats.org/drawingml/2006/main" xmlns:r="http://schemas.openxmlformats.org/officeDocument/2006/relationships" xmlns:p="http://schemas.openxmlformats.org/presentationml/2006/main">
  <p:tag name="SHAPEID" val=" 7"/>
</p:tagLst>
</file>

<file path=ppt/tags/tag3.xml><?xml version="1.0" encoding="utf-8"?>
<p:tagLst xmlns:a="http://schemas.openxmlformats.org/drawingml/2006/main" xmlns:r="http://schemas.openxmlformats.org/officeDocument/2006/relationships" xmlns:p="http://schemas.openxmlformats.org/presentationml/2006/main">
  <p:tag name="SHAPEID" val=" 9"/>
</p:tagLst>
</file>

<file path=ppt/tags/tag4.xml><?xml version="1.0" encoding="utf-8"?>
<p:tagLst xmlns:a="http://schemas.openxmlformats.org/drawingml/2006/main" xmlns:r="http://schemas.openxmlformats.org/officeDocument/2006/relationships" xmlns:p="http://schemas.openxmlformats.org/presentationml/2006/main">
  <p:tag name="SHAPEID" val=" 10"/>
</p:tagLst>
</file>

<file path=ppt/tags/tag5.xml><?xml version="1.0" encoding="utf-8"?>
<p:tagLst xmlns:a="http://schemas.openxmlformats.org/drawingml/2006/main" xmlns:r="http://schemas.openxmlformats.org/officeDocument/2006/relationships" xmlns:p="http://schemas.openxmlformats.org/presentationml/2006/main">
  <p:tag name="SHAPEID" val=" 11"/>
</p:tagLst>
</file>

<file path=ppt/tags/tag6.xml><?xml version="1.0" encoding="utf-8"?>
<p:tagLst xmlns:a="http://schemas.openxmlformats.org/drawingml/2006/main" xmlns:r="http://schemas.openxmlformats.org/officeDocument/2006/relationships" xmlns:p="http://schemas.openxmlformats.org/presentationml/2006/main">
  <p:tag name="SHAPEID" val=" 13"/>
</p:tagLst>
</file>

<file path=ppt/tags/tag7.xml><?xml version="1.0" encoding="utf-8"?>
<p:tagLst xmlns:a="http://schemas.openxmlformats.org/drawingml/2006/main" xmlns:r="http://schemas.openxmlformats.org/officeDocument/2006/relationships" xmlns:p="http://schemas.openxmlformats.org/presentationml/2006/main">
  <p:tag name="SHAPEID" val=" 16"/>
</p:tagLst>
</file>

<file path=ppt/tags/tag8.xml><?xml version="1.0" encoding="utf-8"?>
<p:tagLst xmlns:a="http://schemas.openxmlformats.org/drawingml/2006/main" xmlns:r="http://schemas.openxmlformats.org/officeDocument/2006/relationships" xmlns:p="http://schemas.openxmlformats.org/presentationml/2006/main">
  <p:tag name="SHAPEID" val=" 18"/>
</p:tagLst>
</file>

<file path=ppt/tags/tag9.xml><?xml version="1.0" encoding="utf-8"?>
<p:tagLst xmlns:a="http://schemas.openxmlformats.org/drawingml/2006/main" xmlns:r="http://schemas.openxmlformats.org/officeDocument/2006/relationships" xmlns:p="http://schemas.openxmlformats.org/presentationml/2006/main">
  <p:tag name="SHAPEID" val=" 2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894</TotalTime>
  <Words>456</Words>
  <Application>Microsoft Macintosh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Automatically Annotate Medical Images for downstream analysis</vt:lpstr>
      <vt:lpstr>The Goal/Motivation</vt:lpstr>
      <vt:lpstr>Data Description</vt:lpstr>
      <vt:lpstr>Design Modeling</vt:lpstr>
      <vt:lpstr>PowerPoint Presentation</vt:lpstr>
      <vt:lpstr>Training and Comparison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Automatically Annotate Medical Images for downstream analysis</dc:title>
  <dc:creator>Yuan, Li</dc:creator>
  <cp:lastModifiedBy>Yuan, Li</cp:lastModifiedBy>
  <cp:revision>13</cp:revision>
  <dcterms:created xsi:type="dcterms:W3CDTF">2022-04-28T03:44:40Z</dcterms:created>
  <dcterms:modified xsi:type="dcterms:W3CDTF">2022-04-28T18:52:49Z</dcterms:modified>
</cp:coreProperties>
</file>