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1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580-CB7B-428B-B472-705C0105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320F-4DC5-4C15-BF90-4A3C1DEFD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02D6-C89C-4206-BDE8-05C8FFB8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26B1-E35B-4DA7-8A9E-2D5C1057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D363-3A05-4774-8FD0-00E6B051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64A-40DF-4E52-8667-29C23EC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9A3EF-52B7-4CF7-8EC2-E5C3D4CA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4C8D3-96CC-4A81-BE73-222D6C06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9D31D-6C3B-46A6-9519-9A7925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0C69-D443-4554-B9DB-2C6096FF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AFB52-2452-4AAD-9BB7-563D7497F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3D17E-794D-437B-8950-204D88CA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F1E5-1654-4E15-AA0C-CDA14717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3CA2-7830-430F-AAB3-5960C9B7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616A-2433-4206-9B29-E59B0687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76A-374D-418D-9ADB-79E57CB9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EE54-9502-4288-B6A2-9F481538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562D-D0EB-4346-AC24-53F87919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1F1B-9F2C-4BF2-A411-C11EDF90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E7DB-13FC-4336-AA50-5F7D2686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4E7D-8D45-4480-8D3D-3FF26D0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4BB-C679-406F-A86D-3A7A35C1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C339-21BC-4474-98B5-B4175DB5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676B-64C3-404A-816D-397AD2FD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3762-126F-4508-8F96-807E11AD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3229-EADC-4E45-BDA6-E13DBD90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92FC-5D44-49EF-B678-BF684E0A0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93DEE-09E6-45CD-80AA-37CBE915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7F76-65CC-4242-861C-A4CF3CA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B072-356B-4EFA-8687-0FA8891C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182E-4C9C-4934-B4C5-080FC0B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4002-9FC3-4C33-944B-0F36FAF1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292B-EF14-49A3-A9D4-BF25CA5F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04D5-14F6-4F29-B8F0-9263A51B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FA5F6-3A88-40B8-9F0D-39E8F590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F6F62-1DE2-4C28-8679-8684E62DD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9AA43-31C2-4B8B-A540-D0D20879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62D6-3BB8-4FA3-84D7-B30B66EF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3C46-64C1-4361-A126-BB6A805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FC29-3640-41B7-BE6F-8567209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AF76B-2C8D-4120-9DBB-E98924FB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EE3E7-284C-4EF3-A6E2-500425D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0FDD-6D85-4644-A61A-F72612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8958-7329-4E32-8A3F-A412D955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9BCBB-AD6C-4587-9AFC-96DBEC1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BA580-2DF8-4F44-8A3C-0E272F37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811-5D56-4668-94DD-9D4C533C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4C94-E327-4A09-8046-3FA47D39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F4B1-F4A4-406F-9AD2-88F289CF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3410-9726-4E37-94E4-9C6EAA34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10308-85AD-41E4-AA16-712627FD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1555-6BFC-4360-ACDC-D1D3F922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0A56-6DD4-4F51-BEFC-6D5FBF76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3DAB9-9B78-4002-B41A-9A0F036A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4DF8-6C6B-47D0-91C3-D177E4AE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3B4F8-60AF-45C5-A3C3-4902DCA6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8573-A1BD-46AA-8B23-46EB2C2B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C723-2078-434F-87C8-02A1F4A7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162B0-F839-4637-A515-01AC205F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FFB1-68C0-423B-A6B7-6B3A3E4C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98A3-8E34-46D3-8DC6-52DCDA043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54BF-0105-4810-9076-BEED60E38C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232A-9A0F-48BA-B8DD-52E5B4165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CDD5-8B0D-4926-ACB0-17915ABA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2286-2681-4857-A5B8-A5C3782D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0268-E156-4CD1-A3E0-7CE020A81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F928-FAD4-4772-8889-FE9EAF256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1346-144F-464C-AAC1-7777670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involves performing many independent tasks.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C937-F873-4D18-8B5F-09DBEB267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A2D35B-3481-4688-BC78-CA308CA9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61" y="129309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902B96-5589-4500-8A45-9FDE5CA7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61" y="2669627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B59EA-9B4A-41AE-AE02-084AD136802A}"/>
              </a:ext>
            </a:extLst>
          </p:cNvPr>
          <p:cNvSpPr txBox="1"/>
          <p:nvPr/>
        </p:nvSpPr>
        <p:spPr>
          <a:xfrm>
            <a:off x="327890" y="4013276"/>
            <a:ext cx="364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Independent, parallel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BE29A-8D05-4547-924E-98508A54EFE4}"/>
              </a:ext>
            </a:extLst>
          </p:cNvPr>
          <p:cNvSpPr txBox="1"/>
          <p:nvPr/>
        </p:nvSpPr>
        <p:spPr>
          <a:xfrm>
            <a:off x="245015" y="1168636"/>
            <a:ext cx="381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Dependent, sequential tasks</a:t>
            </a:r>
          </a:p>
        </p:txBody>
      </p:sp>
    </p:spTree>
    <p:extLst>
      <p:ext uri="{BB962C8B-B14F-4D97-AF65-F5344CB8AC3E}">
        <p14:creationId xmlns:p14="http://schemas.microsoft.com/office/powerpoint/2010/main" val="368390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</a:t>
                </a:r>
              </a:p>
              <a:p>
                <a:r>
                  <a:rPr lang="en-US" dirty="0"/>
                  <a:t>computers </a:t>
                </a:r>
              </a:p>
              <a:p>
                <a:r>
                  <a:rPr lang="en-US" dirty="0"/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</a:t>
                </a:r>
              </a:p>
              <a:p>
                <a:r>
                  <a:rPr lang="en-US" dirty="0"/>
                  <a:t>computers </a:t>
                </a:r>
              </a:p>
              <a:p>
                <a:r>
                  <a:rPr lang="en-US" dirty="0"/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C65B431-0DF9-4F23-8FC7-6398EC6DBA7A}"/>
              </a:ext>
            </a:extLst>
          </p:cNvPr>
          <p:cNvSpPr txBox="1"/>
          <p:nvPr/>
        </p:nvSpPr>
        <p:spPr>
          <a:xfrm>
            <a:off x="350981" y="299921"/>
            <a:ext cx="27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Possible approaches</a:t>
            </a:r>
          </a:p>
        </p:txBody>
      </p:sp>
    </p:spTree>
    <p:extLst>
      <p:ext uri="{BB962C8B-B14F-4D97-AF65-F5344CB8AC3E}">
        <p14:creationId xmlns:p14="http://schemas.microsoft.com/office/powerpoint/2010/main" val="187362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  <a:solidFill>
            <a:schemeClr val="bg1">
              <a:lumMod val="95000"/>
            </a:schemeClr>
          </a:solidFill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  <a:solidFill>
            <a:schemeClr val="bg1">
              <a:lumMod val="95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  <a:grpFill/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  <a:solidFill>
            <a:schemeClr val="bg1">
              <a:lumMod val="95000"/>
            </a:schemeClr>
          </a:solidFill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  <a:grpFill/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44B236-37E5-4954-B4F7-A90B19587FB7}"/>
              </a:ext>
            </a:extLst>
          </p:cNvPr>
          <p:cNvSpPr txBox="1"/>
          <p:nvPr/>
        </p:nvSpPr>
        <p:spPr>
          <a:xfrm>
            <a:off x="294286" y="407446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computer – run jobs in sequence</a:t>
            </a:r>
          </a:p>
        </p:txBody>
      </p:sp>
    </p:spTree>
    <p:extLst>
      <p:ext uri="{BB962C8B-B14F-4D97-AF65-F5344CB8AC3E}">
        <p14:creationId xmlns:p14="http://schemas.microsoft.com/office/powerpoint/2010/main" val="36867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  <a:solidFill>
            <a:schemeClr val="bg1">
              <a:lumMod val="95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  <a:grpFill/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  <a:solidFill>
            <a:schemeClr val="bg1">
              <a:lumMod val="95000"/>
            </a:schemeClr>
          </a:solidFill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  <a:grpFill/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78F13C0-6886-499A-AC56-908589338C91}"/>
              </a:ext>
            </a:extLst>
          </p:cNvPr>
          <p:cNvSpPr txBox="1"/>
          <p:nvPr/>
        </p:nvSpPr>
        <p:spPr>
          <a:xfrm>
            <a:off x="1051668" y="381997"/>
            <a:ext cx="760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computer with multiple cores – run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18925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  <a:solidFill>
            <a:schemeClr val="bg1">
              <a:lumMod val="95000"/>
            </a:schemeClr>
          </a:solidFill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  <a:solidFill>
            <a:schemeClr val="bg1">
              <a:lumMod val="95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  <a:grpFill/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  <a:solidFill>
            <a:schemeClr val="bg1">
              <a:lumMod val="95000"/>
            </a:schemeClr>
          </a:solidFill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  <a:grpFill/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95DD10-5D7E-4309-BE7C-EBDDEE8AD730}"/>
              </a:ext>
            </a:extLst>
          </p:cNvPr>
          <p:cNvSpPr txBox="1"/>
          <p:nvPr/>
        </p:nvSpPr>
        <p:spPr>
          <a:xfrm>
            <a:off x="2018054" y="315112"/>
            <a:ext cx="794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Rent a single computer with many cores – run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397855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  <a:solidFill>
            <a:schemeClr val="bg1">
              <a:lumMod val="95000"/>
            </a:schemeClr>
          </a:solidFill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</a:t>
                </a:r>
              </a:p>
              <a:p>
                <a:r>
                  <a:rPr lang="en-US" dirty="0"/>
                  <a:t>computers </a:t>
                </a:r>
              </a:p>
              <a:p>
                <a:r>
                  <a:rPr lang="en-US" dirty="0"/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  <a:solidFill>
            <a:schemeClr val="bg1">
              <a:lumMod val="95000"/>
            </a:schemeClr>
          </a:solidFill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  <a:grpFill/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3CD1C9-D224-40A2-A9EB-139A6555B58E}"/>
              </a:ext>
            </a:extLst>
          </p:cNvPr>
          <p:cNvSpPr txBox="1"/>
          <p:nvPr/>
        </p:nvSpPr>
        <p:spPr>
          <a:xfrm>
            <a:off x="5061730" y="274727"/>
            <a:ext cx="564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Rent many computers – run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30352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BC50-9B3F-4CE4-9B9A-0EBD81FC82AE}"/>
              </a:ext>
            </a:extLst>
          </p:cNvPr>
          <p:cNvGrpSpPr/>
          <p:nvPr/>
        </p:nvGrpSpPr>
        <p:grpSpPr>
          <a:xfrm>
            <a:off x="2829879" y="1213248"/>
            <a:ext cx="1016577" cy="1820739"/>
            <a:chOff x="726992" y="1350489"/>
            <a:chExt cx="1016577" cy="1820739"/>
          </a:xfrm>
          <a:solidFill>
            <a:schemeClr val="bg1">
              <a:lumMod val="95000"/>
            </a:schemeClr>
          </a:solidFill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1905BEC8-EA8C-4590-8C3C-E387475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080" y="1350489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9CF40-D358-4DDC-AC7F-CE749E9EF1CF}"/>
                </a:ext>
              </a:extLst>
            </p:cNvPr>
            <p:cNvGrpSpPr/>
            <p:nvPr/>
          </p:nvGrpSpPr>
          <p:grpSpPr>
            <a:xfrm>
              <a:off x="726992" y="214242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5" name="Graphic 4" descr="Processor">
                <a:extLst>
                  <a:ext uri="{FF2B5EF4-FFF2-40B4-BE49-F238E27FC236}">
                    <a16:creationId xmlns:a16="http://schemas.microsoft.com/office/drawing/2014/main" id="{BF49F27E-4BE2-4897-A083-818E855D5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rocessor">
                <a:extLst>
                  <a:ext uri="{FF2B5EF4-FFF2-40B4-BE49-F238E27FC236}">
                    <a16:creationId xmlns:a16="http://schemas.microsoft.com/office/drawing/2014/main" id="{7C31EE8A-7035-4E59-B1EE-F2382367F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Processor">
                <a:extLst>
                  <a:ext uri="{FF2B5EF4-FFF2-40B4-BE49-F238E27FC236}">
                    <a16:creationId xmlns:a16="http://schemas.microsoft.com/office/drawing/2014/main" id="{804BE1E5-9AFE-40F4-B1F5-86A180D64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Processor">
                <a:extLst>
                  <a:ext uri="{FF2B5EF4-FFF2-40B4-BE49-F238E27FC236}">
                    <a16:creationId xmlns:a16="http://schemas.microsoft.com/office/drawing/2014/main" id="{FDF4C1CE-8435-4B27-BDC7-87C7BD23F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3819E7A-2D9C-487C-AB77-44C319B5EBF2}"/>
              </a:ext>
            </a:extLst>
          </p:cNvPr>
          <p:cNvGrpSpPr/>
          <p:nvPr/>
        </p:nvGrpSpPr>
        <p:grpSpPr>
          <a:xfrm>
            <a:off x="4793354" y="1213248"/>
            <a:ext cx="1018755" cy="4792983"/>
            <a:chOff x="5089986" y="1036115"/>
            <a:chExt cx="1018755" cy="479298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ED432F7-62E2-47B2-BD21-5783098F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3252" y="1036115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676FDA-0204-490A-A975-EF2CE31BE588}"/>
                </a:ext>
              </a:extLst>
            </p:cNvPr>
            <p:cNvGrpSpPr/>
            <p:nvPr/>
          </p:nvGrpSpPr>
          <p:grpSpPr>
            <a:xfrm>
              <a:off x="5092164" y="1828054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18" name="Graphic 17" descr="Processor">
                <a:extLst>
                  <a:ext uri="{FF2B5EF4-FFF2-40B4-BE49-F238E27FC236}">
                    <a16:creationId xmlns:a16="http://schemas.microsoft.com/office/drawing/2014/main" id="{722F88AE-63A5-47D6-AC7C-4AA1EBB00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cessor">
                <a:extLst>
                  <a:ext uri="{FF2B5EF4-FFF2-40B4-BE49-F238E27FC236}">
                    <a16:creationId xmlns:a16="http://schemas.microsoft.com/office/drawing/2014/main" id="{DBEB482D-137E-44D3-97DD-4B07D102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cessor">
                <a:extLst>
                  <a:ext uri="{FF2B5EF4-FFF2-40B4-BE49-F238E27FC236}">
                    <a16:creationId xmlns:a16="http://schemas.microsoft.com/office/drawing/2014/main" id="{240B11EA-CDCF-4CEF-A26E-FF351817B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2A909831-5E0F-4151-8F27-4618BFF1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AF310-8AFC-42AC-9A1E-74E080F50606}"/>
                </a:ext>
              </a:extLst>
            </p:cNvPr>
            <p:cNvGrpSpPr/>
            <p:nvPr/>
          </p:nvGrpSpPr>
          <p:grpSpPr>
            <a:xfrm>
              <a:off x="5089986" y="2834501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3" name="Graphic 22" descr="Processor">
                <a:extLst>
                  <a:ext uri="{FF2B5EF4-FFF2-40B4-BE49-F238E27FC236}">
                    <a16:creationId xmlns:a16="http://schemas.microsoft.com/office/drawing/2014/main" id="{CD248129-27E0-42F6-9676-FE98172D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Processor">
                <a:extLst>
                  <a:ext uri="{FF2B5EF4-FFF2-40B4-BE49-F238E27FC236}">
                    <a16:creationId xmlns:a16="http://schemas.microsoft.com/office/drawing/2014/main" id="{42AB0063-9EE6-4A18-A52E-DE0B6C573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Processor">
                <a:extLst>
                  <a:ext uri="{FF2B5EF4-FFF2-40B4-BE49-F238E27FC236}">
                    <a16:creationId xmlns:a16="http://schemas.microsoft.com/office/drawing/2014/main" id="{F7D44CD2-2113-40C9-AE67-7DFC806D5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6A4CC959-FD58-4E46-99DC-41901FFF7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9F3F04-1646-4EB9-9B41-541999FEF61A}"/>
                </a:ext>
              </a:extLst>
            </p:cNvPr>
            <p:cNvGrpSpPr/>
            <p:nvPr/>
          </p:nvGrpSpPr>
          <p:grpSpPr>
            <a:xfrm>
              <a:off x="5092163" y="3818595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28" name="Graphic 27" descr="Processor">
                <a:extLst>
                  <a:ext uri="{FF2B5EF4-FFF2-40B4-BE49-F238E27FC236}">
                    <a16:creationId xmlns:a16="http://schemas.microsoft.com/office/drawing/2014/main" id="{5C53FFC2-1DAA-426B-96A3-97C19BC2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Processor">
                <a:extLst>
                  <a:ext uri="{FF2B5EF4-FFF2-40B4-BE49-F238E27FC236}">
                    <a16:creationId xmlns:a16="http://schemas.microsoft.com/office/drawing/2014/main" id="{1F2A4EA2-71E9-45D2-AAA1-E406A7A6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rocessor">
                <a:extLst>
                  <a:ext uri="{FF2B5EF4-FFF2-40B4-BE49-F238E27FC236}">
                    <a16:creationId xmlns:a16="http://schemas.microsoft.com/office/drawing/2014/main" id="{35638D33-B2ED-463F-BBD2-83978CDDC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ocessor">
                <a:extLst>
                  <a:ext uri="{FF2B5EF4-FFF2-40B4-BE49-F238E27FC236}">
                    <a16:creationId xmlns:a16="http://schemas.microsoft.com/office/drawing/2014/main" id="{8081EC11-88CE-4F92-85CA-129C1FE9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CD915-BD1C-45C3-BE25-B7EFD019DDED}"/>
                </a:ext>
              </a:extLst>
            </p:cNvPr>
            <p:cNvGrpSpPr/>
            <p:nvPr/>
          </p:nvGrpSpPr>
          <p:grpSpPr>
            <a:xfrm>
              <a:off x="5092163" y="4800298"/>
              <a:ext cx="1016577" cy="1028800"/>
              <a:chOff x="3290579" y="2754746"/>
              <a:chExt cx="1731819" cy="1752641"/>
            </a:xfrm>
            <a:grpFill/>
          </p:grpSpPr>
          <p:pic>
            <p:nvPicPr>
              <p:cNvPr id="33" name="Graphic 32" descr="Processor">
                <a:extLst>
                  <a:ext uri="{FF2B5EF4-FFF2-40B4-BE49-F238E27FC236}">
                    <a16:creationId xmlns:a16="http://schemas.microsoft.com/office/drawing/2014/main" id="{E36B7060-01BD-437C-B6A6-8EAEFB2E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83668FD-B486-44B6-B0CB-8E458AB4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90579" y="35929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Processor">
                <a:extLst>
                  <a:ext uri="{FF2B5EF4-FFF2-40B4-BE49-F238E27FC236}">
                    <a16:creationId xmlns:a16="http://schemas.microsoft.com/office/drawing/2014/main" id="{F92DE324-110F-4B8C-9211-8A739A981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7998" y="2754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rocessor">
                <a:extLst>
                  <a:ext uri="{FF2B5EF4-FFF2-40B4-BE49-F238E27FC236}">
                    <a16:creationId xmlns:a16="http://schemas.microsoft.com/office/drawing/2014/main" id="{5BEF52CE-13A8-4A8C-A40F-47F58C920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4288" y="35929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0" name="Graphic 79" descr="Computer">
            <a:extLst>
              <a:ext uri="{FF2B5EF4-FFF2-40B4-BE49-F238E27FC236}">
                <a16:creationId xmlns:a16="http://schemas.microsoft.com/office/drawing/2014/main" id="{AE6C280B-E263-4D21-967A-84754C1E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81" y="1213248"/>
            <a:ext cx="914400" cy="9144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83752A5-99AF-4684-BF57-9AD801B03557}"/>
              </a:ext>
            </a:extLst>
          </p:cNvPr>
          <p:cNvGrpSpPr/>
          <p:nvPr/>
        </p:nvGrpSpPr>
        <p:grpSpPr>
          <a:xfrm>
            <a:off x="6759007" y="1213248"/>
            <a:ext cx="1916345" cy="4714463"/>
            <a:chOff x="6993407" y="917684"/>
            <a:chExt cx="1916345" cy="4714463"/>
          </a:xfrm>
          <a:solidFill>
            <a:schemeClr val="bg1">
              <a:lumMod val="95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4024C9-600A-4797-8B4D-6B47DC83C0F3}"/>
                </a:ext>
              </a:extLst>
            </p:cNvPr>
            <p:cNvGrpSpPr/>
            <p:nvPr/>
          </p:nvGrpSpPr>
          <p:grpSpPr>
            <a:xfrm>
              <a:off x="6993407" y="917684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38" name="Graphic 37" descr="Computer">
                <a:extLst>
                  <a:ext uri="{FF2B5EF4-FFF2-40B4-BE49-F238E27FC236}">
                    <a16:creationId xmlns:a16="http://schemas.microsoft.com/office/drawing/2014/main" id="{C262261F-507B-42A5-9AC3-FDFAEE9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B10710-CF1F-4553-85C9-F5387657FA58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40" name="Graphic 39" descr="Processor">
                  <a:extLst>
                    <a:ext uri="{FF2B5EF4-FFF2-40B4-BE49-F238E27FC236}">
                      <a16:creationId xmlns:a16="http://schemas.microsoft.com/office/drawing/2014/main" id="{9066A4AF-5EDC-4041-BAE7-6EEE8098E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Processor">
                  <a:extLst>
                    <a:ext uri="{FF2B5EF4-FFF2-40B4-BE49-F238E27FC236}">
                      <a16:creationId xmlns:a16="http://schemas.microsoft.com/office/drawing/2014/main" id="{77D79F17-70CC-4E67-A55F-4B7E85AD8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Processor">
                  <a:extLst>
                    <a:ext uri="{FF2B5EF4-FFF2-40B4-BE49-F238E27FC236}">
                      <a16:creationId xmlns:a16="http://schemas.microsoft.com/office/drawing/2014/main" id="{BF467784-E3A8-4339-AEA7-0763099BB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Processor">
                  <a:extLst>
                    <a:ext uri="{FF2B5EF4-FFF2-40B4-BE49-F238E27FC236}">
                      <a16:creationId xmlns:a16="http://schemas.microsoft.com/office/drawing/2014/main" id="{51C0DAFF-B979-489C-BE8B-979ED132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61A71-D351-4367-9B01-3C45B4508CF6}"/>
                </a:ext>
              </a:extLst>
            </p:cNvPr>
            <p:cNvGrpSpPr/>
            <p:nvPr/>
          </p:nvGrpSpPr>
          <p:grpSpPr>
            <a:xfrm>
              <a:off x="6993407" y="3811408"/>
              <a:ext cx="1016577" cy="1820739"/>
              <a:chOff x="726992" y="1350489"/>
              <a:chExt cx="1016577" cy="1820739"/>
            </a:xfrm>
            <a:grpFill/>
          </p:grpSpPr>
          <p:pic>
            <p:nvPicPr>
              <p:cNvPr id="52" name="Graphic 51" descr="Computer">
                <a:extLst>
                  <a:ext uri="{FF2B5EF4-FFF2-40B4-BE49-F238E27FC236}">
                    <a16:creationId xmlns:a16="http://schemas.microsoft.com/office/drawing/2014/main" id="{10593657-55B5-4007-A98C-DF4DAC50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0C21C4-5945-4EEB-B91B-BCB21B64ED22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  <a:grpFill/>
            </p:grpSpPr>
            <p:pic>
              <p:nvPicPr>
                <p:cNvPr id="54" name="Graphic 53" descr="Processor">
                  <a:extLst>
                    <a:ext uri="{FF2B5EF4-FFF2-40B4-BE49-F238E27FC236}">
                      <a16:creationId xmlns:a16="http://schemas.microsoft.com/office/drawing/2014/main" id="{533F55D3-EE5D-4470-B3F3-E7BB13BBA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Processor">
                  <a:extLst>
                    <a:ext uri="{FF2B5EF4-FFF2-40B4-BE49-F238E27FC236}">
                      <a16:creationId xmlns:a16="http://schemas.microsoft.com/office/drawing/2014/main" id="{331BC377-EE40-4559-8610-B140452D8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Processor">
                  <a:extLst>
                    <a:ext uri="{FF2B5EF4-FFF2-40B4-BE49-F238E27FC236}">
                      <a16:creationId xmlns:a16="http://schemas.microsoft.com/office/drawing/2014/main" id="{D0FABB54-7572-4D14-B7FD-EE608DB82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Processor">
                  <a:extLst>
                    <a:ext uri="{FF2B5EF4-FFF2-40B4-BE49-F238E27FC236}">
                      <a16:creationId xmlns:a16="http://schemas.microsoft.com/office/drawing/2014/main" id="{8BF020D3-0CD1-4814-8DA7-70125332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C92179-027A-4A5E-B31B-0C7CCECB75B6}"/>
                </a:ext>
              </a:extLst>
            </p:cNvPr>
            <p:cNvGrpSpPr/>
            <p:nvPr/>
          </p:nvGrpSpPr>
          <p:grpSpPr>
            <a:xfrm>
              <a:off x="7391534" y="2876436"/>
              <a:ext cx="1518218" cy="923330"/>
              <a:chOff x="7391534" y="3287452"/>
              <a:chExt cx="1518218" cy="923330"/>
            </a:xfrm>
            <a:grpFill/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B36A3FE-0EC6-4AD6-BCE5-2461EDC3EDDB}"/>
                  </a:ext>
                </a:extLst>
              </p:cNvPr>
              <p:cNvGrpSpPr/>
              <p:nvPr/>
            </p:nvGrpSpPr>
            <p:grpSpPr>
              <a:xfrm>
                <a:off x="7391534" y="3324834"/>
                <a:ext cx="199382" cy="848567"/>
                <a:chOff x="9972035" y="2817322"/>
                <a:chExt cx="199382" cy="848567"/>
              </a:xfrm>
              <a:grpFill/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7B86253-45DE-4C97-8A31-E1C14985A5C3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8AB8793-9912-4578-88C7-458C3566164E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9E2BB55-FFAF-47B7-AB2B-741062895E2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7993A3-025B-488A-8A31-F06963C49586}"/>
                  </a:ext>
                </a:extLst>
              </p:cNvPr>
              <p:cNvSpPr txBox="1"/>
              <p:nvPr/>
            </p:nvSpPr>
            <p:spPr>
              <a:xfrm>
                <a:off x="7670695" y="3287452"/>
                <a:ext cx="1239057" cy="923330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Number of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computers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is fixed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4D23C2-12CB-4DDC-9176-B569F98D1171}"/>
              </a:ext>
            </a:extLst>
          </p:cNvPr>
          <p:cNvGrpSpPr/>
          <p:nvPr/>
        </p:nvGrpSpPr>
        <p:grpSpPr>
          <a:xfrm>
            <a:off x="9622252" y="1213248"/>
            <a:ext cx="1855048" cy="4643895"/>
            <a:chOff x="9622252" y="1040145"/>
            <a:chExt cx="1855048" cy="46438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43071-F654-4212-A8FF-48BD12FDF2E4}"/>
                </a:ext>
              </a:extLst>
            </p:cNvPr>
            <p:cNvGrpSpPr/>
            <p:nvPr/>
          </p:nvGrpSpPr>
          <p:grpSpPr>
            <a:xfrm>
              <a:off x="9622252" y="1040145"/>
              <a:ext cx="1016577" cy="1820739"/>
              <a:chOff x="726992" y="1350489"/>
              <a:chExt cx="1016577" cy="1820739"/>
            </a:xfrm>
          </p:grpSpPr>
          <p:pic>
            <p:nvPicPr>
              <p:cNvPr id="59" name="Graphic 58" descr="Computer">
                <a:extLst>
                  <a:ext uri="{FF2B5EF4-FFF2-40B4-BE49-F238E27FC236}">
                    <a16:creationId xmlns:a16="http://schemas.microsoft.com/office/drawing/2014/main" id="{66A922F3-D813-4BA7-8509-551BD63A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9C13E3-DE22-4B93-8770-2D01DA1585A4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61" name="Graphic 60" descr="Processor">
                  <a:extLst>
                    <a:ext uri="{FF2B5EF4-FFF2-40B4-BE49-F238E27FC236}">
                      <a16:creationId xmlns:a16="http://schemas.microsoft.com/office/drawing/2014/main" id="{5B4B9C69-F57E-456B-AEA0-E2EF10DBF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Processor">
                  <a:extLst>
                    <a:ext uri="{FF2B5EF4-FFF2-40B4-BE49-F238E27FC236}">
                      <a16:creationId xmlns:a16="http://schemas.microsoft.com/office/drawing/2014/main" id="{74C210E8-3786-4FD3-8BD8-1D181B0DB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Processor">
                  <a:extLst>
                    <a:ext uri="{FF2B5EF4-FFF2-40B4-BE49-F238E27FC236}">
                      <a16:creationId xmlns:a16="http://schemas.microsoft.com/office/drawing/2014/main" id="{08CBB240-AAAB-47DF-92F3-BB8B1E08C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Processor">
                  <a:extLst>
                    <a:ext uri="{FF2B5EF4-FFF2-40B4-BE49-F238E27FC236}">
                      <a16:creationId xmlns:a16="http://schemas.microsoft.com/office/drawing/2014/main" id="{68EE4AD2-DE0B-46E8-8F20-92A8AB8B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9AB097-ACBB-4FBF-A434-4043052D708E}"/>
                </a:ext>
              </a:extLst>
            </p:cNvPr>
            <p:cNvGrpSpPr/>
            <p:nvPr/>
          </p:nvGrpSpPr>
          <p:grpSpPr>
            <a:xfrm>
              <a:off x="9622252" y="3863301"/>
              <a:ext cx="1016577" cy="1820739"/>
              <a:chOff x="726992" y="1350489"/>
              <a:chExt cx="1016577" cy="1820739"/>
            </a:xfrm>
          </p:grpSpPr>
          <p:pic>
            <p:nvPicPr>
              <p:cNvPr id="73" name="Graphic 72" descr="Computer">
                <a:extLst>
                  <a:ext uri="{FF2B5EF4-FFF2-40B4-BE49-F238E27FC236}">
                    <a16:creationId xmlns:a16="http://schemas.microsoft.com/office/drawing/2014/main" id="{983BE8FA-E1B8-4827-A04C-A681FEB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8080" y="135048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97A6BD0-BF6C-4E57-AD84-68C3CE499B10}"/>
                  </a:ext>
                </a:extLst>
              </p:cNvPr>
              <p:cNvGrpSpPr/>
              <p:nvPr/>
            </p:nvGrpSpPr>
            <p:grpSpPr>
              <a:xfrm>
                <a:off x="726992" y="2142428"/>
                <a:ext cx="1016577" cy="1028800"/>
                <a:chOff x="3290579" y="2754746"/>
                <a:chExt cx="1731819" cy="1752641"/>
              </a:xfrm>
            </p:grpSpPr>
            <p:pic>
              <p:nvPicPr>
                <p:cNvPr id="75" name="Graphic 74" descr="Processor">
                  <a:extLst>
                    <a:ext uri="{FF2B5EF4-FFF2-40B4-BE49-F238E27FC236}">
                      <a16:creationId xmlns:a16="http://schemas.microsoft.com/office/drawing/2014/main" id="{B9309725-0980-431D-831C-4EDDEE1B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rocessor">
                  <a:extLst>
                    <a:ext uri="{FF2B5EF4-FFF2-40B4-BE49-F238E27FC236}">
                      <a16:creationId xmlns:a16="http://schemas.microsoft.com/office/drawing/2014/main" id="{9606711E-3147-4706-AB3B-3000688A3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579" y="35929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rocessor">
                  <a:extLst>
                    <a:ext uri="{FF2B5EF4-FFF2-40B4-BE49-F238E27FC236}">
                      <a16:creationId xmlns:a16="http://schemas.microsoft.com/office/drawing/2014/main" id="{EFAB34E2-6419-4275-A3DC-07553D37A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7998" y="275474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Processor">
                  <a:extLst>
                    <a:ext uri="{FF2B5EF4-FFF2-40B4-BE49-F238E27FC236}">
                      <a16:creationId xmlns:a16="http://schemas.microsoft.com/office/drawing/2014/main" id="{FFD6233B-7C89-4F9C-9DEA-2E464647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88" y="359298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2C9679-9DA9-442D-959F-19C3ACBC83E8}"/>
                </a:ext>
              </a:extLst>
            </p:cNvPr>
            <p:cNvGrpSpPr/>
            <p:nvPr/>
          </p:nvGrpSpPr>
          <p:grpSpPr>
            <a:xfrm>
              <a:off x="9991451" y="2918131"/>
              <a:ext cx="1485849" cy="923330"/>
              <a:chOff x="9568405" y="3039288"/>
              <a:chExt cx="1485849" cy="9233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43D25E-209C-418E-A153-9234244304D3}"/>
                  </a:ext>
                </a:extLst>
              </p:cNvPr>
              <p:cNvGrpSpPr/>
              <p:nvPr/>
            </p:nvGrpSpPr>
            <p:grpSpPr>
              <a:xfrm>
                <a:off x="9568405" y="3076669"/>
                <a:ext cx="199382" cy="848567"/>
                <a:chOff x="9972035" y="2817322"/>
                <a:chExt cx="199382" cy="848567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A2C423-4729-40BA-B12A-9B852A969859}"/>
                    </a:ext>
                  </a:extLst>
                </p:cNvPr>
                <p:cNvSpPr/>
                <p:nvPr/>
              </p:nvSpPr>
              <p:spPr>
                <a:xfrm>
                  <a:off x="9972035" y="2817322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4410B23-2ABD-46FB-B1A0-B60E65E58DE5}"/>
                    </a:ext>
                  </a:extLst>
                </p:cNvPr>
                <p:cNvSpPr/>
                <p:nvPr/>
              </p:nvSpPr>
              <p:spPr>
                <a:xfrm>
                  <a:off x="9972035" y="3141915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25580F9-401C-4BE0-B239-F5B3D24CB410}"/>
                    </a:ext>
                  </a:extLst>
                </p:cNvPr>
                <p:cNvSpPr/>
                <p:nvPr/>
              </p:nvSpPr>
              <p:spPr>
                <a:xfrm>
                  <a:off x="9972035" y="3466507"/>
                  <a:ext cx="199382" cy="199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6FC506-7FD9-43C5-B0A1-0373A3D535C3}"/>
                  </a:ext>
                </a:extLst>
              </p:cNvPr>
              <p:cNvSpPr txBox="1"/>
              <p:nvPr/>
            </p:nvSpPr>
            <p:spPr>
              <a:xfrm>
                <a:off x="9815197" y="3039288"/>
                <a:ext cx="12390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</a:t>
                </a:r>
              </a:p>
              <a:p>
                <a:r>
                  <a:rPr lang="en-US" dirty="0"/>
                  <a:t>computers </a:t>
                </a:r>
              </a:p>
              <a:p>
                <a:r>
                  <a:rPr lang="en-US" dirty="0"/>
                  <a:t>is variable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A1F04-28E5-4145-B545-31684326FF5D}"/>
              </a:ext>
            </a:extLst>
          </p:cNvPr>
          <p:cNvCxnSpPr/>
          <p:nvPr/>
        </p:nvCxnSpPr>
        <p:spPr>
          <a:xfrm>
            <a:off x="2356430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2C49C-9006-4EAC-A70C-5EA8342F60C6}"/>
              </a:ext>
            </a:extLst>
          </p:cNvPr>
          <p:cNvCxnSpPr/>
          <p:nvPr/>
        </p:nvCxnSpPr>
        <p:spPr>
          <a:xfrm>
            <a:off x="4319905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2E35B9-5E27-4F8D-BF23-F74B083E36F0}"/>
              </a:ext>
            </a:extLst>
          </p:cNvPr>
          <p:cNvCxnSpPr/>
          <p:nvPr/>
        </p:nvCxnSpPr>
        <p:spPr>
          <a:xfrm>
            <a:off x="6285558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E1A66E-5A88-4F85-B6FD-335BB8A48F6B}"/>
              </a:ext>
            </a:extLst>
          </p:cNvPr>
          <p:cNvCxnSpPr/>
          <p:nvPr/>
        </p:nvCxnSpPr>
        <p:spPr>
          <a:xfrm>
            <a:off x="9148801" y="1022801"/>
            <a:ext cx="0" cy="52277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E819017-AEA1-47EC-B29A-DF3A9B1821A2}"/>
              </a:ext>
            </a:extLst>
          </p:cNvPr>
          <p:cNvSpPr txBox="1"/>
          <p:nvPr/>
        </p:nvSpPr>
        <p:spPr>
          <a:xfrm>
            <a:off x="3098255" y="297080"/>
            <a:ext cx="885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Rent many (but variable number of) computers – run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24044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Parallel Computing</vt:lpstr>
      <vt:lpstr>Simulation involves performing many independent tasks.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Thomas Gordon</dc:creator>
  <cp:lastModifiedBy>Stewart, Thomas Gordon</cp:lastModifiedBy>
  <cp:revision>5</cp:revision>
  <dcterms:created xsi:type="dcterms:W3CDTF">2020-11-04T16:38:50Z</dcterms:created>
  <dcterms:modified xsi:type="dcterms:W3CDTF">2020-11-04T22:18:34Z</dcterms:modified>
</cp:coreProperties>
</file>