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16:00:59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0 856 24575,'0'-17'0,"3"-5"0,4-6 0,5-11 0,5-13 0,4-14 0,6-18 0,1-11 0,-2 1 0,-5 4 0,-7 17 0,-5 19 0,-4 16 0,-3 15 0,-2 7 0,0 5 0,2 4 0,0 2 0,2 1 0,0 1 0,-1-3 0,0 1 0,0 0 0,2-3 0,-2 4 0,2-2 0,-3 5 0,0 4 0,-2 6 0,0 4 0,2 2 0,0 1 0,2-3 0,-1-2 0,1-5 0,3 0 0,6 1 0,7 2 0,14 8 0,8 4 0,4 4 0,0 3 0,-6-4 0,-7-4 0,-6-4 0,-7-4 0,-3-1 0,1 1 0,2 0 0,3 1 0,6-1 0,3 1 0,3 2 0,0 1 0,-5-1 0,-6-4 0,-5-6 0,-4-3 0,-5-2 0,-2 0 0,-1 0 0,-2 0 0,0 0 0,-1 1 0,2 2 0,2 4 0,2 1 0,0 1 0,-2-4 0,-4 0 0,-1-3 0,-2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16:01:34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1 772 24575,'7'-13'0,"12"-7"0,9-8 0,4-3 0,-4 1 0,-10 5 0,-3 6 0,-5 2 0,-2 1 0,-2 0 0,-4-1 0,2 1 0,-2 0 0,0 0 0,1-1 0,1-3 0,2-1 0,0-1 0,0 0 0,-1-2 0,0 0 0,1-1 0,1 2 0,2-1 0,2 0 0,2 1 0,-1 0 0,0 3 0,0 2 0,0 2 0,-1-2 0,1 2 0,0 0 0,-2 4 0,-1 2 0,1 0 0,-3 4 0,4-5 0,-7 6 0,4-4 0,-4 5 0,2-1 0,0-1 0,1 2 0,-1-2 0,-3 3 0,-3 1 0,-3 0 0,-1 2 0,0 1 0,2 4 0,2 3 0,1 2 0,4 1 0,5 1 0,8 0 0,12 2 0,10 1 0,10 2 0,5 0 0,3-3 0,-1-4 0,-4-3 0,-5-4 0,-7-1 0,-7-2 0,-5 0 0,-5 0 0,-4 0 0,-4 0 0,-2 0 0,0 0 0,2 0 0,3 0 0,6 0 0,5 0 0,6 0 0,4 0 0,-1 0 0,-6 0 0,-7 0 0,-7 0 0,-6 0 0,-6 0 0,-3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16:01:37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1878 66 24575,'-29'5'0,"-9"7"0,-25 12 0,-12 7 0,28-12 0,-2-1 0,-7 1 0,-2-2 0,4-1 0,0 0 0,-2-1 0,-1 0 0,6-2 0,1 0 0,-41 12 0,1 0 0,11-4 0,10-3 0,5-2 0,5-1 0,1 0 0,5-3 0,5-4 0,5-4 0,6-4 0,4 0 0,8 0 0,5-3 0,9 2 0,0-2 0,7 3 0,-2-4 0,-1-4 0,-7-11 0,-8-11 0,-6-10 0,-2-5 0,2 3 0,1 2 0,1 8 0,3 3 0,3 4 0,2 5 0,4 2 0,0 0 0,2 0 0,0 0 0,1 2 0,-2 1 0,4 8 0,1 1 0,6 6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16:01:39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0 647 24575,'3'-10'0,"5"-2"0,6-5 0,5-3 0,1-5 0,-3 0 0,-3 3 0,-2 2 0,0 3 0,0-1 0,0-4 0,1-1 0,-1 0 0,0 3 0,0 3 0,-1 3 0,0 2 0,-2 1 0,-1-1 0,-2 1 0,1-2 0,-2 5 0,1-3 0,-2 4 0,0-3 0,0-1 0,2-1 0,1-1 0,3-3 0,1-1 0,1-3 0,1-2 0,-1 1 0,-1 0 0,-1 1 0,-2 1 0,-3 6 0,0 0 0,-2 7 0,1-3 0,-2 3 0,0-1 0,-2 7 0,3 6 0,3 3 0,3 4 0,5-3 0,8-1 0,12 0 0,18 1 0,15-2 0,10-4 0,2-1 0,-3-3 0,-7 0 0,-14 0 0,-11 0 0,-14 0 0,-7 0 0,-2 0 0,-3 0 0,0-2 0,0 0 0,3-1 0,5-1 0,3-1 0,2 1 0,-2-2 0,-4 1 0,-4 1 0,-5 0 0,-8 2 0,-3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16:01:42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0 341 24575,'3'23'0,"7"16"0,11 20 0,12 10 0,13 2 0,9 4 0,4-1 0,2-2 0,5-7 0,10-5 0,6-4 0,-33-28 0,2-1 0,1-2 0,1-2 0,0-4 0,1-2 0,2-1 0,0-2 0,2-3 0,0-1 0,0-1 0,2-1 0,4 1 0,3-2 0,19 0 0,-5-2 0,3 3 0,9-2 0,-97-1 0,-2 3 0,-2-1 0,1 0 0,8-4 0,26-11 0,33-18 0,-12 6 0,6-3 0,14-6 0,3-3 0,2-2 0,2-2 0,0 1 0,-2-1 0,-5 1 0,-3 0 0,-10 4 0,-2-1 0,-4 3 0,-2 0 0,32-26 0,-11 3 0,-8 1 0,-12 5 0,-10 8 0,-12 9 0,-8 9 0,-4 6 0,-2 3 0,-3-3 0,0 0 0,2-7 0,5-12 0,6-10 0,8-13 0,6-5 0,0 1 0,-2 3 0,-7 10 0,-7 9 0,-7 13 0,-5 8 0,-9 11 0,2 1 0,-6 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16:01:44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0 410 24575,'18'-19'0,"10"-4"0,11-3 0,3-1 0,0 1 0,-3 2 0,0-1 0,5-3 0,3 0 0,8-4 0,6-1 0,0 1 0,-5 3 0,-12 9 0,-12 4 0,-9 5 0,-8 4 0,-4 4 0,-2 2 0,-4 1 0,1 0 0,-2 2 0,-2 1 0,0 5 0,0 8 0,7 7 0,12 9 0,10 3 0,9 2 0,3-1 0,-1-4 0,-2-4 0,-6-7 0,-6-4 0,-7-4 0,-5-4 0,-2-1 0,-6-3 0,0 1 0,-4-1 0,0 2 0,-2-1 0,0 0 0,-2-1 0,0 4 0,0-3 0,2 1 0,0-2 0,0 1 0,-1 0 0,-1-1 0,0-3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16:01:47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1176 24575,'71'0'0,"-19"0"0,6 0 0,28 0 0,9 0 0,-18 0 0,4 0 0,2 0-792,5 0 1,2 0 0,1 0 791,7 0 0,2 1 0,-2 1 0,-7 0 0,-1 0 0,-3 1 123,-6 0 0,-2 1 0,-3 0-123,22 2 0,-7 1 0,-18-1 0,-2 1 0,9-2 0,-7-1 482,-8 2-482,5-3 0,-74-3 0,-1 3 1205,1 3-1205,0 2 318,9 0-318,25-6 0,41-15 0,-24 2 0,4-3 0,9-2 0,1-2 0,0-2 0,1-1 0,-1-2 0,1 0 0,4 0 0,-1-2 0,1-1 0,-1-1 0,-4 2 0,-1-1 0,-8 4 0,-2 0 0,33-16 0,-20 7 0,-12 5 0,-15 7 0,-7 2 0,-6 1 0,2-3 0,3-4 0,6-3 0,3-2 0,0-2 0,-2 2 0,-6 4 0,-8 5 0,-5 5 0,-2 0 0,-8 6 0,1-2 0,-5 1 0,3-10 0,3-13 0,7-17 0,7-13 0,5-10 0,2 1 0,-4 7 0,-4 10 0,-8 15 0,-5 13 0,-4 10 0,-4 10 0,0 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16:01:49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0 505 24575,'14'-8'0,"17"-12"0,20-16 0,25-18 0,-31 23 0,0 0 0,2 0 0,-1 0 0,0 1 0,-1 1 0,30-18 0,-13 9 0,-20 13 0,-15 9 0,-10 7 0,-4 2 0,-3 2 0,-1 1 0,-3 0 0,-1 1 0,-1 0 0,0 0 0,-1-1 0,1 2 0,0 0 0,-2 0 0,0 0 0,-1-2 0,0 0 0,1 2 0,2 0 0,0 2 0,0 0 0,1 0 0,-1 0 0,0-2 0,0 0 0,-1 0 0,1-1 0,1 1 0,-1 0 0,0 0 0,0 2 0,0 0 0,0 0 0,0 2 0,1 2 0,4 4 0,11 3 0,13 4 0,17 4 0,9 4 0,3 0 0,-3-2 0,-10-5 0,-12-2 0,-11-3 0,-9-4 0,-5-3 0,-5-2 0,-4 2 0,-2 2 0,-1 0 0,0 0 0,0-1 0,0-1 0,0 0 0,-3 1 0,3-3 0,-2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16:01:52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1311 24575,'24'0'0,"35"0"0,-8 0 0,6 0 0,20 0 0,6 0 0,13 0 0,2 0 0,1 0 0,-1 0 0,-3 0 0,-2 0 0,-8 1 0,-2-2 0,-9 0 0,-2 0 0,-3-1 0,0 1 0,-4-2 0,0 0 0,11-3 0,-5 0 0,5 3 0,-2-4 0,-77 11 0,-1 0 0,11-2 0,23-3 0,31-11 0,35-11 0,-34 5 0,2-2 0,0-2 0,0 0 0,1-2 0,0 1 0,-1-1 0,-1 0 0,1 1 0,-2 0 0,0 0 0,-2-1 0,-4 1 0,-2-1 0,-6 3 0,-3 0 0,31-19 0,-2-2 0,-7 5 0,-4 1 0,-5 4 0,-3 0 0,-2 1 0,-1 2 0,-1 0 0,-4 5 0,-6 1 0,-5 4 0,-10 3 0,-8 4 0,-4 4 0,2-5 0,9-8 0,9-9 0,4-5 0,-6 3 0,-6 5 0,-7 6 0,-4 5 0,-3 6 0,-5 4 0,-1 0 0,-3 0 0,-1 0 0,0 1 0,-1 1 0,1 2 0,0-1 0,0-1 0,-2 0 0,2 0 0,0 0 0,3-1 0,2-4 0,5-10 0,5-6 0,3-6 0,4-2 0,-1 3 0,-4 6 0,-5 5 0,-5 7 0,-4 3 0,-6 5 0,0 1 0,-3 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16:01:55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0 311 24575,'48'-3'0,"11"-9"0,22-6 0,11-10 0,-39 11 0,2-1 0,0 0 0,-1-1 0,-1 0 0,-1 0 0,41-15 0,-24 9 0,-15 6 0,-18 6 0,-13 4 0,-8 3 0,-3 0 0,0 2 0,-4 0 0,0 1 0,-4 1 0,1-1 0,-1-1 0,2 1 0,-2 0 0,-2 1 0,0 3 0,-5 1 0,0 4 0,-2 0 0,3 1 0,0 2 0,2 0 0,0 1 0,1 2 0,10 0 0,10 4 0,12 8 0,7 4 0,-4 2 0,-7-3 0,-7-7 0,-6-4 0,-3-3 0,-2-2 0,1 3 0,0 2 0,0 6 0,4 3 0,1 1 0,0-2 0,-1-1 0,-3-3 0,-1-1 0,0 0 0,2 3 0,-4-5 0,4 8 0,-4-9 0,2 3 0,-3-3 0,-2-10 0,-2 0 0,-1-6 0,2 0 0,-4 0 0,2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16:00:48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 24575,'0'16'0,"0"9"0,5 10 0,5 11 0,5 4 0,2 1 0,0-1 0,-3-3 0,0-2 0,-3-4 0,-2-5 0,-3 0 0,-1-1 0,2 6 0,-1 3 0,1 3 0,1 1 0,2-1 0,3 1 0,2 3 0,2 4 0,2 0 0,4-1 0,5-3 0,4-4 0,4-1 0,10-3 0,9-1 0,21 5 0,-29-24 0,2-2 0,6-1 0,2-3 0,9-1 0,1-3 0,-10-5 0,-1-3 0,37 2 0,-18-5 0,-1-7 0,-24 0 0,3-1 0,7-2 0,0-1 0,3-2 0,-1 0 0,-4 0 0,-2-1 0,-6 1 0,-1-1 0,41-11 0,-9-1 0,-5-2 0,-2-3 0,-7 0 0,-4 2 0,-5-2 0,-1-1 0,3-5 0,-1-3 0,-4-2 0,-3 0 0,-4 1 0,-4 3 0,4-4 0,3-3 0,7-7 0,14-8 0,-33 25 0,1-1 0,2 0 0,0-1 0,0 1 0,-1 1 0,33-30 0,-15 13 0,-9 7 0,-10 7 0,-11 6 0,-4 2 0,-2 1 0,0 2 0,4-3 0,0-1 0,-1 0 0,-2 3 0,-3 1 0,2 0 0,-3 2 0,-1 2 0,-3 5 0,-9 9 0,-1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16:00:50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1 281 24575,'20'-2'0,"7"-5"0,12-4 0,12-6 0,6-3 0,6-1 0,-2 0 0,-4-1 0,-4 1 0,-10 2 0,-2 3 0,-2 2 0,2 1 0,3-3 0,0 0 0,-4 2 0,-10 2 0,-8 4 0,-6 2 0,-5 1 0,-4 5 0,-5 3 0,-6 5 0,-5 3 0,-3 1 0,2-1 0,1 0 0,2 0 0,4 1 0,1 2 0,2 4 0,0 5 0,2 4 0,2 1 0,5 0 0,2-1 0,2-4 0,-1-1 0,0-2 0,0-2 0,0 0 0,0 1 0,0 1 0,0 5 0,1 4 0,0 2 0,0 4 0,0-2 0,0-3 0,-3-5 0,-2-5 0,-3-4 0,-2 0 0,-1-1 0,2 1 0,-2 2 0,1-1 0,1-1 0,-2-2 0,0-3 0,-1 0 0,-1-1 0,0-4 0,0-2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16:00:53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24575,'0'23'0,"0"10"0,0 18 0,0 7 0,0-1 0,0 5 0,4-2 0,4 3 0,3-6 0,3-13 0,-3-8 0,-1-11 0,0-3 0,-1 0 0,1 1 0,0 0 0,3-1 0,5-2 0,6-1 0,4 0 0,3 0 0,3 1 0,4 1 0,5 1 0,6 1 0,2-1 0,2-2 0,-1-2 0,-8-3 0,-4-3 0,-8-3 0,-4-4 0,0-4 0,-1-1 0,3 0 0,6 0 0,9 0 0,5 0 0,3-2 0,1-2 0,-4-1 0,-3-2 0,-10 1 0,-6-2 0,-7 0 0,-5 1 0,-3-1 0,-4 0 0,1-1 0,4-2 0,6-1 0,3-1 0,1 1 0,-5 1 0,-6 3 0,-4 3 0,-4 1 0,-2 1 0,-3 1 0,-3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16:01:02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24575,'0'23'0,"0"18"0,5 26 0,6 19 0,10 8 0,-7-45 0,3-1 0,20 44 0,-16-45 0,2 1 0,2-2 0,1 1 0,1 2 0,1 1 0,1-1 0,0-1 0,0-3 0,0-1 0,0-1 0,0-2 0,25 27 0,-3-9 0,-5-16 0,0-9 0,1-6 0,8-4 0,11 2 0,-3-5 0,-15-7 0,-22-5 0,-21-2 0,-3-4 0,23 2 0,28-5 0,30 0 0,-30-1 0,3-1 0,1 0 0,-1-1 0,-2-1 0,-1 0 0,38-9 0,-14-3 0,-9-3 0,-4-2 0,0-3 0,-1-1 0,3-6 0,4-5 0,2-5 0,1-5 0,-3 0 0,-8 2 0,-12 4 0,-14 8 0,-7 3 0,1-5 0,6-9 0,6-6 0,0-1 0,-5 7 0,-5 8 0,-4 1 0,13-15 0,10-14 0,7-11 0,0-5 0,-13 11 0,-10 9 0,-11 13 0,-10 13 0,-8 12 0,-3 6 0,-6 3 0,-6 2 0,-10 0 0,-6-2 0,-2 0 0,-1-3 0,13 7 0,1-2 0,12 7 0,0-1 0,2 2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16:01:05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1473 24575,'22'0'0,"27"-2"0,23-6 0,-22 0 0,3-2 0,8-3 0,2-3 0,2-1 0,0-2 0,2 1 0,0 0 0,-6 0 0,-1-1 0,-3 1 0,-1 0 0,-1-2 0,0 0 0,-1-1 0,-1 0 0,-1 0 0,0 1 0,-2-1 0,0 1 0,-3 1 0,1 0 0,-1 0 0,0 1 0,45-18 0,-6 3 0,-22 8 0,-27 10 0,-28 11 0,-18 10 0,3-2 0,-3 3 0,4-4 0,3-2 0,11-6 0,13-11 0,21-20 0,10-15 0,5-8 0,-1-5 0,-8 5 0,0-2 0,-4 3 0,2-6 0,-1-2 0,-2-3 0,0-2 0,-9 8 0,-4 9 0,-6 10 0,-8 11 0,-2 11 0,-5 6 0,-2 9 0,-2 1 0,-2 2 0,0 1 0,0 0 0,-1 0 0,1 2 0,0 0 0,-1 1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16:01:09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1445 24575,'19'-2'0,"25"-1"0,31-8 0,-23 2 0,4-1 0,2-1 0,1-1 0,2-2 0,0 1 0,-1 1 0,-1 1 0,-4 0 0,0-1 0,0 1 0,0-1 0,0-1 0,-1-1 0,35-10 0,-30 8 0,-31 7 0,-29 11 0,-2 3 0,-1 3 0,-2 3 0,1-2 0,9-2 0,24-4 0,41-3 0,-15 0 0,5-2 0,11-2 0,5 0 0,12-3 0,5 0 0,5-3 0,3-1-153,-31 3 0,1-1 1,0 0 152,0 0 0,0-1 0,-2-1 0,23-5 0,-4-1 0,-3-1 0,-4-1 0,-8 1 0,-1-1 0,-2-1 0,0-1 0,0 0 0,-1-1 0,-5-1 0,-2 0 0,-1 0 0,-2 0 229,-7 1 0,-2 1-229,33-16 0,-20 7 0,-8 4 0,11-5 0,-37 18 0,9-4 0,-45 22 0,-4 5 0,4-2 0,-1 0 0,5-6 0,2-2 0,20-18 0,27-23 0,22-19 0,-27 24 0,1 0 0,-3 1 0,-2 2 0,23-22 0,-14 12 0,-15 13 0,-9 11 0,-10 10 0,-3 1 0,-6 6 0,2 0 0,-2-2 0,0 0 0,1-1 0,-2 0 0,2-1 0,2-2 0,2-6 0,2-4 0,1-2 0,0 1 0,-2 3 0,0 2 0,-4 6 0,2 0 0,-4 5 0,0-1 0,1 0 0,2-5 0,3-4 0,3-4 0,1-2 0,-1 4 0,-2 3 0,-4 3 0,-5 3 0,-2 3 0,0-1 0,0 2 0,2-2 0,0-1 0,0 2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16:01:13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483 147 24575,'-11'-2'0,"-8"-4"0,-9-6 0,-5-3 0,-3 0 0,7 3 0,5 3 0,2 4 0,4 2 0,-2 2 0,2 1 0,2 0 0,0 0 0,0 0 0,0 0 0,1 0 0,2 0 0,1 0 0,1 0 0,-2 0 0,-1-2 0,0 0 0,1-1 0,1 0 0,2 1 0,1 0 0,0 1 0,2 1 0,1 0 0,4 0 0,14-5 0,10 0 0,14-4 0,6 2 0,2 2 0,-1 1 0,-2 0 0,-8 2 0,-6 0 0,-5 1 0,-7 1 0,-1 0 0,-4 0 0,-1 0 0,-3 0 0,-1 0 0,0 0 0,-2 0 0,0-1 0,-6-2 0,-10 1 0,-8 1 0,-12 1 0,-7 0 0,-2 0 0,0 0 0,7 0 0,6 0 0,6 0 0,3 0 0,8 0 0,1 0 0,5 0 0,-1 0 0,1 0 0,3 0 0,1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16:01:31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3890 108 24575,'-9'29'0,"-16"23"0,-15 28 0,12-30 0,-3 3 0,-4 6 0,-4 1 0,-6 1 0,-2-1 0,-5-1 0,-3-1 0,-4-3 0,-5-4 0,-2-5 0,-4-4 0,-5-2 0,-4-4 0,-6-3 0,-3-3 0,-6-5 0,-4-3-213,29-10 1,-2-2-1,-1-1 213,-3-3 0,-1-1 0,2-3 0,-26 0 0,5-4 0,23 0 0,9-2 0,-7-3 0,53 4 0,11 3 0,-2 0 0,-9 0 638,-15-5-638,-20-11 0,-20-11 0,-18-13 0,37 16 0,-1-2 0,-5-1 0,-1-1 0,0 0 0,0 0 0,3 1 0,0 0 0,-1 0 0,1 0 0,4 3 0,0 0 0,1 0 0,1 0 0,4 2 0,2 1 0,-27-14 0,9 4 0,12 5 0,8 5 0,4 2 0,1-1 0,1 0 0,-3-3 0,1 1 0,0-1 0,-1-2 0,8 3 0,1 0 0,6 3 0,6 3 0,2-2 0,3-3 0,2-2 0,1 0 0,3 1 0,1 0 0,4 1 0,1 0 0,-1 4 0,1 3 0,0 0 0,0 6 0,2-3 0,0 4 0,0-3 0,0-1 0,0 0 0,-2 1 0,0 3 0,0 3 0,0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518B-2EC5-0E4F-AF9F-6C15969EE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34FF4-C180-5B45-AAD1-32847BCE7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96F5F-1D2A-BD46-B1A4-FBECAE79D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F417-D564-8A4C-8BBA-0C722954F0B7}" type="datetimeFigureOut">
              <a:rPr lang="en-US" smtClean="0"/>
              <a:t>3/26/22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F4DCF-DB2F-8B42-97AC-44C43CFC3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B0046-D1F1-2F4C-8AF3-37D8DC2A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66CB-733E-CF42-B757-73F06DF62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6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4DAE-0B9B-BE48-9423-2C0F50D1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62948-40F6-CD44-A6B2-F2B513F01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012D5-C4EA-6346-BC6A-798CF801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F417-D564-8A4C-8BBA-0C722954F0B7}" type="datetimeFigureOut">
              <a:rPr lang="en-US" smtClean="0"/>
              <a:t>3/26/22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3ECED-984C-8643-AB92-382837A7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BFCA9-BE0B-EC4A-8F82-094B11CE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66CB-733E-CF42-B757-73F06DF62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9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BD9D55-BB3E-9946-827F-88A99DEE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53C6F3-C10D-B44C-B6A6-1D5232381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3AC25-5563-3C46-AEDC-AAD5759E9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F417-D564-8A4C-8BBA-0C722954F0B7}" type="datetimeFigureOut">
              <a:rPr lang="en-US" smtClean="0"/>
              <a:t>3/26/22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70DC5-8C48-7D40-96F3-86A1F825E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BC7D7-164C-9841-AE51-078400F70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66CB-733E-CF42-B757-73F06DF62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12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283C-7513-A941-84DB-9D1AA1903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64979-A3C4-3A4D-84EA-372FCF135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7AF48-1883-4A4A-92D4-20E51714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F417-D564-8A4C-8BBA-0C722954F0B7}" type="datetimeFigureOut">
              <a:rPr lang="en-US" smtClean="0"/>
              <a:t>3/26/22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0C39A-BE14-6141-8E0C-0DAD12EE8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2514E-9580-684C-9202-C6FD8321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66CB-733E-CF42-B757-73F06DF62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5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9A986-0747-EF47-A07C-57C6D311D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B59D2-29EE-894D-A1EB-B2D9BD306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A6C2C-373E-264C-B20D-35A36400E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F417-D564-8A4C-8BBA-0C722954F0B7}" type="datetimeFigureOut">
              <a:rPr lang="en-US" smtClean="0"/>
              <a:t>3/26/22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6A44B-6A49-BC4D-B201-79C929818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82AD8-B077-BC42-9DA5-94EE8D8C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66CB-733E-CF42-B757-73F06DF62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3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DCE0F-98E9-404A-B22E-2DB47E2A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D1FD0-6382-0B49-A791-D668EA97E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1BC92-4D41-6D40-93E2-6C3AB8F7D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8DFF0-480C-C64E-9632-A2988030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F417-D564-8A4C-8BBA-0C722954F0B7}" type="datetimeFigureOut">
              <a:rPr lang="en-US" smtClean="0"/>
              <a:t>3/26/22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0410B-8DAF-B44F-B6BD-65F6C3B5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92857-C27B-2943-906A-F27C4E8D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66CB-733E-CF42-B757-73F06DF62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5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9E7E-E27F-B841-9BE4-BC79B2555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EF4E9-4835-8F48-9118-8329B9E5D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CB600-20E5-6E43-BA4A-F412652AE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F8292-3894-544B-8913-6E9007EBA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85155-DC24-D041-8480-B8F7C55AF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0FC631-6678-704D-BD0F-8F0F1D02D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F417-D564-8A4C-8BBA-0C722954F0B7}" type="datetimeFigureOut">
              <a:rPr lang="en-US" smtClean="0"/>
              <a:t>3/26/22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952680-AC1E-4046-BED2-7D93B6942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BD1B9C-A987-7046-93CD-0EAA14D2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66CB-733E-CF42-B757-73F06DF62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3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82FA9-0F44-2442-A34E-92735F7C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6563D6-D5BE-F14A-8EA5-B6A65AF93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F417-D564-8A4C-8BBA-0C722954F0B7}" type="datetimeFigureOut">
              <a:rPr lang="en-US" smtClean="0"/>
              <a:t>3/26/22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7D2E2-02E0-C54F-98E6-92F94EDAD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C0B6C-1776-3F4B-A73A-C53AA6AB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66CB-733E-CF42-B757-73F06DF62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1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1AB771-442C-CF4F-AB40-56BBB90D5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F417-D564-8A4C-8BBA-0C722954F0B7}" type="datetimeFigureOut">
              <a:rPr lang="en-US" smtClean="0"/>
              <a:t>3/26/22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AFA4B-EB8F-D546-A179-0F245918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A24AF-1377-944D-A7C8-A3D424856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66CB-733E-CF42-B757-73F06DF62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2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3890F-A0C3-0648-8025-A8A0692E6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45272-099F-9B48-B48F-7806E07A8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24D31-FACE-754A-BBE8-58048A5BC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05D4B-6643-4B47-A3C9-EFE9F05B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F417-D564-8A4C-8BBA-0C722954F0B7}" type="datetimeFigureOut">
              <a:rPr lang="en-US" smtClean="0"/>
              <a:t>3/26/22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A8668-ECC2-0746-8B53-9D7F3DBF8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0BD86-3267-4442-82B8-F144367C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66CB-733E-CF42-B757-73F06DF62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5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1AB6D-E197-494A-ADEE-D4276755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C89670-785F-8C44-9772-08BD9C200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2E5C2-A594-BC4B-9EC8-0ACF9F455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318E9-04E0-6742-95D6-6B4E3231E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F417-D564-8A4C-8BBA-0C722954F0B7}" type="datetimeFigureOut">
              <a:rPr lang="en-US" smtClean="0"/>
              <a:t>3/26/22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0B824-F73C-0F46-B9F6-70107752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7A127-01E0-814B-B657-6CB54A91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66CB-733E-CF42-B757-73F06DF62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3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5A67B0-8769-D648-B90D-C65C9F5A4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0BBD4-415C-A146-9346-FABB8139A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475B4-8314-B44E-BC02-01CE729D7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4F417-D564-8A4C-8BBA-0C722954F0B7}" type="datetimeFigureOut">
              <a:rPr lang="en-US" smtClean="0"/>
              <a:t>3/26/22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0B011-E082-8D41-82D0-2A4831C5A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AD738-D339-2447-ADAA-C9C369C24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F66CB-733E-CF42-B757-73F06DF62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2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310.4546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301.3781" TargetMode="External"/><Relationship Id="rId7" Type="http://schemas.openxmlformats.org/officeDocument/2006/relationships/hyperlink" Target="https://ronxin.github.io/wevi/" TargetMode="External"/><Relationship Id="rId2" Type="http://schemas.openxmlformats.org/officeDocument/2006/relationships/hyperlink" Target="https://arxiv.org/pdf/1310.4546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411.2738" TargetMode="External"/><Relationship Id="rId5" Type="http://schemas.openxmlformats.org/officeDocument/2006/relationships/hyperlink" Target="https://arxiv.org/abs/1502.03520" TargetMode="External"/><Relationship Id="rId4" Type="http://schemas.openxmlformats.org/officeDocument/2006/relationships/hyperlink" Target="https://nlp.stanford.edu/pubs/glove.pdf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Yuan199701/skip_gra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Yuan199701/skip_gra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21" Type="http://schemas.openxmlformats.org/officeDocument/2006/relationships/image" Target="../media/image13.png"/><Relationship Id="rId34" Type="http://schemas.openxmlformats.org/officeDocument/2006/relationships/customXml" Target="../ink/ink17.xml"/><Relationship Id="rId7" Type="http://schemas.openxmlformats.org/officeDocument/2006/relationships/image" Target="../media/image6.png"/><Relationship Id="rId12" Type="http://schemas.openxmlformats.org/officeDocument/2006/relationships/customXml" Target="../ink/ink6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8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1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2.png"/><Relationship Id="rId31" Type="http://schemas.openxmlformats.org/officeDocument/2006/relationships/image" Target="../media/image18.png"/><Relationship Id="rId4" Type="http://schemas.openxmlformats.org/officeDocument/2006/relationships/customXml" Target="../ink/ink2.xml"/><Relationship Id="rId9" Type="http://schemas.openxmlformats.org/officeDocument/2006/relationships/image" Target="../media/image7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6.png"/><Relationship Id="rId30" Type="http://schemas.openxmlformats.org/officeDocument/2006/relationships/customXml" Target="../ink/ink15.xml"/><Relationship Id="rId35" Type="http://schemas.openxmlformats.org/officeDocument/2006/relationships/image" Target="../media/image20.png"/><Relationship Id="rId8" Type="http://schemas.openxmlformats.org/officeDocument/2006/relationships/customXml" Target="../ink/ink4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91AC1-F69E-D246-A27A-73C4F7B08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3647"/>
            <a:ext cx="9144000" cy="2776315"/>
          </a:xfrm>
        </p:spPr>
        <p:txBody>
          <a:bodyPr>
            <a:normAutofit/>
          </a:bodyPr>
          <a:lstStyle/>
          <a:p>
            <a:r>
              <a:rPr lang="en-US" sz="6600" dirty="0"/>
              <a:t>How to represent words?</a:t>
            </a:r>
            <a:br>
              <a:rPr lang="en-US" sz="6600" dirty="0"/>
            </a:br>
            <a:r>
              <a:rPr lang="en-US" sz="3600" dirty="0"/>
              <a:t>-2013: starting year of NLP with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85B01-0092-584B-8B6C-961E86879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https://arxiv.org/pdf/1310.4546.pdf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F2030C-D431-614C-A29A-2CC7E3CE7541}"/>
              </a:ext>
            </a:extLst>
          </p:cNvPr>
          <p:cNvSpPr txBox="1"/>
          <p:nvPr/>
        </p:nvSpPr>
        <p:spPr>
          <a:xfrm>
            <a:off x="4944141" y="4545309"/>
            <a:ext cx="2349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– Li Yuan</a:t>
            </a:r>
          </a:p>
        </p:txBody>
      </p:sp>
    </p:spTree>
    <p:extLst>
      <p:ext uri="{BB962C8B-B14F-4D97-AF65-F5344CB8AC3E}">
        <p14:creationId xmlns:p14="http://schemas.microsoft.com/office/powerpoint/2010/main" val="1598969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5C78C1-672A-1149-B03A-92990ADAA4C6}"/>
              </a:ext>
            </a:extLst>
          </p:cNvPr>
          <p:cNvSpPr/>
          <p:nvPr/>
        </p:nvSpPr>
        <p:spPr>
          <a:xfrm>
            <a:off x="8486553" y="151512"/>
            <a:ext cx="287079" cy="1648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9B9CEC-BC6B-2A45-BBB1-C49B3362C91E}"/>
              </a:ext>
            </a:extLst>
          </p:cNvPr>
          <p:cNvSpPr/>
          <p:nvPr/>
        </p:nvSpPr>
        <p:spPr>
          <a:xfrm>
            <a:off x="8560982" y="254032"/>
            <a:ext cx="180753" cy="1913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765F46-8231-A646-BD97-1EF66AFFD7EB}"/>
              </a:ext>
            </a:extLst>
          </p:cNvPr>
          <p:cNvSpPr/>
          <p:nvPr/>
        </p:nvSpPr>
        <p:spPr>
          <a:xfrm>
            <a:off x="8560981" y="552892"/>
            <a:ext cx="180753" cy="1913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4E964D-0585-4C4E-B565-3C60B8141787}"/>
              </a:ext>
            </a:extLst>
          </p:cNvPr>
          <p:cNvSpPr/>
          <p:nvPr/>
        </p:nvSpPr>
        <p:spPr>
          <a:xfrm>
            <a:off x="8560981" y="1525768"/>
            <a:ext cx="180753" cy="1594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D1CB4B-2AB8-D14D-9B12-A9937EE1D74F}"/>
              </a:ext>
            </a:extLst>
          </p:cNvPr>
          <p:cNvSpPr/>
          <p:nvPr/>
        </p:nvSpPr>
        <p:spPr>
          <a:xfrm>
            <a:off x="5348179" y="2945217"/>
            <a:ext cx="361507" cy="131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297991-AC89-EA4A-8645-B090BB2885D5}"/>
              </a:ext>
            </a:extLst>
          </p:cNvPr>
          <p:cNvCxnSpPr>
            <a:cxnSpLocks/>
          </p:cNvCxnSpPr>
          <p:nvPr/>
        </p:nvCxnSpPr>
        <p:spPr>
          <a:xfrm flipH="1">
            <a:off x="5348179" y="1799559"/>
            <a:ext cx="3106478" cy="2453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9E776C-4CB9-C044-850B-33E33682A970}"/>
              </a:ext>
            </a:extLst>
          </p:cNvPr>
          <p:cNvCxnSpPr>
            <a:cxnSpLocks/>
          </p:cNvCxnSpPr>
          <p:nvPr/>
        </p:nvCxnSpPr>
        <p:spPr>
          <a:xfrm flipH="1">
            <a:off x="5326909" y="151513"/>
            <a:ext cx="3159644" cy="2783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871F8FE-AF42-F941-83A3-E28D91DF019E}"/>
              </a:ext>
            </a:extLst>
          </p:cNvPr>
          <p:cNvSpPr/>
          <p:nvPr/>
        </p:nvSpPr>
        <p:spPr>
          <a:xfrm>
            <a:off x="2115880" y="2604976"/>
            <a:ext cx="287079" cy="1648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92C59B2-7043-4041-963F-B4523262B628}"/>
              </a:ext>
            </a:extLst>
          </p:cNvPr>
          <p:cNvSpPr/>
          <p:nvPr/>
        </p:nvSpPr>
        <p:spPr>
          <a:xfrm>
            <a:off x="2169044" y="2658139"/>
            <a:ext cx="180749" cy="1807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4D84F00-9E62-2543-904E-4B70030F349A}"/>
              </a:ext>
            </a:extLst>
          </p:cNvPr>
          <p:cNvSpPr/>
          <p:nvPr/>
        </p:nvSpPr>
        <p:spPr>
          <a:xfrm>
            <a:off x="2169044" y="2934585"/>
            <a:ext cx="180753" cy="1913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0E93AF-3A21-4E4F-B766-3623B0CB480F}"/>
              </a:ext>
            </a:extLst>
          </p:cNvPr>
          <p:cNvSpPr/>
          <p:nvPr/>
        </p:nvSpPr>
        <p:spPr>
          <a:xfrm>
            <a:off x="2169044" y="3965943"/>
            <a:ext cx="180753" cy="1594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971A42B-1237-D24F-A96B-1211B755156E}"/>
              </a:ext>
            </a:extLst>
          </p:cNvPr>
          <p:cNvCxnSpPr>
            <a:cxnSpLocks/>
          </p:cNvCxnSpPr>
          <p:nvPr/>
        </p:nvCxnSpPr>
        <p:spPr>
          <a:xfrm>
            <a:off x="2402954" y="2604976"/>
            <a:ext cx="2945225" cy="329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05C4FC-1CB7-6F4E-83AD-E38C752C442A}"/>
              </a:ext>
            </a:extLst>
          </p:cNvPr>
          <p:cNvCxnSpPr/>
          <p:nvPr/>
        </p:nvCxnSpPr>
        <p:spPr>
          <a:xfrm>
            <a:off x="2402954" y="4253023"/>
            <a:ext cx="2945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2B91E7B-58E2-D842-8F1A-FF6DB50EB8C4}"/>
              </a:ext>
            </a:extLst>
          </p:cNvPr>
          <p:cNvSpPr/>
          <p:nvPr/>
        </p:nvSpPr>
        <p:spPr>
          <a:xfrm>
            <a:off x="8507821" y="4955921"/>
            <a:ext cx="287079" cy="1648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22B8D03-6715-A24E-8E4F-7418C0DBA9DF}"/>
              </a:ext>
            </a:extLst>
          </p:cNvPr>
          <p:cNvSpPr/>
          <p:nvPr/>
        </p:nvSpPr>
        <p:spPr>
          <a:xfrm>
            <a:off x="8560981" y="5033964"/>
            <a:ext cx="180749" cy="1807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11268AB-B1C0-4043-847B-9290E0D598DA}"/>
              </a:ext>
            </a:extLst>
          </p:cNvPr>
          <p:cNvSpPr/>
          <p:nvPr/>
        </p:nvSpPr>
        <p:spPr>
          <a:xfrm>
            <a:off x="8560981" y="5310965"/>
            <a:ext cx="180753" cy="1913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716DF7B-A2FD-6445-8E50-3BDB0C27902A}"/>
              </a:ext>
            </a:extLst>
          </p:cNvPr>
          <p:cNvSpPr/>
          <p:nvPr/>
        </p:nvSpPr>
        <p:spPr>
          <a:xfrm>
            <a:off x="8546799" y="6353226"/>
            <a:ext cx="180753" cy="1594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560565F-04D5-F343-B683-D07347FBFFD0}"/>
              </a:ext>
            </a:extLst>
          </p:cNvPr>
          <p:cNvCxnSpPr>
            <a:cxnSpLocks/>
          </p:cNvCxnSpPr>
          <p:nvPr/>
        </p:nvCxnSpPr>
        <p:spPr>
          <a:xfrm flipH="1" flipV="1">
            <a:off x="5326909" y="2934585"/>
            <a:ext cx="3180905" cy="202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CF7209-6419-5948-9BC1-A6B0DF78D58E}"/>
              </a:ext>
            </a:extLst>
          </p:cNvPr>
          <p:cNvCxnSpPr>
            <a:cxnSpLocks/>
          </p:cNvCxnSpPr>
          <p:nvPr/>
        </p:nvCxnSpPr>
        <p:spPr>
          <a:xfrm flipH="1" flipV="1">
            <a:off x="5326914" y="4253023"/>
            <a:ext cx="3180897" cy="235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7551552-8BCB-684E-B770-97484EA48B3E}"/>
              </a:ext>
            </a:extLst>
          </p:cNvPr>
          <p:cNvSpPr/>
          <p:nvPr/>
        </p:nvSpPr>
        <p:spPr>
          <a:xfrm>
            <a:off x="8507823" y="2604976"/>
            <a:ext cx="287079" cy="1648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80F1620-E067-684C-86CE-1CD4EF4E88B6}"/>
              </a:ext>
            </a:extLst>
          </p:cNvPr>
          <p:cNvSpPr/>
          <p:nvPr/>
        </p:nvSpPr>
        <p:spPr>
          <a:xfrm>
            <a:off x="8560989" y="2939902"/>
            <a:ext cx="180749" cy="1807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74C466D-D4ED-0E44-8518-4A53E046A3DF}"/>
              </a:ext>
            </a:extLst>
          </p:cNvPr>
          <p:cNvSpPr/>
          <p:nvPr/>
        </p:nvSpPr>
        <p:spPr>
          <a:xfrm rot="10800000">
            <a:off x="8560985" y="2652822"/>
            <a:ext cx="180753" cy="1913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D54A1B7-F420-7442-A4EC-7E93D612EBEB}"/>
              </a:ext>
            </a:extLst>
          </p:cNvPr>
          <p:cNvSpPr/>
          <p:nvPr/>
        </p:nvSpPr>
        <p:spPr>
          <a:xfrm>
            <a:off x="8560985" y="3934048"/>
            <a:ext cx="180753" cy="1594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7807B6C-BD5A-5140-8133-8848E8F07971}"/>
              </a:ext>
            </a:extLst>
          </p:cNvPr>
          <p:cNvCxnSpPr/>
          <p:nvPr/>
        </p:nvCxnSpPr>
        <p:spPr>
          <a:xfrm flipV="1">
            <a:off x="5688421" y="2604976"/>
            <a:ext cx="2819402" cy="329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943D687-9181-5742-AAA8-26B13AC6C4E6}"/>
              </a:ext>
            </a:extLst>
          </p:cNvPr>
          <p:cNvCxnSpPr>
            <a:endCxn id="32" idx="2"/>
          </p:cNvCxnSpPr>
          <p:nvPr/>
        </p:nvCxnSpPr>
        <p:spPr>
          <a:xfrm flipV="1">
            <a:off x="5709686" y="4253023"/>
            <a:ext cx="2941677" cy="10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6F4D8C7-0353-1241-B352-F4103F776CEE}"/>
              </a:ext>
            </a:extLst>
          </p:cNvPr>
          <p:cNvSpPr/>
          <p:nvPr/>
        </p:nvSpPr>
        <p:spPr>
          <a:xfrm>
            <a:off x="5454494" y="3030278"/>
            <a:ext cx="159489" cy="1807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81550EE-A652-9D4A-80AB-7DB1EE619BAC}"/>
              </a:ext>
            </a:extLst>
          </p:cNvPr>
          <p:cNvSpPr/>
          <p:nvPr/>
        </p:nvSpPr>
        <p:spPr>
          <a:xfrm>
            <a:off x="5454494" y="3312042"/>
            <a:ext cx="159489" cy="1807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C09EC44-899C-2545-BC3A-95B80F1A0504}"/>
              </a:ext>
            </a:extLst>
          </p:cNvPr>
          <p:cNvSpPr/>
          <p:nvPr/>
        </p:nvSpPr>
        <p:spPr>
          <a:xfrm>
            <a:off x="5449187" y="4013792"/>
            <a:ext cx="159489" cy="1807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7101D8-3569-784B-8510-4320F1578337}"/>
              </a:ext>
            </a:extLst>
          </p:cNvPr>
          <p:cNvSpPr txBox="1"/>
          <p:nvPr/>
        </p:nvSpPr>
        <p:spPr>
          <a:xfrm>
            <a:off x="156830" y="1978506"/>
            <a:ext cx="2801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Input layer: |V| dim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570A016-572E-134A-A518-B1795C9C530D}"/>
                  </a:ext>
                </a:extLst>
              </p:cNvPr>
              <p:cNvSpPr txBox="1"/>
              <p:nvPr/>
            </p:nvSpPr>
            <p:spPr>
              <a:xfrm>
                <a:off x="8952609" y="510085"/>
                <a:ext cx="544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570A016-572E-134A-A518-B1795C9C5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609" y="510085"/>
                <a:ext cx="544123" cy="276999"/>
              </a:xfrm>
              <a:prstGeom prst="rect">
                <a:avLst/>
              </a:prstGeom>
              <a:blipFill>
                <a:blip r:embed="rId2"/>
                <a:stretch>
                  <a:fillRect l="-11628" t="-18182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13253F0-99F3-954E-A193-FAB0DBEA433B}"/>
                  </a:ext>
                </a:extLst>
              </p:cNvPr>
              <p:cNvSpPr txBox="1"/>
              <p:nvPr/>
            </p:nvSpPr>
            <p:spPr>
              <a:xfrm>
                <a:off x="8970465" y="3183899"/>
                <a:ext cx="495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13253F0-99F3-954E-A193-FAB0DBEA4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0465" y="3183899"/>
                <a:ext cx="495200" cy="276999"/>
              </a:xfrm>
              <a:prstGeom prst="rect">
                <a:avLst/>
              </a:prstGeom>
              <a:blipFill>
                <a:blip r:embed="rId3"/>
                <a:stretch>
                  <a:fillRect l="-12500" t="-13043" r="-2500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35C3520-56B9-5840-92C7-62A834EDFB5D}"/>
                  </a:ext>
                </a:extLst>
              </p:cNvPr>
              <p:cNvSpPr txBox="1"/>
              <p:nvPr/>
            </p:nvSpPr>
            <p:spPr>
              <a:xfrm>
                <a:off x="8895060" y="5779944"/>
                <a:ext cx="5573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35C3520-56B9-5840-92C7-62A834EDF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5060" y="5779944"/>
                <a:ext cx="557396" cy="276999"/>
              </a:xfrm>
              <a:prstGeom prst="rect">
                <a:avLst/>
              </a:prstGeom>
              <a:blipFill>
                <a:blip r:embed="rId4"/>
                <a:stretch>
                  <a:fillRect l="-8889" t="-17391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065168F4-6559-324D-8C0C-5B58518716F7}"/>
              </a:ext>
            </a:extLst>
          </p:cNvPr>
          <p:cNvSpPr txBox="1"/>
          <p:nvPr/>
        </p:nvSpPr>
        <p:spPr>
          <a:xfrm>
            <a:off x="3705448" y="966605"/>
            <a:ext cx="3046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Hidden layer: |n| dim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6288233-398B-4249-B44F-F1D8208C4DAB}"/>
              </a:ext>
            </a:extLst>
          </p:cNvPr>
          <p:cNvSpPr txBox="1"/>
          <p:nvPr/>
        </p:nvSpPr>
        <p:spPr>
          <a:xfrm>
            <a:off x="8952608" y="1904761"/>
            <a:ext cx="3168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 layer: |V| dim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E0BC945-D592-6D45-9CB4-602E1DEA7AEA}"/>
                  </a:ext>
                </a:extLst>
              </p:cNvPr>
              <p:cNvSpPr txBox="1"/>
              <p:nvPr/>
            </p:nvSpPr>
            <p:spPr>
              <a:xfrm>
                <a:off x="5348179" y="4529471"/>
                <a:ext cx="36150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E0BC945-D592-6D45-9CB4-602E1DEA7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179" y="4529471"/>
                <a:ext cx="361507" cy="276999"/>
              </a:xfrm>
              <a:prstGeom prst="rect">
                <a:avLst/>
              </a:prstGeom>
              <a:blipFill>
                <a:blip r:embed="rId5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4FF0049-A62C-D74A-8EF0-3958E67DC92C}"/>
                  </a:ext>
                </a:extLst>
              </p:cNvPr>
              <p:cNvSpPr txBox="1"/>
              <p:nvPr/>
            </p:nvSpPr>
            <p:spPr>
              <a:xfrm>
                <a:off x="8560985" y="4555498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4FF0049-A62C-D74A-8EF0-3958E67DC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985" y="4555498"/>
                <a:ext cx="186718" cy="276999"/>
              </a:xfrm>
              <a:prstGeom prst="rect">
                <a:avLst/>
              </a:prstGeom>
              <a:blipFill>
                <a:blip r:embed="rId6"/>
                <a:stretch>
                  <a:fillRect l="-25000" t="-13043" r="-31250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4ACBF8D-37E0-6246-994D-63541FC56F9C}"/>
                  </a:ext>
                </a:extLst>
              </p:cNvPr>
              <p:cNvSpPr txBox="1"/>
              <p:nvPr/>
            </p:nvSpPr>
            <p:spPr>
              <a:xfrm>
                <a:off x="6766731" y="1954308"/>
                <a:ext cx="767325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4ACBF8D-37E0-6246-994D-63541FC56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731" y="1954308"/>
                <a:ext cx="767325" cy="301878"/>
              </a:xfrm>
              <a:prstGeom prst="rect">
                <a:avLst/>
              </a:prstGeom>
              <a:blipFill>
                <a:blip r:embed="rId7"/>
                <a:stretch>
                  <a:fillRect l="-6452" r="-483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A46330C-DE36-9E40-AD7E-646A450D8681}"/>
                  </a:ext>
                </a:extLst>
              </p:cNvPr>
              <p:cNvSpPr txBox="1"/>
              <p:nvPr/>
            </p:nvSpPr>
            <p:spPr>
              <a:xfrm>
                <a:off x="6725086" y="3361697"/>
                <a:ext cx="767325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A46330C-DE36-9E40-AD7E-646A450D8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086" y="3361697"/>
                <a:ext cx="767325" cy="301878"/>
              </a:xfrm>
              <a:prstGeom prst="rect">
                <a:avLst/>
              </a:prstGeom>
              <a:blipFill>
                <a:blip r:embed="rId8"/>
                <a:stretch>
                  <a:fillRect l="-6557" r="-6557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2120A03-E57E-9646-974E-1D42AE90A044}"/>
                  </a:ext>
                </a:extLst>
              </p:cNvPr>
              <p:cNvSpPr txBox="1"/>
              <p:nvPr/>
            </p:nvSpPr>
            <p:spPr>
              <a:xfrm>
                <a:off x="6692307" y="4859293"/>
                <a:ext cx="767325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2120A03-E57E-9646-974E-1D42AE90A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307" y="4859293"/>
                <a:ext cx="767325" cy="301878"/>
              </a:xfrm>
              <a:prstGeom prst="rect">
                <a:avLst/>
              </a:prstGeom>
              <a:blipFill>
                <a:blip r:embed="rId9"/>
                <a:stretch>
                  <a:fillRect l="-6557" r="-4918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6E3D1AE-984B-9643-AC23-295CCB519E0B}"/>
                  </a:ext>
                </a:extLst>
              </p:cNvPr>
              <p:cNvSpPr txBox="1"/>
              <p:nvPr/>
            </p:nvSpPr>
            <p:spPr>
              <a:xfrm>
                <a:off x="3236724" y="3302558"/>
                <a:ext cx="736355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6E3D1AE-984B-9643-AC23-295CCB519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724" y="3302558"/>
                <a:ext cx="736355" cy="301878"/>
              </a:xfrm>
              <a:prstGeom prst="rect">
                <a:avLst/>
              </a:prstGeom>
              <a:blipFill>
                <a:blip r:embed="rId10"/>
                <a:stretch>
                  <a:fillRect l="-5085" r="-508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085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A56F-AF12-8345-B7F2-3F27A043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700"/>
              <a:t>Advantages of Skip-gram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AF4DA-94B1-4C45-887D-14153BC83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1900"/>
              <a:t>1. Does not involve dense matrix multiplications, making training extremely efficient</a:t>
            </a:r>
          </a:p>
          <a:p>
            <a:r>
              <a:rPr lang="en-US" sz="1900"/>
              <a:t>2. learned vectors explicitly encode many linguistic regularities and patterns:</a:t>
            </a:r>
          </a:p>
          <a:p>
            <a:pPr marL="457200" lvl="1" indent="0">
              <a:buNone/>
            </a:pPr>
            <a:r>
              <a:rPr lang="en-US" sz="1900"/>
              <a:t> vec(“Madrid”) - vec(“Spain”) + vec(“France”) is closer to vec(“Paris”) </a:t>
            </a:r>
          </a:p>
          <a:p>
            <a:pPr marL="457200" lvl="1" indent="0">
              <a:buNone/>
            </a:pPr>
            <a:r>
              <a:rPr lang="en-US" sz="1900"/>
              <a:t> vec(“Germany”) + vec(“capital”) is close to vec(“Berlin”) </a:t>
            </a:r>
          </a:p>
          <a:p>
            <a:pPr marL="457200" lvl="1" indent="0">
              <a:buNone/>
            </a:pPr>
            <a:endParaRPr lang="en-US" sz="19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B3D0F39-27DE-9843-AB4E-B6E3C4B64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298039"/>
            <a:ext cx="6019331" cy="425867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50840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65B74-F781-D24A-AC4B-F0AFE99DA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Analysis:</a:t>
            </a:r>
            <a:br>
              <a:rPr lang="en-US" dirty="0"/>
            </a:br>
            <a:r>
              <a:rPr lang="en-US" sz="3200" dirty="0"/>
              <a:t>– </a:t>
            </a:r>
            <a:r>
              <a:rPr lang="en-US" sz="3200" dirty="0">
                <a:latin typeface="+mn-lt"/>
              </a:rPr>
              <a:t>What was overlooked by author?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9110E-33F6-834C-938B-932214B81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0465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Indifference to word order: </a:t>
            </a:r>
            <a:r>
              <a:rPr lang="en-US" dirty="0">
                <a:solidFill>
                  <a:srgbClr val="FF0000"/>
                </a:solidFill>
              </a:rPr>
              <a:t>This model doesn’t incorporate the spatial context into computations.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Good at Semantic but sometimes bad at Syntactic</a:t>
            </a:r>
          </a:p>
          <a:p>
            <a:pPr marL="514350" indent="-514350">
              <a:buAutoNum type="arabicPeriod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4BFFD7-86E4-DF4E-8117-67C61ECA4AC5}"/>
              </a:ext>
            </a:extLst>
          </p:cNvPr>
          <p:cNvSpPr txBox="1"/>
          <p:nvPr/>
        </p:nvSpPr>
        <p:spPr>
          <a:xfrm>
            <a:off x="935665" y="3253674"/>
            <a:ext cx="996270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– What could have been developed further?</a:t>
            </a:r>
          </a:p>
          <a:p>
            <a:endParaRPr lang="en-US" dirty="0"/>
          </a:p>
          <a:p>
            <a:pPr marL="514350" indent="-514350">
              <a:buAutoNum type="arabicPeriod"/>
            </a:pPr>
            <a:r>
              <a:rPr lang="en-US" sz="2800" dirty="0"/>
              <a:t>inability to represent idiomatic phrases: </a:t>
            </a:r>
            <a:r>
              <a:rPr lang="en-US" sz="2800" dirty="0">
                <a:solidFill>
                  <a:srgbClr val="FF0000"/>
                </a:solidFill>
              </a:rPr>
              <a:t>Solver: phrase vector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EBBBCE-CFF3-DD47-85BF-769D9A742698}"/>
              </a:ext>
            </a:extLst>
          </p:cNvPr>
          <p:cNvSpPr txBox="1"/>
          <p:nvPr/>
        </p:nvSpPr>
        <p:spPr>
          <a:xfrm>
            <a:off x="935665" y="5114261"/>
            <a:ext cx="111535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– Disputed findings:</a:t>
            </a:r>
          </a:p>
          <a:p>
            <a:r>
              <a:rPr lang="en-US" sz="2800" dirty="0"/>
              <a:t>1. The big skip-gram model outperforms all the other models in the quality of the learned representations. </a:t>
            </a:r>
          </a:p>
          <a:p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951037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A54C-E5A2-954C-A199-03A07D14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6F16B-4BCF-E94F-A1B3-93D804057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35" y="1581076"/>
            <a:ext cx="11929729" cy="5032375"/>
          </a:xfrm>
        </p:spPr>
        <p:txBody>
          <a:bodyPr>
            <a:normAutofit/>
          </a:bodyPr>
          <a:lstStyle/>
          <a:p>
            <a:r>
              <a:rPr lang="en-US" dirty="0"/>
              <a:t>1. Original Paper link: </a:t>
            </a:r>
            <a:r>
              <a:rPr lang="en-US" dirty="0">
                <a:hlinkClick r:id="rId2"/>
              </a:rPr>
              <a:t>https://arxiv.org/pdf/1310.4546.pdf</a:t>
            </a:r>
            <a:r>
              <a:rPr lang="en-US" dirty="0"/>
              <a:t> </a:t>
            </a:r>
          </a:p>
          <a:p>
            <a:r>
              <a:rPr lang="en-US" dirty="0"/>
              <a:t>2. Efficient Estimation of Word Representations in Vector Space: </a:t>
            </a:r>
            <a:r>
              <a:rPr lang="en-US" dirty="0">
                <a:hlinkClick r:id="rId3"/>
              </a:rPr>
              <a:t>https://arxiv.org/abs/1301.3781</a:t>
            </a:r>
            <a:r>
              <a:rPr lang="en-US" dirty="0"/>
              <a:t> </a:t>
            </a:r>
          </a:p>
          <a:p>
            <a:r>
              <a:rPr lang="en-US" dirty="0"/>
              <a:t>3. </a:t>
            </a:r>
            <a:r>
              <a:rPr lang="en-US" dirty="0" err="1"/>
              <a:t>GloVe</a:t>
            </a:r>
            <a:r>
              <a:rPr lang="en-US" dirty="0"/>
              <a:t>: Global Vectors for Word Representation: </a:t>
            </a:r>
            <a:r>
              <a:rPr lang="en-US" dirty="0">
                <a:hlinkClick r:id="rId4"/>
              </a:rPr>
              <a:t>https://nlp.stanford.edu/pubs/glove.pdf</a:t>
            </a:r>
            <a:r>
              <a:rPr lang="en-US" dirty="0"/>
              <a:t> </a:t>
            </a:r>
          </a:p>
          <a:p>
            <a:r>
              <a:rPr lang="en-US" dirty="0"/>
              <a:t>4. A Latent Variable Model Approach to PMI-based Word Embeddings: </a:t>
            </a:r>
            <a:r>
              <a:rPr lang="en-US" dirty="0">
                <a:hlinkClick r:id="rId5"/>
              </a:rPr>
              <a:t>https://arxiv.org/abs/1502.03520</a:t>
            </a:r>
            <a:r>
              <a:rPr lang="en-US" dirty="0"/>
              <a:t> </a:t>
            </a:r>
          </a:p>
          <a:p>
            <a:r>
              <a:rPr lang="en-US" dirty="0"/>
              <a:t>5. word2vec Parameter Learning Explained:            </a:t>
            </a:r>
            <a:r>
              <a:rPr lang="en-US" dirty="0">
                <a:hlinkClick r:id="rId6"/>
              </a:rPr>
              <a:t>https://arxiv.org/abs/1411.2738</a:t>
            </a:r>
            <a:r>
              <a:rPr lang="en-US" dirty="0"/>
              <a:t> </a:t>
            </a:r>
          </a:p>
          <a:p>
            <a:r>
              <a:rPr lang="en-US" dirty="0"/>
              <a:t>6. </a:t>
            </a:r>
            <a:r>
              <a:rPr lang="en-US" dirty="0" err="1"/>
              <a:t>wevi</a:t>
            </a:r>
            <a:r>
              <a:rPr lang="en-US" dirty="0"/>
              <a:t>: word embedding visual inspector:              </a:t>
            </a:r>
            <a:r>
              <a:rPr lang="en-US" dirty="0">
                <a:hlinkClick r:id="rId7"/>
              </a:rPr>
              <a:t>https://ronxin.github.io/wevi/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8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4C7B0-2131-744B-8CC2-72642E5E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demonstration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DC150A-25B6-5244-9F21-0EC377ADC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5435"/>
          </a:xfrm>
        </p:spPr>
        <p:txBody>
          <a:bodyPr>
            <a:noAutofit/>
          </a:bodyPr>
          <a:lstStyle/>
          <a:p>
            <a:r>
              <a:rPr lang="en-US" sz="3600" dirty="0">
                <a:hlinkClick r:id="rId2"/>
              </a:rPr>
              <a:t>https://github.com/LiYuan199701/skip_gram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2234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4F5E-2D7F-B748-B9D9-5F73FD714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622AB-FF63-7646-8891-1C6DFB885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5435"/>
          </a:xfrm>
        </p:spPr>
        <p:txBody>
          <a:bodyPr>
            <a:noAutofit/>
          </a:bodyPr>
          <a:lstStyle/>
          <a:p>
            <a:r>
              <a:rPr lang="en-US" sz="3600" dirty="0">
                <a:hlinkClick r:id="rId2"/>
              </a:rPr>
              <a:t>https://github.com/LiYuan199701/skip_gram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5098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7B363-C0D4-C64D-B007-5B3DC3C71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Recoding</a:t>
            </a:r>
          </a:p>
        </p:txBody>
      </p:sp>
    </p:spTree>
    <p:extLst>
      <p:ext uri="{BB962C8B-B14F-4D97-AF65-F5344CB8AC3E}">
        <p14:creationId xmlns:p14="http://schemas.microsoft.com/office/powerpoint/2010/main" val="30513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C2B5C-4713-F240-9339-FC1CDF5E7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69731"/>
          </a:xfrm>
        </p:spPr>
        <p:txBody>
          <a:bodyPr>
            <a:noAutofit/>
          </a:bodyPr>
          <a:lstStyle/>
          <a:p>
            <a:r>
              <a:rPr lang="en-US" sz="4800" dirty="0"/>
              <a:t>To perform NLP tasks, we need similarity and difference between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33E91-ECB8-DC48-BB4E-67A5B2896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51188"/>
            <a:ext cx="10515600" cy="1194022"/>
          </a:xfrm>
        </p:spPr>
        <p:txBody>
          <a:bodyPr>
            <a:normAutofit/>
          </a:bodyPr>
          <a:lstStyle/>
          <a:p>
            <a:r>
              <a:rPr lang="en-US" sz="3600" dirty="0"/>
              <a:t>We want to encode each work into a word vector that represents a point in a “word” space</a:t>
            </a:r>
          </a:p>
        </p:txBody>
      </p:sp>
    </p:spTree>
    <p:extLst>
      <p:ext uri="{BB962C8B-B14F-4D97-AF65-F5344CB8AC3E}">
        <p14:creationId xmlns:p14="http://schemas.microsoft.com/office/powerpoint/2010/main" val="1302859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94112-024A-DC4A-B433-ED38C511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and Simplest way of word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C6B77-FCA8-FE47-9AFB-E99F073BE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6068"/>
          </a:xfrm>
        </p:spPr>
        <p:txBody>
          <a:bodyPr/>
          <a:lstStyle/>
          <a:p>
            <a:r>
              <a:rPr lang="en-US" dirty="0"/>
              <a:t>One-hot vector: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5198AD-845B-B741-BF6C-9850407AE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69290"/>
            <a:ext cx="9761748" cy="24639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FE9F25-4984-A549-892F-6D04F9D0C2BA}"/>
              </a:ext>
            </a:extLst>
          </p:cNvPr>
          <p:cNvSpPr txBox="1"/>
          <p:nvPr/>
        </p:nvSpPr>
        <p:spPr>
          <a:xfrm>
            <a:off x="4879285" y="1690688"/>
            <a:ext cx="6474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Discussion topic1: What’s the problem of one-hot encoding here?</a:t>
            </a:r>
          </a:p>
        </p:txBody>
      </p:sp>
    </p:spTree>
    <p:extLst>
      <p:ext uri="{BB962C8B-B14F-4D97-AF65-F5344CB8AC3E}">
        <p14:creationId xmlns:p14="http://schemas.microsoft.com/office/powerpoint/2010/main" val="1038573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E815C-3CC4-AB47-B6EE-BBC316271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9780"/>
            <a:ext cx="10515600" cy="1096853"/>
          </a:xfrm>
        </p:spPr>
        <p:txBody>
          <a:bodyPr>
            <a:normAutofit/>
          </a:bodyPr>
          <a:lstStyle/>
          <a:p>
            <a:r>
              <a:rPr lang="en-US" sz="2800" dirty="0"/>
              <a:t>count the number of times each word appears inside a window of a particular size around the word of interest.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48E16-3BF5-124A-9846-5C5216F39C58}"/>
              </a:ext>
            </a:extLst>
          </p:cNvPr>
          <p:cNvSpPr txBox="1"/>
          <p:nvPr/>
        </p:nvSpPr>
        <p:spPr>
          <a:xfrm>
            <a:off x="838200" y="361507"/>
            <a:ext cx="7581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Window based Co-occurrence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7B1B40-75F1-3344-B54E-C0B3CDC35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546" y="2724520"/>
            <a:ext cx="6273800" cy="2933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50E869-F154-1E40-9C56-3B809726FB26}"/>
              </a:ext>
            </a:extLst>
          </p:cNvPr>
          <p:cNvSpPr txBox="1"/>
          <p:nvPr/>
        </p:nvSpPr>
        <p:spPr>
          <a:xfrm>
            <a:off x="7942521" y="3285460"/>
            <a:ext cx="34112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I enjoy flying.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I like NLP.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I like deep learning.</a:t>
            </a:r>
          </a:p>
        </p:txBody>
      </p:sp>
    </p:spTree>
    <p:extLst>
      <p:ext uri="{BB962C8B-B14F-4D97-AF65-F5344CB8AC3E}">
        <p14:creationId xmlns:p14="http://schemas.microsoft.com/office/powerpoint/2010/main" val="3739668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D783F-A45A-7241-8F20-D5BB29C5F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dimensionality by selecting first k singular vectors</a:t>
            </a:r>
          </a:p>
        </p:txBody>
      </p:sp>
      <p:pic>
        <p:nvPicPr>
          <p:cNvPr id="5" name="Content Placeholder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204CD4A9-78CF-2A40-BB93-6F81BDD73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7700"/>
            <a:ext cx="7747000" cy="1511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65C67A-4678-BA46-97DA-480FFA0CF55A}"/>
              </a:ext>
            </a:extLst>
          </p:cNvPr>
          <p:cNvSpPr txBox="1"/>
          <p:nvPr/>
        </p:nvSpPr>
        <p:spPr>
          <a:xfrm>
            <a:off x="5092995" y="1190847"/>
            <a:ext cx="688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Discussion topic2: What are issues with this method?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099B31-FCC4-044C-83C5-1A94BE94BAEE}"/>
              </a:ext>
            </a:extLst>
          </p:cNvPr>
          <p:cNvSpPr txBox="1"/>
          <p:nvPr/>
        </p:nvSpPr>
        <p:spPr>
          <a:xfrm>
            <a:off x="1063256" y="3646967"/>
            <a:ext cx="89845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/>
              <a:t>New words are frequently added and corpus size changes</a:t>
            </a:r>
          </a:p>
          <a:p>
            <a:pPr marL="342900" indent="-342900">
              <a:buAutoNum type="arabicPeriod"/>
            </a:pPr>
            <a:r>
              <a:rPr lang="en-US" sz="2800" dirty="0"/>
              <a:t>The matrix is very sparse</a:t>
            </a:r>
          </a:p>
          <a:p>
            <a:pPr marL="342900" indent="-342900">
              <a:buAutoNum type="arabicPeriod"/>
            </a:pPr>
            <a:r>
              <a:rPr lang="en-US" sz="2800" dirty="0"/>
              <a:t>The matrix is very high dimensional</a:t>
            </a:r>
          </a:p>
          <a:p>
            <a:pPr marL="342900" indent="-342900">
              <a:buAutoNum type="arabicPeriod"/>
            </a:pPr>
            <a:r>
              <a:rPr lang="en-US" sz="2800" dirty="0"/>
              <a:t>Performing SVD costs a lot</a:t>
            </a:r>
          </a:p>
          <a:p>
            <a:pPr marL="342900" indent="-342900">
              <a:buAutoNum type="arabicPeriod"/>
            </a:pPr>
            <a:r>
              <a:rPr lang="en-US" sz="2800" dirty="0"/>
              <a:t>Deal with imbalance in word frequency</a:t>
            </a:r>
          </a:p>
        </p:txBody>
      </p:sp>
    </p:spTree>
    <p:extLst>
      <p:ext uri="{BB962C8B-B14F-4D97-AF65-F5344CB8AC3E}">
        <p14:creationId xmlns:p14="http://schemas.microsoft.com/office/powerpoint/2010/main" val="59112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F7F70-7D18-0E42-95D9-6CD4BA9BD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(Backpropagation) in NLP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41D31-FB32-C748-84EE-682ED8B0815E}"/>
              </a:ext>
            </a:extLst>
          </p:cNvPr>
          <p:cNvSpPr txBox="1"/>
          <p:nvPr/>
        </p:nvSpPr>
        <p:spPr>
          <a:xfrm>
            <a:off x="1052623" y="1690688"/>
            <a:ext cx="65496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continuous bag-of-words (CBOW):</a:t>
            </a:r>
          </a:p>
          <a:p>
            <a:endParaRPr lang="en-US" sz="2800" dirty="0"/>
          </a:p>
          <a:p>
            <a:r>
              <a:rPr lang="en-US" sz="2800" dirty="0"/>
              <a:t>The cat [jumped] over the puddle.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547742-CC95-4342-A159-772E82989CAF}"/>
              </a:ext>
            </a:extLst>
          </p:cNvPr>
          <p:cNvSpPr txBox="1"/>
          <p:nvPr/>
        </p:nvSpPr>
        <p:spPr>
          <a:xfrm>
            <a:off x="1148316" y="4231758"/>
            <a:ext cx="55714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2. Skip-gram:</a:t>
            </a:r>
          </a:p>
          <a:p>
            <a:endParaRPr lang="en-US" sz="2800" dirty="0"/>
          </a:p>
          <a:p>
            <a:r>
              <a:rPr lang="en-US" sz="2800" dirty="0"/>
              <a:t>[The cat] jumped [over the puddle.]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C0040194-CA2A-2E40-9D49-933E5E213DDD}"/>
                  </a:ext>
                </a:extLst>
              </p14:cNvPr>
              <p14:cNvContentPartPr/>
              <p14:nvPr/>
            </p14:nvContentPartPr>
            <p14:xfrm>
              <a:off x="3008344" y="3093371"/>
              <a:ext cx="345240" cy="3085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C0040194-CA2A-2E40-9D49-933E5E213D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99344" y="3084371"/>
                <a:ext cx="362880" cy="32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C73FE816-749D-744D-804D-2FA47104540A}"/>
              </a:ext>
            </a:extLst>
          </p:cNvPr>
          <p:cNvGrpSpPr/>
          <p:nvPr/>
        </p:nvGrpSpPr>
        <p:grpSpPr>
          <a:xfrm>
            <a:off x="1378264" y="3123611"/>
            <a:ext cx="2783160" cy="537480"/>
            <a:chOff x="1378264" y="3123611"/>
            <a:chExt cx="2783160" cy="53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A515B60-E7E0-1047-B1D4-19EE4FED72C6}"/>
                    </a:ext>
                  </a:extLst>
                </p14:cNvPr>
                <p14:cNvContentPartPr/>
                <p14:nvPr/>
              </p14:nvContentPartPr>
              <p14:xfrm>
                <a:off x="1378264" y="3129011"/>
                <a:ext cx="1324080" cy="5320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A515B60-E7E0-1047-B1D4-19EE4FED72C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69624" y="3120371"/>
                  <a:ext cx="134172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CB85209-FB37-E343-B098-F93B6E105DD7}"/>
                    </a:ext>
                  </a:extLst>
                </p14:cNvPr>
                <p14:cNvContentPartPr/>
                <p14:nvPr/>
              </p14:nvContentPartPr>
              <p14:xfrm>
                <a:off x="2426944" y="3123611"/>
                <a:ext cx="355320" cy="2818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CB85209-FB37-E343-B098-F93B6E105DD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8304" y="3114611"/>
                  <a:ext cx="3729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CB02893-139C-CC46-8C0C-DA6CE2B09491}"/>
                    </a:ext>
                  </a:extLst>
                </p14:cNvPr>
                <p14:cNvContentPartPr/>
                <p14:nvPr/>
              </p14:nvContentPartPr>
              <p14:xfrm>
                <a:off x="1879024" y="3168251"/>
                <a:ext cx="507240" cy="3409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CB02893-139C-CC46-8C0C-DA6CE2B0949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70384" y="3159251"/>
                  <a:ext cx="52488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DECA5B9-68EE-F246-934A-A9524F455AAF}"/>
                    </a:ext>
                  </a:extLst>
                </p14:cNvPr>
                <p14:cNvContentPartPr/>
                <p14:nvPr/>
              </p14:nvContentPartPr>
              <p14:xfrm>
                <a:off x="3093664" y="3134771"/>
                <a:ext cx="1067760" cy="5036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DECA5B9-68EE-F246-934A-A9524F455AA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85024" y="3126131"/>
                  <a:ext cx="1085400" cy="52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4CDCAE39-15F8-A44B-910C-4EB9D2BE12F6}"/>
                  </a:ext>
                </a:extLst>
              </p14:cNvPr>
              <p14:cNvContentPartPr/>
              <p14:nvPr/>
            </p14:nvContentPartPr>
            <p14:xfrm>
              <a:off x="3657064" y="3107771"/>
              <a:ext cx="891720" cy="5302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4CDCAE39-15F8-A44B-910C-4EB9D2BE12F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48424" y="3099131"/>
                <a:ext cx="909360" cy="54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4B1BB33C-BE47-F04B-B082-CACCD359B217}"/>
                  </a:ext>
                </a:extLst>
              </p14:cNvPr>
              <p14:cNvContentPartPr/>
              <p14:nvPr/>
            </p14:nvContentPartPr>
            <p14:xfrm>
              <a:off x="3770104" y="3139091"/>
              <a:ext cx="1526760" cy="5202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4B1BB33C-BE47-F04B-B082-CACCD359B21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61464" y="3130451"/>
                <a:ext cx="1544400" cy="5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F0E7AEE6-D912-3949-9387-BF0AA45161BC}"/>
                  </a:ext>
                </a:extLst>
              </p14:cNvPr>
              <p14:cNvContentPartPr/>
              <p14:nvPr/>
            </p14:nvContentPartPr>
            <p14:xfrm>
              <a:off x="3645184" y="3630851"/>
              <a:ext cx="174240" cy="532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F0E7AEE6-D912-3949-9387-BF0AA45161B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36544" y="3622211"/>
                <a:ext cx="191880" cy="7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F52C545-F0CD-C342-A3C6-6889F60E62A0}"/>
              </a:ext>
            </a:extLst>
          </p:cNvPr>
          <p:cNvGrpSpPr/>
          <p:nvPr/>
        </p:nvGrpSpPr>
        <p:grpSpPr>
          <a:xfrm>
            <a:off x="1474024" y="5656211"/>
            <a:ext cx="4281480" cy="505080"/>
            <a:chOff x="1474024" y="5656211"/>
            <a:chExt cx="4281480" cy="50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9AC5687-5B3D-3546-A17E-98638BF3FFD7}"/>
                    </a:ext>
                  </a:extLst>
                </p14:cNvPr>
                <p14:cNvContentPartPr/>
                <p14:nvPr/>
              </p14:nvContentPartPr>
              <p14:xfrm>
                <a:off x="1601824" y="5691851"/>
                <a:ext cx="1400760" cy="4158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9AC5687-5B3D-3546-A17E-98638BF3FFD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92824" y="5682851"/>
                  <a:ext cx="141840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1AF4C3A-57CF-694E-9E88-D20581D19192}"/>
                    </a:ext>
                  </a:extLst>
                </p14:cNvPr>
                <p14:cNvContentPartPr/>
                <p14:nvPr/>
              </p14:nvContentPartPr>
              <p14:xfrm>
                <a:off x="1474024" y="5687171"/>
                <a:ext cx="485280" cy="2779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1AF4C3A-57CF-694E-9E88-D20581D1919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65384" y="5678531"/>
                  <a:ext cx="50292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2EFDAA7-07B7-C14D-A84D-844AAD2DE9A0}"/>
                    </a:ext>
                  </a:extLst>
                </p14:cNvPr>
                <p14:cNvContentPartPr/>
                <p14:nvPr/>
              </p14:nvContentPartPr>
              <p14:xfrm>
                <a:off x="2321824" y="5734691"/>
                <a:ext cx="676080" cy="1652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2EFDAA7-07B7-C14D-A84D-844AAD2DE9A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12824" y="5726051"/>
                  <a:ext cx="6937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D668022-A5C0-8C41-A326-4CC711C2A898}"/>
                    </a:ext>
                  </a:extLst>
                </p14:cNvPr>
                <p14:cNvContentPartPr/>
                <p14:nvPr/>
              </p14:nvContentPartPr>
              <p14:xfrm>
                <a:off x="2213824" y="5708051"/>
                <a:ext cx="480240" cy="2329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D668022-A5C0-8C41-A326-4CC711C2A89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04824" y="5699411"/>
                  <a:ext cx="4978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FE66D3E-B1DA-D541-8DE8-38950242DACA}"/>
                    </a:ext>
                  </a:extLst>
                </p14:cNvPr>
                <p14:cNvContentPartPr/>
                <p14:nvPr/>
              </p14:nvContentPartPr>
              <p14:xfrm>
                <a:off x="3005824" y="5663771"/>
                <a:ext cx="1158120" cy="4618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FE66D3E-B1DA-D541-8DE8-38950242DAC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96824" y="5654771"/>
                  <a:ext cx="117576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08EE4F9-A5E8-8B41-9291-13B6ADED065D}"/>
                    </a:ext>
                  </a:extLst>
                </p14:cNvPr>
                <p14:cNvContentPartPr/>
                <p14:nvPr/>
              </p14:nvContentPartPr>
              <p14:xfrm>
                <a:off x="3915904" y="5656211"/>
                <a:ext cx="396360" cy="1479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08EE4F9-A5E8-8B41-9291-13B6ADED065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06904" y="5647211"/>
                  <a:ext cx="4140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37A51DA-A25C-F144-9EA5-1B6165B0A9DD}"/>
                    </a:ext>
                  </a:extLst>
                </p14:cNvPr>
                <p14:cNvContentPartPr/>
                <p14:nvPr/>
              </p14:nvContentPartPr>
              <p14:xfrm>
                <a:off x="3418024" y="5700131"/>
                <a:ext cx="1470960" cy="4564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37A51DA-A25C-F144-9EA5-1B6165B0A9D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09384" y="5691131"/>
                  <a:ext cx="148860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D06F5ED-A540-3C42-A6F7-E9A09404861D}"/>
                    </a:ext>
                  </a:extLst>
                </p14:cNvPr>
                <p14:cNvContentPartPr/>
                <p14:nvPr/>
              </p14:nvContentPartPr>
              <p14:xfrm>
                <a:off x="4612144" y="5732891"/>
                <a:ext cx="451080" cy="1818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D06F5ED-A540-3C42-A6F7-E9A09404861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03144" y="5724251"/>
                  <a:ext cx="4687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8D2431B-A4E0-B74D-A5E8-03054BE40B1B}"/>
                    </a:ext>
                  </a:extLst>
                </p14:cNvPr>
                <p14:cNvContentPartPr/>
                <p14:nvPr/>
              </p14:nvContentPartPr>
              <p14:xfrm>
                <a:off x="4107424" y="5688971"/>
                <a:ext cx="1473480" cy="4723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8D2431B-A4E0-B74D-A5E8-03054BE40B1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98784" y="5680331"/>
                  <a:ext cx="149112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0635034-45C5-184C-BC04-CD3E3C11B71C}"/>
                    </a:ext>
                  </a:extLst>
                </p14:cNvPr>
                <p14:cNvContentPartPr/>
                <p14:nvPr/>
              </p14:nvContentPartPr>
              <p14:xfrm>
                <a:off x="5246464" y="5678531"/>
                <a:ext cx="509040" cy="2142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0635034-45C5-184C-BC04-CD3E3C11B71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37464" y="5669531"/>
                  <a:ext cx="526680" cy="231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A6FBFB3E-6227-4541-B054-0064FD8C085B}"/>
              </a:ext>
            </a:extLst>
          </p:cNvPr>
          <p:cNvSpPr txBox="1"/>
          <p:nvPr/>
        </p:nvSpPr>
        <p:spPr>
          <a:xfrm>
            <a:off x="7495953" y="2383185"/>
            <a:ext cx="39765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These two models of context of words rely on an important hypothesis in linguistic: </a:t>
            </a:r>
          </a:p>
          <a:p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dirty="0">
                <a:solidFill>
                  <a:srgbClr val="00B0F0"/>
                </a:solidFill>
              </a:rPr>
              <a:t>Distributional similarity: similarity words have similar context</a:t>
            </a:r>
          </a:p>
        </p:txBody>
      </p:sp>
    </p:spTree>
    <p:extLst>
      <p:ext uri="{BB962C8B-B14F-4D97-AF65-F5344CB8AC3E}">
        <p14:creationId xmlns:p14="http://schemas.microsoft.com/office/powerpoint/2010/main" val="358118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1B763-6E43-2E4D-ACE8-8833FE78A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bag-of-words (CBOW):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06E557-3F22-E145-B2A7-5847527602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5"/>
                <a:ext cx="12191999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1.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one-hot vector for each context word: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⋯,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2. get context embedding vector: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3. average all context embedding vectors: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4. score vector: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5. </a:t>
                </a:r>
                <a:r>
                  <a:rPr lang="en-US" dirty="0" err="1"/>
                  <a:t>Softmax</a:t>
                </a:r>
                <a:r>
                  <a:rPr lang="en-US" dirty="0"/>
                  <a:t> the score vector into probability: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6. Backpropagate cross-entropy error by stochastic gradient descent: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06E557-3F22-E145-B2A7-5847527602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5"/>
                <a:ext cx="12191999" cy="4351338"/>
              </a:xfrm>
              <a:blipFill>
                <a:blip r:embed="rId2"/>
                <a:stretch>
                  <a:fillRect l="-937" t="-2907" b="-41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73C29CD-3126-114B-BDEA-F0142AEF45D5}"/>
              </a:ext>
            </a:extLst>
          </p:cNvPr>
          <p:cNvSpPr txBox="1"/>
          <p:nvPr/>
        </p:nvSpPr>
        <p:spPr>
          <a:xfrm>
            <a:off x="531628" y="5816009"/>
            <a:ext cx="11387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Discussion topic3: How does score vector/probability vector work in this backpropagate process? What error message does it transmit back?</a:t>
            </a:r>
          </a:p>
        </p:txBody>
      </p:sp>
    </p:spTree>
    <p:extLst>
      <p:ext uri="{BB962C8B-B14F-4D97-AF65-F5344CB8AC3E}">
        <p14:creationId xmlns:p14="http://schemas.microsoft.com/office/powerpoint/2010/main" val="16368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5C78C1-672A-1149-B03A-92990ADAA4C6}"/>
              </a:ext>
            </a:extLst>
          </p:cNvPr>
          <p:cNvSpPr/>
          <p:nvPr/>
        </p:nvSpPr>
        <p:spPr>
          <a:xfrm>
            <a:off x="2945220" y="170120"/>
            <a:ext cx="287079" cy="1648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9B9CEC-BC6B-2A45-BBB1-C49B3362C91E}"/>
              </a:ext>
            </a:extLst>
          </p:cNvPr>
          <p:cNvSpPr/>
          <p:nvPr/>
        </p:nvSpPr>
        <p:spPr>
          <a:xfrm>
            <a:off x="2998382" y="276446"/>
            <a:ext cx="180753" cy="1913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765F46-8231-A646-BD97-1EF66AFFD7EB}"/>
              </a:ext>
            </a:extLst>
          </p:cNvPr>
          <p:cNvSpPr/>
          <p:nvPr/>
        </p:nvSpPr>
        <p:spPr>
          <a:xfrm>
            <a:off x="2998382" y="552893"/>
            <a:ext cx="180753" cy="1913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4E964D-0585-4C4E-B565-3C60B8141787}"/>
              </a:ext>
            </a:extLst>
          </p:cNvPr>
          <p:cNvSpPr/>
          <p:nvPr/>
        </p:nvSpPr>
        <p:spPr>
          <a:xfrm>
            <a:off x="2998381" y="1504506"/>
            <a:ext cx="180753" cy="1594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D1CB4B-2AB8-D14D-9B12-A9937EE1D74F}"/>
              </a:ext>
            </a:extLst>
          </p:cNvPr>
          <p:cNvSpPr/>
          <p:nvPr/>
        </p:nvSpPr>
        <p:spPr>
          <a:xfrm>
            <a:off x="6177520" y="2945217"/>
            <a:ext cx="361507" cy="131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297991-AC89-EA4A-8645-B090BB2885D5}"/>
              </a:ext>
            </a:extLst>
          </p:cNvPr>
          <p:cNvCxnSpPr>
            <a:cxnSpLocks/>
          </p:cNvCxnSpPr>
          <p:nvPr/>
        </p:nvCxnSpPr>
        <p:spPr>
          <a:xfrm>
            <a:off x="3232295" y="1818167"/>
            <a:ext cx="2945225" cy="2434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9E776C-4CB9-C044-850B-33E33682A970}"/>
              </a:ext>
            </a:extLst>
          </p:cNvPr>
          <p:cNvCxnSpPr>
            <a:cxnSpLocks/>
          </p:cNvCxnSpPr>
          <p:nvPr/>
        </p:nvCxnSpPr>
        <p:spPr>
          <a:xfrm>
            <a:off x="3232295" y="170120"/>
            <a:ext cx="2923955" cy="27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871F8FE-AF42-F941-83A3-E28D91DF019E}"/>
              </a:ext>
            </a:extLst>
          </p:cNvPr>
          <p:cNvSpPr/>
          <p:nvPr/>
        </p:nvSpPr>
        <p:spPr>
          <a:xfrm>
            <a:off x="2945221" y="2604976"/>
            <a:ext cx="287079" cy="1648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92C59B2-7043-4041-963F-B4523262B628}"/>
              </a:ext>
            </a:extLst>
          </p:cNvPr>
          <p:cNvSpPr/>
          <p:nvPr/>
        </p:nvSpPr>
        <p:spPr>
          <a:xfrm>
            <a:off x="2998385" y="2658139"/>
            <a:ext cx="180749" cy="1807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4D84F00-9E62-2543-904E-4B70030F349A}"/>
              </a:ext>
            </a:extLst>
          </p:cNvPr>
          <p:cNvSpPr/>
          <p:nvPr/>
        </p:nvSpPr>
        <p:spPr>
          <a:xfrm>
            <a:off x="2998385" y="2934585"/>
            <a:ext cx="180753" cy="1913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0E93AF-3A21-4E4F-B766-3623B0CB480F}"/>
              </a:ext>
            </a:extLst>
          </p:cNvPr>
          <p:cNvSpPr/>
          <p:nvPr/>
        </p:nvSpPr>
        <p:spPr>
          <a:xfrm>
            <a:off x="2998385" y="3965943"/>
            <a:ext cx="180753" cy="1594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971A42B-1237-D24F-A96B-1211B755156E}"/>
              </a:ext>
            </a:extLst>
          </p:cNvPr>
          <p:cNvCxnSpPr>
            <a:cxnSpLocks/>
          </p:cNvCxnSpPr>
          <p:nvPr/>
        </p:nvCxnSpPr>
        <p:spPr>
          <a:xfrm>
            <a:off x="3232295" y="2604976"/>
            <a:ext cx="2945225" cy="329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05C4FC-1CB7-6F4E-83AD-E38C752C442A}"/>
              </a:ext>
            </a:extLst>
          </p:cNvPr>
          <p:cNvCxnSpPr/>
          <p:nvPr/>
        </p:nvCxnSpPr>
        <p:spPr>
          <a:xfrm>
            <a:off x="3232295" y="4253023"/>
            <a:ext cx="2945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2B91E7B-58E2-D842-8F1A-FF6DB50EB8C4}"/>
              </a:ext>
            </a:extLst>
          </p:cNvPr>
          <p:cNvSpPr/>
          <p:nvPr/>
        </p:nvSpPr>
        <p:spPr>
          <a:xfrm>
            <a:off x="2945216" y="4832497"/>
            <a:ext cx="287079" cy="1648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22B8D03-6715-A24E-8E4F-7418C0DBA9DF}"/>
              </a:ext>
            </a:extLst>
          </p:cNvPr>
          <p:cNvSpPr/>
          <p:nvPr/>
        </p:nvSpPr>
        <p:spPr>
          <a:xfrm>
            <a:off x="2998380" y="4885660"/>
            <a:ext cx="180749" cy="1807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11268AB-B1C0-4043-847B-9290E0D598DA}"/>
              </a:ext>
            </a:extLst>
          </p:cNvPr>
          <p:cNvSpPr/>
          <p:nvPr/>
        </p:nvSpPr>
        <p:spPr>
          <a:xfrm>
            <a:off x="2998380" y="5162106"/>
            <a:ext cx="180753" cy="1913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716DF7B-A2FD-6445-8E50-3BDB0C27902A}"/>
              </a:ext>
            </a:extLst>
          </p:cNvPr>
          <p:cNvSpPr/>
          <p:nvPr/>
        </p:nvSpPr>
        <p:spPr>
          <a:xfrm>
            <a:off x="2998380" y="6193464"/>
            <a:ext cx="180753" cy="1594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560565F-04D5-F343-B683-D07347FBFFD0}"/>
              </a:ext>
            </a:extLst>
          </p:cNvPr>
          <p:cNvCxnSpPr>
            <a:cxnSpLocks/>
          </p:cNvCxnSpPr>
          <p:nvPr/>
        </p:nvCxnSpPr>
        <p:spPr>
          <a:xfrm flipV="1">
            <a:off x="3221662" y="2934585"/>
            <a:ext cx="2934588" cy="1913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CF7209-6419-5948-9BC1-A6B0DF78D58E}"/>
              </a:ext>
            </a:extLst>
          </p:cNvPr>
          <p:cNvCxnSpPr/>
          <p:nvPr/>
        </p:nvCxnSpPr>
        <p:spPr>
          <a:xfrm flipV="1">
            <a:off x="3232295" y="4253023"/>
            <a:ext cx="2923960" cy="2227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7551552-8BCB-684E-B770-97484EA48B3E}"/>
              </a:ext>
            </a:extLst>
          </p:cNvPr>
          <p:cNvSpPr/>
          <p:nvPr/>
        </p:nvSpPr>
        <p:spPr>
          <a:xfrm>
            <a:off x="9337164" y="2604976"/>
            <a:ext cx="287079" cy="1648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80F1620-E067-684C-86CE-1CD4EF4E88B6}"/>
              </a:ext>
            </a:extLst>
          </p:cNvPr>
          <p:cNvSpPr/>
          <p:nvPr/>
        </p:nvSpPr>
        <p:spPr>
          <a:xfrm>
            <a:off x="9390330" y="2939902"/>
            <a:ext cx="180749" cy="1807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74C466D-D4ED-0E44-8518-4A53E046A3DF}"/>
              </a:ext>
            </a:extLst>
          </p:cNvPr>
          <p:cNvSpPr/>
          <p:nvPr/>
        </p:nvSpPr>
        <p:spPr>
          <a:xfrm rot="10800000">
            <a:off x="9390326" y="2652822"/>
            <a:ext cx="180753" cy="1913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D54A1B7-F420-7442-A4EC-7E93D612EBEB}"/>
              </a:ext>
            </a:extLst>
          </p:cNvPr>
          <p:cNvSpPr/>
          <p:nvPr/>
        </p:nvSpPr>
        <p:spPr>
          <a:xfrm>
            <a:off x="9390326" y="3934048"/>
            <a:ext cx="180753" cy="1594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7807B6C-BD5A-5140-8133-8848E8F07971}"/>
              </a:ext>
            </a:extLst>
          </p:cNvPr>
          <p:cNvCxnSpPr/>
          <p:nvPr/>
        </p:nvCxnSpPr>
        <p:spPr>
          <a:xfrm flipV="1">
            <a:off x="6517762" y="2604976"/>
            <a:ext cx="2819402" cy="329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943D687-9181-5742-AAA8-26B13AC6C4E6}"/>
              </a:ext>
            </a:extLst>
          </p:cNvPr>
          <p:cNvCxnSpPr>
            <a:endCxn id="32" idx="2"/>
          </p:cNvCxnSpPr>
          <p:nvPr/>
        </p:nvCxnSpPr>
        <p:spPr>
          <a:xfrm flipV="1">
            <a:off x="6539027" y="4253023"/>
            <a:ext cx="2941677" cy="10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6F4D8C7-0353-1241-B352-F4103F776CEE}"/>
              </a:ext>
            </a:extLst>
          </p:cNvPr>
          <p:cNvSpPr/>
          <p:nvPr/>
        </p:nvSpPr>
        <p:spPr>
          <a:xfrm>
            <a:off x="6283835" y="3030278"/>
            <a:ext cx="159489" cy="1807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81550EE-A652-9D4A-80AB-7DB1EE619BAC}"/>
              </a:ext>
            </a:extLst>
          </p:cNvPr>
          <p:cNvSpPr/>
          <p:nvPr/>
        </p:nvSpPr>
        <p:spPr>
          <a:xfrm>
            <a:off x="6283835" y="3312042"/>
            <a:ext cx="159489" cy="1807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C09EC44-899C-2545-BC3A-95B80F1A0504}"/>
              </a:ext>
            </a:extLst>
          </p:cNvPr>
          <p:cNvSpPr/>
          <p:nvPr/>
        </p:nvSpPr>
        <p:spPr>
          <a:xfrm>
            <a:off x="6278528" y="4013792"/>
            <a:ext cx="159489" cy="1807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7101D8-3569-784B-8510-4320F1578337}"/>
              </a:ext>
            </a:extLst>
          </p:cNvPr>
          <p:cNvSpPr txBox="1"/>
          <p:nvPr/>
        </p:nvSpPr>
        <p:spPr>
          <a:xfrm>
            <a:off x="0" y="513446"/>
            <a:ext cx="2801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Input layer: |V| dim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570A016-572E-134A-A518-B1795C9C530D}"/>
                  </a:ext>
                </a:extLst>
              </p:cNvPr>
              <p:cNvSpPr txBox="1"/>
              <p:nvPr/>
            </p:nvSpPr>
            <p:spPr>
              <a:xfrm>
                <a:off x="2231077" y="1504506"/>
                <a:ext cx="5706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570A016-572E-134A-A518-B1795C9C5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077" y="1504506"/>
                <a:ext cx="570605" cy="276999"/>
              </a:xfrm>
              <a:prstGeom prst="rect">
                <a:avLst/>
              </a:prstGeom>
              <a:blipFill>
                <a:blip r:embed="rId2"/>
                <a:stretch>
                  <a:fillRect l="-4348" r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13253F0-99F3-954E-A193-FAB0DBEA433B}"/>
                  </a:ext>
                </a:extLst>
              </p:cNvPr>
              <p:cNvSpPr txBox="1"/>
              <p:nvPr/>
            </p:nvSpPr>
            <p:spPr>
              <a:xfrm>
                <a:off x="2231077" y="3917548"/>
                <a:ext cx="5084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13253F0-99F3-954E-A193-FAB0DBEA4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077" y="3917548"/>
                <a:ext cx="508409" cy="276999"/>
              </a:xfrm>
              <a:prstGeom prst="rect">
                <a:avLst/>
              </a:prstGeom>
              <a:blipFill>
                <a:blip r:embed="rId3"/>
                <a:stretch>
                  <a:fillRect l="-4878" t="-4348" r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35C3520-56B9-5840-92C7-62A834EDFB5D}"/>
                  </a:ext>
                </a:extLst>
              </p:cNvPr>
              <p:cNvSpPr txBox="1"/>
              <p:nvPr/>
            </p:nvSpPr>
            <p:spPr>
              <a:xfrm>
                <a:off x="2231077" y="6214727"/>
                <a:ext cx="5706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35C3520-56B9-5840-92C7-62A834EDF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077" y="6214727"/>
                <a:ext cx="570605" cy="276999"/>
              </a:xfrm>
              <a:prstGeom prst="rect">
                <a:avLst/>
              </a:prstGeom>
              <a:blipFill>
                <a:blip r:embed="rId4"/>
                <a:stretch>
                  <a:fillRect l="-4348" r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065168F4-6559-324D-8C0C-5B58518716F7}"/>
              </a:ext>
            </a:extLst>
          </p:cNvPr>
          <p:cNvSpPr txBox="1"/>
          <p:nvPr/>
        </p:nvSpPr>
        <p:spPr>
          <a:xfrm>
            <a:off x="5404891" y="1914712"/>
            <a:ext cx="2604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Hidden layer: n dim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6288233-398B-4249-B44F-F1D8208C4DAB}"/>
              </a:ext>
            </a:extLst>
          </p:cNvPr>
          <p:cNvSpPr txBox="1"/>
          <p:nvPr/>
        </p:nvSpPr>
        <p:spPr>
          <a:xfrm>
            <a:off x="8867557" y="1909670"/>
            <a:ext cx="3168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 layer: |V| dim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E0BC945-D592-6D45-9CB4-602E1DEA7AEA}"/>
                  </a:ext>
                </a:extLst>
              </p:cNvPr>
              <p:cNvSpPr txBox="1"/>
              <p:nvPr/>
            </p:nvSpPr>
            <p:spPr>
              <a:xfrm>
                <a:off x="6177520" y="4529471"/>
                <a:ext cx="36150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E0BC945-D592-6D45-9CB4-602E1DEA7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520" y="4529471"/>
                <a:ext cx="361507" cy="276999"/>
              </a:xfrm>
              <a:prstGeom prst="rect">
                <a:avLst/>
              </a:prstGeom>
              <a:blipFill>
                <a:blip r:embed="rId5"/>
                <a:stretch>
                  <a:fillRect t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4FF0049-A62C-D74A-8EF0-3958E67DC92C}"/>
                  </a:ext>
                </a:extLst>
              </p:cNvPr>
              <p:cNvSpPr txBox="1"/>
              <p:nvPr/>
            </p:nvSpPr>
            <p:spPr>
              <a:xfrm>
                <a:off x="9390326" y="4555498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4FF0049-A62C-D74A-8EF0-3958E67DC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0326" y="4555498"/>
                <a:ext cx="186718" cy="276999"/>
              </a:xfrm>
              <a:prstGeom prst="rect">
                <a:avLst/>
              </a:prstGeom>
              <a:blipFill>
                <a:blip r:embed="rId6"/>
                <a:stretch>
                  <a:fillRect l="-31250" t="-13043" r="-25000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4ACBF8D-37E0-6246-994D-63541FC56F9C}"/>
                  </a:ext>
                </a:extLst>
              </p:cNvPr>
              <p:cNvSpPr txBox="1"/>
              <p:nvPr/>
            </p:nvSpPr>
            <p:spPr>
              <a:xfrm>
                <a:off x="3840962" y="1621738"/>
                <a:ext cx="736355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4ACBF8D-37E0-6246-994D-63541FC56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962" y="1621738"/>
                <a:ext cx="736355" cy="301878"/>
              </a:xfrm>
              <a:prstGeom prst="rect">
                <a:avLst/>
              </a:prstGeom>
              <a:blipFill>
                <a:blip r:embed="rId7"/>
                <a:stretch>
                  <a:fillRect l="-6780" r="-5085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A46330C-DE36-9E40-AD7E-646A450D8681}"/>
                  </a:ext>
                </a:extLst>
              </p:cNvPr>
              <p:cNvSpPr txBox="1"/>
              <p:nvPr/>
            </p:nvSpPr>
            <p:spPr>
              <a:xfrm>
                <a:off x="3840961" y="3382301"/>
                <a:ext cx="736355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A46330C-DE36-9E40-AD7E-646A450D8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961" y="3382301"/>
                <a:ext cx="736355" cy="301878"/>
              </a:xfrm>
              <a:prstGeom prst="rect">
                <a:avLst/>
              </a:prstGeom>
              <a:blipFill>
                <a:blip r:embed="rId8"/>
                <a:stretch>
                  <a:fillRect l="-6780" r="-5085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2120A03-E57E-9646-974E-1D42AE90A044}"/>
                  </a:ext>
                </a:extLst>
              </p:cNvPr>
              <p:cNvSpPr txBox="1"/>
              <p:nvPr/>
            </p:nvSpPr>
            <p:spPr>
              <a:xfrm>
                <a:off x="3840960" y="4955921"/>
                <a:ext cx="736355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2120A03-E57E-9646-974E-1D42AE90A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960" y="4955921"/>
                <a:ext cx="736355" cy="301878"/>
              </a:xfrm>
              <a:prstGeom prst="rect">
                <a:avLst/>
              </a:prstGeom>
              <a:blipFill>
                <a:blip r:embed="rId9"/>
                <a:stretch>
                  <a:fillRect l="-6780" r="-5085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6E3D1AE-984B-9643-AC23-295CCB519E0B}"/>
                  </a:ext>
                </a:extLst>
              </p:cNvPr>
              <p:cNvSpPr txBox="1"/>
              <p:nvPr/>
            </p:nvSpPr>
            <p:spPr>
              <a:xfrm>
                <a:off x="7375453" y="3377541"/>
                <a:ext cx="767326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6E3D1AE-984B-9643-AC23-295CCB519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453" y="3377541"/>
                <a:ext cx="767326" cy="301878"/>
              </a:xfrm>
              <a:prstGeom prst="rect">
                <a:avLst/>
              </a:prstGeom>
              <a:blipFill>
                <a:blip r:embed="rId10"/>
                <a:stretch>
                  <a:fillRect l="-6452" r="-4839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782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97AD9-8EA4-3C41-8F8C-7EB0153D2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5693"/>
            <a:ext cx="10515600" cy="178638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Skip-Gram Model </a:t>
            </a:r>
            <a:br>
              <a:rPr lang="en-US" dirty="0"/>
            </a:br>
            <a:r>
              <a:rPr lang="en-US" sz="2200" dirty="0"/>
              <a:t>the models computes the probability for each word of appearing in the context independently of its distance to the center word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89AF6E-9B9F-2348-8BC3-CD11ACF10D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1. The one hot vector of the center word: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2. The embedded vector of the center word: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3. Generate the score vector: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4. Turn the score into probability: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5. Backpropagate cross-entropy error by stochastic gradient descent: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89AF6E-9B9F-2348-8BC3-CD11ACF10D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744" b="-43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432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3470</TotalTime>
  <Words>798</Words>
  <Application>Microsoft Macintosh PowerPoint</Application>
  <PresentationFormat>Widescreen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How to represent words? -2013: starting year of NLP with deep learning</vt:lpstr>
      <vt:lpstr>To perform NLP tasks, we need similarity and difference between words</vt:lpstr>
      <vt:lpstr>Naïve and Simplest way of word vector</vt:lpstr>
      <vt:lpstr>count the number of times each word appears inside a window of a particular size around the word of interest.</vt:lpstr>
      <vt:lpstr>Reduce dimensionality by selecting first k singular vectors</vt:lpstr>
      <vt:lpstr>Neural Network (Backpropagation) in NLP</vt:lpstr>
      <vt:lpstr>continuous bag-of-words (CBOW):</vt:lpstr>
      <vt:lpstr>PowerPoint Presentation</vt:lpstr>
      <vt:lpstr>  Skip-Gram Model  the models computes the probability for each word of appearing in the context independently of its distance to the center word   </vt:lpstr>
      <vt:lpstr>PowerPoint Presentation</vt:lpstr>
      <vt:lpstr>Advantages of Skip-gram model</vt:lpstr>
      <vt:lpstr>Critical Analysis: – What was overlooked by author?</vt:lpstr>
      <vt:lpstr>Resource Link</vt:lpstr>
      <vt:lpstr>Code demonstration</vt:lpstr>
      <vt:lpstr>Repo</vt:lpstr>
      <vt:lpstr>Video Recoding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represent words? -2013: starting year of NLP with deep learning</dc:title>
  <dc:creator>Yuan, Li</dc:creator>
  <cp:lastModifiedBy>Yuan, Li</cp:lastModifiedBy>
  <cp:revision>27</cp:revision>
  <dcterms:created xsi:type="dcterms:W3CDTF">2022-03-26T17:12:27Z</dcterms:created>
  <dcterms:modified xsi:type="dcterms:W3CDTF">2022-03-29T03:03:21Z</dcterms:modified>
</cp:coreProperties>
</file>