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6"/>
  </p:normalViewPr>
  <p:slideViewPr>
    <p:cSldViewPr snapToGrid="0">
      <p:cViewPr varScale="1">
        <p:scale>
          <a:sx n="127" d="100"/>
          <a:sy n="127" d="100"/>
        </p:scale>
        <p:origin x="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6795A-0E93-3447-8A94-7E923F88DFDD}" type="datetimeFigureOut">
              <a:rPr lang="en-US" smtClean="0"/>
              <a:t>4/29/23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C6BF2-AEF9-CA47-8787-41AAA2F744EF}" type="slidenum">
              <a:rPr lang="en-US" smtClean="0"/>
              <a:t>‹#›</a:t>
            </a:fld>
            <a:endParaRPr lang="en-US"/>
          </a:p>
        </p:txBody>
      </p:sp>
    </p:spTree>
    <p:extLst>
      <p:ext uri="{BB962C8B-B14F-4D97-AF65-F5344CB8AC3E}">
        <p14:creationId xmlns:p14="http://schemas.microsoft.com/office/powerpoint/2010/main" val="304389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only care about how race affects females’ decisions to males, only including the </a:t>
            </a:r>
            <a:r>
              <a:rPr lang="en-US" dirty="0" err="1"/>
              <a:t>samerace</a:t>
            </a:r>
            <a:r>
              <a:rPr lang="en-US" dirty="0"/>
              <a:t> and race columns in this logistic classification model. From the summary of the model, we can tell that all females are likely to reject the Asian males because Asian males have a 0.008 p-value which is the most significant in this model. The log odds of saying “yes” to Asian males by all females is -0.48977 given other variables fixed, and this is a significant negative coeﬀicient meaning that Asian males are very unpopular when dating. Thus, the odd ratio of saying “yes” to Asian males is 𝑒−0.48977 = 0.6127673 which means when females date Asian males, they likely decrease 40% the probability of saying “yes” to Asian males. The opposite effect happens to white females, who only have a relatively significant p-value with a positive 0.25750 coeﬀicient. This shows white females are the most popular in the dating market.</a:t>
            </a:r>
          </a:p>
          <a:p>
            <a:endParaRPr lang="en-US" dirty="0"/>
          </a:p>
        </p:txBody>
      </p:sp>
      <p:sp>
        <p:nvSpPr>
          <p:cNvPr id="4" name="Slide Number Placeholder 3"/>
          <p:cNvSpPr>
            <a:spLocks noGrp="1"/>
          </p:cNvSpPr>
          <p:nvPr>
            <p:ph type="sldNum" sz="quarter" idx="5"/>
          </p:nvPr>
        </p:nvSpPr>
        <p:spPr/>
        <p:txBody>
          <a:bodyPr/>
          <a:lstStyle/>
          <a:p>
            <a:fld id="{34CC6BF2-AEF9-CA47-8787-41AAA2F744EF}" type="slidenum">
              <a:rPr lang="en-US" smtClean="0"/>
              <a:t>7</a:t>
            </a:fld>
            <a:endParaRPr lang="en-US"/>
          </a:p>
        </p:txBody>
      </p:sp>
    </p:spTree>
    <p:extLst>
      <p:ext uri="{BB962C8B-B14F-4D97-AF65-F5344CB8AC3E}">
        <p14:creationId xmlns:p14="http://schemas.microsoft.com/office/powerpoint/2010/main" val="377524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7A45-CB7C-DF6A-09D4-378C2A0388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44211-F0A6-3FBC-A2CD-A8A51D664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2591B-C95C-DF1A-3884-3CFCEAABED50}"/>
              </a:ext>
            </a:extLst>
          </p:cNvPr>
          <p:cNvSpPr>
            <a:spLocks noGrp="1"/>
          </p:cNvSpPr>
          <p:nvPr>
            <p:ph type="dt" sz="half" idx="10"/>
          </p:nvPr>
        </p:nvSpPr>
        <p:spPr/>
        <p:txBody>
          <a:bodyPr/>
          <a:lstStyle/>
          <a:p>
            <a:fld id="{B90781B6-4388-B240-A394-ECC3980BD8A1}" type="datetimeFigureOut">
              <a:rPr lang="en-US" smtClean="0"/>
              <a:t>4/29/23</a:t>
            </a:fld>
            <a:endParaRPr lang="en-US"/>
          </a:p>
        </p:txBody>
      </p:sp>
      <p:sp>
        <p:nvSpPr>
          <p:cNvPr id="5" name="Footer Placeholder 4">
            <a:extLst>
              <a:ext uri="{FF2B5EF4-FFF2-40B4-BE49-F238E27FC236}">
                <a16:creationId xmlns:a16="http://schemas.microsoft.com/office/drawing/2014/main" id="{F9184526-7949-235F-7C82-7470376EB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679B1-0880-0DB7-7940-FF899561D9B6}"/>
              </a:ext>
            </a:extLst>
          </p:cNvPr>
          <p:cNvSpPr>
            <a:spLocks noGrp="1"/>
          </p:cNvSpPr>
          <p:nvPr>
            <p:ph type="sldNum" sz="quarter" idx="12"/>
          </p:nvPr>
        </p:nvSpPr>
        <p:spPr/>
        <p:txBody>
          <a:bodyPr/>
          <a:lstStyle/>
          <a:p>
            <a:fld id="{EC302F92-307C-6440-ABFD-DF471753DE7C}" type="slidenum">
              <a:rPr lang="en-US" smtClean="0"/>
              <a:t>‹#›</a:t>
            </a:fld>
            <a:endParaRPr lang="en-US"/>
          </a:p>
        </p:txBody>
      </p:sp>
    </p:spTree>
    <p:extLst>
      <p:ext uri="{BB962C8B-B14F-4D97-AF65-F5344CB8AC3E}">
        <p14:creationId xmlns:p14="http://schemas.microsoft.com/office/powerpoint/2010/main" val="85913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E4EF-2463-916F-0C9E-FF62E885AF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C1FA5D-50EF-AD42-C3A6-B557221E3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776F9-0B20-74A6-97C9-836FB293132B}"/>
              </a:ext>
            </a:extLst>
          </p:cNvPr>
          <p:cNvSpPr>
            <a:spLocks noGrp="1"/>
          </p:cNvSpPr>
          <p:nvPr>
            <p:ph type="dt" sz="half" idx="10"/>
          </p:nvPr>
        </p:nvSpPr>
        <p:spPr/>
        <p:txBody>
          <a:bodyPr/>
          <a:lstStyle/>
          <a:p>
            <a:fld id="{B90781B6-4388-B240-A394-ECC3980BD8A1}" type="datetimeFigureOut">
              <a:rPr lang="en-US" smtClean="0"/>
              <a:t>4/29/23</a:t>
            </a:fld>
            <a:endParaRPr lang="en-US"/>
          </a:p>
        </p:txBody>
      </p:sp>
      <p:sp>
        <p:nvSpPr>
          <p:cNvPr id="5" name="Footer Placeholder 4">
            <a:extLst>
              <a:ext uri="{FF2B5EF4-FFF2-40B4-BE49-F238E27FC236}">
                <a16:creationId xmlns:a16="http://schemas.microsoft.com/office/drawing/2014/main" id="{98FF516B-2299-B47E-B0D2-FF66E4407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10321-2DC9-F125-66CA-0FF5561134DB}"/>
              </a:ext>
            </a:extLst>
          </p:cNvPr>
          <p:cNvSpPr>
            <a:spLocks noGrp="1"/>
          </p:cNvSpPr>
          <p:nvPr>
            <p:ph type="sldNum" sz="quarter" idx="12"/>
          </p:nvPr>
        </p:nvSpPr>
        <p:spPr/>
        <p:txBody>
          <a:bodyPr/>
          <a:lstStyle/>
          <a:p>
            <a:fld id="{EC302F92-307C-6440-ABFD-DF471753DE7C}" type="slidenum">
              <a:rPr lang="en-US" smtClean="0"/>
              <a:t>‹#›</a:t>
            </a:fld>
            <a:endParaRPr lang="en-US"/>
          </a:p>
        </p:txBody>
      </p:sp>
    </p:spTree>
    <p:extLst>
      <p:ext uri="{BB962C8B-B14F-4D97-AF65-F5344CB8AC3E}">
        <p14:creationId xmlns:p14="http://schemas.microsoft.com/office/powerpoint/2010/main" val="179388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E687A-BF94-D05F-4942-B00109B1CD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F180E4-2BC1-3F08-EE77-493771FBFF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DC4CE-518E-D2D5-47E2-48DDEFA11F9F}"/>
              </a:ext>
            </a:extLst>
          </p:cNvPr>
          <p:cNvSpPr>
            <a:spLocks noGrp="1"/>
          </p:cNvSpPr>
          <p:nvPr>
            <p:ph type="dt" sz="half" idx="10"/>
          </p:nvPr>
        </p:nvSpPr>
        <p:spPr/>
        <p:txBody>
          <a:bodyPr/>
          <a:lstStyle/>
          <a:p>
            <a:fld id="{B90781B6-4388-B240-A394-ECC3980BD8A1}" type="datetimeFigureOut">
              <a:rPr lang="en-US" smtClean="0"/>
              <a:t>4/29/23</a:t>
            </a:fld>
            <a:endParaRPr lang="en-US"/>
          </a:p>
        </p:txBody>
      </p:sp>
      <p:sp>
        <p:nvSpPr>
          <p:cNvPr id="5" name="Footer Placeholder 4">
            <a:extLst>
              <a:ext uri="{FF2B5EF4-FFF2-40B4-BE49-F238E27FC236}">
                <a16:creationId xmlns:a16="http://schemas.microsoft.com/office/drawing/2014/main" id="{A5C29AF5-A4E8-AC52-CAC3-C53FF0192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A59F3-3025-8952-61E5-65D8C8850CA6}"/>
              </a:ext>
            </a:extLst>
          </p:cNvPr>
          <p:cNvSpPr>
            <a:spLocks noGrp="1"/>
          </p:cNvSpPr>
          <p:nvPr>
            <p:ph type="sldNum" sz="quarter" idx="12"/>
          </p:nvPr>
        </p:nvSpPr>
        <p:spPr/>
        <p:txBody>
          <a:bodyPr/>
          <a:lstStyle/>
          <a:p>
            <a:fld id="{EC302F92-307C-6440-ABFD-DF471753DE7C}" type="slidenum">
              <a:rPr lang="en-US" smtClean="0"/>
              <a:t>‹#›</a:t>
            </a:fld>
            <a:endParaRPr lang="en-US"/>
          </a:p>
        </p:txBody>
      </p:sp>
    </p:spTree>
    <p:extLst>
      <p:ext uri="{BB962C8B-B14F-4D97-AF65-F5344CB8AC3E}">
        <p14:creationId xmlns:p14="http://schemas.microsoft.com/office/powerpoint/2010/main" val="387595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8CD8-6BE3-B811-7137-5CF476EAA7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F97B2-4013-A15D-8306-5322EB1F30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D9C2-04E1-AD5C-4C7A-C0F027FDCA61}"/>
              </a:ext>
            </a:extLst>
          </p:cNvPr>
          <p:cNvSpPr>
            <a:spLocks noGrp="1"/>
          </p:cNvSpPr>
          <p:nvPr>
            <p:ph type="dt" sz="half" idx="10"/>
          </p:nvPr>
        </p:nvSpPr>
        <p:spPr/>
        <p:txBody>
          <a:bodyPr/>
          <a:lstStyle/>
          <a:p>
            <a:fld id="{B90781B6-4388-B240-A394-ECC3980BD8A1}" type="datetimeFigureOut">
              <a:rPr lang="en-US" smtClean="0"/>
              <a:t>4/29/23</a:t>
            </a:fld>
            <a:endParaRPr lang="en-US"/>
          </a:p>
        </p:txBody>
      </p:sp>
      <p:sp>
        <p:nvSpPr>
          <p:cNvPr id="5" name="Footer Placeholder 4">
            <a:extLst>
              <a:ext uri="{FF2B5EF4-FFF2-40B4-BE49-F238E27FC236}">
                <a16:creationId xmlns:a16="http://schemas.microsoft.com/office/drawing/2014/main" id="{95DA31CC-62BD-2AAE-0508-4488B3E24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28724-A10E-E653-CE3B-DAC20D12A4C5}"/>
              </a:ext>
            </a:extLst>
          </p:cNvPr>
          <p:cNvSpPr>
            <a:spLocks noGrp="1"/>
          </p:cNvSpPr>
          <p:nvPr>
            <p:ph type="sldNum" sz="quarter" idx="12"/>
          </p:nvPr>
        </p:nvSpPr>
        <p:spPr/>
        <p:txBody>
          <a:bodyPr/>
          <a:lstStyle/>
          <a:p>
            <a:fld id="{EC302F92-307C-6440-ABFD-DF471753DE7C}" type="slidenum">
              <a:rPr lang="en-US" smtClean="0"/>
              <a:t>‹#›</a:t>
            </a:fld>
            <a:endParaRPr lang="en-US"/>
          </a:p>
        </p:txBody>
      </p:sp>
    </p:spTree>
    <p:extLst>
      <p:ext uri="{BB962C8B-B14F-4D97-AF65-F5344CB8AC3E}">
        <p14:creationId xmlns:p14="http://schemas.microsoft.com/office/powerpoint/2010/main" val="337690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6116-4507-30A0-6622-E08F59A104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BE2BB-EC5E-AEF0-2C8B-23CA84581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F4E839-FFF7-B972-8588-053E88F0C49B}"/>
              </a:ext>
            </a:extLst>
          </p:cNvPr>
          <p:cNvSpPr>
            <a:spLocks noGrp="1"/>
          </p:cNvSpPr>
          <p:nvPr>
            <p:ph type="dt" sz="half" idx="10"/>
          </p:nvPr>
        </p:nvSpPr>
        <p:spPr/>
        <p:txBody>
          <a:bodyPr/>
          <a:lstStyle/>
          <a:p>
            <a:fld id="{B90781B6-4388-B240-A394-ECC3980BD8A1}" type="datetimeFigureOut">
              <a:rPr lang="en-US" smtClean="0"/>
              <a:t>4/29/23</a:t>
            </a:fld>
            <a:endParaRPr lang="en-US"/>
          </a:p>
        </p:txBody>
      </p:sp>
      <p:sp>
        <p:nvSpPr>
          <p:cNvPr id="5" name="Footer Placeholder 4">
            <a:extLst>
              <a:ext uri="{FF2B5EF4-FFF2-40B4-BE49-F238E27FC236}">
                <a16:creationId xmlns:a16="http://schemas.microsoft.com/office/drawing/2014/main" id="{05231D6C-FA0A-23B4-CE34-F49C9E8AA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22A59-0B29-3003-ABBB-2F29C39B16E4}"/>
              </a:ext>
            </a:extLst>
          </p:cNvPr>
          <p:cNvSpPr>
            <a:spLocks noGrp="1"/>
          </p:cNvSpPr>
          <p:nvPr>
            <p:ph type="sldNum" sz="quarter" idx="12"/>
          </p:nvPr>
        </p:nvSpPr>
        <p:spPr/>
        <p:txBody>
          <a:bodyPr/>
          <a:lstStyle/>
          <a:p>
            <a:fld id="{EC302F92-307C-6440-ABFD-DF471753DE7C}" type="slidenum">
              <a:rPr lang="en-US" smtClean="0"/>
              <a:t>‹#›</a:t>
            </a:fld>
            <a:endParaRPr lang="en-US"/>
          </a:p>
        </p:txBody>
      </p:sp>
    </p:spTree>
    <p:extLst>
      <p:ext uri="{BB962C8B-B14F-4D97-AF65-F5344CB8AC3E}">
        <p14:creationId xmlns:p14="http://schemas.microsoft.com/office/powerpoint/2010/main" val="280326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4415-A6DF-BE0D-F84C-8C29BF7C6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DAEB40-FA8E-343A-C9B8-D180A9011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8B3078-431C-9465-DA30-8D28804C9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40B86-3EC8-4DE1-016F-ED6C09C41876}"/>
              </a:ext>
            </a:extLst>
          </p:cNvPr>
          <p:cNvSpPr>
            <a:spLocks noGrp="1"/>
          </p:cNvSpPr>
          <p:nvPr>
            <p:ph type="dt" sz="half" idx="10"/>
          </p:nvPr>
        </p:nvSpPr>
        <p:spPr/>
        <p:txBody>
          <a:bodyPr/>
          <a:lstStyle/>
          <a:p>
            <a:fld id="{B90781B6-4388-B240-A394-ECC3980BD8A1}" type="datetimeFigureOut">
              <a:rPr lang="en-US" smtClean="0"/>
              <a:t>4/29/23</a:t>
            </a:fld>
            <a:endParaRPr lang="en-US"/>
          </a:p>
        </p:txBody>
      </p:sp>
      <p:sp>
        <p:nvSpPr>
          <p:cNvPr id="6" name="Footer Placeholder 5">
            <a:extLst>
              <a:ext uri="{FF2B5EF4-FFF2-40B4-BE49-F238E27FC236}">
                <a16:creationId xmlns:a16="http://schemas.microsoft.com/office/drawing/2014/main" id="{1222B054-57CE-9AA6-4DA4-957F77FB0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E9E5-FB7B-44EB-2269-4DA5E3F1989C}"/>
              </a:ext>
            </a:extLst>
          </p:cNvPr>
          <p:cNvSpPr>
            <a:spLocks noGrp="1"/>
          </p:cNvSpPr>
          <p:nvPr>
            <p:ph type="sldNum" sz="quarter" idx="12"/>
          </p:nvPr>
        </p:nvSpPr>
        <p:spPr/>
        <p:txBody>
          <a:bodyPr/>
          <a:lstStyle/>
          <a:p>
            <a:fld id="{EC302F92-307C-6440-ABFD-DF471753DE7C}" type="slidenum">
              <a:rPr lang="en-US" smtClean="0"/>
              <a:t>‹#›</a:t>
            </a:fld>
            <a:endParaRPr lang="en-US"/>
          </a:p>
        </p:txBody>
      </p:sp>
    </p:spTree>
    <p:extLst>
      <p:ext uri="{BB962C8B-B14F-4D97-AF65-F5344CB8AC3E}">
        <p14:creationId xmlns:p14="http://schemas.microsoft.com/office/powerpoint/2010/main" val="353884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8659-784F-74F6-1C48-8A89EF80F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E49F1-A59C-4E16-F595-D1592397AB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6248D-DB08-145E-A9AB-7A867E277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45A40C-7B3C-422D-BFE1-EED9E9B68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9DB720-C091-0030-5B92-3989911959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4F4C2A-3E30-F105-7CEF-E660147E6966}"/>
              </a:ext>
            </a:extLst>
          </p:cNvPr>
          <p:cNvSpPr>
            <a:spLocks noGrp="1"/>
          </p:cNvSpPr>
          <p:nvPr>
            <p:ph type="dt" sz="half" idx="10"/>
          </p:nvPr>
        </p:nvSpPr>
        <p:spPr/>
        <p:txBody>
          <a:bodyPr/>
          <a:lstStyle/>
          <a:p>
            <a:fld id="{B90781B6-4388-B240-A394-ECC3980BD8A1}" type="datetimeFigureOut">
              <a:rPr lang="en-US" smtClean="0"/>
              <a:t>4/29/23</a:t>
            </a:fld>
            <a:endParaRPr lang="en-US"/>
          </a:p>
        </p:txBody>
      </p:sp>
      <p:sp>
        <p:nvSpPr>
          <p:cNvPr id="8" name="Footer Placeholder 7">
            <a:extLst>
              <a:ext uri="{FF2B5EF4-FFF2-40B4-BE49-F238E27FC236}">
                <a16:creationId xmlns:a16="http://schemas.microsoft.com/office/drawing/2014/main" id="{C7D507AB-5469-20B4-0A0C-AD48EC39F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74A8E0-3E37-34BF-4F68-727838EC11E4}"/>
              </a:ext>
            </a:extLst>
          </p:cNvPr>
          <p:cNvSpPr>
            <a:spLocks noGrp="1"/>
          </p:cNvSpPr>
          <p:nvPr>
            <p:ph type="sldNum" sz="quarter" idx="12"/>
          </p:nvPr>
        </p:nvSpPr>
        <p:spPr/>
        <p:txBody>
          <a:bodyPr/>
          <a:lstStyle/>
          <a:p>
            <a:fld id="{EC302F92-307C-6440-ABFD-DF471753DE7C}" type="slidenum">
              <a:rPr lang="en-US" smtClean="0"/>
              <a:t>‹#›</a:t>
            </a:fld>
            <a:endParaRPr lang="en-US"/>
          </a:p>
        </p:txBody>
      </p:sp>
    </p:spTree>
    <p:extLst>
      <p:ext uri="{BB962C8B-B14F-4D97-AF65-F5344CB8AC3E}">
        <p14:creationId xmlns:p14="http://schemas.microsoft.com/office/powerpoint/2010/main" val="273717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79DD-2917-9A0E-6F2B-53B5B23043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B75E86-0A5D-41C3-FEED-3442D2CC64D2}"/>
              </a:ext>
            </a:extLst>
          </p:cNvPr>
          <p:cNvSpPr>
            <a:spLocks noGrp="1"/>
          </p:cNvSpPr>
          <p:nvPr>
            <p:ph type="dt" sz="half" idx="10"/>
          </p:nvPr>
        </p:nvSpPr>
        <p:spPr/>
        <p:txBody>
          <a:bodyPr/>
          <a:lstStyle/>
          <a:p>
            <a:fld id="{B90781B6-4388-B240-A394-ECC3980BD8A1}" type="datetimeFigureOut">
              <a:rPr lang="en-US" smtClean="0"/>
              <a:t>4/29/23</a:t>
            </a:fld>
            <a:endParaRPr lang="en-US"/>
          </a:p>
        </p:txBody>
      </p:sp>
      <p:sp>
        <p:nvSpPr>
          <p:cNvPr id="4" name="Footer Placeholder 3">
            <a:extLst>
              <a:ext uri="{FF2B5EF4-FFF2-40B4-BE49-F238E27FC236}">
                <a16:creationId xmlns:a16="http://schemas.microsoft.com/office/drawing/2014/main" id="{3C59E18A-70C6-F799-D007-1972F47E5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AD381B-D77D-F8F8-50D2-E2F57469F28D}"/>
              </a:ext>
            </a:extLst>
          </p:cNvPr>
          <p:cNvSpPr>
            <a:spLocks noGrp="1"/>
          </p:cNvSpPr>
          <p:nvPr>
            <p:ph type="sldNum" sz="quarter" idx="12"/>
          </p:nvPr>
        </p:nvSpPr>
        <p:spPr/>
        <p:txBody>
          <a:bodyPr/>
          <a:lstStyle/>
          <a:p>
            <a:fld id="{EC302F92-307C-6440-ABFD-DF471753DE7C}" type="slidenum">
              <a:rPr lang="en-US" smtClean="0"/>
              <a:t>‹#›</a:t>
            </a:fld>
            <a:endParaRPr lang="en-US"/>
          </a:p>
        </p:txBody>
      </p:sp>
    </p:spTree>
    <p:extLst>
      <p:ext uri="{BB962C8B-B14F-4D97-AF65-F5344CB8AC3E}">
        <p14:creationId xmlns:p14="http://schemas.microsoft.com/office/powerpoint/2010/main" val="167821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81808C-9698-CE81-80EA-934131C5EC3F}"/>
              </a:ext>
            </a:extLst>
          </p:cNvPr>
          <p:cNvSpPr>
            <a:spLocks noGrp="1"/>
          </p:cNvSpPr>
          <p:nvPr>
            <p:ph type="dt" sz="half" idx="10"/>
          </p:nvPr>
        </p:nvSpPr>
        <p:spPr/>
        <p:txBody>
          <a:bodyPr/>
          <a:lstStyle/>
          <a:p>
            <a:fld id="{B90781B6-4388-B240-A394-ECC3980BD8A1}" type="datetimeFigureOut">
              <a:rPr lang="en-US" smtClean="0"/>
              <a:t>4/29/23</a:t>
            </a:fld>
            <a:endParaRPr lang="en-US"/>
          </a:p>
        </p:txBody>
      </p:sp>
      <p:sp>
        <p:nvSpPr>
          <p:cNvPr id="3" name="Footer Placeholder 2">
            <a:extLst>
              <a:ext uri="{FF2B5EF4-FFF2-40B4-BE49-F238E27FC236}">
                <a16:creationId xmlns:a16="http://schemas.microsoft.com/office/drawing/2014/main" id="{82976D69-08D6-FF4D-07AA-0DA7F8E89F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EC624-0AFA-821A-1227-8F69EEF82F80}"/>
              </a:ext>
            </a:extLst>
          </p:cNvPr>
          <p:cNvSpPr>
            <a:spLocks noGrp="1"/>
          </p:cNvSpPr>
          <p:nvPr>
            <p:ph type="sldNum" sz="quarter" idx="12"/>
          </p:nvPr>
        </p:nvSpPr>
        <p:spPr/>
        <p:txBody>
          <a:bodyPr/>
          <a:lstStyle/>
          <a:p>
            <a:fld id="{EC302F92-307C-6440-ABFD-DF471753DE7C}" type="slidenum">
              <a:rPr lang="en-US" smtClean="0"/>
              <a:t>‹#›</a:t>
            </a:fld>
            <a:endParaRPr lang="en-US"/>
          </a:p>
        </p:txBody>
      </p:sp>
    </p:spTree>
    <p:extLst>
      <p:ext uri="{BB962C8B-B14F-4D97-AF65-F5344CB8AC3E}">
        <p14:creationId xmlns:p14="http://schemas.microsoft.com/office/powerpoint/2010/main" val="130961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6CDE-B4AF-0022-270B-E4D7E8B18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E1149F-EEE3-6E13-7625-123717ADC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DA7C78-E24D-F5E9-E9C3-CDD3C314E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AB112-66C7-D1E5-EC92-C43DA52D8DBA}"/>
              </a:ext>
            </a:extLst>
          </p:cNvPr>
          <p:cNvSpPr>
            <a:spLocks noGrp="1"/>
          </p:cNvSpPr>
          <p:nvPr>
            <p:ph type="dt" sz="half" idx="10"/>
          </p:nvPr>
        </p:nvSpPr>
        <p:spPr/>
        <p:txBody>
          <a:bodyPr/>
          <a:lstStyle/>
          <a:p>
            <a:fld id="{B90781B6-4388-B240-A394-ECC3980BD8A1}" type="datetimeFigureOut">
              <a:rPr lang="en-US" smtClean="0"/>
              <a:t>4/29/23</a:t>
            </a:fld>
            <a:endParaRPr lang="en-US"/>
          </a:p>
        </p:txBody>
      </p:sp>
      <p:sp>
        <p:nvSpPr>
          <p:cNvPr id="6" name="Footer Placeholder 5">
            <a:extLst>
              <a:ext uri="{FF2B5EF4-FFF2-40B4-BE49-F238E27FC236}">
                <a16:creationId xmlns:a16="http://schemas.microsoft.com/office/drawing/2014/main" id="{D82B49EC-8368-7E15-E731-698AE0B93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D2591-1914-4EC3-0E54-09AEBB222B35}"/>
              </a:ext>
            </a:extLst>
          </p:cNvPr>
          <p:cNvSpPr>
            <a:spLocks noGrp="1"/>
          </p:cNvSpPr>
          <p:nvPr>
            <p:ph type="sldNum" sz="quarter" idx="12"/>
          </p:nvPr>
        </p:nvSpPr>
        <p:spPr/>
        <p:txBody>
          <a:bodyPr/>
          <a:lstStyle/>
          <a:p>
            <a:fld id="{EC302F92-307C-6440-ABFD-DF471753DE7C}" type="slidenum">
              <a:rPr lang="en-US" smtClean="0"/>
              <a:t>‹#›</a:t>
            </a:fld>
            <a:endParaRPr lang="en-US"/>
          </a:p>
        </p:txBody>
      </p:sp>
    </p:spTree>
    <p:extLst>
      <p:ext uri="{BB962C8B-B14F-4D97-AF65-F5344CB8AC3E}">
        <p14:creationId xmlns:p14="http://schemas.microsoft.com/office/powerpoint/2010/main" val="151364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50411-7151-9513-0B91-8B200A923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E2148-D863-FF08-7193-B7EC4FDFB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22B26A-02A2-9E67-4AB4-1FDE57244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3129C-6143-3A60-D008-F16D2F9B1545}"/>
              </a:ext>
            </a:extLst>
          </p:cNvPr>
          <p:cNvSpPr>
            <a:spLocks noGrp="1"/>
          </p:cNvSpPr>
          <p:nvPr>
            <p:ph type="dt" sz="half" idx="10"/>
          </p:nvPr>
        </p:nvSpPr>
        <p:spPr/>
        <p:txBody>
          <a:bodyPr/>
          <a:lstStyle/>
          <a:p>
            <a:fld id="{B90781B6-4388-B240-A394-ECC3980BD8A1}" type="datetimeFigureOut">
              <a:rPr lang="en-US" smtClean="0"/>
              <a:t>4/29/23</a:t>
            </a:fld>
            <a:endParaRPr lang="en-US"/>
          </a:p>
        </p:txBody>
      </p:sp>
      <p:sp>
        <p:nvSpPr>
          <p:cNvPr id="6" name="Footer Placeholder 5">
            <a:extLst>
              <a:ext uri="{FF2B5EF4-FFF2-40B4-BE49-F238E27FC236}">
                <a16:creationId xmlns:a16="http://schemas.microsoft.com/office/drawing/2014/main" id="{FDE33D92-396A-7E46-6154-C81AAC449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DC82E-55A6-26AE-226A-B5F8AD7D87C8}"/>
              </a:ext>
            </a:extLst>
          </p:cNvPr>
          <p:cNvSpPr>
            <a:spLocks noGrp="1"/>
          </p:cNvSpPr>
          <p:nvPr>
            <p:ph type="sldNum" sz="quarter" idx="12"/>
          </p:nvPr>
        </p:nvSpPr>
        <p:spPr/>
        <p:txBody>
          <a:bodyPr/>
          <a:lstStyle/>
          <a:p>
            <a:fld id="{EC302F92-307C-6440-ABFD-DF471753DE7C}" type="slidenum">
              <a:rPr lang="en-US" smtClean="0"/>
              <a:t>‹#›</a:t>
            </a:fld>
            <a:endParaRPr lang="en-US"/>
          </a:p>
        </p:txBody>
      </p:sp>
    </p:spTree>
    <p:extLst>
      <p:ext uri="{BB962C8B-B14F-4D97-AF65-F5344CB8AC3E}">
        <p14:creationId xmlns:p14="http://schemas.microsoft.com/office/powerpoint/2010/main" val="135234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DC623-5D3C-0297-9D74-852638B73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BCF48F-B590-7515-34D8-B5C0318AC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A355D-FEDE-5F36-639B-AE69098C43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781B6-4388-B240-A394-ECC3980BD8A1}" type="datetimeFigureOut">
              <a:rPr lang="en-US" smtClean="0"/>
              <a:t>4/29/23</a:t>
            </a:fld>
            <a:endParaRPr lang="en-US"/>
          </a:p>
        </p:txBody>
      </p:sp>
      <p:sp>
        <p:nvSpPr>
          <p:cNvPr id="5" name="Footer Placeholder 4">
            <a:extLst>
              <a:ext uri="{FF2B5EF4-FFF2-40B4-BE49-F238E27FC236}">
                <a16:creationId xmlns:a16="http://schemas.microsoft.com/office/drawing/2014/main" id="{6491E44E-535F-B9C5-0B78-B112FC942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7FE628-D2C7-1987-C26F-4AF242470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02F92-307C-6440-ABFD-DF471753DE7C}" type="slidenum">
              <a:rPr lang="en-US" smtClean="0"/>
              <a:t>‹#›</a:t>
            </a:fld>
            <a:endParaRPr lang="en-US"/>
          </a:p>
        </p:txBody>
      </p:sp>
    </p:spTree>
    <p:extLst>
      <p:ext uri="{BB962C8B-B14F-4D97-AF65-F5344CB8AC3E}">
        <p14:creationId xmlns:p14="http://schemas.microsoft.com/office/powerpoint/2010/main" val="994868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and person smiling&#10;&#10;Description automatically generated with medium confidence">
            <a:extLst>
              <a:ext uri="{FF2B5EF4-FFF2-40B4-BE49-F238E27FC236}">
                <a16:creationId xmlns:a16="http://schemas.microsoft.com/office/drawing/2014/main" id="{5CEC9509-FE5B-1352-0B03-717F338CC0A7}"/>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3F2EB4DF-D9D4-194C-20E9-131AA669F38A}"/>
              </a:ext>
            </a:extLst>
          </p:cNvPr>
          <p:cNvSpPr>
            <a:spLocks noGrp="1"/>
          </p:cNvSpPr>
          <p:nvPr>
            <p:ph type="ctrTitle"/>
          </p:nvPr>
        </p:nvSpPr>
        <p:spPr>
          <a:xfrm>
            <a:off x="1524000" y="1122362"/>
            <a:ext cx="9144000" cy="2900518"/>
          </a:xfrm>
        </p:spPr>
        <p:txBody>
          <a:bodyPr>
            <a:normAutofit/>
          </a:bodyPr>
          <a:lstStyle/>
          <a:p>
            <a:r>
              <a:rPr lang="en-US">
                <a:solidFill>
                  <a:srgbClr val="FFFFFF"/>
                </a:solidFill>
              </a:rPr>
              <a:t>Speed Dating Analysis</a:t>
            </a:r>
          </a:p>
        </p:txBody>
      </p:sp>
      <p:sp>
        <p:nvSpPr>
          <p:cNvPr id="3" name="Subtitle 2">
            <a:extLst>
              <a:ext uri="{FF2B5EF4-FFF2-40B4-BE49-F238E27FC236}">
                <a16:creationId xmlns:a16="http://schemas.microsoft.com/office/drawing/2014/main" id="{C066B3BD-1E62-7661-E9DB-0D4707DC05BA}"/>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Statistical Analysis II 6337 Final Project</a:t>
            </a:r>
          </a:p>
          <a:p>
            <a:r>
              <a:rPr lang="en-US">
                <a:solidFill>
                  <a:srgbClr val="FFFFFF"/>
                </a:solidFill>
              </a:rPr>
              <a:t>–– Léon Yuan</a:t>
            </a:r>
          </a:p>
        </p:txBody>
      </p:sp>
    </p:spTree>
    <p:extLst>
      <p:ext uri="{BB962C8B-B14F-4D97-AF65-F5344CB8AC3E}">
        <p14:creationId xmlns:p14="http://schemas.microsoft.com/office/powerpoint/2010/main" val="42484956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BAA89-1B1C-3298-E675-6AF41A49C43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Proper and effective visualization of data</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diagram, number&#10;&#10;Description automatically generated">
            <a:extLst>
              <a:ext uri="{FF2B5EF4-FFF2-40B4-BE49-F238E27FC236}">
                <a16:creationId xmlns:a16="http://schemas.microsoft.com/office/drawing/2014/main" id="{23DD24A4-CECA-22A4-E7E9-67F3D31F8374}"/>
              </a:ext>
            </a:extLst>
          </p:cNvPr>
          <p:cNvPicPr>
            <a:picLocks noGrp="1" noChangeAspect="1"/>
          </p:cNvPicPr>
          <p:nvPr>
            <p:ph idx="1"/>
          </p:nvPr>
        </p:nvPicPr>
        <p:blipFill>
          <a:blip r:embed="rId2"/>
          <a:stretch>
            <a:fillRect/>
          </a:stretch>
        </p:blipFill>
        <p:spPr>
          <a:xfrm>
            <a:off x="4210693" y="762815"/>
            <a:ext cx="7658220" cy="5303315"/>
          </a:xfrm>
          <a:prstGeom prst="rect">
            <a:avLst/>
          </a:prstGeom>
        </p:spPr>
      </p:pic>
    </p:spTree>
    <p:extLst>
      <p:ext uri="{BB962C8B-B14F-4D97-AF65-F5344CB8AC3E}">
        <p14:creationId xmlns:p14="http://schemas.microsoft.com/office/powerpoint/2010/main" val="417789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A2E1-138C-D75E-2D11-B0555CE48C38}"/>
              </a:ext>
            </a:extLst>
          </p:cNvPr>
          <p:cNvSpPr>
            <a:spLocks noGrp="1"/>
          </p:cNvSpPr>
          <p:nvPr>
            <p:ph type="title"/>
          </p:nvPr>
        </p:nvSpPr>
        <p:spPr/>
        <p:txBody>
          <a:bodyPr/>
          <a:lstStyle/>
          <a:p>
            <a:r>
              <a:rPr lang="en-US" dirty="0"/>
              <a:t>Conclusion and Scope of this analysis</a:t>
            </a:r>
          </a:p>
        </p:txBody>
      </p:sp>
      <p:sp>
        <p:nvSpPr>
          <p:cNvPr id="3" name="Content Placeholder 2">
            <a:extLst>
              <a:ext uri="{FF2B5EF4-FFF2-40B4-BE49-F238E27FC236}">
                <a16:creationId xmlns:a16="http://schemas.microsoft.com/office/drawing/2014/main" id="{DC23D365-86F1-752D-AAE7-4DEBCB5CA23A}"/>
              </a:ext>
            </a:extLst>
          </p:cNvPr>
          <p:cNvSpPr>
            <a:spLocks noGrp="1"/>
          </p:cNvSpPr>
          <p:nvPr>
            <p:ph idx="1"/>
          </p:nvPr>
        </p:nvSpPr>
        <p:spPr/>
        <p:txBody>
          <a:bodyPr>
            <a:normAutofit lnSpcReduction="10000"/>
          </a:bodyPr>
          <a:lstStyle/>
          <a:p>
            <a:r>
              <a:rPr lang="en-US" dirty="0"/>
              <a:t>Although Asian males are the least popular in dating and females of all races prefer the same race dating, improving physical attractiveness and having common interests can significantly dominate racial preference in dating.</a:t>
            </a:r>
          </a:p>
          <a:p>
            <a:r>
              <a:rPr lang="en-US" dirty="0"/>
              <a:t>All the participants from graduate and professional schools at Columbia University. The prediction and inference results may only be valid to that school and surrounding area, such as New York City. These experiments and subjects happened in a very international and diverse society. Thus inference may be generalized to other similar social structures like the “Big Blue State”: New York, California. This can not be extended to “Big red state” rural areas in the US.</a:t>
            </a:r>
          </a:p>
          <a:p>
            <a:endParaRPr lang="en-US" dirty="0"/>
          </a:p>
        </p:txBody>
      </p:sp>
    </p:spTree>
    <p:extLst>
      <p:ext uri="{BB962C8B-B14F-4D97-AF65-F5344CB8AC3E}">
        <p14:creationId xmlns:p14="http://schemas.microsoft.com/office/powerpoint/2010/main" val="215598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D8C9-22A4-6A16-A11E-39E2701202C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A41851B-3597-16DB-64B7-BC9C4E68F894}"/>
              </a:ext>
            </a:extLst>
          </p:cNvPr>
          <p:cNvSpPr>
            <a:spLocks noGrp="1"/>
          </p:cNvSpPr>
          <p:nvPr>
            <p:ph idx="1"/>
          </p:nvPr>
        </p:nvSpPr>
        <p:spPr>
          <a:xfrm>
            <a:off x="838200" y="1825625"/>
            <a:ext cx="10515600" cy="1603375"/>
          </a:xfrm>
        </p:spPr>
        <p:txBody>
          <a:bodyPr/>
          <a:lstStyle/>
          <a:p>
            <a:r>
              <a:rPr lang="en-US" dirty="0"/>
              <a:t>Dating Analysis on “big red state” rural area</a:t>
            </a:r>
          </a:p>
          <a:p>
            <a:r>
              <a:rPr lang="en-US" dirty="0"/>
              <a:t>Hypothesis: the same race and the same religious dating/marriage are expected to dominate all other attributes</a:t>
            </a:r>
          </a:p>
        </p:txBody>
      </p:sp>
      <p:sp>
        <p:nvSpPr>
          <p:cNvPr id="4" name="TextBox 3">
            <a:extLst>
              <a:ext uri="{FF2B5EF4-FFF2-40B4-BE49-F238E27FC236}">
                <a16:creationId xmlns:a16="http://schemas.microsoft.com/office/drawing/2014/main" id="{2BD413E2-1BF1-F987-E3A7-4F294A62583D}"/>
              </a:ext>
            </a:extLst>
          </p:cNvPr>
          <p:cNvSpPr txBox="1"/>
          <p:nvPr/>
        </p:nvSpPr>
        <p:spPr>
          <a:xfrm>
            <a:off x="3235571" y="4119824"/>
            <a:ext cx="4119824" cy="1107996"/>
          </a:xfrm>
          <a:prstGeom prst="rect">
            <a:avLst/>
          </a:prstGeom>
          <a:noFill/>
        </p:spPr>
        <p:txBody>
          <a:bodyPr wrap="square" rtlCol="0">
            <a:spAutoFit/>
          </a:bodyPr>
          <a:lstStyle/>
          <a:p>
            <a:r>
              <a:rPr lang="en-US" sz="6600" dirty="0"/>
              <a:t>Thank you!</a:t>
            </a:r>
          </a:p>
        </p:txBody>
      </p:sp>
    </p:spTree>
    <p:extLst>
      <p:ext uri="{BB962C8B-B14F-4D97-AF65-F5344CB8AC3E}">
        <p14:creationId xmlns:p14="http://schemas.microsoft.com/office/powerpoint/2010/main" val="72747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B532-C0C6-8F60-9A9E-79CFC099492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DC85804-D885-CE12-11D2-FC450BD5B679}"/>
              </a:ext>
            </a:extLst>
          </p:cNvPr>
          <p:cNvSpPr>
            <a:spLocks noGrp="1"/>
          </p:cNvSpPr>
          <p:nvPr>
            <p:ph idx="1"/>
          </p:nvPr>
        </p:nvSpPr>
        <p:spPr/>
        <p:txBody>
          <a:bodyPr/>
          <a:lstStyle/>
          <a:p>
            <a:r>
              <a:rPr lang="en-US" dirty="0"/>
              <a:t>From the past to now, human beings are a species in the world that most need to look for a mate or partner to live a life. In this context of human society, people name it dates. Then as more romantic emotions between mates become more robust, people name it relationships. After both mates and their aﬀiliated relatives agree on this relationship, both mates get married and form a formal social bond protected by laws designed by humans.</a:t>
            </a:r>
          </a:p>
        </p:txBody>
      </p:sp>
    </p:spTree>
    <p:extLst>
      <p:ext uri="{BB962C8B-B14F-4D97-AF65-F5344CB8AC3E}">
        <p14:creationId xmlns:p14="http://schemas.microsoft.com/office/powerpoint/2010/main" val="104733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4F7AE-72BA-A4CD-878D-686E0F15E589}"/>
              </a:ext>
            </a:extLst>
          </p:cNvPr>
          <p:cNvSpPr>
            <a:spLocks noGrp="1"/>
          </p:cNvSpPr>
          <p:nvPr>
            <p:ph type="title"/>
          </p:nvPr>
        </p:nvSpPr>
        <p:spPr>
          <a:xfrm>
            <a:off x="835155" y="552906"/>
            <a:ext cx="5165936" cy="1674904"/>
          </a:xfrm>
        </p:spPr>
        <p:txBody>
          <a:bodyPr anchor="ctr">
            <a:normAutofit/>
          </a:bodyPr>
          <a:lstStyle/>
          <a:p>
            <a:r>
              <a:rPr lang="en-US" sz="4000"/>
              <a:t>Design Experiments and Data Collection</a:t>
            </a:r>
          </a:p>
        </p:txBody>
      </p:sp>
      <p:sp>
        <p:nvSpPr>
          <p:cNvPr id="3" name="Content Placeholder 2">
            <a:extLst>
              <a:ext uri="{FF2B5EF4-FFF2-40B4-BE49-F238E27FC236}">
                <a16:creationId xmlns:a16="http://schemas.microsoft.com/office/drawing/2014/main" id="{9A46C072-869C-8E43-9F50-7379B22503DD}"/>
              </a:ext>
            </a:extLst>
          </p:cNvPr>
          <p:cNvSpPr>
            <a:spLocks noGrp="1"/>
          </p:cNvSpPr>
          <p:nvPr>
            <p:ph idx="1"/>
          </p:nvPr>
        </p:nvSpPr>
        <p:spPr>
          <a:xfrm>
            <a:off x="6190909" y="552906"/>
            <a:ext cx="5159825" cy="1674905"/>
          </a:xfrm>
        </p:spPr>
        <p:txBody>
          <a:bodyPr anchor="ctr">
            <a:normAutofit/>
          </a:bodyPr>
          <a:lstStyle/>
          <a:p>
            <a:r>
              <a:rPr lang="en-US" sz="2000"/>
              <a:t>The data were male and female subjects or graduate and professional students who studied at Columbia University from 2002 to 2004 and volunteered to participate in this social science dating study.</a:t>
            </a:r>
          </a:p>
        </p:txBody>
      </p:sp>
      <p:pic>
        <p:nvPicPr>
          <p:cNvPr id="5" name="Picture 4" descr="A white board with red circles and black text&#10;&#10;Description automatically generated with low confidence">
            <a:extLst>
              <a:ext uri="{FF2B5EF4-FFF2-40B4-BE49-F238E27FC236}">
                <a16:creationId xmlns:a16="http://schemas.microsoft.com/office/drawing/2014/main" id="{6883BA6B-8CC5-C567-4690-E652E0505437}"/>
              </a:ext>
            </a:extLst>
          </p:cNvPr>
          <p:cNvPicPr>
            <a:picLocks noChangeAspect="1"/>
          </p:cNvPicPr>
          <p:nvPr/>
        </p:nvPicPr>
        <p:blipFill>
          <a:blip r:embed="rId2"/>
          <a:stretch>
            <a:fillRect/>
          </a:stretch>
        </p:blipFill>
        <p:spPr>
          <a:xfrm>
            <a:off x="835166" y="2488334"/>
            <a:ext cx="10515569" cy="3733024"/>
          </a:xfrm>
          <a:prstGeom prst="rect">
            <a:avLst/>
          </a:prstGeom>
        </p:spPr>
      </p:pic>
    </p:spTree>
    <p:extLst>
      <p:ext uri="{BB962C8B-B14F-4D97-AF65-F5344CB8AC3E}">
        <p14:creationId xmlns:p14="http://schemas.microsoft.com/office/powerpoint/2010/main" val="332393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842F-8C50-A94F-C969-7B5BC68D44DD}"/>
              </a:ext>
            </a:extLst>
          </p:cNvPr>
          <p:cNvSpPr>
            <a:spLocks noGrp="1"/>
          </p:cNvSpPr>
          <p:nvPr>
            <p:ph type="title"/>
          </p:nvPr>
        </p:nvSpPr>
        <p:spPr/>
        <p:txBody>
          <a:bodyPr/>
          <a:lstStyle/>
          <a:p>
            <a:r>
              <a:rPr lang="en-US" dirty="0"/>
              <a:t>Hypothesis I want to test</a:t>
            </a:r>
          </a:p>
        </p:txBody>
      </p:sp>
      <p:sp>
        <p:nvSpPr>
          <p:cNvPr id="3" name="Content Placeholder 2">
            <a:extLst>
              <a:ext uri="{FF2B5EF4-FFF2-40B4-BE49-F238E27FC236}">
                <a16:creationId xmlns:a16="http://schemas.microsoft.com/office/drawing/2014/main" id="{0F88C8BF-756D-2131-F419-AD882C129E03}"/>
              </a:ext>
            </a:extLst>
          </p:cNvPr>
          <p:cNvSpPr>
            <a:spLocks noGrp="1"/>
          </p:cNvSpPr>
          <p:nvPr>
            <p:ph idx="1"/>
          </p:nvPr>
        </p:nvSpPr>
        <p:spPr/>
        <p:txBody>
          <a:bodyPr/>
          <a:lstStyle/>
          <a:p>
            <a:pPr marL="514350" indent="-514350">
              <a:buFont typeface="+mj-lt"/>
              <a:buAutoNum type="arabicPeriod"/>
            </a:pPr>
            <a:r>
              <a:rPr lang="en-US" dirty="0"/>
              <a:t>Asian males are the least popular in the dating market among all races and genders, while White females are the most popular.</a:t>
            </a:r>
          </a:p>
          <a:p>
            <a:pPr marL="514350" indent="-514350">
              <a:buFont typeface="+mj-lt"/>
              <a:buAutoNum type="arabicPeriod"/>
            </a:pPr>
            <a:r>
              <a:rPr lang="en-US" dirty="0"/>
              <a:t>Females of all races prefer same-race dating more than males do.</a:t>
            </a:r>
          </a:p>
          <a:p>
            <a:pPr marL="514350" indent="-514350">
              <a:buFont typeface="+mj-lt"/>
              <a:buAutoNum type="arabicPeriod"/>
            </a:pPr>
            <a:r>
              <a:rPr lang="en-US" dirty="0"/>
              <a:t>Both males and females of all races emphasize physical attractiveness at the top.</a:t>
            </a:r>
          </a:p>
          <a:p>
            <a:pPr marL="514350" indent="-514350">
              <a:buFont typeface="+mj-lt"/>
              <a:buAutoNum type="arabicPeriod"/>
            </a:pPr>
            <a:r>
              <a:rPr lang="en-US" dirty="0"/>
              <a:t>Males emphasize physical attractiveness much more than females do.</a:t>
            </a:r>
          </a:p>
        </p:txBody>
      </p:sp>
    </p:spTree>
    <p:extLst>
      <p:ext uri="{BB962C8B-B14F-4D97-AF65-F5344CB8AC3E}">
        <p14:creationId xmlns:p14="http://schemas.microsoft.com/office/powerpoint/2010/main" val="186812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1D55440-CCBC-F091-4416-1284110E1E3A}"/>
              </a:ext>
            </a:extLst>
          </p:cNvPr>
          <p:cNvSpPr>
            <a:spLocks noGrp="1"/>
          </p:cNvSpPr>
          <p:nvPr>
            <p:ph type="title"/>
          </p:nvPr>
        </p:nvSpPr>
        <p:spPr>
          <a:xfrm>
            <a:off x="838201" y="3998018"/>
            <a:ext cx="3981854" cy="2216513"/>
          </a:xfrm>
        </p:spPr>
        <p:txBody>
          <a:bodyPr>
            <a:normAutofit/>
          </a:bodyPr>
          <a:lstStyle/>
          <a:p>
            <a:r>
              <a:rPr lang="en-US"/>
              <a:t>Data Description</a:t>
            </a:r>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descr="A picture containing text, screenshot, white, receipt&#10;&#10;Description automatically generated">
            <a:extLst>
              <a:ext uri="{FF2B5EF4-FFF2-40B4-BE49-F238E27FC236}">
                <a16:creationId xmlns:a16="http://schemas.microsoft.com/office/drawing/2014/main" id="{AF6B34DB-FF50-0BA0-E0A7-4E3DC2BD21DC}"/>
              </a:ext>
            </a:extLst>
          </p:cNvPr>
          <p:cNvPicPr>
            <a:picLocks noChangeAspect="1"/>
          </p:cNvPicPr>
          <p:nvPr/>
        </p:nvPicPr>
        <p:blipFill>
          <a:blip r:embed="rId2"/>
          <a:stretch>
            <a:fillRect/>
          </a:stretch>
        </p:blipFill>
        <p:spPr>
          <a:xfrm>
            <a:off x="659914" y="1041663"/>
            <a:ext cx="10872172" cy="228315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E71C0B12-3090-819D-3518-4AFBEDEA293E}"/>
              </a:ext>
            </a:extLst>
          </p:cNvPr>
          <p:cNvSpPr>
            <a:spLocks noGrp="1"/>
          </p:cNvSpPr>
          <p:nvPr>
            <p:ph idx="1"/>
          </p:nvPr>
        </p:nvSpPr>
        <p:spPr>
          <a:xfrm>
            <a:off x="4970835" y="3998019"/>
            <a:ext cx="6382966" cy="2216512"/>
          </a:xfrm>
        </p:spPr>
        <p:txBody>
          <a:bodyPr>
            <a:normAutofit/>
          </a:bodyPr>
          <a:lstStyle/>
          <a:p>
            <a:r>
              <a:rPr lang="en-US" sz="1800" dirty="0"/>
              <a:t>The data set has 8378 rows and 195 variables</a:t>
            </a:r>
          </a:p>
          <a:p>
            <a:r>
              <a:rPr lang="en-US" sz="1800" dirty="0"/>
              <a:t>It contains 200 female participants and 201 male participants</a:t>
            </a:r>
          </a:p>
          <a:p>
            <a:r>
              <a:rPr lang="en-US" sz="1800" dirty="0"/>
              <a:t>The primary variables used in this analysis include decision, attractive, sincere, intelligence, fun, ambitious, shared interests, interest correlations, age, race, field, from</a:t>
            </a:r>
          </a:p>
          <a:p>
            <a:endParaRPr lang="en-US" sz="1800" dirty="0"/>
          </a:p>
          <a:p>
            <a:endParaRPr lang="en-US" sz="1800" dirty="0"/>
          </a:p>
        </p:txBody>
      </p:sp>
    </p:spTree>
    <p:extLst>
      <p:ext uri="{BB962C8B-B14F-4D97-AF65-F5344CB8AC3E}">
        <p14:creationId xmlns:p14="http://schemas.microsoft.com/office/powerpoint/2010/main" val="117447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EDC8-5C28-D989-2740-E1F5EEB56C4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a:solidFill>
                  <a:schemeClr val="tx1"/>
                </a:solidFill>
                <a:latin typeface="+mj-lt"/>
                <a:ea typeface="+mj-ea"/>
                <a:cs typeface="+mj-cs"/>
              </a:rPr>
              <a:t>Cochran-Mantel-Haenszel Chi-Squared Test for Count Data for hypothesis two</a:t>
            </a:r>
          </a:p>
        </p:txBody>
      </p:sp>
      <p:sp>
        <p:nvSpPr>
          <p:cNvPr id="3" name="Content Placeholder 2">
            <a:extLst>
              <a:ext uri="{FF2B5EF4-FFF2-40B4-BE49-F238E27FC236}">
                <a16:creationId xmlns:a16="http://schemas.microsoft.com/office/drawing/2014/main" id="{0FE0CB99-F52A-D785-40A8-BF3A5F68CDE3}"/>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000" kern="1200">
                <a:solidFill>
                  <a:schemeClr val="tx1"/>
                </a:solidFill>
                <a:latin typeface="+mn-lt"/>
                <a:ea typeface="+mn-ea"/>
                <a:cs typeface="+mn-cs"/>
              </a:rPr>
              <a:t>I did some data manipulation to aggregate the same race and interracial dating results by gender</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D27C3FF-E333-B886-CD06-D948B7F73C54}"/>
              </a:ext>
            </a:extLst>
          </p:cNvPr>
          <p:cNvSpPr txBox="1"/>
          <p:nvPr/>
        </p:nvSpPr>
        <p:spPr>
          <a:xfrm>
            <a:off x="1329070" y="5730949"/>
            <a:ext cx="9069572" cy="923330"/>
          </a:xfrm>
          <a:prstGeom prst="rect">
            <a:avLst/>
          </a:prstGeom>
          <a:noFill/>
        </p:spPr>
        <p:txBody>
          <a:bodyPr wrap="square" rtlCol="0">
            <a:spAutoFit/>
          </a:bodyPr>
          <a:lstStyle/>
          <a:p>
            <a:r>
              <a:rPr lang="en-US" dirty="0"/>
              <a:t>p-value is 0.0321, which is slightly less than 0.05; thus, I can tell that the odds ratio is not equal to 1 by gender. Females say more “Yes” to same-race dating compared with interracial dating than males do.</a:t>
            </a:r>
          </a:p>
        </p:txBody>
      </p:sp>
      <p:pic>
        <p:nvPicPr>
          <p:cNvPr id="8" name="Picture 7" descr="A picture containing text, receipt, font, screenshot&#10;&#10;Description automatically generated">
            <a:extLst>
              <a:ext uri="{FF2B5EF4-FFF2-40B4-BE49-F238E27FC236}">
                <a16:creationId xmlns:a16="http://schemas.microsoft.com/office/drawing/2014/main" id="{1CF15233-6F3B-3592-3EBC-09043C8702D0}"/>
              </a:ext>
            </a:extLst>
          </p:cNvPr>
          <p:cNvPicPr>
            <a:picLocks noChangeAspect="1"/>
          </p:cNvPicPr>
          <p:nvPr/>
        </p:nvPicPr>
        <p:blipFill>
          <a:blip r:embed="rId2"/>
          <a:stretch>
            <a:fillRect/>
          </a:stretch>
        </p:blipFill>
        <p:spPr>
          <a:xfrm>
            <a:off x="457687" y="2903974"/>
            <a:ext cx="11323400" cy="2230734"/>
          </a:xfrm>
          <a:prstGeom prst="rect">
            <a:avLst/>
          </a:prstGeom>
        </p:spPr>
      </p:pic>
    </p:spTree>
    <p:extLst>
      <p:ext uri="{BB962C8B-B14F-4D97-AF65-F5344CB8AC3E}">
        <p14:creationId xmlns:p14="http://schemas.microsoft.com/office/powerpoint/2010/main" val="225428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6BA8CC-9BDC-65B8-1CB4-B0CF87E686A0}"/>
              </a:ext>
            </a:extLst>
          </p:cNvPr>
          <p:cNvSpPr>
            <a:spLocks noGrp="1"/>
          </p:cNvSpPr>
          <p:nvPr>
            <p:ph type="title"/>
          </p:nvPr>
        </p:nvSpPr>
        <p:spPr>
          <a:xfrm>
            <a:off x="838200" y="3905833"/>
            <a:ext cx="4215063" cy="2398713"/>
          </a:xfrm>
        </p:spPr>
        <p:txBody>
          <a:bodyPr>
            <a:normAutofit/>
          </a:bodyPr>
          <a:lstStyle/>
          <a:p>
            <a:r>
              <a:rPr lang="en-US" dirty="0"/>
              <a:t>Ordinary logistic regression for hypothesis one</a:t>
            </a:r>
          </a:p>
        </p:txBody>
      </p:sp>
      <p:pic>
        <p:nvPicPr>
          <p:cNvPr id="5" name="Picture 4" descr="A picture containing text, font, handwriting, white&#10;&#10;Description automatically generated">
            <a:extLst>
              <a:ext uri="{FF2B5EF4-FFF2-40B4-BE49-F238E27FC236}">
                <a16:creationId xmlns:a16="http://schemas.microsoft.com/office/drawing/2014/main" id="{4077328B-6217-AD03-F904-F84291FF262B}"/>
              </a:ext>
            </a:extLst>
          </p:cNvPr>
          <p:cNvPicPr>
            <a:picLocks noChangeAspect="1"/>
          </p:cNvPicPr>
          <p:nvPr/>
        </p:nvPicPr>
        <p:blipFill>
          <a:blip r:embed="rId3"/>
          <a:stretch>
            <a:fillRect/>
          </a:stretch>
        </p:blipFill>
        <p:spPr>
          <a:xfrm>
            <a:off x="1158370" y="380358"/>
            <a:ext cx="9875259" cy="1555354"/>
          </a:xfrm>
          <a:prstGeom prst="rect">
            <a:avLst/>
          </a:prstGeom>
        </p:spPr>
      </p:pic>
      <p:sp>
        <p:nvSpPr>
          <p:cNvPr id="3" name="Content Placeholder 2">
            <a:extLst>
              <a:ext uri="{FF2B5EF4-FFF2-40B4-BE49-F238E27FC236}">
                <a16:creationId xmlns:a16="http://schemas.microsoft.com/office/drawing/2014/main" id="{F112E3DF-0CD1-833E-AA5F-BA52A00240FF}"/>
              </a:ext>
            </a:extLst>
          </p:cNvPr>
          <p:cNvSpPr>
            <a:spLocks noGrp="1"/>
          </p:cNvSpPr>
          <p:nvPr>
            <p:ph idx="1"/>
          </p:nvPr>
        </p:nvSpPr>
        <p:spPr>
          <a:xfrm>
            <a:off x="5630779" y="3884452"/>
            <a:ext cx="5723021" cy="2398713"/>
          </a:xfrm>
        </p:spPr>
        <p:txBody>
          <a:bodyPr anchor="ctr">
            <a:normAutofit/>
          </a:bodyPr>
          <a:lstStyle/>
          <a:p>
            <a:r>
              <a:rPr lang="en-US" sz="2000"/>
              <a:t>I conducted two logistic regressions separately for males and females. The reason I built two separate models for females and males is that there are some significant differences in dating behaviors between genders, and separate models are more accessible to interpret.</a:t>
            </a:r>
          </a:p>
        </p:txBody>
      </p:sp>
      <p:sp>
        <p:nvSpPr>
          <p:cNvPr id="6" name="TextBox 5">
            <a:extLst>
              <a:ext uri="{FF2B5EF4-FFF2-40B4-BE49-F238E27FC236}">
                <a16:creationId xmlns:a16="http://schemas.microsoft.com/office/drawing/2014/main" id="{A88F8A64-C96B-6D73-C1BC-06E7B3377C25}"/>
              </a:ext>
            </a:extLst>
          </p:cNvPr>
          <p:cNvSpPr txBox="1"/>
          <p:nvPr/>
        </p:nvSpPr>
        <p:spPr>
          <a:xfrm>
            <a:off x="5735282" y="1836226"/>
            <a:ext cx="4245429" cy="1754326"/>
          </a:xfrm>
          <a:prstGeom prst="rect">
            <a:avLst/>
          </a:prstGeom>
          <a:noFill/>
        </p:spPr>
        <p:txBody>
          <a:bodyPr wrap="square" rtlCol="0">
            <a:spAutoFit/>
          </a:bodyPr>
          <a:lstStyle/>
          <a:p>
            <a:r>
              <a:rPr lang="en-US" dirty="0"/>
              <a:t>Asian males has the most significant p-value:0.008 in female to male mode and its coefficient is -4.89;</a:t>
            </a:r>
          </a:p>
          <a:p>
            <a:r>
              <a:rPr lang="en-US" dirty="0"/>
              <a:t>White females has the most significant p-value:0.09 in males to female model and its coefficient is 0.25</a:t>
            </a:r>
          </a:p>
        </p:txBody>
      </p:sp>
    </p:spTree>
    <p:extLst>
      <p:ext uri="{BB962C8B-B14F-4D97-AF65-F5344CB8AC3E}">
        <p14:creationId xmlns:p14="http://schemas.microsoft.com/office/powerpoint/2010/main" val="290841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D25C23-5C27-2C7E-1FB6-2889AB114695}"/>
              </a:ext>
            </a:extLst>
          </p:cNvPr>
          <p:cNvSpPr>
            <a:spLocks noGrp="1"/>
          </p:cNvSpPr>
          <p:nvPr>
            <p:ph type="title"/>
          </p:nvPr>
        </p:nvSpPr>
        <p:spPr>
          <a:xfrm>
            <a:off x="630936" y="457200"/>
            <a:ext cx="4343400" cy="1929384"/>
          </a:xfrm>
        </p:spPr>
        <p:txBody>
          <a:bodyPr anchor="ctr">
            <a:normAutofit/>
          </a:bodyPr>
          <a:lstStyle/>
          <a:p>
            <a:r>
              <a:rPr lang="en-US" dirty="0"/>
              <a:t>Random Forest for hypothesis 3 and 4 </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18FC05-9F13-8157-290D-D20894E2C5E3}"/>
              </a:ext>
            </a:extLst>
          </p:cNvPr>
          <p:cNvSpPr>
            <a:spLocks noGrp="1"/>
          </p:cNvSpPr>
          <p:nvPr>
            <p:ph idx="1"/>
          </p:nvPr>
        </p:nvSpPr>
        <p:spPr>
          <a:xfrm>
            <a:off x="5541263" y="457200"/>
            <a:ext cx="6007608" cy="1929384"/>
          </a:xfrm>
        </p:spPr>
        <p:txBody>
          <a:bodyPr anchor="ctr">
            <a:normAutofit/>
          </a:bodyPr>
          <a:lstStyle/>
          <a:p>
            <a:r>
              <a:rPr lang="en-US" sz="1400"/>
              <a:t>I randomly split data into 80% training and 20% test set. I chose 500 trees and four random predictors at each split.</a:t>
            </a:r>
          </a:p>
          <a:p>
            <a:r>
              <a:rPr lang="en-US" sz="1400"/>
              <a:t>The OOB estimate of error rate is 24.99% which has 75% accuracy on the training set, while on the test set, this RF has roughly 73% test accuracy</a:t>
            </a:r>
          </a:p>
          <a:p>
            <a:r>
              <a:rPr lang="en-US" sz="1400"/>
              <a:t>The true “Yes” rate is 138/(138 + 118) = 53.90, which is a little bit over 50% random guess rate. However, the true “No” rate is 347/(347 + 64) = 84.43</a:t>
            </a:r>
          </a:p>
        </p:txBody>
      </p:sp>
      <p:pic>
        <p:nvPicPr>
          <p:cNvPr id="7" name="Picture 6" descr="A picture containing text, screenshot, number, font&#10;&#10;Description automatically generated">
            <a:extLst>
              <a:ext uri="{FF2B5EF4-FFF2-40B4-BE49-F238E27FC236}">
                <a16:creationId xmlns:a16="http://schemas.microsoft.com/office/drawing/2014/main" id="{C5BB9CCA-7D22-8564-73D7-29AC669BC40E}"/>
              </a:ext>
            </a:extLst>
          </p:cNvPr>
          <p:cNvPicPr>
            <a:picLocks noChangeAspect="1"/>
          </p:cNvPicPr>
          <p:nvPr/>
        </p:nvPicPr>
        <p:blipFill>
          <a:blip r:embed="rId2"/>
          <a:stretch>
            <a:fillRect/>
          </a:stretch>
        </p:blipFill>
        <p:spPr>
          <a:xfrm>
            <a:off x="1526484" y="2569464"/>
            <a:ext cx="3347831" cy="3678936"/>
          </a:xfrm>
          <a:prstGeom prst="rect">
            <a:avLst/>
          </a:prstGeom>
        </p:spPr>
      </p:pic>
      <p:pic>
        <p:nvPicPr>
          <p:cNvPr id="5" name="Picture 4" descr="A picture containing text, screenshot, number, font&#10;&#10;Description automatically generated">
            <a:extLst>
              <a:ext uri="{FF2B5EF4-FFF2-40B4-BE49-F238E27FC236}">
                <a16:creationId xmlns:a16="http://schemas.microsoft.com/office/drawing/2014/main" id="{7648073A-5951-4EAC-8EBE-72FDB333EC18}"/>
              </a:ext>
            </a:extLst>
          </p:cNvPr>
          <p:cNvPicPr>
            <a:picLocks noChangeAspect="1"/>
          </p:cNvPicPr>
          <p:nvPr/>
        </p:nvPicPr>
        <p:blipFill>
          <a:blip r:embed="rId3"/>
          <a:stretch>
            <a:fillRect/>
          </a:stretch>
        </p:blipFill>
        <p:spPr>
          <a:xfrm>
            <a:off x="7254854" y="2569464"/>
            <a:ext cx="3467396" cy="3678936"/>
          </a:xfrm>
          <a:prstGeom prst="rect">
            <a:avLst/>
          </a:prstGeom>
        </p:spPr>
      </p:pic>
      <p:sp>
        <p:nvSpPr>
          <p:cNvPr id="8" name="TextBox 7">
            <a:extLst>
              <a:ext uri="{FF2B5EF4-FFF2-40B4-BE49-F238E27FC236}">
                <a16:creationId xmlns:a16="http://schemas.microsoft.com/office/drawing/2014/main" id="{E6D7A857-6CCE-93C5-20AF-66EE466990C9}"/>
              </a:ext>
            </a:extLst>
          </p:cNvPr>
          <p:cNvSpPr txBox="1"/>
          <p:nvPr/>
        </p:nvSpPr>
        <p:spPr>
          <a:xfrm>
            <a:off x="5154955" y="3031236"/>
            <a:ext cx="1879042" cy="2308324"/>
          </a:xfrm>
          <a:prstGeom prst="rect">
            <a:avLst/>
          </a:prstGeom>
          <a:noFill/>
        </p:spPr>
        <p:txBody>
          <a:bodyPr wrap="square" rtlCol="0">
            <a:spAutoFit/>
          </a:bodyPr>
          <a:lstStyle/>
          <a:p>
            <a:r>
              <a:rPr lang="en-US" dirty="0"/>
              <a:t>Both males and females place attractive at the top and males emphasize attractive much more than females do.</a:t>
            </a:r>
          </a:p>
        </p:txBody>
      </p:sp>
    </p:spTree>
    <p:extLst>
      <p:ext uri="{BB962C8B-B14F-4D97-AF65-F5344CB8AC3E}">
        <p14:creationId xmlns:p14="http://schemas.microsoft.com/office/powerpoint/2010/main" val="61542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685AFC-3800-A92A-3C94-43B15C090A78}"/>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dirty="0"/>
              <a:t>Penalized Logistic Regression for </a:t>
            </a:r>
            <a:r>
              <a:rPr lang="en-US"/>
              <a:t>hypothsis</a:t>
            </a:r>
            <a:r>
              <a:rPr lang="en-US" dirty="0"/>
              <a:t> 3 and 4</a:t>
            </a:r>
          </a:p>
        </p:txBody>
      </p:sp>
      <p:sp>
        <p:nvSpPr>
          <p:cNvPr id="1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49711B2-E0DD-4D46-C9D6-36C7474C745E}"/>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a:t>From the coeﬀicients, only 6 six attribute variables are kept in the model. All other variables, such as race and age, are filtered out by elastic net variable selection.</a:t>
            </a:r>
          </a:p>
          <a:p>
            <a:pPr marL="285750" indent="-228600">
              <a:lnSpc>
                <a:spcPct val="90000"/>
              </a:lnSpc>
              <a:spcAft>
                <a:spcPts val="600"/>
              </a:spcAft>
              <a:buFont typeface="Arial" panose="020B0604020202020204" pitchFamily="34" charset="0"/>
              <a:buChar char="•"/>
            </a:pPr>
            <a:r>
              <a:rPr lang="en-US" sz="1900"/>
              <a:t>Age doesn’t play any role in this analysis mainly because all participants are about from 20 to 30, which are considered young people.</a:t>
            </a:r>
          </a:p>
        </p:txBody>
      </p:sp>
      <p:pic>
        <p:nvPicPr>
          <p:cNvPr id="8" name="Picture 7" descr="A picture containing text, line, diagram, plot&#10;&#10;Description automatically generated">
            <a:extLst>
              <a:ext uri="{FF2B5EF4-FFF2-40B4-BE49-F238E27FC236}">
                <a16:creationId xmlns:a16="http://schemas.microsoft.com/office/drawing/2014/main" id="{5857620D-D0D7-08D2-9F17-3C56C21E3035}"/>
              </a:ext>
            </a:extLst>
          </p:cNvPr>
          <p:cNvPicPr>
            <a:picLocks noChangeAspect="1"/>
          </p:cNvPicPr>
          <p:nvPr/>
        </p:nvPicPr>
        <p:blipFill>
          <a:blip r:embed="rId2"/>
          <a:stretch>
            <a:fillRect/>
          </a:stretch>
        </p:blipFill>
        <p:spPr>
          <a:xfrm>
            <a:off x="1434511" y="2569464"/>
            <a:ext cx="3531777" cy="3678936"/>
          </a:xfrm>
          <a:prstGeom prst="rect">
            <a:avLst/>
          </a:prstGeom>
        </p:spPr>
      </p:pic>
      <p:pic>
        <p:nvPicPr>
          <p:cNvPr id="5" name="Content Placeholder 4" descr="A picture containing text, receipt, font, white&#10;&#10;Description automatically generated">
            <a:extLst>
              <a:ext uri="{FF2B5EF4-FFF2-40B4-BE49-F238E27FC236}">
                <a16:creationId xmlns:a16="http://schemas.microsoft.com/office/drawing/2014/main" id="{78A51CFC-7606-043A-FB01-48945E0A321D}"/>
              </a:ext>
            </a:extLst>
          </p:cNvPr>
          <p:cNvPicPr>
            <a:picLocks noGrp="1" noChangeAspect="1"/>
          </p:cNvPicPr>
          <p:nvPr>
            <p:ph idx="1"/>
          </p:nvPr>
        </p:nvPicPr>
        <p:blipFill>
          <a:blip r:embed="rId3"/>
          <a:stretch>
            <a:fillRect/>
          </a:stretch>
        </p:blipFill>
        <p:spPr>
          <a:xfrm>
            <a:off x="5082582" y="3637503"/>
            <a:ext cx="6640026" cy="1311405"/>
          </a:xfrm>
          <a:prstGeom prst="rect">
            <a:avLst/>
          </a:prstGeom>
        </p:spPr>
      </p:pic>
    </p:spTree>
    <p:extLst>
      <p:ext uri="{BB962C8B-B14F-4D97-AF65-F5344CB8AC3E}">
        <p14:creationId xmlns:p14="http://schemas.microsoft.com/office/powerpoint/2010/main" val="1228981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959</Words>
  <Application>Microsoft Macintosh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Speed Dating Analysis</vt:lpstr>
      <vt:lpstr>Introduction</vt:lpstr>
      <vt:lpstr>Design Experiments and Data Collection</vt:lpstr>
      <vt:lpstr>Hypothesis I want to test</vt:lpstr>
      <vt:lpstr>Data Description</vt:lpstr>
      <vt:lpstr>Cochran-Mantel-Haenszel Chi-Squared Test for Count Data for hypothesis two</vt:lpstr>
      <vt:lpstr>Ordinary logistic regression for hypothesis one</vt:lpstr>
      <vt:lpstr>Random Forest for hypothesis 3 and 4 </vt:lpstr>
      <vt:lpstr>Penalized Logistic Regression for hypothsis 3 and 4</vt:lpstr>
      <vt:lpstr>Proper and effective visualization of data</vt:lpstr>
      <vt:lpstr>Conclusion and Scope of this analysis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Dating Analysis</dc:title>
  <dc:creator>Yuan, Leon</dc:creator>
  <cp:lastModifiedBy>Yuan, Leon</cp:lastModifiedBy>
  <cp:revision>4</cp:revision>
  <dcterms:created xsi:type="dcterms:W3CDTF">2023-04-29T15:28:27Z</dcterms:created>
  <dcterms:modified xsi:type="dcterms:W3CDTF">2023-04-29T17:06:55Z</dcterms:modified>
</cp:coreProperties>
</file>