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  <p:sldMasterId id="2147484134" r:id="rId2"/>
  </p:sldMasterIdLst>
  <p:notesMasterIdLst>
    <p:notesMasterId r:id="rId24"/>
  </p:notesMasterIdLst>
  <p:sldIdLst>
    <p:sldId id="275" r:id="rId3"/>
    <p:sldId id="373" r:id="rId4"/>
    <p:sldId id="277" r:id="rId5"/>
    <p:sldId id="263" r:id="rId6"/>
    <p:sldId id="257" r:id="rId7"/>
    <p:sldId id="259" r:id="rId8"/>
    <p:sldId id="260" r:id="rId9"/>
    <p:sldId id="258" r:id="rId10"/>
    <p:sldId id="264" r:id="rId11"/>
    <p:sldId id="265" r:id="rId12"/>
    <p:sldId id="270" r:id="rId13"/>
    <p:sldId id="271" r:id="rId14"/>
    <p:sldId id="280" r:id="rId15"/>
    <p:sldId id="272" r:id="rId16"/>
    <p:sldId id="273" r:id="rId17"/>
    <p:sldId id="274" r:id="rId18"/>
    <p:sldId id="266" r:id="rId19"/>
    <p:sldId id="267" r:id="rId20"/>
    <p:sldId id="268" r:id="rId21"/>
    <p:sldId id="269" r:id="rId22"/>
    <p:sldId id="281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737"/>
  </p:normalViewPr>
  <p:slideViewPr>
    <p:cSldViewPr>
      <p:cViewPr varScale="1">
        <p:scale>
          <a:sx n="115" d="100"/>
          <a:sy n="115" d="100"/>
        </p:scale>
        <p:origin x="18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CF07B9-0548-F645-BB5A-D9AE88569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2AE56E-8F03-CF44-90C4-C0B79E7E3E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A43AC03-9091-6648-A718-EED7ACE78E86}" type="datetimeFigureOut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A979C48-A93B-D24F-9997-A2D94630A9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D520A59-333D-5B47-A588-CB0294DBA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BF746-7C80-5146-988A-848F599CE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7970A-DE61-2945-B0F6-195BB14DD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D05400-E1FF-1B48-990C-B7530B4ED0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343BDC34-8A55-2049-A863-4038F4616A8A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>
            <a:extLst>
              <a:ext uri="{FF2B5EF4-FFF2-40B4-BE49-F238E27FC236}">
                <a16:creationId xmlns:a16="http://schemas.microsoft.com/office/drawing/2014/main" id="{8B5EDA17-89E1-E644-BF42-F995834D06EA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id="{537E3990-D7F1-554C-B5AC-FEA7EC53F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>
              <a:extLst>
                <a:ext uri="{FF2B5EF4-FFF2-40B4-BE49-F238E27FC236}">
                  <a16:creationId xmlns:a16="http://schemas.microsoft.com/office/drawing/2014/main" id="{A4DD6367-91E2-3843-946F-C9D188F1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7141368A-AE9B-0546-9D13-AE09E5D6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A831181E-BBE7-1049-8580-505FDFBEEE0A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 baseline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 baseline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日期占位符 29">
            <a:extLst>
              <a:ext uri="{FF2B5EF4-FFF2-40B4-BE49-F238E27FC236}">
                <a16:creationId xmlns:a16="http://schemas.microsoft.com/office/drawing/2014/main" id="{E6EEA05A-D3A1-E645-B368-96226BA5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D36B62A-AE36-6042-9A30-D70D9BFE6988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12" name="页脚占位符 18">
            <a:extLst>
              <a:ext uri="{FF2B5EF4-FFF2-40B4-BE49-F238E27FC236}">
                <a16:creationId xmlns:a16="http://schemas.microsoft.com/office/drawing/2014/main" id="{F771B496-9A68-5641-A175-6A4DA859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26">
            <a:extLst>
              <a:ext uri="{FF2B5EF4-FFF2-40B4-BE49-F238E27FC236}">
                <a16:creationId xmlns:a16="http://schemas.microsoft.com/office/drawing/2014/main" id="{8C7C6814-1CAE-F341-AAA0-BD74E149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3C3BC1-A73E-1346-8E85-A22F8322B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4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3E5D4A06-01C9-5142-9040-60A9817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5022A-2D13-254A-96CF-26A50BDBE04D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E4760CE5-9695-7543-AB39-69270D77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BE5BBA95-81FF-1147-89F5-C54D94A5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A4400-42AC-9D4B-A3B3-3D192851D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2746C99C-1EBA-7B41-A5CC-E72780CA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83CB2-B8B9-284F-A030-2273FC71DD69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D0FFCC4A-B4FD-1C42-A07E-3EBBF823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78509557-D040-154A-8E06-578549FA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BC9E-8C0C-544D-AC00-344797BE2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BFAA90-8186-6044-949C-3FEA33730161}"/>
              </a:ext>
            </a:extLst>
          </p:cNvPr>
          <p:cNvSpPr/>
          <p:nvPr/>
        </p:nvSpPr>
        <p:spPr>
          <a:xfrm>
            <a:off x="904875" y="3648075"/>
            <a:ext cx="394335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D3106B-2D91-404F-B79B-1801840BB777}"/>
              </a:ext>
            </a:extLst>
          </p:cNvPr>
          <p:cNvSpPr/>
          <p:nvPr/>
        </p:nvSpPr>
        <p:spPr>
          <a:xfrm>
            <a:off x="914400" y="5048250"/>
            <a:ext cx="394335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11D0BF-DE81-B34F-8785-707A5B875052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8B8E75-4D7C-DC42-A64B-CAB55FB37AF4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1" y="3886200"/>
            <a:ext cx="3495675" cy="990600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1" y="5124450"/>
            <a:ext cx="3567114" cy="533400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0" name="日期占位符 27">
            <a:extLst>
              <a:ext uri="{FF2B5EF4-FFF2-40B4-BE49-F238E27FC236}">
                <a16:creationId xmlns:a16="http://schemas.microsoft.com/office/drawing/2014/main" id="{3CB7023D-22C8-A041-8284-9CC82A8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4FACEEB-D18D-AA44-90F4-A51C9E00C680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11" name="页脚占位符 16">
            <a:extLst>
              <a:ext uri="{FF2B5EF4-FFF2-40B4-BE49-F238E27FC236}">
                <a16:creationId xmlns:a16="http://schemas.microsoft.com/office/drawing/2014/main" id="{2E37298C-57F9-AE4E-A203-F6C77B95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12" name="灯片编号占位符 28">
            <a:extLst>
              <a:ext uri="{FF2B5EF4-FFF2-40B4-BE49-F238E27FC236}">
                <a16:creationId xmlns:a16="http://schemas.microsoft.com/office/drawing/2014/main" id="{01266525-B425-B34E-9E4A-D2FA6CE6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DCE83-46F2-B14C-A400-3F358974A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56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>
                <a:solidFill>
                  <a:srgbClr val="4F56A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10000"/>
              </a:lnSpc>
              <a:defRPr>
                <a:latin typeface="Arial" pitchFamily="34" charset="0"/>
                <a:cs typeface="Arial" pitchFamily="34" charset="0"/>
              </a:defRPr>
            </a:lvl1pPr>
            <a:lvl2pPr>
              <a:lnSpc>
                <a:spcPct val="110000"/>
              </a:lnSpc>
              <a:buFont typeface="Wingdings" pitchFamily="2" charset="2"/>
              <a:buChar char="p"/>
              <a:defRPr sz="2400">
                <a:latin typeface="Arial" pitchFamily="34" charset="0"/>
                <a:cs typeface="Arial" pitchFamily="34" charset="0"/>
              </a:defRPr>
            </a:lvl2pPr>
            <a:lvl3pPr>
              <a:lnSpc>
                <a:spcPct val="110000"/>
              </a:lnSpc>
              <a:defRPr>
                <a:latin typeface="Arial" pitchFamily="34" charset="0"/>
                <a:cs typeface="Arial" pitchFamily="34" charset="0"/>
              </a:defRPr>
            </a:lvl3pPr>
            <a:lvl4pPr>
              <a:lnSpc>
                <a:spcPct val="110000"/>
              </a:lnSpc>
              <a:defRPr>
                <a:latin typeface="Arial" pitchFamily="34" charset="0"/>
                <a:cs typeface="Arial" pitchFamily="34" charset="0"/>
              </a:defRPr>
            </a:lvl4pPr>
            <a:lvl5pPr>
              <a:lnSpc>
                <a:spcPct val="110000"/>
              </a:lnSpc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3345A-C2D0-0B40-874E-8076F80D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800225" cy="360363"/>
          </a:xfrm>
        </p:spPr>
        <p:txBody>
          <a:bodyPr anchor="b"/>
          <a:lstStyle>
            <a:lvl1pPr algn="r">
              <a:defRPr sz="1200"/>
            </a:lvl1pPr>
          </a:lstStyle>
          <a:p>
            <a:pPr>
              <a:defRPr/>
            </a:pPr>
            <a:fld id="{4C168BDF-BC72-024F-986F-00594A5741C7}" type="datetime1">
              <a:rPr lang="zh-CN" altLang="en-US"/>
              <a:pPr>
                <a:defRPr/>
              </a:pPr>
              <a:t>2024/2/22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742BA-BD06-104B-BCB9-23BDFBD5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319588" cy="360363"/>
          </a:xfrm>
        </p:spPr>
        <p:txBody>
          <a:bodyPr anchor="b"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FD06-F8B7-C749-AEBE-444DF164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079500" cy="360363"/>
          </a:xfrm>
        </p:spPr>
        <p:txBody>
          <a:bodyPr anchor="b"/>
          <a:lstStyle>
            <a:lvl1pPr>
              <a:defRPr sz="1200"/>
            </a:lvl1pPr>
          </a:lstStyle>
          <a:p>
            <a:pPr>
              <a:defRPr/>
            </a:pPr>
            <a:fld id="{089E8C61-88FD-8A41-A2C9-0C0A6E8245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1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8B1A02-FC2C-294E-934B-038B814EA164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B789BC-094E-CA42-998F-372E48C68A9D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8A3644E-76FA-1048-989B-00B586DC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169D9-5F09-5B44-9EB0-3FA799355FCD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0597318-36AE-8046-8442-CF948E6B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F15ED85-A4B1-694E-B754-7DAB9CE1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CE926-788A-CD4B-9B4A-4152C4F9F3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4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altLang="en-US" sz="2400" kern="1200">
                <a:solidFill>
                  <a:srgbClr val="4F56AD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CBA17C3-2CFD-294B-97E1-DE04981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800225" cy="360363"/>
          </a:xfrm>
        </p:spPr>
        <p:txBody>
          <a:bodyPr anchor="b"/>
          <a:lstStyle>
            <a:lvl1pPr algn="r">
              <a:defRPr sz="1200"/>
            </a:lvl1pPr>
          </a:lstStyle>
          <a:p>
            <a:pPr>
              <a:defRPr/>
            </a:pPr>
            <a:fld id="{2F1B54D0-17EB-BA48-9EE2-CC2A516B9828}" type="datetime1">
              <a:rPr lang="zh-CN" altLang="en-US"/>
              <a:pPr>
                <a:defRPr/>
              </a:pPr>
              <a:t>2024/2/22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64870E8-831B-0F46-AE82-0F1F5C7C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319588" cy="360363"/>
          </a:xfrm>
        </p:spPr>
        <p:txBody>
          <a:bodyPr anchor="b"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57D912-6D09-394C-BECC-C67218B7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079500" cy="360363"/>
          </a:xfrm>
        </p:spPr>
        <p:txBody>
          <a:bodyPr anchor="b"/>
          <a:lstStyle>
            <a:lvl1pPr>
              <a:defRPr sz="1200"/>
            </a:lvl1pPr>
          </a:lstStyle>
          <a:p>
            <a:pPr>
              <a:defRPr/>
            </a:pPr>
            <a:fld id="{9939DB74-D778-044B-BDD1-690FD7831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1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altLang="en-US" sz="2400" kern="1200">
                <a:solidFill>
                  <a:srgbClr val="4F56AD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FA15B44-1E36-A646-BE6A-594DF53D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800225" cy="360363"/>
          </a:xfrm>
        </p:spPr>
        <p:txBody>
          <a:bodyPr anchor="b"/>
          <a:lstStyle>
            <a:lvl1pPr algn="r">
              <a:defRPr sz="1200"/>
            </a:lvl1pPr>
          </a:lstStyle>
          <a:p>
            <a:pPr>
              <a:defRPr/>
            </a:pPr>
            <a:fld id="{1D8FFA8A-3431-3B47-B5D1-922B41C877F8}" type="datetime1">
              <a:rPr lang="zh-CN" altLang="en-US"/>
              <a:pPr>
                <a:defRPr/>
              </a:pPr>
              <a:t>2024/2/22</a:t>
            </a:fld>
            <a:endParaRPr lang="zh-CN" alt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2860563-B30A-3A48-8F47-FEA6602D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8875" y="6356350"/>
            <a:ext cx="4319588" cy="360363"/>
          </a:xfrm>
        </p:spPr>
        <p:txBody>
          <a:bodyPr anchor="b"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5CF52B4-D8B9-D144-9ACD-961EEA52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079500" cy="360363"/>
          </a:xfrm>
        </p:spPr>
        <p:txBody>
          <a:bodyPr anchor="b"/>
          <a:lstStyle>
            <a:lvl1pPr>
              <a:defRPr sz="1200"/>
            </a:lvl1pPr>
          </a:lstStyle>
          <a:p>
            <a:pPr>
              <a:defRPr/>
            </a:pPr>
            <a:fld id="{D9B88E6E-51D6-6447-BF9F-BEB098D329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3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10">
            <a:extLst>
              <a:ext uri="{FF2B5EF4-FFF2-40B4-BE49-F238E27FC236}">
                <a16:creationId xmlns:a16="http://schemas.microsoft.com/office/drawing/2014/main" id="{E65298FC-EEAE-2F4E-9A2C-6F757B55A76C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altLang="en-US" sz="2400" kern="1200">
                <a:solidFill>
                  <a:srgbClr val="4F56AD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6629459E-FD86-0745-A7D2-5DAA09B8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635C-F79F-E04B-BFCD-CF41D0CF0CAF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3C453305-BF82-9D41-B99A-24C016C4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246E1F3-06E2-F942-A216-F1B08F0A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39599-9D76-1C4A-AD01-3B033E22D9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5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>
            <a:extLst>
              <a:ext uri="{FF2B5EF4-FFF2-40B4-BE49-F238E27FC236}">
                <a16:creationId xmlns:a16="http://schemas.microsoft.com/office/drawing/2014/main" id="{AB642E32-922A-3347-8958-4F850F94A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11">
            <a:extLst>
              <a:ext uri="{FF2B5EF4-FFF2-40B4-BE49-F238E27FC236}">
                <a16:creationId xmlns:a16="http://schemas.microsoft.com/office/drawing/2014/main" id="{36AF3383-8404-FC4B-A5C9-9B3D3C231D85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1B290B3-0C70-844F-8ACB-1F538EDC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78D0C-460B-EA4C-A395-45D890B82589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E0282952-A08C-BA45-A4E1-0322E0A5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FB0ACA9A-F136-6E45-A65B-C8CB6331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4485-C908-C247-8CC0-BB37077F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13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>
            <a:extLst>
              <a:ext uri="{FF2B5EF4-FFF2-40B4-BE49-F238E27FC236}">
                <a16:creationId xmlns:a16="http://schemas.microsoft.com/office/drawing/2014/main" id="{44680A0C-FB6F-C740-BEE0-9A4FAAC7B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>
            <a:extLst>
              <a:ext uri="{FF2B5EF4-FFF2-40B4-BE49-F238E27FC236}">
                <a16:creationId xmlns:a16="http://schemas.microsoft.com/office/drawing/2014/main" id="{749511B1-E3FB-E640-A031-63BE9A0E9CD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12">
            <a:extLst>
              <a:ext uri="{FF2B5EF4-FFF2-40B4-BE49-F238E27FC236}">
                <a16:creationId xmlns:a16="http://schemas.microsoft.com/office/drawing/2014/main" id="{200CF770-087E-E540-8FB6-90211EDEC426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AD465F34-7B3B-1448-AD22-D93B343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DDB71-F3BE-A540-8130-232A2CB0B239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58BFD5FE-D1AF-3149-91D1-C2865D14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7E096B16-62EC-614D-9B05-2884F9FE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DB974-C85A-1344-BF8C-446071694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000" baseline="0"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00" baseline="0"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 baseline="0"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200" baseline="0"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aseline="0">
                <a:latin typeface="Times New Roman" pitchFamily="18" charset="0"/>
                <a:ea typeface="宋体" pitchFamily="2" charset="-122"/>
              </a:defRPr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BDB5FF8C-C973-A443-BEEC-D44C966B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6ABFD-6435-F348-8F2A-9EE0F74AD6FF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E3C72C02-C1F8-D64D-BB3D-2980533B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0839B1FA-0966-9349-98E1-5B5FF871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6C66A-7459-1D4C-B18C-8E7DE1E385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36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>
            <a:extLst>
              <a:ext uri="{FF2B5EF4-FFF2-40B4-BE49-F238E27FC236}">
                <a16:creationId xmlns:a16="http://schemas.microsoft.com/office/drawing/2014/main" id="{4B1CE392-E8F1-C64C-9DDA-CE78E67A9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11">
            <a:extLst>
              <a:ext uri="{FF2B5EF4-FFF2-40B4-BE49-F238E27FC236}">
                <a16:creationId xmlns:a16="http://schemas.microsoft.com/office/drawing/2014/main" id="{6C77CABC-82C1-0B41-9583-077AA854E5D0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B1BB46-5A82-1C4E-B3FB-34E84506CF00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35341E08-76EE-6141-BF96-ED7E1E14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31E0-D492-FC42-A946-6C0990695859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C35CCDE2-2264-F84A-BA1C-D20DD980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35751C26-38FD-A248-893F-3BD2A53B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DFCEC-9576-3E4A-B0FA-AD78E6F484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54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altLang="en-US" sz="2400" kern="1200">
                <a:solidFill>
                  <a:srgbClr val="4F56AD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C1394336-670A-D24B-89DB-B262B018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625B-C156-D64A-9684-CE6A2EC6EB6E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F989641-648E-8642-998E-A328D3BB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2DA1601F-90B2-B84D-A9B1-522AD52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91075-0E37-884B-BF99-230E05888F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9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>
            <a:extLst>
              <a:ext uri="{FF2B5EF4-FFF2-40B4-BE49-F238E27FC236}">
                <a16:creationId xmlns:a16="http://schemas.microsoft.com/office/drawing/2014/main" id="{DB296828-310D-7A44-80C4-F1AE608FD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11">
            <a:extLst>
              <a:ext uri="{FF2B5EF4-FFF2-40B4-BE49-F238E27FC236}">
                <a16:creationId xmlns:a16="http://schemas.microsoft.com/office/drawing/2014/main" id="{64CB873B-B0D6-6F42-B21B-547058F2BB1C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直接连接符 12">
            <a:extLst>
              <a:ext uri="{FF2B5EF4-FFF2-40B4-BE49-F238E27FC236}">
                <a16:creationId xmlns:a16="http://schemas.microsoft.com/office/drawing/2014/main" id="{7CEA038C-C503-D143-A8DD-D055DA8A468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2BE17E8-5869-A542-B66B-8931F7C9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3368F-51D5-F14B-ABFB-1573E82A7C14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794D5F4-8160-F147-9E51-9280B0B3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C453159-48F2-2049-B34C-8695D5EF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CDA82-94DC-DB4F-B6EB-14965C8B3C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4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>
            <a:extLst>
              <a:ext uri="{FF2B5EF4-FFF2-40B4-BE49-F238E27FC236}">
                <a16:creationId xmlns:a16="http://schemas.microsoft.com/office/drawing/2014/main" id="{88C25F80-DDDA-5946-8482-5A2FE959F031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B6AFE3C1-C500-A94B-8003-4753984A9017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F37C14A-BAB8-3442-8BCA-0051FC38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E98DAC-66F0-F849-B6E2-392459844C36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AEB563A3-C355-6A43-889B-A2F6924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5E980D0-AECF-0A47-8404-CC69FA9E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DA07B-FF1E-9946-8AC0-8FBF419DA6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8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EF9DC-2F4B-BA47-9B30-A2391C5A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64CF13-C7FD-B347-8DDD-AB0FE613C94F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6F3B7-C351-DB41-B80E-D1698CB0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8F634-A303-D842-B7C4-0CBFAE9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81DAC-F3A5-274A-A654-B9F9B6167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0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5FB1FC-8FB1-6E43-A3C6-D317F584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A347BF-A66A-5B4A-832C-E58DB137FD8E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423097-B02A-FA4A-87CE-F238D2D4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35657-D0D0-464C-8519-4557C1AC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4D8EE-1457-4244-ADE2-B2D2461BC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55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5F3D3C-956E-914F-A9C2-F6EE379C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AC4269-69D9-1843-AC23-9691BF469B52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386C91-21A9-2C48-990E-D4792C5F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029943-C991-5C49-AA80-7177D1AE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BE596-C9BF-E549-8237-E3412842F6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98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9F038D14-C018-2644-8810-99E7D254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B9AFB-0F3F-7349-BEA5-3D783956F24C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3" name="页脚占位符 21">
            <a:extLst>
              <a:ext uri="{FF2B5EF4-FFF2-40B4-BE49-F238E27FC236}">
                <a16:creationId xmlns:a16="http://schemas.microsoft.com/office/drawing/2014/main" id="{0914F0C2-FCEF-584F-A06E-EB52C481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4" name="灯片编号占位符 17">
            <a:extLst>
              <a:ext uri="{FF2B5EF4-FFF2-40B4-BE49-F238E27FC236}">
                <a16:creationId xmlns:a16="http://schemas.microsoft.com/office/drawing/2014/main" id="{05422480-C3AC-734D-9C46-7A85BCD2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FC4CD-02D2-2548-A404-50AEB9E9A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9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43595-7A9C-314B-AF6A-8E26CEAE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17355B-9CEB-9943-A16F-B16D48E846A4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CDC34-64B0-E54B-A36E-3E30058C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470EA-7A38-214B-B4FE-3FC2B36D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C2EC-19EA-8E4D-9948-1A5337F2E5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8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D6DC2148-6497-6C4D-8362-EDC98A23E351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id="{F51C320B-C2F3-774E-BF92-1924B540727D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A31EF659-3C30-D144-97AB-ECDD62CA046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6">
            <a:extLst>
              <a:ext uri="{FF2B5EF4-FFF2-40B4-BE49-F238E27FC236}">
                <a16:creationId xmlns:a16="http://schemas.microsoft.com/office/drawing/2014/main" id="{9849F7AC-FF3C-DA4E-86B8-334DF64615FE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>
            <a:extLst>
              <a:ext uri="{FF2B5EF4-FFF2-40B4-BE49-F238E27FC236}">
                <a16:creationId xmlns:a16="http://schemas.microsoft.com/office/drawing/2014/main" id="{421041BF-7690-3D45-A465-205E0B4DF3A6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69BFE44A-3C2D-5349-8E53-64116B83B09C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C4E264E0-D71E-E940-8883-57516262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4CCE585-836A-3E4E-89F2-6064A6E0223B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890FDFC8-9F46-5148-82CB-ED021197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135C6CCC-F7AA-BB43-B48F-3349025D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C9AA5-BF4D-B143-A439-4BB35706F8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8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4503923B-135B-134C-A41C-ED943502B1C4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>
            <a:extLst>
              <a:ext uri="{FF2B5EF4-FFF2-40B4-BE49-F238E27FC236}">
                <a16:creationId xmlns:a16="http://schemas.microsoft.com/office/drawing/2014/main" id="{F9D0487E-E571-AC4A-9143-227C865A3482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3436466F-CEDE-3749-9AB0-BA2C7CE3766A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B9E4CA-206B-B841-BB39-9F0F8CED24E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0329EA08-A5B9-A44E-8A74-8921F78E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3" name="文本占位符 29">
            <a:extLst>
              <a:ext uri="{FF2B5EF4-FFF2-40B4-BE49-F238E27FC236}">
                <a16:creationId xmlns:a16="http://schemas.microsoft.com/office/drawing/2014/main" id="{6AE1FC93-189C-7340-B513-F4929F8BD8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47416979-DF98-894D-AB79-EDAF92044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C2A6E94-CC23-8B43-91C5-03899C9D9B29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677C96EC-806E-804B-9176-001ADEE73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8DE35E0D-1EB1-DE43-9009-55B8F3855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10ECFCE-FBC8-0A4A-AB75-0CD56189C0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0" r:id="rId2"/>
    <p:sldLayoutId id="2147484676" r:id="rId3"/>
    <p:sldLayoutId id="2147484677" r:id="rId4"/>
    <p:sldLayoutId id="2147484678" r:id="rId5"/>
    <p:sldLayoutId id="2147484679" r:id="rId6"/>
    <p:sldLayoutId id="2147484671" r:id="rId7"/>
    <p:sldLayoutId id="2147484680" r:id="rId8"/>
    <p:sldLayoutId id="2147484681" r:id="rId9"/>
    <p:sldLayoutId id="2147484672" r:id="rId10"/>
    <p:sldLayoutId id="214748467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21">
            <a:extLst>
              <a:ext uri="{FF2B5EF4-FFF2-40B4-BE49-F238E27FC236}">
                <a16:creationId xmlns:a16="http://schemas.microsoft.com/office/drawing/2014/main" id="{66E478D3-500B-CB46-9659-507FFA539A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315" name="文本占位符 12">
            <a:extLst>
              <a:ext uri="{FF2B5EF4-FFF2-40B4-BE49-F238E27FC236}">
                <a16:creationId xmlns:a16="http://schemas.microsoft.com/office/drawing/2014/main" id="{7448B727-A133-FA40-942B-9AFEA4DE96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2828431A-54DA-7942-92E8-CAF8883C6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CA37F39-9807-D94A-ABF2-928EA5EA6416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A1295-5881-A44A-AB4B-23EB8DC8D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112EEB2E-2114-484B-A7D1-DFD100BE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072BA98-1217-D841-8E8A-4992A96FA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3319" name="直接连接符 27">
            <a:extLst>
              <a:ext uri="{FF2B5EF4-FFF2-40B4-BE49-F238E27FC236}">
                <a16:creationId xmlns:a16="http://schemas.microsoft.com/office/drawing/2014/main" id="{F01378DD-5596-E94A-BC36-0A93B8AE1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直接连接符 28">
            <a:extLst>
              <a:ext uri="{FF2B5EF4-FFF2-40B4-BE49-F238E27FC236}">
                <a16:creationId xmlns:a16="http://schemas.microsoft.com/office/drawing/2014/main" id="{70DBB205-7DF8-C34F-B0AC-F2EBF1226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78567FDA-A86F-864C-A1C6-FC81E1E34BE2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74" r:id="rId10"/>
    <p:sldLayoutId id="2147484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2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2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2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stl.xmu.edu.cn/" TargetMode="External"/><Relationship Id="rId2" Type="http://schemas.openxmlformats.org/officeDocument/2006/relationships/hyperlink" Target="http://course.xmu.edu.cn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2391197081@qq.com" TargetMode="External"/><Relationship Id="rId4" Type="http://schemas.openxmlformats.org/officeDocument/2006/relationships/hyperlink" Target="mailto:suzhen@xmu.edu.c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60doc.com/content/10/0817/09/2415113_46631439.shtml" TargetMode="External"/><Relationship Id="rId2" Type="http://schemas.openxmlformats.org/officeDocument/2006/relationships/hyperlink" Target="http://blog.chinaunix.net/uid-26941022-id-3319288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>
            <a:extLst>
              <a:ext uri="{FF2B5EF4-FFF2-40B4-BE49-F238E27FC236}">
                <a16:creationId xmlns:a16="http://schemas.microsoft.com/office/drawing/2014/main" id="{DE45FB76-F5BA-7541-ACEF-4CE6CDFB6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3495675" cy="990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00"/>
                </a:solidFill>
              </a:rPr>
              <a:t>主讲人：吴素贞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73B8EBF-2EB6-5946-9194-CB12DBA0D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3567113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</a:p>
        </p:txBody>
      </p:sp>
      <p:sp>
        <p:nvSpPr>
          <p:cNvPr id="26627" name="Rectangle 12">
            <a:extLst>
              <a:ext uri="{FF2B5EF4-FFF2-40B4-BE49-F238E27FC236}">
                <a16:creationId xmlns:a16="http://schemas.microsoft.com/office/drawing/2014/main" id="{7704498A-FF9E-654D-98BF-FE126282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566738"/>
            <a:ext cx="60833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6600">
                <a:solidFill>
                  <a:srgbClr val="000000"/>
                </a:solidFill>
                <a:latin typeface="华文新魏" panose="02010800040101010101" pitchFamily="2" charset="-122"/>
              </a:rPr>
              <a:t>计算机系统结构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73C2C3AC-C844-C543-BEE7-36F594BE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1643063"/>
            <a:ext cx="63579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2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2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2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rgbClr val="0000CC"/>
                </a:solidFill>
                <a:latin typeface="Comic Sans MS" panose="030F0902030302020204" pitchFamily="66" charset="0"/>
                <a:ea typeface="华文行楷" panose="02010800040101010101" pitchFamily="2" charset="-122"/>
              </a:rPr>
              <a:t>实验</a:t>
            </a:r>
            <a:endParaRPr lang="en-US" altLang="zh-CN" sz="4400">
              <a:solidFill>
                <a:srgbClr val="0000CC"/>
              </a:solidFill>
              <a:latin typeface="Comic Sans MS" panose="030F0902030302020204" pitchFamily="66" charset="0"/>
              <a:ea typeface="华文行楷" panose="02010800040101010101" pitchFamily="2" charset="-122"/>
            </a:endParaRPr>
          </a:p>
        </p:txBody>
      </p:sp>
      <p:pic>
        <p:nvPicPr>
          <p:cNvPr id="26629" name="Picture 7">
            <a:extLst>
              <a:ext uri="{FF2B5EF4-FFF2-40B4-BE49-F238E27FC236}">
                <a16:creationId xmlns:a16="http://schemas.microsoft.com/office/drawing/2014/main" id="{1D0096F4-554C-A74C-B220-A76A91D0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786188"/>
            <a:ext cx="4071937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1">
            <a:extLst>
              <a:ext uri="{FF2B5EF4-FFF2-40B4-BE49-F238E27FC236}">
                <a16:creationId xmlns:a16="http://schemas.microsoft.com/office/drawing/2014/main" id="{AEDE57AC-C284-1042-8B2A-3B16438E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已上传两个</a:t>
            </a:r>
            <a:r>
              <a:rPr lang="en-US" altLang="zh-CN"/>
              <a:t>MIPS</a:t>
            </a:r>
            <a:r>
              <a:rPr lang="zh-CN" altLang="en-US"/>
              <a:t>指令集的相关文档。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DC85A8-26C2-D344-84DC-251EFDA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MIPS</a:t>
            </a:r>
            <a:r>
              <a:rPr lang="zh-CN" altLang="en-US" dirty="0"/>
              <a:t>指令集</a:t>
            </a:r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31F92B89-0B9D-BA47-B8E5-EC2F954884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FF4A72-BF25-4170-B833-80B941C78662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35844" name="灯片编号占位符 4">
            <a:extLst>
              <a:ext uri="{FF2B5EF4-FFF2-40B4-BE49-F238E27FC236}">
                <a16:creationId xmlns:a16="http://schemas.microsoft.com/office/drawing/2014/main" id="{4C1D4B2F-F2CE-AD4A-AFAB-1ED8105F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6D050-18B6-5E49-ACAD-70FE647DEE75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000"/>
          </a:p>
        </p:txBody>
      </p:sp>
      <p:sp>
        <p:nvSpPr>
          <p:cNvPr id="35845" name="页脚占位符 5">
            <a:extLst>
              <a:ext uri="{FF2B5EF4-FFF2-40B4-BE49-F238E27FC236}">
                <a16:creationId xmlns:a16="http://schemas.microsoft.com/office/drawing/2014/main" id="{17DB7658-886F-C64B-B1F7-BA6FA8922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E87C2-74BE-944F-B35B-C5D8C7B819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681F60-B7FA-4582-87A2-DFC36E04AA81}" type="datetime1">
              <a:rPr lang="zh-CN" altLang="en-US" smtClean="0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36866" name="页脚占位符 4">
            <a:extLst>
              <a:ext uri="{FF2B5EF4-FFF2-40B4-BE49-F238E27FC236}">
                <a16:creationId xmlns:a16="http://schemas.microsoft.com/office/drawing/2014/main" id="{BE05C753-21A1-6847-9CB8-9D752BDEE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3B6144B7-3F2A-8B4D-A8AE-9B805E09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20CB4B-2DF0-3F4F-B4C3-2C047BD5535A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000"/>
          </a:p>
        </p:txBody>
      </p:sp>
      <p:sp>
        <p:nvSpPr>
          <p:cNvPr id="36868" name="内容占位符 1">
            <a:extLst>
              <a:ext uri="{FF2B5EF4-FFF2-40B4-BE49-F238E27FC236}">
                <a16:creationId xmlns:a16="http://schemas.microsoft.com/office/drawing/2014/main" id="{FE9DA362-348D-C44A-9F1F-7F185C401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14313"/>
            <a:ext cx="8929687" cy="192881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补充实验：</a:t>
            </a:r>
            <a:r>
              <a:rPr lang="zh-CN" altLang="en-US"/>
              <a:t>完成以下三个题目，要求在</a:t>
            </a:r>
            <a:r>
              <a:rPr lang="en-US" altLang="zh-CN"/>
              <a:t>MIPSsim</a:t>
            </a:r>
            <a:r>
              <a:rPr lang="zh-CN" altLang="en-US"/>
              <a:t>模拟器上完成，具体的指令系统和汇编语言可以参考实验教程上的附录</a:t>
            </a:r>
            <a:r>
              <a:rPr lang="en-US" altLang="zh-CN"/>
              <a:t>A</a:t>
            </a:r>
            <a:r>
              <a:rPr lang="zh-CN" altLang="en-US"/>
              <a:t>、附录</a:t>
            </a:r>
            <a:r>
              <a:rPr lang="en-US" altLang="zh-CN"/>
              <a:t>B</a:t>
            </a:r>
            <a:r>
              <a:rPr lang="zh-CN" altLang="en-US"/>
              <a:t>和附录</a:t>
            </a:r>
            <a:r>
              <a:rPr lang="en-US" altLang="zh-CN"/>
              <a:t>C</a:t>
            </a:r>
            <a:r>
              <a:rPr lang="zh-CN" altLang="en-US"/>
              <a:t>。实验报告中要求有</a:t>
            </a:r>
            <a:r>
              <a:rPr lang="zh-CN" altLang="en-US">
                <a:solidFill>
                  <a:srgbClr val="0000FF"/>
                </a:solidFill>
              </a:rPr>
              <a:t>代码说明以及结果截图</a:t>
            </a:r>
            <a:r>
              <a:rPr lang="zh-CN" altLang="en-US"/>
              <a:t>。</a:t>
            </a:r>
          </a:p>
        </p:txBody>
      </p:sp>
      <p:sp>
        <p:nvSpPr>
          <p:cNvPr id="36869" name="内容占位符 1">
            <a:extLst>
              <a:ext uri="{FF2B5EF4-FFF2-40B4-BE49-F238E27FC236}">
                <a16:creationId xmlns:a16="http://schemas.microsoft.com/office/drawing/2014/main" id="{7671B2B8-5C10-6248-BF27-D571D5336888}"/>
              </a:ext>
            </a:extLst>
          </p:cNvPr>
          <p:cNvSpPr txBox="1">
            <a:spLocks/>
          </p:cNvSpPr>
          <p:nvPr/>
        </p:nvSpPr>
        <p:spPr bwMode="auto">
          <a:xfrm>
            <a:off x="357188" y="2214563"/>
            <a:ext cx="8643937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、求阶乘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 3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读入一个整数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求其阶乘，将结果保存在寄存器中。（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的取值自定义）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(X-Y)*2-(X+Y)/8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可以是整数或浮点数，不使用乘除指令，将结果保存在寄存器中。（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的取值自定义）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、内存中有一个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位的整数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，并将结果放回到内存原位置。（内存位置以及整数取值自定义）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1">
            <a:extLst>
              <a:ext uri="{FF2B5EF4-FFF2-40B4-BE49-F238E27FC236}">
                <a16:creationId xmlns:a16="http://schemas.microsoft.com/office/drawing/2014/main" id="{67D346B3-2091-BA4A-9284-C26ED989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本次实验报告的实验内容、实验步骤和结果只需给出</a:t>
            </a:r>
            <a:r>
              <a:rPr lang="zh-CN" altLang="en-US" dirty="0">
                <a:solidFill>
                  <a:srgbClr val="FF0000"/>
                </a:solidFill>
              </a:rPr>
              <a:t>补充实验部分</a:t>
            </a:r>
            <a:r>
              <a:rPr lang="zh-CN" altLang="en-US" dirty="0"/>
              <a:t>，实验教程中的实验内容不用写入实验报告中（但是需要完成实验并接受助教检查）。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线上课程同学</a:t>
            </a:r>
            <a:r>
              <a:rPr lang="zh-CN" altLang="en-US" dirty="0"/>
              <a:t>：由于线上课程很难进行当场检查实验情况，因此返校后找助教补检查。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037D07-A944-1C44-88DE-6E0BDCA2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zh-CN" altLang="en-US" dirty="0"/>
              <a:t>实验报告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646DF-CB51-B944-A739-3AD0CF90C2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8947E1-88B2-4912-A439-A6CC9CA29E69}" type="datetime1">
              <a:rPr lang="zh-CN" altLang="en-US" smtClean="0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37892" name="页脚占位符 4">
            <a:extLst>
              <a:ext uri="{FF2B5EF4-FFF2-40B4-BE49-F238E27FC236}">
                <a16:creationId xmlns:a16="http://schemas.microsoft.com/office/drawing/2014/main" id="{EEAD5F17-E846-464F-ADCA-F08A7DBC3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37893" name="灯片编号占位符 5">
            <a:extLst>
              <a:ext uri="{FF2B5EF4-FFF2-40B4-BE49-F238E27FC236}">
                <a16:creationId xmlns:a16="http://schemas.microsoft.com/office/drawing/2014/main" id="{EB94F676-A4DB-1E42-897C-1EB5027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85B28D-20B6-664E-84CD-B7D51E006FDB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>
            <a:extLst>
              <a:ext uri="{FF2B5EF4-FFF2-40B4-BE49-F238E27FC236}">
                <a16:creationId xmlns:a16="http://schemas.microsoft.com/office/drawing/2014/main" id="{8A65090C-83B8-904D-98AF-43961C25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1.</a:t>
            </a:r>
            <a:r>
              <a:rPr lang="zh-CN" altLang="en-US" sz="3200"/>
              <a:t>应用程序正常初始化</a:t>
            </a:r>
            <a:r>
              <a:rPr lang="en-US" altLang="zh-CN" sz="3200"/>
              <a:t>0x0000135 </a:t>
            </a:r>
            <a:r>
              <a:rPr lang="zh-CN" altLang="en-US" sz="3200"/>
              <a:t>错误 </a:t>
            </a:r>
            <a:r>
              <a:rPr lang="en-US" altLang="zh-CN" sz="3200"/>
              <a:t>- </a:t>
            </a:r>
            <a:r>
              <a:rPr lang="zh-CN" altLang="en-US" sz="3200"/>
              <a:t>需要安装</a:t>
            </a:r>
            <a:r>
              <a:rPr lang="en-US" altLang="zh-CN" sz="3200"/>
              <a:t>.net framework 2.0 </a:t>
            </a:r>
          </a:p>
          <a:p>
            <a:r>
              <a:rPr lang="en-US" altLang="zh-CN" sz="3200"/>
              <a:t>2.2</a:t>
            </a:r>
            <a:r>
              <a:rPr lang="zh-CN" altLang="en-US" sz="3200"/>
              <a:t>个指令集介绍在课程网站上下载。（模拟器</a:t>
            </a:r>
            <a:r>
              <a:rPr lang="en-US" altLang="zh-CN" sz="3200"/>
              <a:t>.rar</a:t>
            </a:r>
            <a:r>
              <a:rPr lang="zh-CN" altLang="en-US" sz="3200"/>
              <a:t>压缩包内）</a:t>
            </a:r>
            <a:endParaRPr lang="en-US" altLang="zh-CN" sz="3200"/>
          </a:p>
          <a:p>
            <a:r>
              <a:rPr lang="en-US" altLang="zh-CN" sz="3200"/>
              <a:t>3.</a:t>
            </a:r>
            <a:r>
              <a:rPr lang="zh-CN" altLang="en-US" sz="3200"/>
              <a:t>内存表的查看。</a:t>
            </a:r>
          </a:p>
          <a:p>
            <a:pPr marL="630238" lvl="2" indent="0">
              <a:buFont typeface="Wingdings 2" pitchFamily="2" charset="2"/>
              <a:buNone/>
            </a:pPr>
            <a:r>
              <a:rPr lang="zh-CN" altLang="en-US"/>
              <a:t>地址     值</a:t>
            </a:r>
            <a:endParaRPr lang="en-US" altLang="zh-CN"/>
          </a:p>
          <a:p>
            <a:pPr marL="630238" lvl="2" indent="0">
              <a:buFont typeface="Wingdings 2" pitchFamily="2" charset="2"/>
              <a:buNone/>
            </a:pPr>
            <a:r>
              <a:rPr lang="en-US" altLang="zh-CN"/>
              <a:t>(</a:t>
            </a:r>
            <a:r>
              <a:rPr lang="zh-CN" altLang="en-US"/>
              <a:t>每个字节一个地址，每个字节用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16</a:t>
            </a:r>
            <a:r>
              <a:rPr lang="zh-CN" altLang="en-US"/>
              <a:t>进制数表示</a:t>
            </a:r>
            <a:r>
              <a:rPr lang="en-US" altLang="zh-CN"/>
              <a:t>)</a:t>
            </a:r>
          </a:p>
          <a:p>
            <a:r>
              <a:rPr lang="en-US" altLang="zh-CN" sz="3200"/>
              <a:t>4. </a:t>
            </a:r>
            <a:r>
              <a:rPr lang="zh-CN" altLang="en-US" sz="3200"/>
              <a:t>注意指令的操作方向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F0F51B-B7F0-5147-94A5-15F92342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algn="ctr">
              <a:defRPr/>
            </a:pPr>
            <a:r>
              <a:rPr lang="en-US" altLang="zh-CN" sz="4400" dirty="0"/>
              <a:t>FAQs</a:t>
            </a:r>
            <a:endParaRPr lang="zh-CN" altLang="en-US" sz="4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2E954-DA7F-8C4A-B8D5-01EE5F27D3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6C971F-BB7C-480B-9115-B4DDABA97DF1}" type="datetime1">
              <a:rPr lang="zh-CN" altLang="en-US" smtClean="0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38916" name="页脚占位符 4">
            <a:extLst>
              <a:ext uri="{FF2B5EF4-FFF2-40B4-BE49-F238E27FC236}">
                <a16:creationId xmlns:a16="http://schemas.microsoft.com/office/drawing/2014/main" id="{B7E72A2D-2C46-DF43-B7B1-0A59D5DBA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38917" name="灯片编号占位符 5">
            <a:extLst>
              <a:ext uri="{FF2B5EF4-FFF2-40B4-BE49-F238E27FC236}">
                <a16:creationId xmlns:a16="http://schemas.microsoft.com/office/drawing/2014/main" id="{110C6012-A431-EA49-9790-FB989E5F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C77D9F-F4BB-D348-BA2F-95DEFDAD9C72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内容占位符 2">
            <a:extLst>
              <a:ext uri="{FF2B5EF4-FFF2-40B4-BE49-F238E27FC236}">
                <a16:creationId xmlns:a16="http://schemas.microsoft.com/office/drawing/2014/main" id="{F8845857-6E2D-3C4D-9445-2F812E8A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2" charset="2"/>
              <a:buNone/>
            </a:pPr>
            <a:r>
              <a:rPr lang="en-US" altLang="zh-CN" sz="3700"/>
              <a:t>MIPS</a:t>
            </a:r>
            <a:r>
              <a:rPr lang="zh-CN" altLang="en-US" sz="3700"/>
              <a:t>寄存器</a:t>
            </a:r>
            <a:endParaRPr lang="en-US" altLang="zh-CN" sz="3700"/>
          </a:p>
          <a:p>
            <a:pPr eaLnBrk="1" hangingPunct="1"/>
            <a:r>
              <a:rPr lang="en-US" altLang="zh-CN" sz="2800"/>
              <a:t>32</a:t>
            </a:r>
            <a:r>
              <a:rPr lang="zh-CN" altLang="en-US" sz="2800"/>
              <a:t>个</a:t>
            </a:r>
            <a:r>
              <a:rPr lang="en-US" altLang="zh-CN" sz="2800"/>
              <a:t>64</a:t>
            </a:r>
            <a:r>
              <a:rPr lang="zh-CN" altLang="en-US" sz="2800"/>
              <a:t>位通用（整数）寄存器：</a:t>
            </a:r>
            <a:r>
              <a:rPr lang="en-US" altLang="zh-CN" sz="2800"/>
              <a:t>R0,...,R31</a:t>
            </a:r>
            <a:r>
              <a:rPr lang="zh-CN" altLang="en-US" sz="2800"/>
              <a:t>。其中</a:t>
            </a:r>
            <a:r>
              <a:rPr lang="en-US" altLang="zh-CN" sz="2800"/>
              <a:t>R0</a:t>
            </a:r>
            <a:r>
              <a:rPr lang="zh-CN" altLang="en-US" sz="2800"/>
              <a:t>的值永远为</a:t>
            </a:r>
            <a:r>
              <a:rPr lang="en-US" altLang="zh-CN" sz="2800"/>
              <a:t>0</a:t>
            </a:r>
            <a:r>
              <a:rPr lang="zh-CN" altLang="en-US" sz="2800"/>
              <a:t>。</a:t>
            </a:r>
            <a:endParaRPr lang="en-US" altLang="zh-CN" sz="2800"/>
          </a:p>
          <a:p>
            <a:pPr eaLnBrk="1" hangingPunct="1"/>
            <a:r>
              <a:rPr lang="en-US" altLang="zh-CN" sz="2800"/>
              <a:t>32</a:t>
            </a:r>
            <a:r>
              <a:rPr lang="zh-CN" altLang="en-US" sz="2800"/>
              <a:t>个</a:t>
            </a:r>
            <a:r>
              <a:rPr lang="en-US" altLang="zh-CN" sz="2800"/>
              <a:t>64</a:t>
            </a:r>
            <a:r>
              <a:rPr lang="zh-CN" altLang="en-US" sz="2800"/>
              <a:t>位浮点寄存器：</a:t>
            </a:r>
            <a:r>
              <a:rPr lang="en-US" altLang="zh-CN" sz="2800"/>
              <a:t>F0,...,F31</a:t>
            </a:r>
            <a:r>
              <a:rPr lang="zh-CN" altLang="en-US" sz="2800"/>
              <a:t>。</a:t>
            </a:r>
            <a:endParaRPr lang="en-US" altLang="zh-CN" sz="2800"/>
          </a:p>
          <a:p>
            <a:pPr eaLnBrk="1" hangingPunct="1"/>
            <a:r>
              <a:rPr lang="en-US" altLang="zh-CN" sz="2800"/>
              <a:t>PC</a:t>
            </a:r>
            <a:r>
              <a:rPr lang="zh-CN" altLang="en-US" sz="2800"/>
              <a:t>：指令寄存器</a:t>
            </a:r>
            <a:endParaRPr lang="en-US" altLang="zh-CN" sz="2800"/>
          </a:p>
          <a:p>
            <a:pPr eaLnBrk="1" hangingPunct="1"/>
            <a:r>
              <a:rPr lang="en-US" altLang="zh-CN" sz="2800"/>
              <a:t>LO</a:t>
            </a:r>
            <a:r>
              <a:rPr lang="zh-CN" altLang="en-US" sz="2800"/>
              <a:t>：常用来存放乘积低</a:t>
            </a:r>
            <a:r>
              <a:rPr lang="en-US" altLang="zh-CN" sz="2800"/>
              <a:t>32</a:t>
            </a:r>
            <a:r>
              <a:rPr lang="zh-CN" altLang="en-US" sz="2800"/>
              <a:t>或</a:t>
            </a:r>
            <a:r>
              <a:rPr lang="en-US" altLang="zh-CN" sz="2800"/>
              <a:t>64</a:t>
            </a:r>
            <a:r>
              <a:rPr lang="zh-CN" altLang="en-US" sz="2800"/>
              <a:t>位以及除法的商</a:t>
            </a:r>
            <a:endParaRPr lang="en-US" altLang="zh-CN" sz="2800"/>
          </a:p>
          <a:p>
            <a:pPr eaLnBrk="1" hangingPunct="1"/>
            <a:r>
              <a:rPr lang="en-US" altLang="zh-CN" sz="2800"/>
              <a:t>HI</a:t>
            </a:r>
            <a:r>
              <a:rPr lang="zh-CN" altLang="en-US" sz="2800"/>
              <a:t>：常用来存放乘积高</a:t>
            </a:r>
            <a:r>
              <a:rPr lang="en-US" altLang="zh-CN" sz="2800"/>
              <a:t>32</a:t>
            </a:r>
            <a:r>
              <a:rPr lang="zh-CN" altLang="en-US" sz="2800"/>
              <a:t>或</a:t>
            </a:r>
            <a:r>
              <a:rPr lang="en-US" altLang="zh-CN" sz="2800"/>
              <a:t>64</a:t>
            </a:r>
            <a:r>
              <a:rPr lang="zh-CN" altLang="en-US" sz="2800"/>
              <a:t>位以及除法的余数</a:t>
            </a:r>
            <a:endParaRPr lang="en-US" altLang="zh-CN" sz="2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02F3E3-F993-4044-8CE8-6EC5EBCB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5 MIPS</a:t>
            </a:r>
            <a:r>
              <a:rPr lang="zh-CN" altLang="en-US" dirty="0"/>
              <a:t>指令系统</a:t>
            </a:r>
          </a:p>
        </p:txBody>
      </p:sp>
      <p:sp>
        <p:nvSpPr>
          <p:cNvPr id="10244" name="日期占位符 3">
            <a:extLst>
              <a:ext uri="{FF2B5EF4-FFF2-40B4-BE49-F238E27FC236}">
                <a16:creationId xmlns:a16="http://schemas.microsoft.com/office/drawing/2014/main" id="{56DB50EC-995B-664C-AB1F-DCDFE1CFA2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14992D-FE35-4F1C-A1C0-B744B786995B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39940" name="灯片编号占位符 4">
            <a:extLst>
              <a:ext uri="{FF2B5EF4-FFF2-40B4-BE49-F238E27FC236}">
                <a16:creationId xmlns:a16="http://schemas.microsoft.com/office/drawing/2014/main" id="{ECDCFAF5-F773-F941-AA3B-4339BFA3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47F50B-FDBD-614D-93F5-BEACBC4AE44C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000"/>
          </a:p>
        </p:txBody>
      </p:sp>
      <p:sp>
        <p:nvSpPr>
          <p:cNvPr id="39941" name="页脚占位符 5">
            <a:extLst>
              <a:ext uri="{FF2B5EF4-FFF2-40B4-BE49-F238E27FC236}">
                <a16:creationId xmlns:a16="http://schemas.microsoft.com/office/drawing/2014/main" id="{ECB2ABF0-7DBE-4C4A-968C-EDD9733F0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>
            <a:extLst>
              <a:ext uri="{FF2B5EF4-FFF2-40B4-BE49-F238E27FC236}">
                <a16:creationId xmlns:a16="http://schemas.microsoft.com/office/drawing/2014/main" id="{B0216137-B9D9-3046-9DD5-FD3EAF7F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876425"/>
          </a:xfrm>
        </p:spPr>
        <p:txBody>
          <a:bodyPr/>
          <a:lstStyle/>
          <a:p>
            <a:r>
              <a:rPr lang="zh-CN" altLang="en-US"/>
              <a:t>整数：字节（</a:t>
            </a:r>
            <a:r>
              <a:rPr lang="en-US" altLang="zh-CN"/>
              <a:t>8</a:t>
            </a:r>
            <a:r>
              <a:rPr lang="zh-CN" altLang="en-US"/>
              <a:t>位）、半字（</a:t>
            </a:r>
            <a:r>
              <a:rPr lang="en-US" altLang="zh-CN"/>
              <a:t>16</a:t>
            </a:r>
            <a:r>
              <a:rPr lang="zh-CN" altLang="en-US"/>
              <a:t>位）、字（</a:t>
            </a:r>
            <a:r>
              <a:rPr lang="en-US" altLang="zh-CN"/>
              <a:t>32</a:t>
            </a:r>
            <a:r>
              <a:rPr lang="zh-CN" altLang="en-US"/>
              <a:t>位）、双字（</a:t>
            </a:r>
            <a:r>
              <a:rPr lang="en-US" altLang="zh-CN"/>
              <a:t>64</a:t>
            </a:r>
            <a:r>
              <a:rPr lang="zh-CN" altLang="en-US"/>
              <a:t>位）</a:t>
            </a:r>
            <a:endParaRPr lang="en-US" altLang="zh-CN"/>
          </a:p>
          <a:p>
            <a:r>
              <a:rPr lang="zh-CN" altLang="en-US"/>
              <a:t>浮点数：单精度（</a:t>
            </a:r>
            <a:r>
              <a:rPr lang="en-US" altLang="zh-CN"/>
              <a:t>32</a:t>
            </a:r>
            <a:r>
              <a:rPr lang="zh-CN" altLang="en-US"/>
              <a:t>位）、双精度（</a:t>
            </a:r>
            <a:r>
              <a:rPr lang="en-US" altLang="zh-CN"/>
              <a:t>64</a:t>
            </a:r>
            <a:r>
              <a:rPr lang="zh-CN" altLang="en-US"/>
              <a:t>位）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D208BB-55FD-5F48-B54F-676433A6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altLang="zh-CN" dirty="0"/>
              <a:t>6 </a:t>
            </a:r>
            <a:r>
              <a:rPr lang="zh-CN" altLang="en-US" dirty="0"/>
              <a:t>数据表示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8C559-966B-BE49-918C-AE044B1547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8E4B39-023B-4D9C-A239-D064CD7B4B12}" type="datetime1">
              <a:rPr lang="zh-CN" altLang="en-US" smtClean="0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40964" name="页脚占位符 4">
            <a:extLst>
              <a:ext uri="{FF2B5EF4-FFF2-40B4-BE49-F238E27FC236}">
                <a16:creationId xmlns:a16="http://schemas.microsoft.com/office/drawing/2014/main" id="{F6C3661C-9ED5-0646-BA48-3A2264B12F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40965" name="灯片编号占位符 5">
            <a:extLst>
              <a:ext uri="{FF2B5EF4-FFF2-40B4-BE49-F238E27FC236}">
                <a16:creationId xmlns:a16="http://schemas.microsoft.com/office/drawing/2014/main" id="{95D2B448-0298-0C4D-A2FE-5E01FCFA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747C6D-0E5D-904C-B519-89127D60235E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00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8D0066D-2A49-9441-8BB3-7E94E0CA965E}"/>
              </a:ext>
            </a:extLst>
          </p:cNvPr>
          <p:cNvSpPr txBox="1">
            <a:spLocks/>
          </p:cNvSpPr>
          <p:nvPr/>
        </p:nvSpPr>
        <p:spPr>
          <a:xfrm>
            <a:off x="571472" y="3071810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altLang="zh-CN" sz="4100" b="1" dirty="0">
                <a:solidFill>
                  <a:schemeClr val="tx2"/>
                </a:solidFill>
                <a:latin typeface="Times New Roman" pitchFamily="18" charset="0"/>
                <a:cs typeface="+mj-cs"/>
              </a:rPr>
              <a:t>7 </a:t>
            </a:r>
            <a:r>
              <a:rPr lang="zh-CN" altLang="en-US" sz="4100" b="1" dirty="0">
                <a:solidFill>
                  <a:schemeClr val="tx2"/>
                </a:solidFill>
                <a:latin typeface="Times New Roman" pitchFamily="18" charset="0"/>
                <a:cs typeface="+mj-cs"/>
              </a:rPr>
              <a:t>寻址方式</a:t>
            </a:r>
          </a:p>
        </p:txBody>
      </p:sp>
      <p:sp>
        <p:nvSpPr>
          <p:cNvPr id="40967" name="内容占位符 1">
            <a:extLst>
              <a:ext uri="{FF2B5EF4-FFF2-40B4-BE49-F238E27FC236}">
                <a16:creationId xmlns:a16="http://schemas.microsoft.com/office/drawing/2014/main" id="{9F832654-3BAA-BE49-B366-01953B9B5B43}"/>
              </a:ext>
            </a:extLst>
          </p:cNvPr>
          <p:cNvSpPr txBox="1">
            <a:spLocks/>
          </p:cNvSpPr>
          <p:nvPr/>
        </p:nvSpPr>
        <p:spPr bwMode="auto">
          <a:xfrm>
            <a:off x="571500" y="428625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000">
                <a:latin typeface="Times New Roman" panose="02020603050405020304" pitchFamily="18" charset="0"/>
                <a:ea typeface="宋体" panose="02010600030101010101" pitchFamily="2" charset="-122"/>
              </a:rPr>
              <a:t>立即数寻址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000">
                <a:latin typeface="Times New Roman" panose="02020603050405020304" pitchFamily="18" charset="0"/>
                <a:ea typeface="宋体" panose="02010600030101010101" pitchFamily="2" charset="-122"/>
              </a:rPr>
              <a:t>偏移量寻址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593CE4-7AEF-DB49-A07C-496AC3DB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altLang="zh-CN" dirty="0"/>
              <a:t>8 </a:t>
            </a:r>
            <a:r>
              <a:rPr lang="zh-CN" altLang="en-US" dirty="0"/>
              <a:t>指令介绍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282B8-C032-7C4C-8A0C-DD72D1F232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8E4B39-023B-4D9C-A239-D064CD7B4B12}" type="datetime1">
              <a:rPr lang="zh-CN" altLang="en-US" smtClean="0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41987" name="页脚占位符 4">
            <a:extLst>
              <a:ext uri="{FF2B5EF4-FFF2-40B4-BE49-F238E27FC236}">
                <a16:creationId xmlns:a16="http://schemas.microsoft.com/office/drawing/2014/main" id="{7103BAD8-1DB7-2241-8354-D19AEE21B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41988" name="灯片编号占位符 5">
            <a:extLst>
              <a:ext uri="{FF2B5EF4-FFF2-40B4-BE49-F238E27FC236}">
                <a16:creationId xmlns:a16="http://schemas.microsoft.com/office/drawing/2014/main" id="{F1FB05DE-2D80-994E-9611-493D10F6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D76434-2C14-6C41-8F75-EB93AA98BFA6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000"/>
          </a:p>
        </p:txBody>
      </p:sp>
      <p:sp>
        <p:nvSpPr>
          <p:cNvPr id="41989" name="内容占位符 6">
            <a:extLst>
              <a:ext uri="{FF2B5EF4-FFF2-40B4-BE49-F238E27FC236}">
                <a16:creationId xmlns:a16="http://schemas.microsoft.com/office/drawing/2014/main" id="{0D031F0F-F3AF-B042-88B3-E82ECFDE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525963"/>
          </a:xfrm>
        </p:spPr>
        <p:txBody>
          <a:bodyPr/>
          <a:lstStyle/>
          <a:p>
            <a:r>
              <a:rPr lang="en-US" altLang="zh-CN"/>
              <a:t>load</a:t>
            </a:r>
            <a:r>
              <a:rPr lang="zh-CN" altLang="en-US"/>
              <a:t>和</a:t>
            </a:r>
            <a:r>
              <a:rPr lang="en-US" altLang="zh-CN"/>
              <a:t>store</a:t>
            </a:r>
          </a:p>
          <a:p>
            <a:pPr>
              <a:buFont typeface="Wingdings 3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除</a:t>
            </a:r>
            <a:r>
              <a:rPr lang="en-US" altLang="zh-CN"/>
              <a:t>R0</a:t>
            </a:r>
            <a:r>
              <a:rPr lang="zh-CN" altLang="en-US"/>
              <a:t>外，其他寄存器均可进行</a:t>
            </a:r>
            <a:r>
              <a:rPr lang="en-US" altLang="zh-CN"/>
              <a:t>load</a:t>
            </a:r>
            <a:r>
              <a:rPr lang="zh-CN" altLang="en-US"/>
              <a:t>或</a:t>
            </a:r>
            <a:r>
              <a:rPr lang="en-US" altLang="zh-CN"/>
              <a:t>store</a:t>
            </a:r>
          </a:p>
          <a:p>
            <a:r>
              <a:rPr lang="en-US" altLang="zh-CN"/>
              <a:t>ALU</a:t>
            </a:r>
            <a:r>
              <a:rPr lang="zh-CN" altLang="en-US"/>
              <a:t>操作</a:t>
            </a:r>
            <a:endParaRPr lang="en-US" altLang="zh-CN"/>
          </a:p>
          <a:p>
            <a:pPr>
              <a:buFont typeface="Wingdings 3" pitchFamily="2" charset="2"/>
              <a:buNone/>
            </a:pPr>
            <a:r>
              <a:rPr lang="en-US" altLang="zh-CN"/>
              <a:t>   RR</a:t>
            </a:r>
            <a:r>
              <a:rPr lang="zh-CN" altLang="en-US"/>
              <a:t>型或立即数型</a:t>
            </a:r>
            <a:endParaRPr lang="en-US" altLang="zh-CN"/>
          </a:p>
          <a:p>
            <a:r>
              <a:rPr lang="zh-CN" altLang="en-US"/>
              <a:t>控制指令</a:t>
            </a:r>
            <a:endParaRPr lang="en-US" altLang="zh-CN"/>
          </a:p>
          <a:p>
            <a:pPr>
              <a:buFont typeface="Wingdings 3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跳转是无条件转移，分支是有条件转移</a:t>
            </a:r>
            <a:endParaRPr lang="en-US" altLang="zh-CN"/>
          </a:p>
          <a:p>
            <a:r>
              <a:rPr lang="zh-CN" altLang="en-US"/>
              <a:t>浮点操作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内容占位符 1">
            <a:extLst>
              <a:ext uri="{FF2B5EF4-FFF2-40B4-BE49-F238E27FC236}">
                <a16:creationId xmlns:a16="http://schemas.microsoft.com/office/drawing/2014/main" id="{E721C6EB-1A63-C84F-B2E9-8E4FE94C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BEQ</a:t>
            </a:r>
            <a:r>
              <a:rPr lang="zh-CN" altLang="en-US"/>
              <a:t>指令：相等转移</a:t>
            </a:r>
          </a:p>
          <a:p>
            <a:pPr eaLnBrk="1" hangingPunct="1"/>
            <a:r>
              <a:rPr lang="en-US" altLang="zh-CN"/>
              <a:t>BEQ $r1, $2, 2  (</a:t>
            </a:r>
            <a:r>
              <a:rPr lang="zh-CN" altLang="en-US"/>
              <a:t>最后</a:t>
            </a:r>
            <a:r>
              <a:rPr lang="en-US" altLang="zh-CN"/>
              <a:t>2</a:t>
            </a:r>
            <a:r>
              <a:rPr lang="zh-CN" altLang="en-US"/>
              <a:t>表示</a:t>
            </a:r>
            <a:r>
              <a:rPr lang="en-US" altLang="zh-CN"/>
              <a:t>immediate)</a:t>
            </a:r>
            <a:endParaRPr lang="zh-CN" altLang="en-US"/>
          </a:p>
          <a:p>
            <a:pPr eaLnBrk="1" hangingPunct="1"/>
            <a:r>
              <a:rPr lang="en-US" altLang="zh-CN"/>
              <a:t>if($r1=$r2) goto PC+4+8</a:t>
            </a:r>
            <a:endParaRPr lang="zh-CN" altLang="en-US"/>
          </a:p>
          <a:p>
            <a:pPr eaLnBrk="1" hangingPunct="1"/>
            <a:r>
              <a:rPr lang="en-US" altLang="zh-CN"/>
              <a:t>if($r1=$r2) PC&lt;-PC+4+(sign-extend) immediate&lt;&lt;2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28E05F-BF87-BB49-8333-46AE12A3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BEQ</a:t>
            </a:r>
            <a:r>
              <a:rPr lang="zh-CN" altLang="en-US" dirty="0"/>
              <a:t>指令</a:t>
            </a:r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61010541-8B6E-0045-AF0B-97D421F52A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B228E1-F54F-42AB-AEF1-2F09656690D8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43012" name="灯片编号占位符 4">
            <a:extLst>
              <a:ext uri="{FF2B5EF4-FFF2-40B4-BE49-F238E27FC236}">
                <a16:creationId xmlns:a16="http://schemas.microsoft.com/office/drawing/2014/main" id="{A6CF2D64-85FB-3E41-8D37-7759B655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8A2ADC-781D-F247-9664-E099CF75369E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000"/>
          </a:p>
        </p:txBody>
      </p:sp>
      <p:sp>
        <p:nvSpPr>
          <p:cNvPr id="43013" name="页脚占位符 5">
            <a:extLst>
              <a:ext uri="{FF2B5EF4-FFF2-40B4-BE49-F238E27FC236}">
                <a16:creationId xmlns:a16="http://schemas.microsoft.com/office/drawing/2014/main" id="{DDA6B276-C18B-FF41-AE8D-182577A4E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1">
            <a:extLst>
              <a:ext uri="{FF2B5EF4-FFF2-40B4-BE49-F238E27FC236}">
                <a16:creationId xmlns:a16="http://schemas.microsoft.com/office/drawing/2014/main" id="{148E5E9C-8129-014C-ADC3-EA2EA82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BGEZ</a:t>
            </a:r>
            <a:r>
              <a:rPr lang="zh-CN" altLang="en-US"/>
              <a:t>指令：大于等于零转移</a:t>
            </a:r>
          </a:p>
          <a:p>
            <a:pPr eaLnBrk="1" hangingPunct="1"/>
            <a:r>
              <a:rPr lang="en-US" altLang="zh-CN"/>
              <a:t>BGEZ $r1, 2  (</a:t>
            </a:r>
            <a:r>
              <a:rPr lang="zh-CN" altLang="en-US"/>
              <a:t>最后</a:t>
            </a:r>
            <a:r>
              <a:rPr lang="en-US" altLang="zh-CN"/>
              <a:t>2</a:t>
            </a:r>
            <a:r>
              <a:rPr lang="zh-CN" altLang="en-US"/>
              <a:t>表示</a:t>
            </a:r>
            <a:r>
              <a:rPr lang="en-US" altLang="zh-CN"/>
              <a:t>immediate)</a:t>
            </a:r>
            <a:endParaRPr lang="zh-CN" altLang="en-US"/>
          </a:p>
          <a:p>
            <a:pPr eaLnBrk="1" hangingPunct="1"/>
            <a:r>
              <a:rPr lang="en-US" altLang="zh-CN"/>
              <a:t>if($r1&gt;=0) goto PC+4+8</a:t>
            </a:r>
            <a:endParaRPr lang="zh-CN" altLang="en-US"/>
          </a:p>
          <a:p>
            <a:pPr eaLnBrk="1" hangingPunct="1"/>
            <a:r>
              <a:rPr lang="en-US" altLang="zh-CN"/>
              <a:t>if($r1&gt;=0) PC&lt;-PC+4+(sign-extend)immediate&lt;&lt;2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A3A3E9-21EE-AA4C-85FC-20B1B86A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BGEZ</a:t>
            </a:r>
            <a:r>
              <a:rPr lang="zh-CN" altLang="en-US" dirty="0"/>
              <a:t>指令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505B3EC4-D148-B847-B96B-38620E76EF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62090-FC41-4C10-9EFF-8EBC668EEE95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44036" name="灯片编号占位符 4">
            <a:extLst>
              <a:ext uri="{FF2B5EF4-FFF2-40B4-BE49-F238E27FC236}">
                <a16:creationId xmlns:a16="http://schemas.microsoft.com/office/drawing/2014/main" id="{E4BC48A6-5DC5-BE4E-A07F-1EEB0FA0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BCA912-1354-7C44-BF1B-159FE57B0C20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000"/>
          </a:p>
        </p:txBody>
      </p:sp>
      <p:sp>
        <p:nvSpPr>
          <p:cNvPr id="44037" name="页脚占位符 5">
            <a:extLst>
              <a:ext uri="{FF2B5EF4-FFF2-40B4-BE49-F238E27FC236}">
                <a16:creationId xmlns:a16="http://schemas.microsoft.com/office/drawing/2014/main" id="{0447A3B1-2EDC-C741-BED5-AA76796ED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1">
            <a:extLst>
              <a:ext uri="{FF2B5EF4-FFF2-40B4-BE49-F238E27FC236}">
                <a16:creationId xmlns:a16="http://schemas.microsoft.com/office/drawing/2014/main" id="{D303DFB0-9993-1D4E-91ED-E7FB907F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BGEZAL</a:t>
            </a:r>
            <a:r>
              <a:rPr lang="zh-CN" altLang="en-US"/>
              <a:t>指令：大于等于零转移并链接</a:t>
            </a:r>
          </a:p>
          <a:p>
            <a:pPr eaLnBrk="1" hangingPunct="1"/>
            <a:r>
              <a:rPr lang="en-US" altLang="zh-CN"/>
              <a:t>BGEZAL $r1, 2  (</a:t>
            </a:r>
            <a:r>
              <a:rPr lang="zh-CN" altLang="en-US"/>
              <a:t>最后</a:t>
            </a:r>
            <a:r>
              <a:rPr lang="en-US" altLang="zh-CN"/>
              <a:t>2</a:t>
            </a:r>
            <a:r>
              <a:rPr lang="zh-CN" altLang="en-US"/>
              <a:t>表示</a:t>
            </a:r>
            <a:r>
              <a:rPr lang="en-US" altLang="zh-CN"/>
              <a:t>immediate)</a:t>
            </a:r>
            <a:endParaRPr lang="zh-CN" altLang="en-US"/>
          </a:p>
          <a:p>
            <a:pPr eaLnBrk="1" hangingPunct="1"/>
            <a:r>
              <a:rPr lang="en-US" altLang="zh-CN"/>
              <a:t>if($r1&gt;=0) goto PC+4+8</a:t>
            </a:r>
            <a:endParaRPr lang="zh-CN" altLang="en-US"/>
          </a:p>
          <a:p>
            <a:pPr eaLnBrk="1" hangingPunct="1"/>
            <a:r>
              <a:rPr lang="en-US" altLang="zh-CN"/>
              <a:t>if($r1&gt;=0) PC&lt;-PC+4+(sign-extend)immediate&lt;&lt;2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A85D908-CBB5-134D-B480-02013CA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BGEZAL</a:t>
            </a:r>
            <a:r>
              <a:rPr lang="zh-CN" altLang="en-US" dirty="0"/>
              <a:t>指令</a:t>
            </a:r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674298CA-6602-F84D-9FB1-73E1370362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57170B-D426-4141-8D6F-A6C4FF320B16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45060" name="灯片编号占位符 4">
            <a:extLst>
              <a:ext uri="{FF2B5EF4-FFF2-40B4-BE49-F238E27FC236}">
                <a16:creationId xmlns:a16="http://schemas.microsoft.com/office/drawing/2014/main" id="{EB8AD582-8331-6749-A853-DF530F21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BAE595-27ED-7E43-BC32-D9F0F85740B5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000"/>
          </a:p>
        </p:txBody>
      </p:sp>
      <p:sp>
        <p:nvSpPr>
          <p:cNvPr id="45061" name="页脚占位符 5">
            <a:extLst>
              <a:ext uri="{FF2B5EF4-FFF2-40B4-BE49-F238E27FC236}">
                <a16:creationId xmlns:a16="http://schemas.microsoft.com/office/drawing/2014/main" id="{0584161F-EC05-2240-83D0-B106A59009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课程网站</a:t>
            </a:r>
            <a:r>
              <a:rPr lang="en-US" altLang="zh-CN" dirty="0"/>
              <a:t> &amp; </a:t>
            </a:r>
            <a:r>
              <a:rPr lang="zh-CN" altLang="en-US" dirty="0"/>
              <a:t>主讲老师、助教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CE96-A32C-40F2-AD52-C16E6D740D76}" type="datetime1">
              <a:rPr lang="zh-CN" altLang="en-US" smtClean="0"/>
              <a:pPr/>
              <a:t>2024/2/22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计算机系统结构</a:t>
            </a:r>
            <a:r>
              <a:rPr lang="en-US" altLang="zh-CN"/>
              <a:t>》 </a:t>
            </a:r>
            <a:r>
              <a:rPr lang="zh-CN" altLang="en-US"/>
              <a:t>吴素贞 </a:t>
            </a:r>
            <a:r>
              <a:rPr lang="en-US" altLang="zh-CN"/>
              <a:t>suzhen@xmu.edu.cn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hlinkClick r:id="rId2"/>
              </a:rPr>
              <a:t>http://course.xmu.edu.cn/</a:t>
            </a:r>
            <a:endParaRPr lang="en-US" altLang="zh-CN" sz="3600" dirty="0"/>
          </a:p>
          <a:p>
            <a:r>
              <a:rPr lang="fr-FR" altLang="zh-CN" sz="3600" dirty="0">
                <a:solidFill>
                  <a:srgbClr val="000000"/>
                </a:solidFill>
                <a:latin typeface="Arial" charset="0"/>
                <a:ea typeface="宋体" pitchFamily="2" charset="-122"/>
                <a:hlinkClick r:id="rId3"/>
              </a:rPr>
              <a:t>http://astl.xmu.edu.cn</a:t>
            </a:r>
            <a:endParaRPr lang="en-US" altLang="zh-CN" sz="3600" dirty="0"/>
          </a:p>
          <a:p>
            <a:r>
              <a:rPr lang="zh-CN" altLang="en-US" sz="3200" dirty="0"/>
              <a:t>主讲老师</a:t>
            </a:r>
            <a:endParaRPr lang="en-US" altLang="zh-CN" sz="3200" dirty="0"/>
          </a:p>
          <a:p>
            <a:pPr lvl="1"/>
            <a:r>
              <a:rPr lang="zh-CN" altLang="en-US" sz="2800" dirty="0"/>
              <a:t>吴素贞  </a:t>
            </a:r>
            <a:r>
              <a:rPr lang="en-US" altLang="zh-CN" sz="2800" dirty="0">
                <a:hlinkClick r:id="rId4"/>
              </a:rPr>
              <a:t>suzhen@xmu.edu.cn</a:t>
            </a:r>
            <a:endParaRPr lang="en-US" altLang="zh-CN" sz="2800" dirty="0"/>
          </a:p>
          <a:p>
            <a:r>
              <a:rPr lang="zh-CN" altLang="en-US" sz="3200" dirty="0"/>
              <a:t>助教</a:t>
            </a:r>
            <a:endParaRPr lang="en-US" altLang="zh-CN" sz="3200" dirty="0"/>
          </a:p>
          <a:p>
            <a:pPr lvl="1"/>
            <a:r>
              <a:rPr lang="zh-CN" altLang="en-US" sz="2800" dirty="0"/>
              <a:t>王河山</a:t>
            </a:r>
            <a:r>
              <a:rPr lang="en-US" altLang="zh-CN" sz="2800" dirty="0">
                <a:hlinkClick r:id="rId5"/>
              </a:rPr>
              <a:t>2391197081@qq.com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1">
            <a:extLst>
              <a:ext uri="{FF2B5EF4-FFF2-40B4-BE49-F238E27FC236}">
                <a16:creationId xmlns:a16="http://schemas.microsoft.com/office/drawing/2014/main" id="{7A3737EE-3EB6-564F-ACE0-E310078A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JALR</a:t>
            </a:r>
            <a:r>
              <a:rPr lang="zh-CN" altLang="en-US"/>
              <a:t>指令：寄存器跳转并链接</a:t>
            </a:r>
            <a:endParaRPr lang="en-US" altLang="zh-CN"/>
          </a:p>
          <a:p>
            <a:pPr eaLnBrk="1" hangingPunct="1"/>
            <a:r>
              <a:rPr lang="en-US" altLang="zh-CN"/>
              <a:t>JALR rd, rs</a:t>
            </a:r>
            <a:endParaRPr lang="zh-CN" altLang="en-US"/>
          </a:p>
          <a:p>
            <a:pPr eaLnBrk="1" hangingPunct="1"/>
            <a:r>
              <a:rPr lang="zh-CN" altLang="en-US"/>
              <a:t>无条件跳转到</a:t>
            </a:r>
            <a:r>
              <a:rPr lang="en-US" altLang="zh-CN"/>
              <a:t>rs</a:t>
            </a:r>
            <a:r>
              <a:rPr lang="zh-CN" altLang="en-US"/>
              <a:t>给出的地址，并将返回地址</a:t>
            </a:r>
            <a:r>
              <a:rPr lang="en-US" altLang="zh-CN"/>
              <a:t>PC+4</a:t>
            </a:r>
            <a:r>
              <a:rPr lang="zh-CN" altLang="en-US"/>
              <a:t>保存到</a:t>
            </a:r>
            <a:r>
              <a:rPr lang="en-US" altLang="zh-CN"/>
              <a:t>rd</a:t>
            </a:r>
            <a:endParaRPr lang="zh-CN" altLang="en-US"/>
          </a:p>
        </p:txBody>
      </p:sp>
      <p:sp>
        <p:nvSpPr>
          <p:cNvPr id="22531" name="日期占位符 2">
            <a:extLst>
              <a:ext uri="{FF2B5EF4-FFF2-40B4-BE49-F238E27FC236}">
                <a16:creationId xmlns:a16="http://schemas.microsoft.com/office/drawing/2014/main" id="{E9FA3D4B-5E33-9A4A-BB4F-206DB878C4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83DA1-49EF-4A2B-B495-AE39BBDF7B2C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46083" name="页脚占位符 3">
            <a:extLst>
              <a:ext uri="{FF2B5EF4-FFF2-40B4-BE49-F238E27FC236}">
                <a16:creationId xmlns:a16="http://schemas.microsoft.com/office/drawing/2014/main" id="{7201E6C1-E94E-FA4B-BE24-BB58117E69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46084" name="灯片编号占位符 4">
            <a:extLst>
              <a:ext uri="{FF2B5EF4-FFF2-40B4-BE49-F238E27FC236}">
                <a16:creationId xmlns:a16="http://schemas.microsoft.com/office/drawing/2014/main" id="{867FB71F-9766-004D-988C-B2E09611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6A387E-D685-214E-A0FA-C7947578F7EC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100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B983CEE-47A6-EE4D-AD34-801CD5AC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JALR</a:t>
            </a:r>
            <a:r>
              <a:rPr lang="zh-CN" altLang="en-US" dirty="0"/>
              <a:t>指令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内容占位符 1">
            <a:extLst>
              <a:ext uri="{FF2B5EF4-FFF2-40B4-BE49-F238E27FC236}">
                <a16:creationId xmlns:a16="http://schemas.microsoft.com/office/drawing/2014/main" id="{6D0E2488-44D2-CD47-8307-671D3B57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http://blog.chinaunix.net/uid-26941022-id-3319288.html</a:t>
            </a:r>
            <a:endParaRPr lang="en-US" altLang="zh-CN"/>
          </a:p>
          <a:p>
            <a:r>
              <a:rPr lang="en-US" altLang="zh-CN">
                <a:hlinkClick r:id="rId3"/>
              </a:rPr>
              <a:t>http://www.360doc.com/content/10/0817/09/2415113_46631439.shtml</a:t>
            </a:r>
            <a:endParaRPr lang="en-US" altLang="zh-CN"/>
          </a:p>
          <a:p>
            <a:r>
              <a:rPr lang="en-US" altLang="zh-CN"/>
              <a:t>Google</a:t>
            </a:r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6D639B-AA75-5A42-9C63-AF2B73B9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altLang="zh-CN" dirty="0"/>
              <a:t>9 </a:t>
            </a:r>
            <a:r>
              <a:rPr lang="zh-CN" altLang="en-US" dirty="0"/>
              <a:t>其他参考资料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E444A-2CCA-0A42-9AD9-D4E1A8227C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6C971F-BB7C-480B-9115-B4DDABA97DF1}" type="datetime1">
              <a:rPr lang="zh-CN" altLang="en-US" smtClean="0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47108" name="页脚占位符 4">
            <a:extLst>
              <a:ext uri="{FF2B5EF4-FFF2-40B4-BE49-F238E27FC236}">
                <a16:creationId xmlns:a16="http://schemas.microsoft.com/office/drawing/2014/main" id="{346A0E1F-E095-FB41-BC6B-A481F1EDA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  <p:sp>
        <p:nvSpPr>
          <p:cNvPr id="47109" name="灯片编号占位符 5">
            <a:extLst>
              <a:ext uri="{FF2B5EF4-FFF2-40B4-BE49-F238E27FC236}">
                <a16:creationId xmlns:a16="http://schemas.microsoft.com/office/drawing/2014/main" id="{DE83090E-150B-584C-BEBD-B7241DD4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2A1A73-A8C5-4144-8251-BD74A0347C90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A3CF1-3B12-E646-AC94-16D666F2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实验课要求</a:t>
            </a:r>
          </a:p>
        </p:txBody>
      </p:sp>
      <p:sp>
        <p:nvSpPr>
          <p:cNvPr id="28674" name="日期占位符 2">
            <a:extLst>
              <a:ext uri="{FF2B5EF4-FFF2-40B4-BE49-F238E27FC236}">
                <a16:creationId xmlns:a16="http://schemas.microsoft.com/office/drawing/2014/main" id="{5366A09F-1C6F-DD4C-83A7-6186B5EAAE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2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2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2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DFC4EE-051D-BD48-9C76-C1C80190831D}" type="datetime1">
              <a:rPr lang="zh-CN" altLang="en-US" sz="120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2024/2/22</a:t>
            </a:fld>
            <a:endParaRPr lang="zh-CN" altLang="en-US" sz="12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页脚占位符 3">
            <a:extLst>
              <a:ext uri="{FF2B5EF4-FFF2-40B4-BE49-F238E27FC236}">
                <a16:creationId xmlns:a16="http://schemas.microsoft.com/office/drawing/2014/main" id="{19E8053C-415D-7346-AF54-700291C3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2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2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2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计算机系统结构</a:t>
            </a:r>
            <a:r>
              <a:rPr lang="en-US" altLang="zh-CN"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 </a:t>
            </a:r>
            <a:r>
              <a:rPr lang="zh-CN" altLang="en-US"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吴素贞 </a:t>
            </a:r>
            <a:r>
              <a:rPr lang="en-US" altLang="zh-CN"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suzhen@xmu.edu.cn</a:t>
            </a:r>
            <a:endParaRPr lang="zh-CN" altLang="en-US" sz="12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灯片编号占位符 4">
            <a:extLst>
              <a:ext uri="{FF2B5EF4-FFF2-40B4-BE49-F238E27FC236}">
                <a16:creationId xmlns:a16="http://schemas.microsoft.com/office/drawing/2014/main" id="{B443311B-3EE7-284F-8276-97E8489D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2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2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2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42E801-CF12-B24F-976C-15B6CF4D77A9}" type="slidenum">
              <a:rPr lang="zh-CN" altLang="en-US" sz="120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内容占位符 5">
            <a:extLst>
              <a:ext uri="{FF2B5EF4-FFF2-40B4-BE49-F238E27FC236}">
                <a16:creationId xmlns:a16="http://schemas.microsoft.com/office/drawing/2014/main" id="{EC9C979C-C3B5-4545-A640-112CCF39F1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课堂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当堂检查实验结果，并回答问题。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实验报告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实验报告模板见</a:t>
            </a:r>
            <a:r>
              <a:rPr lang="en-US" altLang="zh-CN" dirty="0">
                <a:ea typeface="宋体" panose="02010600030101010101" pitchFamily="2" charset="-122"/>
              </a:rPr>
              <a:t>course</a:t>
            </a:r>
            <a:r>
              <a:rPr lang="zh-CN" altLang="en-US" dirty="0">
                <a:ea typeface="宋体" panose="02010600030101010101" pitchFamily="2" charset="-122"/>
              </a:rPr>
              <a:t>课程网站，报告用</a:t>
            </a:r>
            <a:r>
              <a:rPr lang="en-US" altLang="zh-CN" dirty="0">
                <a:ea typeface="宋体" panose="02010600030101010101" pitchFamily="2" charset="-122"/>
              </a:rPr>
              <a:t>word</a:t>
            </a:r>
            <a:r>
              <a:rPr lang="zh-CN" altLang="en-US" dirty="0">
                <a:ea typeface="宋体" panose="02010600030101010101" pitchFamily="2" charset="-122"/>
              </a:rPr>
              <a:t>撰写后直接提交到</a:t>
            </a:r>
            <a:r>
              <a:rPr lang="en-US" altLang="zh-CN" dirty="0">
                <a:ea typeface="宋体" panose="02010600030101010101" pitchFamily="2" charset="-122"/>
              </a:rPr>
              <a:t>course</a:t>
            </a:r>
            <a:r>
              <a:rPr lang="zh-CN" altLang="en-US" dirty="0">
                <a:ea typeface="宋体" panose="02010600030101010101" pitchFamily="2" charset="-122"/>
              </a:rPr>
              <a:t>网站，不需要打印；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提交时间：下次实验课前，详见通知。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切勿抄袭！一经发现，取消实验成绩！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29243-E555-6C4B-B67F-101451EF4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</a:t>
            </a:r>
            <a:r>
              <a:rPr lang="en-US" altLang="zh-CN" dirty="0"/>
              <a:t>1 MIPS</a:t>
            </a:r>
            <a:r>
              <a:rPr lang="zh-CN" altLang="en-US" dirty="0"/>
              <a:t>指令系统和</a:t>
            </a:r>
            <a:r>
              <a:rPr lang="en-US" altLang="zh-CN" dirty="0"/>
              <a:t>MIPS</a:t>
            </a:r>
            <a:r>
              <a:rPr lang="zh-CN" altLang="en-US" dirty="0"/>
              <a:t>体系结构</a:t>
            </a:r>
          </a:p>
        </p:txBody>
      </p:sp>
      <p:sp>
        <p:nvSpPr>
          <p:cNvPr id="29698" name="副标题 2">
            <a:extLst>
              <a:ext uri="{FF2B5EF4-FFF2-40B4-BE49-F238E27FC236}">
                <a16:creationId xmlns:a16="http://schemas.microsoft.com/office/drawing/2014/main" id="{32DE6C68-1E1D-284B-88FD-5CCCC3037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吴素贞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>
            <a:extLst>
              <a:ext uri="{FF2B5EF4-FFF2-40B4-BE49-F238E27FC236}">
                <a16:creationId xmlns:a16="http://schemas.microsoft.com/office/drawing/2014/main" id="{2A0813BF-27F5-3342-9554-CE09E3FE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了解和熟悉指令级模拟器；</a:t>
            </a:r>
          </a:p>
          <a:p>
            <a:pPr eaLnBrk="1" hangingPunct="1"/>
            <a:r>
              <a:rPr lang="zh-CN" altLang="en-US"/>
              <a:t>熟练掌握</a:t>
            </a:r>
            <a:r>
              <a:rPr lang="en-US" altLang="zh-CN"/>
              <a:t>MIPSsim</a:t>
            </a:r>
            <a:r>
              <a:rPr lang="zh-CN" altLang="en-US"/>
              <a:t>模拟器的操作和使用方法；</a:t>
            </a:r>
          </a:p>
          <a:p>
            <a:pPr eaLnBrk="1" hangingPunct="1"/>
            <a:r>
              <a:rPr lang="zh-CN" altLang="en-US"/>
              <a:t>熟悉</a:t>
            </a:r>
            <a:r>
              <a:rPr lang="en-US" altLang="zh-CN"/>
              <a:t>MIPS</a:t>
            </a:r>
            <a:r>
              <a:rPr lang="zh-CN" altLang="en-US"/>
              <a:t>指令系统及其特点，加深对</a:t>
            </a:r>
            <a:r>
              <a:rPr lang="en-US" altLang="zh-CN"/>
              <a:t>MIPS</a:t>
            </a:r>
            <a:r>
              <a:rPr lang="zh-CN" altLang="en-US"/>
              <a:t>指令操作语义的理解；</a:t>
            </a:r>
          </a:p>
          <a:p>
            <a:pPr eaLnBrk="1" hangingPunct="1"/>
            <a:r>
              <a:rPr lang="zh-CN" altLang="en-US"/>
              <a:t>熟悉</a:t>
            </a:r>
            <a:r>
              <a:rPr lang="en-US" altLang="zh-CN"/>
              <a:t>MIPS</a:t>
            </a:r>
            <a:r>
              <a:rPr lang="zh-CN" altLang="en-US"/>
              <a:t>体系结构。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CD24A9-DD59-D74C-B6D9-1F7731C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实验目的</a:t>
            </a:r>
          </a:p>
        </p:txBody>
      </p:sp>
      <p:sp>
        <p:nvSpPr>
          <p:cNvPr id="13316" name="日期占位符 3">
            <a:extLst>
              <a:ext uri="{FF2B5EF4-FFF2-40B4-BE49-F238E27FC236}">
                <a16:creationId xmlns:a16="http://schemas.microsoft.com/office/drawing/2014/main" id="{1078AA89-C40C-CB49-A515-C39BF780E1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300A4A-1483-4F2B-8D95-B9BF06E995DA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30724" name="灯片编号占位符 4">
            <a:extLst>
              <a:ext uri="{FF2B5EF4-FFF2-40B4-BE49-F238E27FC236}">
                <a16:creationId xmlns:a16="http://schemas.microsoft.com/office/drawing/2014/main" id="{01BAB9E5-E088-5749-91F9-103242B2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266D73-E645-8843-94A9-08DDF9978CAC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000"/>
          </a:p>
        </p:txBody>
      </p:sp>
      <p:sp>
        <p:nvSpPr>
          <p:cNvPr id="30725" name="页脚占位符 5">
            <a:extLst>
              <a:ext uri="{FF2B5EF4-FFF2-40B4-BE49-F238E27FC236}">
                <a16:creationId xmlns:a16="http://schemas.microsoft.com/office/drawing/2014/main" id="{121AB820-3609-294C-9BFA-3B711E4CA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>
            <a:extLst>
              <a:ext uri="{FF2B5EF4-FFF2-40B4-BE49-F238E27FC236}">
                <a16:creationId xmlns:a16="http://schemas.microsoft.com/office/drawing/2014/main" id="{99DA83E2-B215-C942-8F34-F552D22E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对指令级模拟器有一定了解；</a:t>
            </a:r>
          </a:p>
          <a:p>
            <a:pPr eaLnBrk="1" hangingPunct="1"/>
            <a:r>
              <a:rPr lang="zh-CN" altLang="en-US"/>
              <a:t>能够熟练使用</a:t>
            </a:r>
            <a:r>
              <a:rPr lang="en-US" altLang="zh-CN"/>
              <a:t>MIPSsim</a:t>
            </a:r>
            <a:r>
              <a:rPr lang="zh-CN" altLang="en-US"/>
              <a:t>模拟器；</a:t>
            </a:r>
          </a:p>
          <a:p>
            <a:pPr eaLnBrk="1" hangingPunct="1"/>
            <a:r>
              <a:rPr lang="zh-CN" altLang="en-US"/>
              <a:t>理解</a:t>
            </a:r>
            <a:r>
              <a:rPr lang="en-US" altLang="zh-CN"/>
              <a:t>MIPS</a:t>
            </a:r>
            <a:r>
              <a:rPr lang="zh-CN" altLang="en-US"/>
              <a:t>指令系统及其特点，加深对</a:t>
            </a:r>
            <a:r>
              <a:rPr lang="en-US" altLang="zh-CN"/>
              <a:t>MIPS</a:t>
            </a:r>
            <a:r>
              <a:rPr lang="zh-CN" altLang="en-US"/>
              <a:t>指令操作语义的理解。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1CA7F8-CD41-ED41-9A29-68879C23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实验要求</a:t>
            </a:r>
          </a:p>
        </p:txBody>
      </p:sp>
      <p:sp>
        <p:nvSpPr>
          <p:cNvPr id="14340" name="日期占位符 3">
            <a:extLst>
              <a:ext uri="{FF2B5EF4-FFF2-40B4-BE49-F238E27FC236}">
                <a16:creationId xmlns:a16="http://schemas.microsoft.com/office/drawing/2014/main" id="{3D565C7B-9699-DD41-9140-6C4E99D8CA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0F7BB3-D516-4006-BF3C-7E026D237A2E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31748" name="灯片编号占位符 4">
            <a:extLst>
              <a:ext uri="{FF2B5EF4-FFF2-40B4-BE49-F238E27FC236}">
                <a16:creationId xmlns:a16="http://schemas.microsoft.com/office/drawing/2014/main" id="{C502FF1F-496F-8D49-A1FE-0372C2C6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13FC2E-F135-7F4D-956E-41233F3CBBE7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000"/>
          </a:p>
        </p:txBody>
      </p:sp>
      <p:sp>
        <p:nvSpPr>
          <p:cNvPr id="31749" name="页脚占位符 5">
            <a:extLst>
              <a:ext uri="{FF2B5EF4-FFF2-40B4-BE49-F238E27FC236}">
                <a16:creationId xmlns:a16="http://schemas.microsoft.com/office/drawing/2014/main" id="{9C5305F9-7D5E-C14C-9658-D1F49699B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2">
            <a:extLst>
              <a:ext uri="{FF2B5EF4-FFF2-40B4-BE49-F238E27FC236}">
                <a16:creationId xmlns:a16="http://schemas.microsoft.com/office/drawing/2014/main" id="{E4CC96E9-5C05-1947-8687-92CC4168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实验平台采用指令级和流水线操作级模拟器</a:t>
            </a:r>
            <a:r>
              <a:rPr lang="en-US" altLang="zh-CN"/>
              <a:t>MIPSsim</a:t>
            </a:r>
            <a:r>
              <a:rPr lang="zh-CN" altLang="en-US"/>
              <a:t>；</a:t>
            </a:r>
          </a:p>
          <a:p>
            <a:pPr eaLnBrk="1" hangingPunct="1"/>
            <a:r>
              <a:rPr lang="zh-CN" altLang="en-US"/>
              <a:t>计算机一台。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53A0E6-AA78-8E4E-8806-9BC6968F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实验器材</a:t>
            </a:r>
          </a:p>
        </p:txBody>
      </p:sp>
      <p:sp>
        <p:nvSpPr>
          <p:cNvPr id="15364" name="日期占位符 3">
            <a:extLst>
              <a:ext uri="{FF2B5EF4-FFF2-40B4-BE49-F238E27FC236}">
                <a16:creationId xmlns:a16="http://schemas.microsoft.com/office/drawing/2014/main" id="{5111A04C-A728-A143-904D-63AB63EB0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BBE8B4-D7B8-471B-AB12-37CA404878D5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32772" name="灯片编号占位符 4">
            <a:extLst>
              <a:ext uri="{FF2B5EF4-FFF2-40B4-BE49-F238E27FC236}">
                <a16:creationId xmlns:a16="http://schemas.microsoft.com/office/drawing/2014/main" id="{286BB842-D427-1749-9862-7E692CC1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9AFE3-5DE5-D543-864F-6F84E3FC8BCF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000"/>
          </a:p>
        </p:txBody>
      </p:sp>
      <p:sp>
        <p:nvSpPr>
          <p:cNvPr id="32773" name="页脚占位符 5">
            <a:extLst>
              <a:ext uri="{FF2B5EF4-FFF2-40B4-BE49-F238E27FC236}">
                <a16:creationId xmlns:a16="http://schemas.microsoft.com/office/drawing/2014/main" id="{86124837-C15D-BC4C-BD84-B7E41EDD08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>
            <a:extLst>
              <a:ext uri="{FF2B5EF4-FFF2-40B4-BE49-F238E27FC236}">
                <a16:creationId xmlns:a16="http://schemas.microsoft.com/office/drawing/2014/main" id="{83D1855C-92F1-1246-9A70-7535328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首先要阅读</a:t>
            </a:r>
            <a:r>
              <a:rPr lang="en-US" altLang="zh-CN"/>
              <a:t>MIPSsim</a:t>
            </a:r>
            <a:r>
              <a:rPr lang="zh-CN" altLang="en-US"/>
              <a:t>模拟器的使用方法，然后了解</a:t>
            </a:r>
            <a:r>
              <a:rPr lang="en-US" altLang="zh-CN"/>
              <a:t>MIPSsim</a:t>
            </a:r>
            <a:r>
              <a:rPr lang="zh-CN" altLang="en-US"/>
              <a:t>的指令系统和汇编语言。</a:t>
            </a:r>
            <a:endParaRPr lang="en-US" altLang="zh-CN"/>
          </a:p>
          <a:p>
            <a:pPr eaLnBrk="1" hangingPunct="1"/>
            <a:r>
              <a:rPr lang="en-US" altLang="zh-CN"/>
              <a:t>……</a:t>
            </a:r>
            <a:r>
              <a:rPr lang="zh-CN" altLang="en-US"/>
              <a:t>（详见实验教程）</a:t>
            </a:r>
            <a:endParaRPr lang="en-US" altLang="zh-CN"/>
          </a:p>
          <a:p>
            <a:pPr eaLnBrk="1" hangingPunct="1"/>
            <a:r>
              <a:rPr lang="zh-CN" altLang="en-US"/>
              <a:t>补充实验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8FED92-FFE4-6B45-B706-BB7CB090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实验内容</a:t>
            </a:r>
          </a:p>
        </p:txBody>
      </p:sp>
      <p:sp>
        <p:nvSpPr>
          <p:cNvPr id="16388" name="日期占位符 3">
            <a:extLst>
              <a:ext uri="{FF2B5EF4-FFF2-40B4-BE49-F238E27FC236}">
                <a16:creationId xmlns:a16="http://schemas.microsoft.com/office/drawing/2014/main" id="{1B6F261D-41D7-984F-BAB3-52D3F2A6FB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FD8-B08B-4788-9F0D-8658CBC79D51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33796" name="灯片编号占位符 4">
            <a:extLst>
              <a:ext uri="{FF2B5EF4-FFF2-40B4-BE49-F238E27FC236}">
                <a16:creationId xmlns:a16="http://schemas.microsoft.com/office/drawing/2014/main" id="{9A9A966B-1DEB-7C44-A989-A273BDB8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A6452-1FCD-1F4F-942E-2CA6DE20D19E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000"/>
          </a:p>
        </p:txBody>
      </p:sp>
      <p:sp>
        <p:nvSpPr>
          <p:cNvPr id="33797" name="页脚占位符 5">
            <a:extLst>
              <a:ext uri="{FF2B5EF4-FFF2-40B4-BE49-F238E27FC236}">
                <a16:creationId xmlns:a16="http://schemas.microsoft.com/office/drawing/2014/main" id="{4B64D00B-DCCD-8247-ADAD-DB6C7544DB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>
            <a:extLst>
              <a:ext uri="{FF2B5EF4-FFF2-40B4-BE49-F238E27FC236}">
                <a16:creationId xmlns:a16="http://schemas.microsoft.com/office/drawing/2014/main" id="{47698305-41F1-A14B-8735-3576992EB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）查看程序所在位置（应该为</a:t>
            </a:r>
            <a:r>
              <a:rPr lang="en-US" altLang="zh-CN"/>
              <a:t>0x00000004</a:t>
            </a:r>
            <a:r>
              <a:rPr lang="zh-CN" altLang="en-US"/>
              <a:t>）</a:t>
            </a:r>
            <a:endParaRPr lang="en-US" altLang="zh-CN"/>
          </a:p>
          <a:p>
            <a:pPr eaLnBrk="1" hangingPunct="1"/>
            <a:r>
              <a:rPr lang="zh-CN" altLang="en-US"/>
              <a:t>  单步执行一条指令是</a:t>
            </a:r>
            <a:r>
              <a:rPr lang="en-US" altLang="zh-CN"/>
              <a:t>F7</a:t>
            </a:r>
            <a:r>
              <a:rPr lang="zh-CN" altLang="en-US"/>
              <a:t>而不是</a:t>
            </a:r>
            <a:r>
              <a:rPr lang="en-US" altLang="zh-CN"/>
              <a:t>F5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）执行</a:t>
            </a:r>
            <a:r>
              <a:rPr lang="en-US" altLang="zh-CN"/>
              <a:t>load</a:t>
            </a:r>
            <a:r>
              <a:rPr lang="zh-CN" altLang="en-US"/>
              <a:t>和</a:t>
            </a:r>
            <a:r>
              <a:rPr lang="en-US" altLang="zh-CN"/>
              <a:t>store</a:t>
            </a:r>
            <a:r>
              <a:rPr lang="zh-CN" altLang="en-US"/>
              <a:t>指令的步骤</a:t>
            </a:r>
            <a:r>
              <a:rPr lang="en-US" altLang="zh-CN"/>
              <a:t>14</a:t>
            </a:r>
            <a:r>
              <a:rPr lang="zh-CN" altLang="en-US"/>
              <a:t>）改为：查看内存</a:t>
            </a:r>
            <a:r>
              <a:rPr lang="en-US" altLang="zh-CN"/>
              <a:t>0x00000080</a:t>
            </a:r>
            <a:r>
              <a:rPr lang="zh-CN" altLang="en-US"/>
              <a:t>处字的值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0817A4A-0F57-C74F-9037-4F0F2C3F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教材错误修订</a:t>
            </a: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7F00F971-6AB2-6E4E-BDE0-E71D53698A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A7BD50-1DAB-4924-B03A-CCD241625615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34820" name="灯片编号占位符 4">
            <a:extLst>
              <a:ext uri="{FF2B5EF4-FFF2-40B4-BE49-F238E27FC236}">
                <a16:creationId xmlns:a16="http://schemas.microsoft.com/office/drawing/2014/main" id="{F1C12111-B3CB-3942-AD63-6913A7F0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3B2EDF-B1D4-BB4E-81FB-C8D0F268D442}" type="slidenum">
              <a:rPr lang="zh-CN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000"/>
          </a:p>
        </p:txBody>
      </p:sp>
      <p:sp>
        <p:nvSpPr>
          <p:cNvPr id="34821" name="页脚占位符 5">
            <a:extLst>
              <a:ext uri="{FF2B5EF4-FFF2-40B4-BE49-F238E27FC236}">
                <a16:creationId xmlns:a16="http://schemas.microsoft.com/office/drawing/2014/main" id="{FF30C839-7845-084E-B0F7-E0369FF68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计算机系统结构实验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质朴">
  <a:themeElements>
    <a:clrScheme name="自定义 3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8857AD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0000FF"/>
    </a:hlink>
    <a:folHlink>
      <a:srgbClr val="8857AD"/>
    </a:folHlink>
  </a:clrScheme>
</a:themeOverride>
</file>

<file path=ppt/theme/themeOverride6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0000FF"/>
    </a:hlink>
    <a:folHlink>
      <a:srgbClr val="8857A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1109</TotalTime>
  <Words>1129</Words>
  <Application>Microsoft Macintosh PowerPoint</Application>
  <PresentationFormat>全屏显示(4:3)</PresentationFormat>
  <Paragraphs>163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华文新魏</vt:lpstr>
      <vt:lpstr>华文行楷</vt:lpstr>
      <vt:lpstr>Arial</vt:lpstr>
      <vt:lpstr>Bookman Old Style</vt:lpstr>
      <vt:lpstr>Calibri</vt:lpstr>
      <vt:lpstr>Comic Sans MS</vt:lpstr>
      <vt:lpstr>Gill Sans MT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质朴</vt:lpstr>
      <vt:lpstr>主讲人：吴素贞</vt:lpstr>
      <vt:lpstr>课程网站 &amp; 主讲老师、助教</vt:lpstr>
      <vt:lpstr>实验课要求</vt:lpstr>
      <vt:lpstr>实验1 MIPS指令系统和MIPS体系结构</vt:lpstr>
      <vt:lpstr>实验目的</vt:lpstr>
      <vt:lpstr>实验要求</vt:lpstr>
      <vt:lpstr>实验器材</vt:lpstr>
      <vt:lpstr>实验内容</vt:lpstr>
      <vt:lpstr>教材错误修订</vt:lpstr>
      <vt:lpstr>MIPS指令集</vt:lpstr>
      <vt:lpstr>PowerPoint 演示文稿</vt:lpstr>
      <vt:lpstr>实验报告</vt:lpstr>
      <vt:lpstr>FAQs</vt:lpstr>
      <vt:lpstr>5 MIPS指令系统</vt:lpstr>
      <vt:lpstr>6 数据表示</vt:lpstr>
      <vt:lpstr>8 指令介绍</vt:lpstr>
      <vt:lpstr>BEQ指令</vt:lpstr>
      <vt:lpstr>BGEZ指令</vt:lpstr>
      <vt:lpstr>BGEZAL指令</vt:lpstr>
      <vt:lpstr>JALR指令</vt:lpstr>
      <vt:lpstr>9 其他参考资料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MIPS指令系统和MIPS体系结构</dc:title>
  <dc:creator>Administrator</dc:creator>
  <cp:lastModifiedBy>Suzhen Wu</cp:lastModifiedBy>
  <cp:revision>142</cp:revision>
  <dcterms:created xsi:type="dcterms:W3CDTF">2012-03-01T06:10:42Z</dcterms:created>
  <dcterms:modified xsi:type="dcterms:W3CDTF">2024-02-22T05:08:45Z</dcterms:modified>
</cp:coreProperties>
</file>