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aveSubsetFonts="1">
  <p:sldMasterIdLst>
    <p:sldMasterId id="2147483960" r:id="rId1"/>
  </p:sldMasterIdLst>
  <p:notesMasterIdLst>
    <p:notesMasterId r:id="rId10"/>
  </p:notesMasterIdLst>
  <p:sldIdLst>
    <p:sldId id="263" r:id="rId2"/>
    <p:sldId id="264" r:id="rId3"/>
    <p:sldId id="265" r:id="rId4"/>
    <p:sldId id="258" r:id="rId5"/>
    <p:sldId id="267" r:id="rId6"/>
    <p:sldId id="269" r:id="rId7"/>
    <p:sldId id="270" r:id="rId8"/>
    <p:sldId id="266" r:id="rId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737"/>
  </p:normalViewPr>
  <p:slideViewPr>
    <p:cSldViewPr>
      <p:cViewPr varScale="1">
        <p:scale>
          <a:sx n="115" d="100"/>
          <a:sy n="115" d="100"/>
        </p:scale>
        <p:origin x="180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71190D8-EC35-7F42-95E9-1C2A581632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C8DEB1-6D2B-E946-98E7-43F60072777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57392D8-282B-1443-967A-36086AACE567}" type="datetimeFigureOut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A5140AC4-5D9B-CC4C-ABB2-DDA7B38542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687546B3-E259-D34B-84B5-DAB9E16C2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C62781-8022-3848-A219-7FBEA8B7A8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D94386-197B-6A4E-A7E9-A4DD4135A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23AAB9E-C0A4-CA4F-A8E1-6B539CCBA1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7912B1E1-311E-7F4F-9350-0C5A4F1A7ED1}"/>
              </a:ext>
            </a:extLst>
          </p:cNvPr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5">
            <a:extLst>
              <a:ext uri="{FF2B5EF4-FFF2-40B4-BE49-F238E27FC236}">
                <a16:creationId xmlns:a16="http://schemas.microsoft.com/office/drawing/2014/main" id="{7CE06C9F-8A37-EE49-B3C3-5989BDCCE056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15">
              <a:extLst>
                <a:ext uri="{FF2B5EF4-FFF2-40B4-BE49-F238E27FC236}">
                  <a16:creationId xmlns:a16="http://schemas.microsoft.com/office/drawing/2014/main" id="{E25282E4-AA03-7448-9177-27B7F1B0F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18">
              <a:extLst>
                <a:ext uri="{FF2B5EF4-FFF2-40B4-BE49-F238E27FC236}">
                  <a16:creationId xmlns:a16="http://schemas.microsoft.com/office/drawing/2014/main" id="{D8CDCF48-D2C8-D04C-A2B9-91B31DCEB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 18">
              <a:extLst>
                <a:ext uri="{FF2B5EF4-FFF2-40B4-BE49-F238E27FC236}">
                  <a16:creationId xmlns:a16="http://schemas.microsoft.com/office/drawing/2014/main" id="{75732303-4B28-D84D-B9DB-720F96BCE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E7DA54B5-8BA9-FD4E-A8F2-F25180BBB99A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 baseline="0"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200" baseline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1" name="日期占位符 29">
            <a:extLst>
              <a:ext uri="{FF2B5EF4-FFF2-40B4-BE49-F238E27FC236}">
                <a16:creationId xmlns:a16="http://schemas.microsoft.com/office/drawing/2014/main" id="{71178AD0-8A7A-A040-8792-BBBA9C9A6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115B13F-C1EE-5044-AB68-D4180FA39558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12" name="页脚占位符 18">
            <a:extLst>
              <a:ext uri="{FF2B5EF4-FFF2-40B4-BE49-F238E27FC236}">
                <a16:creationId xmlns:a16="http://schemas.microsoft.com/office/drawing/2014/main" id="{22C8A70D-2942-9249-982F-9E70F658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8F0F4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13" name="灯片编号占位符 26">
            <a:extLst>
              <a:ext uri="{FF2B5EF4-FFF2-40B4-BE49-F238E27FC236}">
                <a16:creationId xmlns:a16="http://schemas.microsoft.com/office/drawing/2014/main" id="{EFA6945D-F9F4-5444-BE0A-C2AEFBFA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843A552-7852-DD47-AD33-1523EAFB09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0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>
            <a:extLst>
              <a:ext uri="{FF2B5EF4-FFF2-40B4-BE49-F238E27FC236}">
                <a16:creationId xmlns:a16="http://schemas.microsoft.com/office/drawing/2014/main" id="{1F13746C-69D3-624D-ABBF-590E630F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2C58B-78F6-2C44-8056-930A4623AFC8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5" name="页脚占位符 21">
            <a:extLst>
              <a:ext uri="{FF2B5EF4-FFF2-40B4-BE49-F238E27FC236}">
                <a16:creationId xmlns:a16="http://schemas.microsoft.com/office/drawing/2014/main" id="{324E9F90-0D12-934E-B3CC-36629248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6" name="灯片编号占位符 17">
            <a:extLst>
              <a:ext uri="{FF2B5EF4-FFF2-40B4-BE49-F238E27FC236}">
                <a16:creationId xmlns:a16="http://schemas.microsoft.com/office/drawing/2014/main" id="{535A8CE3-1F9A-9945-9250-C8FBCB1A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A5A88-7484-F741-A739-52D273B427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20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>
            <a:extLst>
              <a:ext uri="{FF2B5EF4-FFF2-40B4-BE49-F238E27FC236}">
                <a16:creationId xmlns:a16="http://schemas.microsoft.com/office/drawing/2014/main" id="{F47CD6BC-FAC6-D340-86BC-733C5CC3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B621A-79C3-ED40-AB53-F8A07575D627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5" name="页脚占位符 21">
            <a:extLst>
              <a:ext uri="{FF2B5EF4-FFF2-40B4-BE49-F238E27FC236}">
                <a16:creationId xmlns:a16="http://schemas.microsoft.com/office/drawing/2014/main" id="{B250B3DB-A38E-F048-97E1-7C9EB6C7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6" name="灯片编号占位符 17">
            <a:extLst>
              <a:ext uri="{FF2B5EF4-FFF2-40B4-BE49-F238E27FC236}">
                <a16:creationId xmlns:a16="http://schemas.microsoft.com/office/drawing/2014/main" id="{84D93217-DFE4-8144-9B76-51A4F919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8D5C9-1906-7248-894B-07E14B223A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55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000" baseline="0"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600" baseline="0"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400" baseline="0"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200" baseline="0"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000" baseline="0">
                <a:latin typeface="Times New Roman" pitchFamily="18" charset="0"/>
                <a:ea typeface="宋体" pitchFamily="2" charset="-122"/>
              </a:defRPr>
            </a:lvl5pPr>
            <a:extLst/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effectLst/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日期占位符 9">
            <a:extLst>
              <a:ext uri="{FF2B5EF4-FFF2-40B4-BE49-F238E27FC236}">
                <a16:creationId xmlns:a16="http://schemas.microsoft.com/office/drawing/2014/main" id="{0EF70DD3-CFA7-A54C-80A2-7F077EBB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F71FB-2D57-6243-AB7A-9F3FD45278C5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5" name="页脚占位符 21">
            <a:extLst>
              <a:ext uri="{FF2B5EF4-FFF2-40B4-BE49-F238E27FC236}">
                <a16:creationId xmlns:a16="http://schemas.microsoft.com/office/drawing/2014/main" id="{94694281-698C-924D-B0D7-36CC1C24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6" name="灯片编号占位符 17">
            <a:extLst>
              <a:ext uri="{FF2B5EF4-FFF2-40B4-BE49-F238E27FC236}">
                <a16:creationId xmlns:a16="http://schemas.microsoft.com/office/drawing/2014/main" id="{596E82C2-4AF2-1840-8386-03DFDCF0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70947-6CBE-2E49-966D-31DA79A510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21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>
            <a:extLst>
              <a:ext uri="{FF2B5EF4-FFF2-40B4-BE49-F238E27FC236}">
                <a16:creationId xmlns:a16="http://schemas.microsoft.com/office/drawing/2014/main" id="{02C5F1DE-6997-8F46-83A1-7AFFCE800BA5}"/>
              </a:ext>
            </a:extLst>
          </p:cNvPr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4">
            <a:extLst>
              <a:ext uri="{FF2B5EF4-FFF2-40B4-BE49-F238E27FC236}">
                <a16:creationId xmlns:a16="http://schemas.microsoft.com/office/drawing/2014/main" id="{45A8A6CD-2934-0743-9D94-A736A770562A}"/>
              </a:ext>
            </a:extLst>
          </p:cNvPr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A88E2C6-4C1A-8842-9457-E25F5E8A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E9A29F8-DDDC-F941-B17D-1F535870B570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D9893BB6-2C7C-A841-9CE9-0921E289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82F2F688-91D1-0140-9B86-5B0497B7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C4297-BA7B-ED45-ACC8-FFEE6D2BD4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498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D73017-D7AC-C54A-AD99-1183CB2D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E3DDB6D-A36F-6B45-AF97-9BBBBE2E4E9B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2A4832-E51D-6849-94D9-DE833F4F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FA9B07-239E-7E46-9039-CF8F3850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B38A4-B854-F046-9124-B69099C1C1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399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BE8201-0A7B-E243-BD7B-8976EE84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C5FB6C1-C6C9-D441-B1AA-E0B79464F364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480BC4-5A54-8A46-B465-EDCE8A20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40ADE9-88C1-5941-9DD8-B7AFAB37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487E0-951A-3746-B4A2-BF3E484C9A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337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54F68C-F176-9B4B-8D38-5F5A9570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AFD4338-60E5-3047-BA5B-8DBB5040C524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DE412C-09C6-BD43-B1F2-E0627D10D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C30E0E-A855-534F-9592-77A286A6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3BA88-005A-644A-9876-EFE621734C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560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>
            <a:extLst>
              <a:ext uri="{FF2B5EF4-FFF2-40B4-BE49-F238E27FC236}">
                <a16:creationId xmlns:a16="http://schemas.microsoft.com/office/drawing/2014/main" id="{69828F44-541B-FE48-95D7-E5DB5E82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74A71-DA51-8D4D-A053-1341936BD28B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3" name="页脚占位符 21">
            <a:extLst>
              <a:ext uri="{FF2B5EF4-FFF2-40B4-BE49-F238E27FC236}">
                <a16:creationId xmlns:a16="http://schemas.microsoft.com/office/drawing/2014/main" id="{99677CE6-FEFE-C04F-8BB9-4A5428EC0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4" name="灯片编号占位符 17">
            <a:extLst>
              <a:ext uri="{FF2B5EF4-FFF2-40B4-BE49-F238E27FC236}">
                <a16:creationId xmlns:a16="http://schemas.microsoft.com/office/drawing/2014/main" id="{AAE2FCA5-C81A-CD42-916A-58806BFD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74A81-B6A6-F04E-BE1B-A70369D527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9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75C05B-CD3A-D84B-B24C-76F245B8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2B0B468-788E-574F-B5AC-5920BAF5D130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E7533D-607E-B145-A7CA-AC1EAD72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187F82-E834-8B40-9608-AD9193E5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36485-E4CC-0D4F-ABC1-12840B54AD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461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10">
            <a:extLst>
              <a:ext uri="{FF2B5EF4-FFF2-40B4-BE49-F238E27FC236}">
                <a16:creationId xmlns:a16="http://schemas.microsoft.com/office/drawing/2014/main" id="{FC350CE9-424F-EF4E-84A7-EEB44F6C9BC8}"/>
              </a:ext>
            </a:extLst>
          </p:cNvPr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15">
            <a:extLst>
              <a:ext uri="{FF2B5EF4-FFF2-40B4-BE49-F238E27FC236}">
                <a16:creationId xmlns:a16="http://schemas.microsoft.com/office/drawing/2014/main" id="{2E4D173D-9CAB-0E4A-B390-6910CA43F004}"/>
              </a:ext>
            </a:extLst>
          </p:cNvPr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2147483646 w 5760"/>
              <a:gd name="T3" fmla="*/ 0 h 528"/>
              <a:gd name="T4" fmla="*/ 2147483646 w 5760"/>
              <a:gd name="T5" fmla="*/ 2147483646 h 528"/>
              <a:gd name="T6" fmla="*/ 2147483646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0D618CB3-5E81-AA44-92BE-3997ECD63321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16">
            <a:extLst>
              <a:ext uri="{FF2B5EF4-FFF2-40B4-BE49-F238E27FC236}">
                <a16:creationId xmlns:a16="http://schemas.microsoft.com/office/drawing/2014/main" id="{80A3B308-575E-2D44-93D0-CAB669112129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>
            <a:extLst>
              <a:ext uri="{FF2B5EF4-FFF2-40B4-BE49-F238E27FC236}">
                <a16:creationId xmlns:a16="http://schemas.microsoft.com/office/drawing/2014/main" id="{9B126538-0F6F-CB42-8AC8-41DEFDB30769}"/>
              </a:ext>
            </a:extLst>
          </p:cNvPr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9">
            <a:extLst>
              <a:ext uri="{FF2B5EF4-FFF2-40B4-BE49-F238E27FC236}">
                <a16:creationId xmlns:a16="http://schemas.microsoft.com/office/drawing/2014/main" id="{BD11A140-196F-2F48-B940-61B894E589DD}"/>
              </a:ext>
            </a:extLst>
          </p:cNvPr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4">
            <a:extLst>
              <a:ext uri="{FF2B5EF4-FFF2-40B4-BE49-F238E27FC236}">
                <a16:creationId xmlns:a16="http://schemas.microsoft.com/office/drawing/2014/main" id="{B7D21675-046D-7C40-9A7C-2CFBB4CF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16570F7-6856-234E-A4E0-40B2B0929EFF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12" name="页脚占位符 5">
            <a:extLst>
              <a:ext uri="{FF2B5EF4-FFF2-40B4-BE49-F238E27FC236}">
                <a16:creationId xmlns:a16="http://schemas.microsoft.com/office/drawing/2014/main" id="{F65C7F5A-387A-D247-A24D-62CDE378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13" name="灯片编号占位符 6">
            <a:extLst>
              <a:ext uri="{FF2B5EF4-FFF2-40B4-BE49-F238E27FC236}">
                <a16:creationId xmlns:a16="http://schemas.microsoft.com/office/drawing/2014/main" id="{E2CAA2D5-0CA1-4C44-B98A-871AFC69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583BD-4936-ED44-8127-AA00D25014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594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>
            <a:extLst>
              <a:ext uri="{FF2B5EF4-FFF2-40B4-BE49-F238E27FC236}">
                <a16:creationId xmlns:a16="http://schemas.microsoft.com/office/drawing/2014/main" id="{D4F6879A-9F31-A847-A762-8E2785AB817A}"/>
              </a:ext>
            </a:extLst>
          </p:cNvPr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任意多边形 11">
            <a:extLst>
              <a:ext uri="{FF2B5EF4-FFF2-40B4-BE49-F238E27FC236}">
                <a16:creationId xmlns:a16="http://schemas.microsoft.com/office/drawing/2014/main" id="{DD091555-0C79-494F-9F32-8ECB04372502}"/>
              </a:ext>
            </a:extLst>
          </p:cNvPr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2147483646 w 5760"/>
              <a:gd name="T3" fmla="*/ 0 h 528"/>
              <a:gd name="T4" fmla="*/ 2147483646 w 5760"/>
              <a:gd name="T5" fmla="*/ 2147483646 h 528"/>
              <a:gd name="T6" fmla="*/ 2147483646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62A743FA-3AF2-BD4C-9EA3-F63E95D7374E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2FCF01C-EFB2-E34A-8DCB-59F629097A53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>
            <a:extLst>
              <a:ext uri="{FF2B5EF4-FFF2-40B4-BE49-F238E27FC236}">
                <a16:creationId xmlns:a16="http://schemas.microsoft.com/office/drawing/2014/main" id="{76A6FEC2-292D-F54B-9219-BC7021AFF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  <a:sp3d prstMaterial="softEdge">
              <a:bevelT w="25400" h="25400"/>
            </a:sp3d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33" name="文本占位符 29">
            <a:extLst>
              <a:ext uri="{FF2B5EF4-FFF2-40B4-BE49-F238E27FC236}">
                <a16:creationId xmlns:a16="http://schemas.microsoft.com/office/drawing/2014/main" id="{B3571F66-7066-8348-A221-5E1211A2F4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65BB1AF4-A9B8-324A-BC1D-594C1D885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7796E3D6-3BBE-E64B-8707-0DD82F747EC2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22" name="页脚占位符 21">
            <a:extLst>
              <a:ext uri="{FF2B5EF4-FFF2-40B4-BE49-F238E27FC236}">
                <a16:creationId xmlns:a16="http://schemas.microsoft.com/office/drawing/2014/main" id="{3E106EB4-DEF5-2B4C-90FC-225581451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20ABEEA7-BAF5-8A49-BD5F-A92DB7A91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AABD9A97-47AD-EA49-8260-CFCE345D0A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3" r:id="rId1"/>
    <p:sldLayoutId id="2147484339" r:id="rId2"/>
    <p:sldLayoutId id="2147484344" r:id="rId3"/>
    <p:sldLayoutId id="2147484345" r:id="rId4"/>
    <p:sldLayoutId id="2147484346" r:id="rId5"/>
    <p:sldLayoutId id="2147484347" r:id="rId6"/>
    <p:sldLayoutId id="2147484340" r:id="rId7"/>
    <p:sldLayoutId id="2147484348" r:id="rId8"/>
    <p:sldLayoutId id="2147484349" r:id="rId9"/>
    <p:sldLayoutId id="2147484341" r:id="rId10"/>
    <p:sldLayoutId id="214748434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/>
          <a:ea typeface="黑体" pitchFamily="49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2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2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2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2981938191@qq.com" TargetMode="External"/><Relationship Id="rId2" Type="http://schemas.openxmlformats.org/officeDocument/2006/relationships/hyperlink" Target="mailto:suzhen@xmu.edu.c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B3810-C69B-E340-B18D-8C50ED7F8C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/>
              <a:t>计算机系统结构实验</a:t>
            </a:r>
            <a:r>
              <a:rPr lang="en-US" altLang="zh-CN" sz="3600" dirty="0"/>
              <a:t>3</a:t>
            </a:r>
            <a:br>
              <a:rPr lang="en-US" altLang="zh-CN" sz="3600" dirty="0"/>
            </a:br>
            <a:r>
              <a:rPr lang="zh-CN" altLang="zh-CN" sz="3600" dirty="0"/>
              <a:t>指令调度</a:t>
            </a:r>
            <a:r>
              <a:rPr lang="zh-CN" altLang="en-US" sz="3600" dirty="0"/>
              <a:t>和分支延迟</a:t>
            </a:r>
            <a:br>
              <a:rPr lang="en-US" altLang="zh-CN" sz="3600" dirty="0"/>
            </a:br>
            <a:endParaRPr lang="zh-CN" altLang="en-US" sz="3600" dirty="0"/>
          </a:p>
        </p:txBody>
      </p:sp>
      <p:sp>
        <p:nvSpPr>
          <p:cNvPr id="14338" name="副标题 2">
            <a:extLst>
              <a:ext uri="{FF2B5EF4-FFF2-40B4-BE49-F238E27FC236}">
                <a16:creationId xmlns:a16="http://schemas.microsoft.com/office/drawing/2014/main" id="{C1D433D7-4C47-7949-B866-1417723E0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zh-CN" altLang="en-US"/>
              <a:t>吴素贞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内容占位符 2">
            <a:extLst>
              <a:ext uri="{FF2B5EF4-FFF2-40B4-BE49-F238E27FC236}">
                <a16:creationId xmlns:a16="http://schemas.microsoft.com/office/drawing/2014/main" id="{E737558E-E714-FC40-852B-6A2486E59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加</a:t>
            </a:r>
            <a:r>
              <a:rPr lang="zh-CN" altLang="zh-CN"/>
              <a:t>深对循环级并行性、指令调度技术、循环展开技术以及寄存器换名技术的理解；</a:t>
            </a:r>
          </a:p>
          <a:p>
            <a:r>
              <a:rPr lang="zh-CN" altLang="zh-CN"/>
              <a:t>熟悉用指令调度技术来解决流水线中的数据相关的方法；</a:t>
            </a:r>
          </a:p>
          <a:p>
            <a:r>
              <a:rPr lang="zh-CN" altLang="zh-CN"/>
              <a:t>了解指令调度、循环展开等技术对</a:t>
            </a:r>
            <a:r>
              <a:rPr lang="en-US" altLang="zh-CN"/>
              <a:t>CPU</a:t>
            </a:r>
            <a:r>
              <a:rPr lang="zh-CN" altLang="zh-CN"/>
              <a:t>性能的改进。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114A601-AEF0-684B-BE9B-C13DFE1D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实验目的</a:t>
            </a:r>
          </a:p>
        </p:txBody>
      </p:sp>
      <p:sp>
        <p:nvSpPr>
          <p:cNvPr id="13316" name="日期占位符 3">
            <a:extLst>
              <a:ext uri="{FF2B5EF4-FFF2-40B4-BE49-F238E27FC236}">
                <a16:creationId xmlns:a16="http://schemas.microsoft.com/office/drawing/2014/main" id="{84B342A4-1A36-0649-AA9B-A464B1224AE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068261-50D5-4688-BCFB-EE530F8B2163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2024/2/22</a:t>
            </a:fld>
            <a:endParaRPr lang="zh-CN" altLang="en-US" dirty="0"/>
          </a:p>
        </p:txBody>
      </p:sp>
      <p:sp>
        <p:nvSpPr>
          <p:cNvPr id="15364" name="灯片编号占位符 4">
            <a:extLst>
              <a:ext uri="{FF2B5EF4-FFF2-40B4-BE49-F238E27FC236}">
                <a16:creationId xmlns:a16="http://schemas.microsoft.com/office/drawing/2014/main" id="{945360F8-984E-3541-8382-BBE03D40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173C6A-B081-3F4E-8F8E-A38FB7B8D41D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zh-CN" altLang="en-US" sz="1000"/>
          </a:p>
        </p:txBody>
      </p:sp>
      <p:sp>
        <p:nvSpPr>
          <p:cNvPr id="15365" name="页脚占位符 5">
            <a:extLst>
              <a:ext uri="{FF2B5EF4-FFF2-40B4-BE49-F238E27FC236}">
                <a16:creationId xmlns:a16="http://schemas.microsoft.com/office/drawing/2014/main" id="{AA0111E4-C9B9-F840-BD50-992B143229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内容占位符 2">
            <a:extLst>
              <a:ext uri="{FF2B5EF4-FFF2-40B4-BE49-F238E27FC236}">
                <a16:creationId xmlns:a16="http://schemas.microsoft.com/office/drawing/2014/main" id="{613B1BA9-90C7-784B-8430-05CF749D8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采用指令级和流水线操作级模拟器</a:t>
            </a:r>
            <a:r>
              <a:rPr lang="en-US" altLang="zh-CN"/>
              <a:t>MIPSsim</a:t>
            </a:r>
            <a:r>
              <a:rPr lang="zh-CN" altLang="en-US"/>
              <a:t>；</a:t>
            </a:r>
          </a:p>
          <a:p>
            <a:pPr eaLnBrk="1" hangingPunct="1"/>
            <a:r>
              <a:rPr lang="zh-CN" altLang="en-US"/>
              <a:t>计算机一台。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4CAA8ED-133E-2849-8EFE-E1F9BFF30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实验平台</a:t>
            </a:r>
          </a:p>
        </p:txBody>
      </p:sp>
      <p:sp>
        <p:nvSpPr>
          <p:cNvPr id="15364" name="日期占位符 3">
            <a:extLst>
              <a:ext uri="{FF2B5EF4-FFF2-40B4-BE49-F238E27FC236}">
                <a16:creationId xmlns:a16="http://schemas.microsoft.com/office/drawing/2014/main" id="{BD6FD42F-A340-EC4E-8461-5E4ED7EA8F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175B76-861D-478E-8E9C-A6DAA0C62C65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2024/2/22</a:t>
            </a:fld>
            <a:endParaRPr lang="zh-CN" altLang="en-US"/>
          </a:p>
        </p:txBody>
      </p:sp>
      <p:sp>
        <p:nvSpPr>
          <p:cNvPr id="16388" name="灯片编号占位符 4">
            <a:extLst>
              <a:ext uri="{FF2B5EF4-FFF2-40B4-BE49-F238E27FC236}">
                <a16:creationId xmlns:a16="http://schemas.microsoft.com/office/drawing/2014/main" id="{AC4485AB-A693-E346-8427-697E3433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AC8E73-5AB2-2F48-93C4-DF896EC0F418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zh-CN" altLang="en-US" sz="1000"/>
          </a:p>
        </p:txBody>
      </p:sp>
      <p:sp>
        <p:nvSpPr>
          <p:cNvPr id="16389" name="页脚占位符 5">
            <a:extLst>
              <a:ext uri="{FF2B5EF4-FFF2-40B4-BE49-F238E27FC236}">
                <a16:creationId xmlns:a16="http://schemas.microsoft.com/office/drawing/2014/main" id="{32743EB3-CADE-C94A-981C-7879486A35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内容占位符 2">
            <a:extLst>
              <a:ext uri="{FF2B5EF4-FFF2-40B4-BE49-F238E27FC236}">
                <a16:creationId xmlns:a16="http://schemas.microsoft.com/office/drawing/2014/main" id="{DE6D5487-CB12-224A-8A4B-6D4954952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熟悉</a:t>
            </a:r>
            <a:r>
              <a:rPr lang="en-US" altLang="zh-CN"/>
              <a:t>MIPSsim</a:t>
            </a:r>
            <a:r>
              <a:rPr lang="zh-CN" altLang="en-US"/>
              <a:t>模拟器的操作和使用方法；</a:t>
            </a:r>
            <a:endParaRPr lang="en-US" altLang="zh-CN"/>
          </a:p>
          <a:p>
            <a:pPr eaLnBrk="1" hangingPunct="1"/>
            <a:r>
              <a:rPr lang="zh-CN" altLang="en-US"/>
              <a:t>学习流水线、相关和冲突的知识；</a:t>
            </a:r>
            <a:endParaRPr lang="en-US" altLang="zh-CN"/>
          </a:p>
          <a:p>
            <a:pPr eaLnBrk="1" hangingPunct="1"/>
            <a:r>
              <a:rPr lang="zh-CN" altLang="en-US"/>
              <a:t>完成实验教程中实验内容；</a:t>
            </a:r>
            <a:endParaRPr lang="en-US" altLang="zh-CN"/>
          </a:p>
          <a:p>
            <a:pPr eaLnBrk="1" hangingPunct="1"/>
            <a:r>
              <a:rPr lang="zh-CN" altLang="en-US"/>
              <a:t>完成补充实验；</a:t>
            </a:r>
            <a:endParaRPr lang="en-US" altLang="zh-CN"/>
          </a:p>
          <a:p>
            <a:pPr eaLnBrk="1" hangingPunct="1"/>
            <a:r>
              <a:rPr lang="zh-CN" altLang="en-US"/>
              <a:t>完成实验报告。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0977CD-6085-074F-B9EB-B6D55C97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实验内容</a:t>
            </a:r>
          </a:p>
        </p:txBody>
      </p:sp>
      <p:sp>
        <p:nvSpPr>
          <p:cNvPr id="16388" name="日期占位符 3">
            <a:extLst>
              <a:ext uri="{FF2B5EF4-FFF2-40B4-BE49-F238E27FC236}">
                <a16:creationId xmlns:a16="http://schemas.microsoft.com/office/drawing/2014/main" id="{DB454C62-4F50-8A4F-A82C-92AD5D1F639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5BCC3A-E421-4EE7-A402-EF40BB72D884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2024/2/22</a:t>
            </a:fld>
            <a:endParaRPr lang="zh-CN" altLang="en-US"/>
          </a:p>
        </p:txBody>
      </p:sp>
      <p:sp>
        <p:nvSpPr>
          <p:cNvPr id="17412" name="灯片编号占位符 4">
            <a:extLst>
              <a:ext uri="{FF2B5EF4-FFF2-40B4-BE49-F238E27FC236}">
                <a16:creationId xmlns:a16="http://schemas.microsoft.com/office/drawing/2014/main" id="{FD3F50C3-4DF2-654B-85D0-149434F5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AB20A2-8707-644D-8BBF-5FC9CCED3609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zh-CN" altLang="en-US" sz="1000"/>
          </a:p>
        </p:txBody>
      </p:sp>
      <p:sp>
        <p:nvSpPr>
          <p:cNvPr id="17413" name="页脚占位符 5">
            <a:extLst>
              <a:ext uri="{FF2B5EF4-FFF2-40B4-BE49-F238E27FC236}">
                <a16:creationId xmlns:a16="http://schemas.microsoft.com/office/drawing/2014/main" id="{556595BE-EE9E-4447-9F5E-76D6DA8DBC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1">
            <a:extLst>
              <a:ext uri="{FF2B5EF4-FFF2-40B4-BE49-F238E27FC236}">
                <a16:creationId xmlns:a16="http://schemas.microsoft.com/office/drawing/2014/main" id="{F41F1B5E-4260-4A44-BC98-38F87C967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通过</a:t>
            </a:r>
            <a:r>
              <a:rPr lang="zh-CN" altLang="en-US"/>
              <a:t>配置</a:t>
            </a:r>
            <a:r>
              <a:rPr lang="zh-CN" altLang="zh-CN"/>
              <a:t>菜单，把加法﹑乘法﹑除法部件的个数设置为</a:t>
            </a:r>
            <a:r>
              <a:rPr lang="en-US" altLang="zh-CN"/>
              <a:t>2</a:t>
            </a:r>
            <a:r>
              <a:rPr lang="zh-CN" altLang="zh-CN"/>
              <a:t>个，把延迟都设置为</a:t>
            </a:r>
            <a:r>
              <a:rPr lang="en-US" altLang="zh-CN"/>
              <a:t>3</a:t>
            </a:r>
            <a:r>
              <a:rPr lang="zh-CN" altLang="zh-CN"/>
              <a:t>个时钟周期；</a:t>
            </a:r>
            <a:endParaRPr lang="en-US" altLang="zh-CN"/>
          </a:p>
          <a:p>
            <a:r>
              <a:rPr lang="zh-CN" altLang="en-US"/>
              <a:t>用</a:t>
            </a:r>
            <a:r>
              <a:rPr lang="en-US" altLang="zh-CN"/>
              <a:t>MIPS</a:t>
            </a:r>
            <a:r>
              <a:rPr lang="zh-CN" altLang="en-US"/>
              <a:t>语言编写一段简单的程序</a:t>
            </a:r>
            <a:endParaRPr lang="en-US" altLang="zh-CN"/>
          </a:p>
          <a:p>
            <a:pPr lvl="1"/>
            <a:r>
              <a:rPr lang="zh-CN" altLang="en-US"/>
              <a:t>至少包含数据相关和结构相关</a:t>
            </a:r>
            <a:endParaRPr lang="en-US" altLang="zh-CN"/>
          </a:p>
          <a:p>
            <a:pPr lvl="1"/>
            <a:r>
              <a:rPr lang="zh-CN" altLang="en-US"/>
              <a:t>包含循环次数为</a:t>
            </a:r>
            <a:r>
              <a:rPr lang="en-US" altLang="zh-CN"/>
              <a:t>4</a:t>
            </a:r>
            <a:r>
              <a:rPr lang="zh-CN" altLang="en-US"/>
              <a:t>的倍数的循环</a:t>
            </a:r>
            <a:endParaRPr lang="en-US" altLang="zh-CN"/>
          </a:p>
          <a:p>
            <a:r>
              <a:rPr lang="zh-CN" altLang="zh-CN"/>
              <a:t>运行程序。记录程序执行过程中各种相关发生的次数、发生相关的指令组合，以及程序执行的总时钟周期数；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872C25-6878-8941-8FCF-83C59FF3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>
              <a:defRPr/>
            </a:pPr>
            <a:r>
              <a:rPr lang="zh-CN" altLang="en-US" dirty="0"/>
              <a:t>补充实验</a:t>
            </a:r>
            <a:r>
              <a:rPr lang="en-US" altLang="zh-CN" dirty="0"/>
              <a:t>—</a:t>
            </a:r>
            <a:r>
              <a:rPr lang="zh-CN" altLang="en-US" dirty="0"/>
              <a:t>步骤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3BC5F-566A-2C47-8BA9-FBEF0B40EBC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E6B755-6B40-4124-AB23-4EC63AACDE50}" type="datetime1">
              <a:rPr lang="zh-CN" altLang="en-US" smtClean="0"/>
              <a:pPr>
                <a:defRPr/>
              </a:pPr>
              <a:t>2024/2/22</a:t>
            </a:fld>
            <a:endParaRPr lang="zh-CN" altLang="en-US" dirty="0"/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8678982E-652C-4346-BB0A-CE02AB64F4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  <p:sp>
        <p:nvSpPr>
          <p:cNvPr id="18437" name="Slide Number Placeholder 5">
            <a:extLst>
              <a:ext uri="{FF2B5EF4-FFF2-40B4-BE49-F238E27FC236}">
                <a16:creationId xmlns:a16="http://schemas.microsoft.com/office/drawing/2014/main" id="{4C17C087-9D19-2F46-8ECC-D321EE75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95A4DF-5557-6541-804D-EDFC99C42664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zh-CN" altLang="en-US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1">
            <a:extLst>
              <a:ext uri="{FF2B5EF4-FFF2-40B4-BE49-F238E27FC236}">
                <a16:creationId xmlns:a16="http://schemas.microsoft.com/office/drawing/2014/main" id="{34763D23-F585-5346-8DE4-4D38616E6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用循环展开、寄存器换名以及指令调度提高性能</a:t>
            </a:r>
          </a:p>
          <a:p>
            <a:pPr lvl="1"/>
            <a:r>
              <a:rPr lang="zh-CN" altLang="en-US"/>
              <a:t>相关基础知识可见教材或实验手册</a:t>
            </a:r>
            <a:endParaRPr lang="en-US" altLang="zh-CN"/>
          </a:p>
          <a:p>
            <a:pPr lvl="1"/>
            <a:r>
              <a:rPr lang="zh-CN" altLang="en-US"/>
              <a:t>提示：</a:t>
            </a:r>
            <a:endParaRPr lang="en-US" altLang="zh-CN"/>
          </a:p>
          <a:p>
            <a:pPr lvl="2"/>
            <a:r>
              <a:rPr lang="zh-CN" altLang="zh-CN"/>
              <a:t>将循环展开</a:t>
            </a:r>
            <a:r>
              <a:rPr lang="en-US" altLang="zh-CN"/>
              <a:t>3</a:t>
            </a:r>
            <a:r>
              <a:rPr lang="zh-CN" altLang="zh-CN"/>
              <a:t>次，将</a:t>
            </a:r>
            <a:r>
              <a:rPr lang="en-US" altLang="zh-CN"/>
              <a:t>4</a:t>
            </a:r>
            <a:r>
              <a:rPr lang="zh-CN" altLang="zh-CN"/>
              <a:t>个循环体组成的代码代替原来的循环体，并对程序做相应的修改。然后对新的循环体进行寄存器换名和指令调度；</a:t>
            </a:r>
          </a:p>
          <a:p>
            <a:r>
              <a:rPr lang="zh-CN" altLang="zh-CN"/>
              <a:t>运行修改后的程序，记录执行过程中各种相关发生的次数以及程序执行的总时钟周期数；</a:t>
            </a:r>
            <a:endParaRPr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BC1AE0-59CC-7A43-B5E8-9CBDF81F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>
              <a:defRPr/>
            </a:pPr>
            <a:r>
              <a:rPr lang="zh-CN" altLang="en-US" dirty="0"/>
              <a:t>补充实验</a:t>
            </a:r>
            <a:r>
              <a:rPr lang="en-US" altLang="zh-CN" dirty="0"/>
              <a:t>—</a:t>
            </a:r>
            <a:r>
              <a:rPr lang="zh-CN" altLang="en-US" dirty="0"/>
              <a:t>步骤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B9C85-FA19-544F-A0BD-659A52D4B0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E6B755-6B40-4124-AB23-4EC63AACDE50}" type="datetime1">
              <a:rPr lang="zh-CN" altLang="en-US" smtClean="0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19460" name="Footer Placeholder 4">
            <a:extLst>
              <a:ext uri="{FF2B5EF4-FFF2-40B4-BE49-F238E27FC236}">
                <a16:creationId xmlns:a16="http://schemas.microsoft.com/office/drawing/2014/main" id="{26DDE2C2-42F9-474B-A05D-E3B9075ED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  <p:sp>
        <p:nvSpPr>
          <p:cNvPr id="19461" name="Slide Number Placeholder 5">
            <a:extLst>
              <a:ext uri="{FF2B5EF4-FFF2-40B4-BE49-F238E27FC236}">
                <a16:creationId xmlns:a16="http://schemas.microsoft.com/office/drawing/2014/main" id="{30D96A69-E6CD-004A-91F3-4694AC5D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D06EEA-87B7-2340-8AD4-586C1E29178F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zh-CN" altLang="en-US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Content Placeholder 1">
            <a:extLst>
              <a:ext uri="{FF2B5EF4-FFF2-40B4-BE49-F238E27FC236}">
                <a16:creationId xmlns:a16="http://schemas.microsoft.com/office/drawing/2014/main" id="{6F538E53-5044-4E41-AD97-139EBE7D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调度前的源代码（只需给出关键代码部分）</a:t>
            </a:r>
            <a:endParaRPr lang="en-US" altLang="zh-CN"/>
          </a:p>
          <a:p>
            <a:pPr lvl="1"/>
            <a:r>
              <a:rPr lang="zh-CN" altLang="en-US"/>
              <a:t>注明各种相关的位置</a:t>
            </a:r>
            <a:endParaRPr lang="en-US" altLang="zh-CN"/>
          </a:p>
          <a:p>
            <a:r>
              <a:rPr lang="zh-CN" altLang="en-US"/>
              <a:t>调度后的源代码</a:t>
            </a:r>
            <a:endParaRPr lang="en-US" altLang="zh-CN"/>
          </a:p>
          <a:p>
            <a:pPr lvl="1"/>
            <a:r>
              <a:rPr lang="zh-CN" altLang="en-US"/>
              <a:t>注明使用的策略并加以说明</a:t>
            </a:r>
            <a:endParaRPr lang="en-US" altLang="zh-CN"/>
          </a:p>
          <a:p>
            <a:r>
              <a:rPr lang="zh-CN" altLang="en-US"/>
              <a:t>调度前的测试数据 </a:t>
            </a:r>
            <a:r>
              <a:rPr lang="en-US" altLang="zh-CN"/>
              <a:t>VS </a:t>
            </a:r>
            <a:r>
              <a:rPr lang="zh-CN" altLang="en-US"/>
              <a:t>调度后的测试数据</a:t>
            </a:r>
            <a:endParaRPr lang="en-US" altLang="zh-CN"/>
          </a:p>
          <a:p>
            <a:r>
              <a:rPr lang="zh-CN" altLang="en-US"/>
              <a:t>分析回答以下问题：</a:t>
            </a:r>
            <a:endParaRPr lang="en-US" altLang="zh-CN"/>
          </a:p>
          <a:p>
            <a:pPr lvl="1"/>
            <a:r>
              <a:rPr lang="zh-CN" altLang="en-US"/>
              <a:t>当定向技术打开和关闭时结果是否有差异？</a:t>
            </a:r>
            <a:endParaRPr lang="en-US" altLang="zh-CN"/>
          </a:p>
          <a:p>
            <a:pPr lvl="1"/>
            <a:r>
              <a:rPr lang="en-US" altLang="zh-CN"/>
              <a:t>Stall</a:t>
            </a:r>
            <a:r>
              <a:rPr lang="zh-CN" altLang="en-US"/>
              <a:t>是否越少越好？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58700B-79A6-3A46-8A52-66C48F87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>
              <a:defRPr/>
            </a:pPr>
            <a:r>
              <a:rPr lang="zh-CN" altLang="en-US" dirty="0"/>
              <a:t>报告要求（补充实验）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81782-9841-4842-AAB3-F9A633C9473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E6B755-6B40-4124-AB23-4EC63AACDE50}" type="datetime1">
              <a:rPr lang="zh-CN" altLang="en-US" smtClean="0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20484" name="Footer Placeholder 4">
            <a:extLst>
              <a:ext uri="{FF2B5EF4-FFF2-40B4-BE49-F238E27FC236}">
                <a16:creationId xmlns:a16="http://schemas.microsoft.com/office/drawing/2014/main" id="{0FECA1A3-74FD-944E-BB9E-B549BB79E6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  <p:sp>
        <p:nvSpPr>
          <p:cNvPr id="20485" name="Slide Number Placeholder 5">
            <a:extLst>
              <a:ext uri="{FF2B5EF4-FFF2-40B4-BE49-F238E27FC236}">
                <a16:creationId xmlns:a16="http://schemas.microsoft.com/office/drawing/2014/main" id="{E9B0BC66-1933-0E4C-9E81-77BA99D04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3E714F-A548-EE40-BC80-B28D507784A3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zh-CN" altLang="en-US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内容占位符 1">
            <a:extLst>
              <a:ext uri="{FF2B5EF4-FFF2-40B4-BE49-F238E27FC236}">
                <a16:creationId xmlns:a16="http://schemas.microsoft.com/office/drawing/2014/main" id="{4C73221E-E996-854C-9C82-47DD41B8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本周实验</a:t>
            </a:r>
            <a:endParaRPr lang="en-US" altLang="zh-CN" dirty="0"/>
          </a:p>
          <a:p>
            <a:pPr lvl="1"/>
            <a:r>
              <a:rPr lang="zh-CN" altLang="en-US" dirty="0"/>
              <a:t>实验教程部分</a:t>
            </a:r>
            <a:r>
              <a:rPr lang="en-US" altLang="zh-CN" dirty="0"/>
              <a:t>+</a:t>
            </a:r>
            <a:r>
              <a:rPr lang="zh-CN" altLang="en-US" dirty="0"/>
              <a:t>补充实验</a:t>
            </a:r>
            <a:endParaRPr lang="en-US" altLang="zh-CN" dirty="0"/>
          </a:p>
          <a:p>
            <a:r>
              <a:rPr lang="zh-CN" altLang="en-US" dirty="0"/>
              <a:t>指导老师</a:t>
            </a:r>
            <a:endParaRPr lang="en-US" altLang="zh-CN" dirty="0"/>
          </a:p>
          <a:p>
            <a:pPr lvl="1"/>
            <a:r>
              <a:rPr lang="zh-CN" altLang="en-US" dirty="0"/>
              <a:t>吴素贞  </a:t>
            </a:r>
            <a:r>
              <a:rPr lang="en-US" altLang="zh-CN" dirty="0">
                <a:hlinkClick r:id="rId2"/>
              </a:rPr>
              <a:t>suzhen@xmu.edu.cn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助教</a:t>
            </a:r>
            <a:endParaRPr lang="en-US" altLang="zh-CN" dirty="0"/>
          </a:p>
          <a:p>
            <a:pPr lvl="1"/>
            <a:r>
              <a:rPr lang="zh-CN" altLang="en-US" sz="2400" dirty="0"/>
              <a:t>王河山</a:t>
            </a:r>
            <a:r>
              <a:rPr lang="en-US" altLang="zh-CN" sz="2400">
                <a:hlinkClick r:id="rId3"/>
              </a:rPr>
              <a:t>2391197081@qq.com</a:t>
            </a:r>
            <a:endParaRPr lang="en-US" altLang="zh-CN" sz="2400"/>
          </a:p>
        </p:txBody>
      </p:sp>
      <p:sp>
        <p:nvSpPr>
          <p:cNvPr id="17411" name="日期占位符 2">
            <a:extLst>
              <a:ext uri="{FF2B5EF4-FFF2-40B4-BE49-F238E27FC236}">
                <a16:creationId xmlns:a16="http://schemas.microsoft.com/office/drawing/2014/main" id="{17ACE335-147A-FE4A-B1DB-B41BBC0815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7AFF6F-FCA0-4588-B0FE-01660B93A1FF}" type="datetime1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2024/2/22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CF45080C-56EE-0A4C-A6EE-B87975C5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需要帮助？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603</TotalTime>
  <Words>437</Words>
  <Application>Microsoft Macintosh PowerPoint</Application>
  <PresentationFormat>全屏显示(4:3)</PresentationFormat>
  <Paragraphs>62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Calibri</vt:lpstr>
      <vt:lpstr>Lucida Sans Unicode</vt:lpstr>
      <vt:lpstr>Times New Roman</vt:lpstr>
      <vt:lpstr>Verdana</vt:lpstr>
      <vt:lpstr>Wingdings 2</vt:lpstr>
      <vt:lpstr>Wingdings 3</vt:lpstr>
      <vt:lpstr>聚合</vt:lpstr>
      <vt:lpstr>计算机系统结构实验3 指令调度和分支延迟 </vt:lpstr>
      <vt:lpstr>实验目的</vt:lpstr>
      <vt:lpstr>实验平台</vt:lpstr>
      <vt:lpstr>实验内容</vt:lpstr>
      <vt:lpstr>补充实验—步骤1</vt:lpstr>
      <vt:lpstr>补充实验—步骤2</vt:lpstr>
      <vt:lpstr>报告要求（补充实验） </vt:lpstr>
      <vt:lpstr>需要帮助？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实验1 MIPS指令系统和MIPS体系结构</dc:title>
  <dc:creator>Administrator</dc:creator>
  <cp:lastModifiedBy>Suzhen Wu</cp:lastModifiedBy>
  <cp:revision>92</cp:revision>
  <dcterms:created xsi:type="dcterms:W3CDTF">2012-03-01T06:10:42Z</dcterms:created>
  <dcterms:modified xsi:type="dcterms:W3CDTF">2024-02-22T05:09:16Z</dcterms:modified>
</cp:coreProperties>
</file>