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>
  <p:sldMasterIdLst>
    <p:sldMasterId id="2147483960" r:id="rId1"/>
  </p:sldMasterIdLst>
  <p:notesMasterIdLst>
    <p:notesMasterId r:id="rId12"/>
  </p:notesMasterIdLst>
  <p:sldIdLst>
    <p:sldId id="256" r:id="rId2"/>
    <p:sldId id="264" r:id="rId3"/>
    <p:sldId id="266" r:id="rId4"/>
    <p:sldId id="262" r:id="rId5"/>
    <p:sldId id="267" r:id="rId6"/>
    <p:sldId id="258" r:id="rId7"/>
    <p:sldId id="259" r:id="rId8"/>
    <p:sldId id="260" r:id="rId9"/>
    <p:sldId id="265" r:id="rId10"/>
    <p:sldId id="261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66"/>
  </p:normalViewPr>
  <p:slideViewPr>
    <p:cSldViewPr>
      <p:cViewPr varScale="1">
        <p:scale>
          <a:sx n="115" d="100"/>
          <a:sy n="115" d="100"/>
        </p:scale>
        <p:origin x="18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06315C8-2579-E243-B830-C3F0CD7DD3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890371-CB6B-5F4F-9221-42A3AC3DD60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DDF46D3-F2B0-AF4B-B0BE-20EF3A6BBE4C}" type="datetimeFigureOut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B80441A-459D-A745-8BFA-3D1CBAC9F2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F918DE0-588E-8D45-83F6-B96CF5097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1D7650-15FF-CC44-8909-7002E5EC3E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4CE136-23A5-164B-9937-EC50ABF88F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9F58B1E-77B7-0F48-B70D-FC54D725B6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3957FDE-55EB-744E-9BBC-356A5B87BA87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>
            <a:extLst>
              <a:ext uri="{FF2B5EF4-FFF2-40B4-BE49-F238E27FC236}">
                <a16:creationId xmlns:a16="http://schemas.microsoft.com/office/drawing/2014/main" id="{ADD242BC-E958-384D-BACE-AA7D71142133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id="{E6D84D0E-67AA-D84E-98F9-F7B9E2ACB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>
              <a:extLst>
                <a:ext uri="{FF2B5EF4-FFF2-40B4-BE49-F238E27FC236}">
                  <a16:creationId xmlns:a16="http://schemas.microsoft.com/office/drawing/2014/main" id="{635157D4-1416-CD42-A97C-CD47B69A0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18">
              <a:extLst>
                <a:ext uri="{FF2B5EF4-FFF2-40B4-BE49-F238E27FC236}">
                  <a16:creationId xmlns:a16="http://schemas.microsoft.com/office/drawing/2014/main" id="{8E399076-09E3-2F44-8431-EDF7852DF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544F33B7-6AF3-C24B-A0AD-25611D46BF24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 baseline="0"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200" baseline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1" name="日期占位符 29">
            <a:extLst>
              <a:ext uri="{FF2B5EF4-FFF2-40B4-BE49-F238E27FC236}">
                <a16:creationId xmlns:a16="http://schemas.microsoft.com/office/drawing/2014/main" id="{6C168877-30F0-9040-B3FE-56679D52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3AE9166-CA1E-234A-A25C-8A62EA8D5784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12" name="页脚占位符 18">
            <a:extLst>
              <a:ext uri="{FF2B5EF4-FFF2-40B4-BE49-F238E27FC236}">
                <a16:creationId xmlns:a16="http://schemas.microsoft.com/office/drawing/2014/main" id="{DCBA2CA5-0EF8-C74D-8EF9-29FEF2A8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13" name="灯片编号占位符 26">
            <a:extLst>
              <a:ext uri="{FF2B5EF4-FFF2-40B4-BE49-F238E27FC236}">
                <a16:creationId xmlns:a16="http://schemas.microsoft.com/office/drawing/2014/main" id="{732A7DC1-8040-6248-BA72-39520B9F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647B3A4-6771-E447-A22C-A7626C0788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9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6CA584E4-6017-224B-8480-DD395053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503E4-1D71-3940-A741-FDF29735AF7A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BBC1B751-25C7-0840-9CA3-75EE5600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6BF32EBA-051E-684F-A3D4-0F683987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EFD27-5B4E-1649-94DB-1C16E87709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A95CA693-5282-E14A-BDC3-BC4CDD9D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78CCC-5F83-1047-9C88-CB8EAC15CC6A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27174F12-F21B-074A-A83B-C0F9F103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5B709F95-3759-9545-AAF4-0CCADE58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3C246-C117-2143-82F0-66ECDF458A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21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000" baseline="0"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600" baseline="0"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400" baseline="0"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200" baseline="0"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000" baseline="0">
                <a:latin typeface="Times New Roman" pitchFamily="18" charset="0"/>
                <a:ea typeface="宋体" pitchFamily="2" charset="-122"/>
              </a:defRPr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ffectLst/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15DEE1BD-8216-474F-8FA3-6E5CB417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F63CD-559B-3841-8D3F-0E3541A66594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9944060F-D232-6F45-BA24-6B00EDC8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577556C2-5863-E94C-AE74-D23F97B1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1F83D-CE6F-C249-98C2-F94E9BCFCB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7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>
            <a:extLst>
              <a:ext uri="{FF2B5EF4-FFF2-40B4-BE49-F238E27FC236}">
                <a16:creationId xmlns:a16="http://schemas.microsoft.com/office/drawing/2014/main" id="{24FD6367-F243-844F-9CF7-0F1ED336E5D2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>
            <a:extLst>
              <a:ext uri="{FF2B5EF4-FFF2-40B4-BE49-F238E27FC236}">
                <a16:creationId xmlns:a16="http://schemas.microsoft.com/office/drawing/2014/main" id="{D739C40C-8EAE-F44B-9479-D08CBF3BF4F1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E78C3503-61A1-B34A-9D7E-ED32088D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92096A-DD0D-D943-B7CC-430142C00018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49D6CC6D-AE68-7149-A43F-0B1B1419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BD75BCAD-3535-8E41-B548-2E435B6B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D8BF7-9BB1-DE42-BCC1-35455FB1C2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640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5BE83E-DA39-F246-97E9-31CCD1BE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29FB731-13D3-7642-8DA0-838F9BDDDD53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32FA5C-8665-334D-8AB4-02DA7B57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DD689B-C2B3-E24D-A7A8-A6CC1065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3708F-3A00-264E-B704-717AF88CAD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829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A2EFC4-44EE-124D-9D52-593CA1B6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D41F6A9-69F4-0148-BEFA-73E32C0C4A8B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DFCAAF-B158-A541-AB17-61C9F45B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97FB84-1FE4-9148-B879-24D4A148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6621E-F26C-FB46-9A3D-4C7FB18325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11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363FDB-3EDF-FF44-A91F-2457A3C0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5BDC7DA-7080-6447-9906-DC89D3616476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50CC8D-6EF2-7D43-9C2D-94C41EF7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868353-E64D-6840-ABED-BFEC7F6F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673FF-02C0-C94E-8847-8F9D008C66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97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>
            <a:extLst>
              <a:ext uri="{FF2B5EF4-FFF2-40B4-BE49-F238E27FC236}">
                <a16:creationId xmlns:a16="http://schemas.microsoft.com/office/drawing/2014/main" id="{CB3C152F-A517-F84A-AEC5-1C471970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ECA87-C376-9D4E-AA8A-DAA656D624BC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3" name="页脚占位符 21">
            <a:extLst>
              <a:ext uri="{FF2B5EF4-FFF2-40B4-BE49-F238E27FC236}">
                <a16:creationId xmlns:a16="http://schemas.microsoft.com/office/drawing/2014/main" id="{507B3A5C-2C41-C146-87B7-23A57EDA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4" name="灯片编号占位符 17">
            <a:extLst>
              <a:ext uri="{FF2B5EF4-FFF2-40B4-BE49-F238E27FC236}">
                <a16:creationId xmlns:a16="http://schemas.microsoft.com/office/drawing/2014/main" id="{A1C411B4-8F25-584B-B47B-1EE42BEA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1B9F0-6B62-724B-B20A-DD31B92291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6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3B6153-54D0-C141-ADF3-25321B14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5FE2E4-7E65-EB49-A029-3B01A8D08CF3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AB5CDA-E78D-D443-A53B-9FE5412E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66C62-FD4D-B345-BD3F-147EABD7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C0D93-B761-D142-8F7D-61CD26558D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86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0">
            <a:extLst>
              <a:ext uri="{FF2B5EF4-FFF2-40B4-BE49-F238E27FC236}">
                <a16:creationId xmlns:a16="http://schemas.microsoft.com/office/drawing/2014/main" id="{9C0AB0C9-4D6C-6B4B-8BA1-37AF4B1975C4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>
            <a:extLst>
              <a:ext uri="{FF2B5EF4-FFF2-40B4-BE49-F238E27FC236}">
                <a16:creationId xmlns:a16="http://schemas.microsoft.com/office/drawing/2014/main" id="{5F4B9198-D023-9C45-8546-F11166A1DBDE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1330642500 h 528"/>
              <a:gd name="T6" fmla="*/ 20913987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9E357F8B-2B84-5847-B6AF-6569A24AB583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6">
            <a:extLst>
              <a:ext uri="{FF2B5EF4-FFF2-40B4-BE49-F238E27FC236}">
                <a16:creationId xmlns:a16="http://schemas.microsoft.com/office/drawing/2014/main" id="{EDDF2D0B-9175-A648-9556-1D4C7FF84B27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>
            <a:extLst>
              <a:ext uri="{FF2B5EF4-FFF2-40B4-BE49-F238E27FC236}">
                <a16:creationId xmlns:a16="http://schemas.microsoft.com/office/drawing/2014/main" id="{BC7EF99E-9BEE-0944-BE25-0B67748235CC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>
            <a:extLst>
              <a:ext uri="{FF2B5EF4-FFF2-40B4-BE49-F238E27FC236}">
                <a16:creationId xmlns:a16="http://schemas.microsoft.com/office/drawing/2014/main" id="{D35EE03B-2AD1-6940-9DFB-F5CB080997B6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>
            <a:extLst>
              <a:ext uri="{FF2B5EF4-FFF2-40B4-BE49-F238E27FC236}">
                <a16:creationId xmlns:a16="http://schemas.microsoft.com/office/drawing/2014/main" id="{10BD39D3-A989-A040-BB0D-4C5C46CF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77B6E30-7112-984D-9F57-764D2F62077F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12" name="页脚占位符 5">
            <a:extLst>
              <a:ext uri="{FF2B5EF4-FFF2-40B4-BE49-F238E27FC236}">
                <a16:creationId xmlns:a16="http://schemas.microsoft.com/office/drawing/2014/main" id="{6A1E8662-63FD-BD49-A81F-71679C45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13" name="灯片编号占位符 6">
            <a:extLst>
              <a:ext uri="{FF2B5EF4-FFF2-40B4-BE49-F238E27FC236}">
                <a16:creationId xmlns:a16="http://schemas.microsoft.com/office/drawing/2014/main" id="{68BF18C6-8D1B-1C41-B124-169BA3F3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82C38-C5B8-6C48-89B7-B29615A7F4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0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>
            <a:extLst>
              <a:ext uri="{FF2B5EF4-FFF2-40B4-BE49-F238E27FC236}">
                <a16:creationId xmlns:a16="http://schemas.microsoft.com/office/drawing/2014/main" id="{2B6B72B4-56EE-934D-8165-F16E28498DB5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>
            <a:extLst>
              <a:ext uri="{FF2B5EF4-FFF2-40B4-BE49-F238E27FC236}">
                <a16:creationId xmlns:a16="http://schemas.microsoft.com/office/drawing/2014/main" id="{81C2DDA3-20F2-9B42-A421-C12257D06CF7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1330642500 h 528"/>
              <a:gd name="T6" fmla="*/ 20913987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9585359D-74FB-E044-9EB6-F780F100FB44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DD9D403-9A25-2F42-BA30-3194B801724E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>
            <a:extLst>
              <a:ext uri="{FF2B5EF4-FFF2-40B4-BE49-F238E27FC236}">
                <a16:creationId xmlns:a16="http://schemas.microsoft.com/office/drawing/2014/main" id="{65EFA37E-9788-F745-B747-9CE9EEA26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p3d prstMaterial="softEdge">
              <a:bevelT w="25400" h="25400"/>
            </a:sp3d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3" name="文本占位符 29">
            <a:extLst>
              <a:ext uri="{FF2B5EF4-FFF2-40B4-BE49-F238E27FC236}">
                <a16:creationId xmlns:a16="http://schemas.microsoft.com/office/drawing/2014/main" id="{1049FE68-A030-6747-94FA-645025525A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5B778605-D734-214D-A569-66E592534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9BB3B641-4E0F-554A-AD1A-6E009C428BDB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35B7CADA-86CE-264B-B530-CB5BBC959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计算机系统结构实验</a:t>
            </a:r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4B821425-7AB5-A340-9FDD-0C8B8AA54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B06883BB-D0C4-9347-A68A-76BCE29D68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13" r:id="rId2"/>
    <p:sldLayoutId id="2147484218" r:id="rId3"/>
    <p:sldLayoutId id="2147484219" r:id="rId4"/>
    <p:sldLayoutId id="2147484220" r:id="rId5"/>
    <p:sldLayoutId id="2147484221" r:id="rId6"/>
    <p:sldLayoutId id="2147484214" r:id="rId7"/>
    <p:sldLayoutId id="2147484222" r:id="rId8"/>
    <p:sldLayoutId id="2147484223" r:id="rId9"/>
    <p:sldLayoutId id="2147484215" r:id="rId10"/>
    <p:sldLayoutId id="2147484216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2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2981938191@qq.com" TargetMode="External"/><Relationship Id="rId2" Type="http://schemas.openxmlformats.org/officeDocument/2006/relationships/hyperlink" Target="mailto:suzhen@xmu.edu.c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8C9D2-910C-5141-BAE6-5E7CD0BD6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计算机系统结构实验</a:t>
            </a:r>
            <a:br>
              <a:rPr lang="en-US" altLang="zh-CN" dirty="0"/>
            </a:br>
            <a:r>
              <a:rPr lang="en-US" altLang="zh-CN" dirty="0"/>
              <a:t>Cache</a:t>
            </a:r>
            <a:r>
              <a:rPr lang="zh-CN" altLang="en-US" dirty="0"/>
              <a:t>性能分析</a:t>
            </a:r>
          </a:p>
        </p:txBody>
      </p:sp>
      <p:sp>
        <p:nvSpPr>
          <p:cNvPr id="14338" name="副标题 2">
            <a:extLst>
              <a:ext uri="{FF2B5EF4-FFF2-40B4-BE49-F238E27FC236}">
                <a16:creationId xmlns:a16="http://schemas.microsoft.com/office/drawing/2014/main" id="{850D5EB7-1B2C-1B41-8A4B-C40770847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zh-CN" altLang="en-US"/>
              <a:t>吴素贞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1">
            <a:extLst>
              <a:ext uri="{FF2B5EF4-FFF2-40B4-BE49-F238E27FC236}">
                <a16:creationId xmlns:a16="http://schemas.microsoft.com/office/drawing/2014/main" id="{D1610D40-3213-704A-B02F-AB5D02C1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请先仔细阅读实验书</a:t>
            </a:r>
            <a:r>
              <a:rPr lang="en-US" altLang="zh-CN" dirty="0"/>
              <a:t>P86-P96</a:t>
            </a:r>
            <a:r>
              <a:rPr lang="zh-CN" altLang="en-US" dirty="0"/>
              <a:t>页内容，绝大多数知识在这里找得到答案。</a:t>
            </a:r>
            <a:endParaRPr lang="en-US" altLang="zh-CN" dirty="0"/>
          </a:p>
          <a:p>
            <a:r>
              <a:rPr lang="zh-CN" altLang="en-US" dirty="0"/>
              <a:t>指导老师</a:t>
            </a:r>
            <a:endParaRPr lang="en-US" altLang="zh-CN" dirty="0"/>
          </a:p>
          <a:p>
            <a:pPr lvl="1"/>
            <a:r>
              <a:rPr lang="zh-CN" altLang="en-US" dirty="0"/>
              <a:t>吴素贞  </a:t>
            </a:r>
            <a:r>
              <a:rPr lang="en-US" altLang="zh-CN" dirty="0">
                <a:hlinkClick r:id="rId2"/>
              </a:rPr>
              <a:t>suzhen@xmu.edu.cn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助教</a:t>
            </a:r>
            <a:endParaRPr lang="en-US" altLang="zh-CN" dirty="0"/>
          </a:p>
          <a:p>
            <a:pPr lvl="1"/>
            <a:r>
              <a:rPr lang="zh-CN" altLang="en-US" sz="2400" dirty="0"/>
              <a:t>王河山</a:t>
            </a:r>
            <a:r>
              <a:rPr lang="en-US" altLang="zh-CN" sz="2400">
                <a:hlinkClick r:id="rId3"/>
              </a:rPr>
              <a:t>2391197081@qq.com</a:t>
            </a:r>
            <a:endParaRPr lang="en-US" altLang="zh-CN" sz="2400" dirty="0"/>
          </a:p>
        </p:txBody>
      </p:sp>
      <p:sp>
        <p:nvSpPr>
          <p:cNvPr id="17411" name="日期占位符 2">
            <a:extLst>
              <a:ext uri="{FF2B5EF4-FFF2-40B4-BE49-F238E27FC236}">
                <a16:creationId xmlns:a16="http://schemas.microsoft.com/office/drawing/2014/main" id="{28542737-624B-3348-AB44-E41B2DC8F6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7AFF6F-FCA0-4588-B0FE-01660B93A1FF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2024/2/22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954E01D-5B94-F94E-9091-F2AECCEE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需要帮助？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内容占位符 1">
            <a:extLst>
              <a:ext uri="{FF2B5EF4-FFF2-40B4-BE49-F238E27FC236}">
                <a16:creationId xmlns:a16="http://schemas.microsoft.com/office/drawing/2014/main" id="{FA1FB02F-2305-BB43-B8B6-E1C65DD09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2858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/>
              <a:t>本次实验包括</a:t>
            </a:r>
            <a:r>
              <a:rPr lang="en-US" altLang="zh-CN"/>
              <a:t>3</a:t>
            </a:r>
            <a:r>
              <a:rPr lang="zh-CN" altLang="en-US"/>
              <a:t>部分</a:t>
            </a:r>
            <a:endParaRPr lang="en-US" altLang="zh-CN"/>
          </a:p>
          <a:p>
            <a:pPr lvl="1" eaLnBrk="1" hangingPunct="1"/>
            <a:r>
              <a:rPr lang="en-US" altLang="zh-CN"/>
              <a:t>1. </a:t>
            </a:r>
            <a:r>
              <a:rPr lang="zh-CN" altLang="en-US"/>
              <a:t>验证性实验（见实验教程）</a:t>
            </a:r>
            <a:endParaRPr lang="en-US" altLang="zh-CN"/>
          </a:p>
          <a:p>
            <a:pPr lvl="1" eaLnBrk="1" hangingPunct="1"/>
            <a:r>
              <a:rPr lang="en-US" altLang="zh-CN"/>
              <a:t>2. </a:t>
            </a:r>
            <a:r>
              <a:rPr lang="zh-CN" altLang="en-US"/>
              <a:t>补充实验</a:t>
            </a:r>
            <a:endParaRPr lang="en-US" altLang="zh-CN"/>
          </a:p>
          <a:p>
            <a:pPr lvl="1" eaLnBrk="1" hangingPunct="1"/>
            <a:r>
              <a:rPr lang="en-US" altLang="zh-CN"/>
              <a:t>3. </a:t>
            </a:r>
            <a:r>
              <a:rPr lang="zh-CN" altLang="en-US"/>
              <a:t>探究性实验（</a:t>
            </a:r>
            <a:r>
              <a:rPr lang="en-US" altLang="zh-CN"/>
              <a:t>2</a:t>
            </a:r>
            <a:r>
              <a:rPr lang="zh-CN" altLang="en-US"/>
              <a:t>选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en-US" altLang="zh-CN"/>
          </a:p>
          <a:p>
            <a:pPr eaLnBrk="1" hangingPunct="1"/>
            <a:r>
              <a:rPr lang="zh-CN" altLang="en-US"/>
              <a:t>前两部分内容要求课上完成，并现场检查；</a:t>
            </a:r>
            <a:endParaRPr lang="en-US" altLang="zh-CN"/>
          </a:p>
          <a:p>
            <a:pPr eaLnBrk="1" hangingPunct="1"/>
            <a:r>
              <a:rPr lang="zh-CN" altLang="en-US"/>
              <a:t>第三部分内容可在课上完成，也可课后完成。</a:t>
            </a:r>
            <a:r>
              <a:rPr lang="zh-CN" altLang="en-US" b="1"/>
              <a:t>欢迎讨论，谢绝抄袭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10243" name="日期占位符 2">
            <a:extLst>
              <a:ext uri="{FF2B5EF4-FFF2-40B4-BE49-F238E27FC236}">
                <a16:creationId xmlns:a16="http://schemas.microsoft.com/office/drawing/2014/main" id="{7ED2D8BD-4D6A-2E4B-9E7C-112BC6AA80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C68F0A-082E-4214-80C3-9770F784470E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2024/2/22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1F17FA1-792C-A047-A842-635B172B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实验说明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内容占位符 1">
            <a:extLst>
              <a:ext uri="{FF2B5EF4-FFF2-40B4-BE49-F238E27FC236}">
                <a16:creationId xmlns:a16="http://schemas.microsoft.com/office/drawing/2014/main" id="{47B1A775-622E-814A-93C4-2D40340EF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见实验教程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CFE0022-85F0-234A-8001-76C600DB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1. </a:t>
            </a:r>
            <a:r>
              <a:rPr lang="zh-CN" altLang="en-US" dirty="0">
                <a:ea typeface="宋体" charset="-122"/>
              </a:rPr>
              <a:t>验证性实验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1347F-F817-554A-AFC9-FE7265EF43D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2C3091-54C6-4966-8CCE-5CFB9FB54DF7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1">
            <a:extLst>
              <a:ext uri="{FF2B5EF4-FFF2-40B4-BE49-F238E27FC236}">
                <a16:creationId xmlns:a16="http://schemas.microsoft.com/office/drawing/2014/main" id="{79AEBB27-E8EA-3E43-8695-5E05ECD40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简单设计实验，理解</a:t>
            </a:r>
            <a:r>
              <a:rPr lang="en-US" altLang="zh-CN"/>
              <a:t>Cache</a:t>
            </a:r>
            <a:r>
              <a:rPr lang="zh-CN" altLang="en-US"/>
              <a:t>预取</a:t>
            </a:r>
            <a:endParaRPr lang="en-US" altLang="zh-CN"/>
          </a:p>
          <a:p>
            <a:pPr lvl="1" eaLnBrk="1" hangingPunct="1"/>
            <a:r>
              <a:rPr lang="en-US" altLang="zh-CN"/>
              <a:t>Cache</a:t>
            </a:r>
            <a:r>
              <a:rPr lang="zh-CN" altLang="en-US"/>
              <a:t>预取的思想是什么？</a:t>
            </a:r>
            <a:endParaRPr lang="en-US" altLang="zh-CN"/>
          </a:p>
          <a:p>
            <a:pPr lvl="1" eaLnBrk="1" hangingPunct="1"/>
            <a:r>
              <a:rPr lang="zh-CN" altLang="en-US"/>
              <a:t>在模拟器中，能否设计实验模拟</a:t>
            </a:r>
            <a:r>
              <a:rPr lang="en-US" altLang="zh-CN"/>
              <a:t>Cache</a:t>
            </a:r>
            <a:r>
              <a:rPr lang="zh-CN" altLang="en-US"/>
              <a:t>的预取过程？请设计实验（设计地址序列）直观展示，并在检查时加以说明。</a:t>
            </a:r>
            <a:endParaRPr lang="en-US" altLang="zh-CN"/>
          </a:p>
          <a:p>
            <a:pPr lvl="1" eaLnBrk="1" hangingPunct="1"/>
            <a:r>
              <a:rPr lang="zh-CN" altLang="en-US"/>
              <a:t>预取对性能是否一定有提升？请通过数据加以说明。</a:t>
            </a:r>
          </a:p>
        </p:txBody>
      </p:sp>
      <p:sp>
        <p:nvSpPr>
          <p:cNvPr id="11267" name="日期占位符 2">
            <a:extLst>
              <a:ext uri="{FF2B5EF4-FFF2-40B4-BE49-F238E27FC236}">
                <a16:creationId xmlns:a16="http://schemas.microsoft.com/office/drawing/2014/main" id="{62683B1E-EA67-F548-9267-285E3B2D91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E66F26-7F26-423F-9942-F461AC35D90A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2024/2/22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353CB08-AE4A-154D-AF24-1F627696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2. </a:t>
            </a:r>
            <a:r>
              <a:rPr lang="zh-CN" altLang="en-US" dirty="0"/>
              <a:t>补充实验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内容占位符 1">
            <a:extLst>
              <a:ext uri="{FF2B5EF4-FFF2-40B4-BE49-F238E27FC236}">
                <a16:creationId xmlns:a16="http://schemas.microsoft.com/office/drawing/2014/main" id="{6B7E78AB-22BD-D045-BEB4-84AB8640B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3.1 </a:t>
            </a:r>
            <a:r>
              <a:rPr lang="zh-CN" altLang="en-US"/>
              <a:t>分离</a:t>
            </a:r>
            <a:r>
              <a:rPr lang="en-US" altLang="zh-CN"/>
              <a:t>Cache</a:t>
            </a:r>
            <a:r>
              <a:rPr lang="zh-CN" altLang="en-US"/>
              <a:t>与混合式</a:t>
            </a:r>
            <a:r>
              <a:rPr lang="en-US" altLang="zh-CN"/>
              <a:t>Cache</a:t>
            </a:r>
          </a:p>
          <a:p>
            <a:pPr eaLnBrk="1" hangingPunct="1"/>
            <a:r>
              <a:rPr lang="en-US" altLang="zh-CN"/>
              <a:t>3.2 Cache</a:t>
            </a:r>
            <a:r>
              <a:rPr lang="zh-CN" altLang="en-US"/>
              <a:t>友好的程序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76FEF16-7AB6-894D-B8BE-EC5714BE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lvl="1" eaLnBrk="1" hangingPunct="1">
              <a:defRPr/>
            </a:pPr>
            <a:r>
              <a:rPr lang="en-US" altLang="zh-CN" dirty="0">
                <a:ea typeface="宋体" charset="-122"/>
              </a:rPr>
              <a:t>3. </a:t>
            </a:r>
            <a:r>
              <a:rPr lang="zh-CN" altLang="en-US" dirty="0">
                <a:ea typeface="宋体" charset="-122"/>
              </a:rPr>
              <a:t>探究性实验（</a:t>
            </a:r>
            <a:r>
              <a:rPr lang="en-US" altLang="zh-CN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选</a:t>
            </a:r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）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A9A40-1508-144F-8E40-3C621E8349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2C3091-54C6-4966-8CCE-5CFB9FB54DF7}" type="datetime1">
              <a:rPr lang="zh-CN" altLang="en-US"/>
              <a:pPr>
                <a:defRPr/>
              </a:pPr>
              <a:t>2024/2/22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内容占位符 1">
            <a:extLst>
              <a:ext uri="{FF2B5EF4-FFF2-40B4-BE49-F238E27FC236}">
                <a16:creationId xmlns:a16="http://schemas.microsoft.com/office/drawing/2014/main" id="{4816C3EE-D13E-D140-97B9-7824045F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设计实验，分析分离</a:t>
            </a:r>
            <a:r>
              <a:rPr lang="en-US" altLang="zh-CN" sz="2800"/>
              <a:t>Cache</a:t>
            </a:r>
            <a:r>
              <a:rPr lang="zh-CN" altLang="en-US" sz="2800"/>
              <a:t>和混合式</a:t>
            </a:r>
            <a:r>
              <a:rPr lang="en-US" altLang="zh-CN" sz="2800"/>
              <a:t>Cache</a:t>
            </a:r>
            <a:r>
              <a:rPr lang="zh-CN" altLang="en-US" sz="2800"/>
              <a:t>的性能差异</a:t>
            </a:r>
            <a:endParaRPr lang="en-US" altLang="zh-CN" sz="2800"/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供选择的角度（</a:t>
            </a:r>
            <a:r>
              <a:rPr lang="en-US" altLang="zh-CN" sz="2800"/>
              <a:t>2</a:t>
            </a:r>
            <a:r>
              <a:rPr lang="zh-CN" altLang="en-US" sz="2800"/>
              <a:t>选</a:t>
            </a:r>
            <a:r>
              <a:rPr lang="en-US" altLang="zh-CN" sz="2800"/>
              <a:t>1</a:t>
            </a:r>
            <a:r>
              <a:rPr lang="zh-CN" altLang="en-US" sz="2800">
                <a:sym typeface="Wingdings" pitchFamily="2" charset="2"/>
              </a:rPr>
              <a:t>）</a:t>
            </a:r>
            <a:endParaRPr lang="en-US" altLang="zh-CN" sz="2800"/>
          </a:p>
          <a:p>
            <a:pPr marL="906463" lvl="1" indent="-514350" eaLnBrk="1" hangingPunct="1">
              <a:lnSpc>
                <a:spcPct val="90000"/>
              </a:lnSpc>
              <a:buFontTx/>
              <a:buAutoNum type="circleNumDbPlain"/>
            </a:pPr>
            <a:r>
              <a:rPr lang="zh-CN" altLang="en-US" sz="2400"/>
              <a:t>假定分离</a:t>
            </a:r>
            <a:r>
              <a:rPr lang="en-US" altLang="zh-CN" sz="2400"/>
              <a:t>Cache</a:t>
            </a:r>
            <a:r>
              <a:rPr lang="zh-CN" altLang="en-US" sz="2400"/>
              <a:t>中数据</a:t>
            </a:r>
            <a:r>
              <a:rPr lang="en-US" altLang="zh-CN" sz="2400"/>
              <a:t>Cache</a:t>
            </a:r>
            <a:r>
              <a:rPr lang="zh-CN" altLang="en-US" sz="2400"/>
              <a:t>与指令</a:t>
            </a:r>
            <a:r>
              <a:rPr lang="en-US" altLang="zh-CN" sz="2400"/>
              <a:t>Cache</a:t>
            </a:r>
            <a:r>
              <a:rPr lang="zh-CN" altLang="en-US" sz="2400"/>
              <a:t>容量</a:t>
            </a:r>
            <a:r>
              <a:rPr lang="en-US" altLang="zh-CN" sz="2400"/>
              <a:t>1:1</a:t>
            </a:r>
            <a:r>
              <a:rPr lang="zh-CN" altLang="en-US" sz="2400"/>
              <a:t>，分析不同总容量下，分离式</a:t>
            </a:r>
            <a:r>
              <a:rPr lang="en-US" altLang="zh-CN" sz="2400"/>
              <a:t>Cache</a:t>
            </a:r>
            <a:r>
              <a:rPr lang="zh-CN" altLang="en-US" sz="2400"/>
              <a:t>与混合式</a:t>
            </a:r>
            <a:r>
              <a:rPr lang="en-US" altLang="zh-CN" sz="2400"/>
              <a:t>Cache</a:t>
            </a:r>
            <a:r>
              <a:rPr lang="zh-CN" altLang="en-US" sz="2400"/>
              <a:t>的性能差异；</a:t>
            </a:r>
            <a:endParaRPr lang="en-US" altLang="zh-CN" sz="2400"/>
          </a:p>
          <a:p>
            <a:pPr marL="906463" lvl="1" indent="-514350" eaLnBrk="1" hangingPunct="1">
              <a:lnSpc>
                <a:spcPct val="90000"/>
              </a:lnSpc>
              <a:buFontTx/>
              <a:buAutoNum type="circleNumDbPlain"/>
            </a:pPr>
            <a:r>
              <a:rPr lang="zh-CN" altLang="en-US" sz="2400"/>
              <a:t>在特定的总容量（</a:t>
            </a:r>
            <a:r>
              <a:rPr lang="en-US" altLang="zh-CN" sz="2400"/>
              <a:t>512K</a:t>
            </a:r>
            <a:r>
              <a:rPr lang="zh-CN" altLang="en-US" sz="2400"/>
              <a:t>）下，探究分离</a:t>
            </a:r>
            <a:r>
              <a:rPr lang="en-US" altLang="zh-CN" sz="2400"/>
              <a:t>Cache</a:t>
            </a:r>
            <a:r>
              <a:rPr lang="zh-CN" altLang="en-US" sz="2400"/>
              <a:t>中最佳的（数据</a:t>
            </a:r>
            <a:r>
              <a:rPr lang="en-US" altLang="zh-CN" sz="2400"/>
              <a:t>:</a:t>
            </a:r>
            <a:r>
              <a:rPr lang="zh-CN" altLang="en-US" sz="2400"/>
              <a:t>指令容量）比。</a:t>
            </a:r>
            <a:endParaRPr lang="en-US" altLang="zh-CN" sz="2400"/>
          </a:p>
          <a:p>
            <a:pPr lvl="2" eaLnBrk="1" hangingPunct="1">
              <a:lnSpc>
                <a:spcPct val="90000"/>
              </a:lnSpc>
            </a:pPr>
            <a:r>
              <a:rPr lang="zh-CN" altLang="en-US" sz="2200"/>
              <a:t>由于实验软件限制，这个实验不太好做，但依然可以有一些结论，如</a:t>
            </a:r>
            <a:r>
              <a:rPr lang="en-US" altLang="zh-CN" sz="2200"/>
              <a:t>128K</a:t>
            </a:r>
            <a:r>
              <a:rPr lang="zh-CN" altLang="en-US" sz="2200"/>
              <a:t>（</a:t>
            </a:r>
            <a:r>
              <a:rPr lang="en-US" altLang="zh-CN" sz="2200"/>
              <a:t>D</a:t>
            </a:r>
            <a:r>
              <a:rPr lang="zh-CN" altLang="en-US" sz="2200"/>
              <a:t>）</a:t>
            </a:r>
            <a:r>
              <a:rPr lang="en-US" altLang="zh-CN" sz="2200"/>
              <a:t>+256K</a:t>
            </a:r>
            <a:r>
              <a:rPr lang="zh-CN" altLang="en-US" sz="2200"/>
              <a:t>（</a:t>
            </a:r>
            <a:r>
              <a:rPr lang="en-US" altLang="zh-CN" sz="2200"/>
              <a:t>I</a:t>
            </a:r>
            <a:r>
              <a:rPr lang="zh-CN" altLang="en-US" sz="2200"/>
              <a:t>）与</a:t>
            </a:r>
            <a:r>
              <a:rPr lang="en-US" altLang="zh-CN" sz="2200"/>
              <a:t>256K</a:t>
            </a:r>
            <a:r>
              <a:rPr lang="zh-CN" altLang="en-US" sz="2200"/>
              <a:t>（</a:t>
            </a:r>
            <a:r>
              <a:rPr lang="en-US" altLang="zh-CN" sz="2200"/>
              <a:t>D</a:t>
            </a:r>
            <a:r>
              <a:rPr lang="zh-CN" altLang="en-US" sz="2200"/>
              <a:t>）</a:t>
            </a:r>
            <a:r>
              <a:rPr lang="en-US" altLang="zh-CN" sz="2200"/>
              <a:t>+128K</a:t>
            </a:r>
            <a:r>
              <a:rPr lang="zh-CN" altLang="en-US" sz="2200"/>
              <a:t>（</a:t>
            </a:r>
            <a:r>
              <a:rPr lang="en-US" altLang="zh-CN" sz="2200"/>
              <a:t>I</a:t>
            </a:r>
            <a:r>
              <a:rPr lang="zh-CN" altLang="en-US" sz="2200"/>
              <a:t>）</a:t>
            </a:r>
            <a:endParaRPr lang="en-US" altLang="zh-CN" sz="2200"/>
          </a:p>
          <a:p>
            <a:pPr marL="906463" lvl="1" indent="-514350" eaLnBrk="1" hangingPunct="1">
              <a:lnSpc>
                <a:spcPct val="90000"/>
              </a:lnSpc>
            </a:pPr>
            <a:endParaRPr lang="zh-CN" altLang="en-US" sz="2400"/>
          </a:p>
        </p:txBody>
      </p:sp>
      <p:sp>
        <p:nvSpPr>
          <p:cNvPr id="13315" name="日期占位符 2">
            <a:extLst>
              <a:ext uri="{FF2B5EF4-FFF2-40B4-BE49-F238E27FC236}">
                <a16:creationId xmlns:a16="http://schemas.microsoft.com/office/drawing/2014/main" id="{A53FF702-18D2-624F-BA22-4399CEEF57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F8A5DB-5DAB-4A22-92DD-0C2DF0C31E8B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2024/2/22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00E029F-754F-6740-B66D-7EF18980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3.1 </a:t>
            </a:r>
            <a:r>
              <a:rPr lang="zh-CN" altLang="en-US" dirty="0"/>
              <a:t>分离</a:t>
            </a:r>
            <a:r>
              <a:rPr lang="en-US" altLang="zh-CN" dirty="0"/>
              <a:t>Cache</a:t>
            </a:r>
            <a:r>
              <a:rPr lang="zh-CN" altLang="en-US" dirty="0"/>
              <a:t>与混合式</a:t>
            </a:r>
            <a:r>
              <a:rPr lang="en-US" altLang="zh-CN" dirty="0"/>
              <a:t>Cache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1">
            <a:extLst>
              <a:ext uri="{FF2B5EF4-FFF2-40B4-BE49-F238E27FC236}">
                <a16:creationId xmlns:a16="http://schemas.microsoft.com/office/drawing/2014/main" id="{B8792D70-5D3A-CC45-AC17-23ECBAAA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</a:t>
            </a:r>
            <a:r>
              <a:rPr lang="en-US" altLang="zh-CN"/>
              <a:t>Cache</a:t>
            </a:r>
            <a:r>
              <a:rPr lang="zh-CN" altLang="en-US"/>
              <a:t>的角度，分析以下代码的效率，以及改进方法</a:t>
            </a:r>
            <a:endParaRPr lang="en-US" altLang="zh-CN"/>
          </a:p>
          <a:p>
            <a:pPr eaLnBrk="1" hangingPunct="1"/>
            <a:r>
              <a:rPr lang="en-US" altLang="zh-CN"/>
              <a:t>for(i=0;i&lt;n;i++)</a:t>
            </a:r>
          </a:p>
          <a:p>
            <a:pPr eaLnBrk="1" hangingPunct="1">
              <a:buFont typeface="Wingdings 3" pitchFamily="2" charset="2"/>
              <a:buNone/>
            </a:pPr>
            <a:r>
              <a:rPr lang="en-US" altLang="zh-CN"/>
              <a:t>        for(j=0;j&lt;n;j++)</a:t>
            </a:r>
          </a:p>
          <a:p>
            <a:pPr eaLnBrk="1" hangingPunct="1">
              <a:buFont typeface="Wingdings 3" pitchFamily="2" charset="2"/>
              <a:buNone/>
            </a:pPr>
            <a:r>
              <a:rPr lang="en-US" altLang="zh-CN"/>
              <a:t>             for(k=0;l&lt;n;k++)</a:t>
            </a:r>
          </a:p>
          <a:p>
            <a:pPr eaLnBrk="1" hangingPunct="1">
              <a:buFont typeface="Wingdings 3" pitchFamily="2" charset="2"/>
              <a:buNone/>
            </a:pPr>
            <a:r>
              <a:rPr lang="en-US" altLang="zh-CN"/>
              <a:t>                  C[i][j]+=A[i][k]*B[k][j];</a:t>
            </a:r>
          </a:p>
          <a:p>
            <a:pPr eaLnBrk="1" hangingPunct="1"/>
            <a:r>
              <a:rPr lang="zh-CN" altLang="en-US"/>
              <a:t>即常写的矩阵相乘，但这个代码对</a:t>
            </a:r>
            <a:r>
              <a:rPr lang="en-US" altLang="zh-CN"/>
              <a:t>Cache</a:t>
            </a:r>
            <a:r>
              <a:rPr lang="zh-CN" altLang="en-US"/>
              <a:t>并不友好，性能并未达到最优</a:t>
            </a:r>
            <a:endParaRPr lang="en-US" altLang="zh-CN"/>
          </a:p>
        </p:txBody>
      </p:sp>
      <p:sp>
        <p:nvSpPr>
          <p:cNvPr id="14339" name="日期占位符 2">
            <a:extLst>
              <a:ext uri="{FF2B5EF4-FFF2-40B4-BE49-F238E27FC236}">
                <a16:creationId xmlns:a16="http://schemas.microsoft.com/office/drawing/2014/main" id="{CC74F789-DDA0-A748-9752-9A10D5DCA3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0FFC2F-D98E-4090-89FD-9F8EDB54B230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2024/2/22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B48092FC-6BF7-7642-953F-D3C89E9E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3.2 Cache</a:t>
            </a:r>
            <a:r>
              <a:rPr lang="zh-CN" altLang="en-US" dirty="0"/>
              <a:t>友好的程序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1">
            <a:extLst>
              <a:ext uri="{FF2B5EF4-FFF2-40B4-BE49-F238E27FC236}">
                <a16:creationId xmlns:a16="http://schemas.microsoft.com/office/drawing/2014/main" id="{2FED9E4B-654F-6D42-9B34-6CB1BE4B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/>
              <a:t>使用</a:t>
            </a:r>
            <a:r>
              <a:rPr lang="en-US" altLang="zh-CN" sz="2600"/>
              <a:t>C</a:t>
            </a:r>
            <a:r>
              <a:rPr lang="zh-CN" altLang="en-US" sz="2600"/>
              <a:t>语言，补全所给的程序片段，并进行性能测试</a:t>
            </a:r>
            <a:endParaRPr lang="en-US" altLang="zh-CN" sz="260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/>
              <a:t>提示：</a:t>
            </a:r>
            <a:endParaRPr lang="en-US" altLang="zh-CN" sz="2200"/>
          </a:p>
          <a:p>
            <a:pPr lvl="2" eaLnBrk="1" hangingPunct="1">
              <a:lnSpc>
                <a:spcPct val="90000"/>
              </a:lnSpc>
              <a:buFont typeface="Verdana" panose="020B0604030504040204" pitchFamily="34" charset="0"/>
              <a:buChar char="◦"/>
            </a:pPr>
            <a:r>
              <a:rPr lang="en-US" altLang="zh-CN" sz="2000"/>
              <a:t>A</a:t>
            </a:r>
            <a:r>
              <a:rPr lang="zh-CN" altLang="en-US" sz="2000"/>
              <a:t>、</a:t>
            </a:r>
            <a:r>
              <a:rPr lang="en-US" altLang="zh-CN" sz="2000"/>
              <a:t>B</a:t>
            </a:r>
            <a:r>
              <a:rPr lang="zh-CN" altLang="en-US" sz="2000"/>
              <a:t>的维数需要比较高（大于</a:t>
            </a:r>
            <a:r>
              <a:rPr lang="en-US" altLang="zh-CN" sz="2000"/>
              <a:t>1000×1000</a:t>
            </a:r>
            <a:r>
              <a:rPr lang="zh-CN" altLang="en-US" sz="2000"/>
              <a:t>）</a:t>
            </a:r>
            <a:endParaRPr lang="en-US" altLang="zh-CN" sz="2000"/>
          </a:p>
          <a:p>
            <a:pPr lvl="2" eaLnBrk="1" hangingPunct="1">
              <a:lnSpc>
                <a:spcPct val="90000"/>
              </a:lnSpc>
              <a:buFont typeface="Verdana" panose="020B0604030504040204" pitchFamily="34" charset="0"/>
              <a:buChar char="◦"/>
            </a:pPr>
            <a:r>
              <a:rPr lang="zh-CN" altLang="en-US" sz="2000"/>
              <a:t>可使用简单数据对</a:t>
            </a:r>
            <a:r>
              <a:rPr lang="en-US" altLang="zh-CN" sz="2000"/>
              <a:t>A</a:t>
            </a:r>
            <a:r>
              <a:rPr lang="zh-CN" altLang="en-US" sz="2000"/>
              <a:t>、</a:t>
            </a:r>
            <a:r>
              <a:rPr lang="en-US" altLang="zh-CN" sz="2000"/>
              <a:t>B</a:t>
            </a:r>
            <a:r>
              <a:rPr lang="zh-CN" altLang="en-US" sz="2000"/>
              <a:t>进行初始化，如随机或者</a:t>
            </a:r>
            <a:r>
              <a:rPr lang="en-US" altLang="zh-CN" sz="2000"/>
              <a:t>A[i][j]=i+j;</a:t>
            </a:r>
          </a:p>
          <a:p>
            <a:pPr lvl="2" eaLnBrk="1" hangingPunct="1">
              <a:lnSpc>
                <a:spcPct val="90000"/>
              </a:lnSpc>
              <a:buFont typeface="Verdana" panose="020B0604030504040204" pitchFamily="34" charset="0"/>
              <a:buChar char="◦"/>
            </a:pPr>
            <a:r>
              <a:rPr lang="zh-CN" altLang="en-US" sz="2000"/>
              <a:t>使用精确的测试函数，并多次测量取平均值</a:t>
            </a:r>
            <a:endParaRPr lang="en-US" altLang="zh-CN" sz="2000"/>
          </a:p>
          <a:p>
            <a:pPr lvl="2" eaLnBrk="1" hangingPunct="1">
              <a:lnSpc>
                <a:spcPct val="90000"/>
              </a:lnSpc>
              <a:buFont typeface="Verdana" panose="020B0604030504040204" pitchFamily="34" charset="0"/>
              <a:buChar char="◦"/>
            </a:pPr>
            <a:r>
              <a:rPr lang="zh-CN" altLang="en-US" sz="2000"/>
              <a:t>使用</a:t>
            </a:r>
            <a:r>
              <a:rPr lang="en-US" altLang="zh-CN" sz="2000"/>
              <a:t>Debug</a:t>
            </a:r>
            <a:r>
              <a:rPr lang="zh-CN" altLang="en-US" sz="2000"/>
              <a:t>模式进行编译（</a:t>
            </a:r>
            <a:r>
              <a:rPr lang="en-US" altLang="zh-CN" sz="2000"/>
              <a:t>Gcc</a:t>
            </a:r>
            <a:r>
              <a:rPr lang="zh-CN" altLang="en-US" sz="2000"/>
              <a:t>使用</a:t>
            </a:r>
            <a:r>
              <a:rPr lang="en-US" altLang="zh-CN" sz="2000"/>
              <a:t>-G</a:t>
            </a:r>
            <a:r>
              <a:rPr lang="zh-CN" altLang="en-US" sz="2000"/>
              <a:t>）</a:t>
            </a:r>
            <a:endParaRPr lang="en-US" altLang="zh-CN" sz="2000"/>
          </a:p>
          <a:p>
            <a:pPr eaLnBrk="1" hangingPunct="1">
              <a:lnSpc>
                <a:spcPct val="90000"/>
              </a:lnSpc>
            </a:pPr>
            <a:r>
              <a:rPr lang="zh-CN" altLang="en-US" sz="2600"/>
              <a:t>利用已有</a:t>
            </a:r>
            <a:r>
              <a:rPr lang="en-US" altLang="zh-CN" sz="2600"/>
              <a:t>Cache</a:t>
            </a:r>
            <a:r>
              <a:rPr lang="zh-CN" altLang="en-US" sz="2600"/>
              <a:t>知识，优化这段代码（给出修改位置，理由）并进行性能测试，与优化前代码进行对比</a:t>
            </a:r>
            <a:endParaRPr lang="en-US" altLang="zh-CN" sz="260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/>
              <a:t>提示：仔细阅读</a:t>
            </a:r>
            <a:r>
              <a:rPr lang="en-US" altLang="zh-CN" sz="2200"/>
              <a:t>P93-94</a:t>
            </a:r>
            <a:r>
              <a:rPr lang="zh-CN" altLang="en-US" sz="2200"/>
              <a:t>，内外循环交换和分块两种方法都适用，</a:t>
            </a:r>
            <a:r>
              <a:rPr lang="zh-CN" altLang="en-US" sz="2200" b="1"/>
              <a:t>只需实现一种</a:t>
            </a:r>
            <a:r>
              <a:rPr lang="zh-CN" altLang="en-US" sz="2200"/>
              <a:t>即可（</a:t>
            </a:r>
            <a:r>
              <a:rPr lang="en-US" altLang="zh-CN" sz="2200"/>
              <a:t>2</a:t>
            </a:r>
            <a:r>
              <a:rPr lang="zh-CN" altLang="en-US" sz="2200"/>
              <a:t>选</a:t>
            </a:r>
            <a:r>
              <a:rPr lang="en-US" altLang="zh-CN" sz="2200"/>
              <a:t>1</a:t>
            </a:r>
            <a:r>
              <a:rPr lang="zh-CN" altLang="en-US" sz="2200"/>
              <a:t>）。</a:t>
            </a:r>
            <a:endParaRPr lang="en-US" altLang="zh-CN" sz="2200"/>
          </a:p>
        </p:txBody>
      </p:sp>
      <p:sp>
        <p:nvSpPr>
          <p:cNvPr id="15363" name="日期占位符 2">
            <a:extLst>
              <a:ext uri="{FF2B5EF4-FFF2-40B4-BE49-F238E27FC236}">
                <a16:creationId xmlns:a16="http://schemas.microsoft.com/office/drawing/2014/main" id="{164C1E4A-9CC8-E744-8A61-2001635195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742605-9F16-4809-9204-AEB632B9A8D8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2024/2/22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B79FA02-7840-6941-8064-CA2EE00F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3.2 Cache</a:t>
            </a:r>
            <a:r>
              <a:rPr lang="zh-CN" altLang="en-US" dirty="0"/>
              <a:t>友好的程序</a:t>
            </a:r>
            <a:r>
              <a:rPr lang="en-US" altLang="zh-CN" dirty="0"/>
              <a:t>-</a:t>
            </a:r>
            <a:r>
              <a:rPr lang="zh-CN" altLang="en-US" dirty="0"/>
              <a:t>具体要求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1">
            <a:extLst>
              <a:ext uri="{FF2B5EF4-FFF2-40B4-BE49-F238E27FC236}">
                <a16:creationId xmlns:a16="http://schemas.microsoft.com/office/drawing/2014/main" id="{B9240C0C-BCE0-4D41-B51E-F949A2EBC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zh-CN" altLang="en-US" sz="2600"/>
              <a:t>实验报告只需给出后</a:t>
            </a:r>
            <a:r>
              <a:rPr lang="en-US" altLang="zh-CN" sz="2600"/>
              <a:t>2</a:t>
            </a:r>
            <a:r>
              <a:rPr lang="zh-CN" altLang="en-US" sz="2600"/>
              <a:t>部分，第</a:t>
            </a:r>
            <a:r>
              <a:rPr lang="en-US" altLang="zh-CN" sz="2600"/>
              <a:t>1</a:t>
            </a:r>
            <a:r>
              <a:rPr lang="zh-CN" altLang="en-US" sz="2600"/>
              <a:t>部分即实验教程中的验证性实验不需要写入实验报告中（但是要当堂检查并回答问题）。</a:t>
            </a:r>
            <a:endParaRPr lang="en-US" altLang="zh-CN" sz="2600"/>
          </a:p>
          <a:p>
            <a:pPr eaLnBrk="1" hangingPunct="1">
              <a:spcAft>
                <a:spcPct val="0"/>
              </a:spcAft>
            </a:pPr>
            <a:r>
              <a:rPr lang="zh-CN" altLang="en-US" sz="2600"/>
              <a:t>探究性实验两个实验选择一个完成即可，每个实验都有两个子分支，也只需要完成其中一个分支。相当于</a:t>
            </a:r>
            <a:r>
              <a:rPr lang="en-US" altLang="zh-CN" sz="2600" b="1">
                <a:solidFill>
                  <a:srgbClr val="FF0000"/>
                </a:solidFill>
              </a:rPr>
              <a:t>4</a:t>
            </a:r>
            <a:r>
              <a:rPr lang="zh-CN" altLang="en-US" sz="2600" b="1">
                <a:solidFill>
                  <a:srgbClr val="FF0000"/>
                </a:solidFill>
              </a:rPr>
              <a:t>选</a:t>
            </a:r>
            <a:r>
              <a:rPr lang="en-US" altLang="zh-CN" sz="2600" b="1">
                <a:solidFill>
                  <a:srgbClr val="FF0000"/>
                </a:solidFill>
              </a:rPr>
              <a:t>1</a:t>
            </a:r>
            <a:r>
              <a:rPr lang="zh-CN" altLang="en-US" sz="2600" b="1"/>
              <a:t>。</a:t>
            </a:r>
            <a:endParaRPr lang="en-US" altLang="zh-CN" sz="2600" b="1"/>
          </a:p>
          <a:p>
            <a:pPr eaLnBrk="1" hangingPunct="1">
              <a:spcAft>
                <a:spcPct val="0"/>
              </a:spcAft>
            </a:pPr>
            <a:r>
              <a:rPr lang="zh-CN" altLang="en-US" sz="2600"/>
              <a:t>探究性实验至少应包括：实验设计、实验数据、数据分析与结论三部分</a:t>
            </a:r>
            <a:endParaRPr lang="en-US" altLang="zh-CN" sz="2600"/>
          </a:p>
          <a:p>
            <a:pPr eaLnBrk="1" hangingPunct="1">
              <a:spcAft>
                <a:spcPct val="0"/>
              </a:spcAft>
            </a:pPr>
            <a:r>
              <a:rPr lang="zh-CN" altLang="en-US" sz="2600" b="1">
                <a:solidFill>
                  <a:srgbClr val="FF0000"/>
                </a:solidFill>
              </a:rPr>
              <a:t>不得抄袭</a:t>
            </a:r>
          </a:p>
        </p:txBody>
      </p:sp>
      <p:sp>
        <p:nvSpPr>
          <p:cNvPr id="16387" name="日期占位符 2">
            <a:extLst>
              <a:ext uri="{FF2B5EF4-FFF2-40B4-BE49-F238E27FC236}">
                <a16:creationId xmlns:a16="http://schemas.microsoft.com/office/drawing/2014/main" id="{690BE4FC-FB9A-6A44-B087-81AC9AE03F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500CEC-2234-47BE-815F-80B0476CF40E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2024/2/22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BFE85FFC-158B-964D-8CBC-6A05AFEC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实验报告要求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1308</TotalTime>
  <Words>677</Words>
  <Application>Microsoft Macintosh PowerPoint</Application>
  <PresentationFormat>全屏显示(4:3)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聚合</vt:lpstr>
      <vt:lpstr>计算机系统结构实验 Cache性能分析</vt:lpstr>
      <vt:lpstr>实验说明</vt:lpstr>
      <vt:lpstr>1. 验证性实验</vt:lpstr>
      <vt:lpstr>2. 补充实验</vt:lpstr>
      <vt:lpstr>3. 探究性实验（2选1）</vt:lpstr>
      <vt:lpstr>3.1 分离Cache与混合式Cache</vt:lpstr>
      <vt:lpstr>3.2 Cache友好的程序</vt:lpstr>
      <vt:lpstr>3.2 Cache友好的程序-具体要求</vt:lpstr>
      <vt:lpstr>实验报告要求</vt:lpstr>
      <vt:lpstr>需要帮助？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实验1 MIPS指令系统和MIPS体系结构</dc:title>
  <dc:creator>Administrator</dc:creator>
  <cp:lastModifiedBy>Suzhen Wu</cp:lastModifiedBy>
  <cp:revision>83</cp:revision>
  <dcterms:created xsi:type="dcterms:W3CDTF">2012-03-01T06:10:42Z</dcterms:created>
  <dcterms:modified xsi:type="dcterms:W3CDTF">2024-02-22T05:09:27Z</dcterms:modified>
</cp:coreProperties>
</file>