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2"/>
  </p:notesMasterIdLst>
  <p:sldIdLst>
    <p:sldId id="256" r:id="rId2"/>
    <p:sldId id="264" r:id="rId3"/>
    <p:sldId id="266" r:id="rId4"/>
    <p:sldId id="278" r:id="rId5"/>
    <p:sldId id="277" r:id="rId6"/>
    <p:sldId id="279" r:id="rId7"/>
    <p:sldId id="272" r:id="rId8"/>
    <p:sldId id="267" r:id="rId9"/>
    <p:sldId id="273" r:id="rId10"/>
    <p:sldId id="274" r:id="rId11"/>
    <p:sldId id="275" r:id="rId12"/>
    <p:sldId id="276" r:id="rId13"/>
    <p:sldId id="269" r:id="rId14"/>
    <p:sldId id="262" r:id="rId15"/>
    <p:sldId id="268" r:id="rId16"/>
    <p:sldId id="270" r:id="rId17"/>
    <p:sldId id="257" r:id="rId18"/>
    <p:sldId id="271" r:id="rId19"/>
    <p:sldId id="265" r:id="rId20"/>
    <p:sldId id="261" r:id="rId2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66"/>
  </p:normalViewPr>
  <p:slideViewPr>
    <p:cSldViewPr>
      <p:cViewPr varScale="1">
        <p:scale>
          <a:sx n="63" d="100"/>
          <a:sy n="63" d="100"/>
        </p:scale>
        <p:origin x="82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E3A2E7-E753-1444-8021-6A9FABFD3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60F21A-493F-3144-B412-1978F42646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32C8B13-8BDF-B841-982E-32E418277832}" type="datetimeFigureOut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E0F41EE-6F62-8F47-B630-DC0268557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DC91A3-DD12-4347-B384-929D3B18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7B694-9942-8C49-B388-F8CD01F743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6125-575F-D548-9707-D3392A12B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60ED50-BD6E-2948-B378-5D56545A0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D431C8E-16D3-7243-90D7-34DA4B18D5A6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236445A1-CAD2-6345-9107-A202908DC15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F5EE00D0-5C00-1E41-884D-2C763DF85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387EA94C-B6AF-CC44-BEE2-DF7EF6CB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C90253B7-0674-9247-AE4C-09BD9567D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64293515-1AEB-CF43-B0C2-C46C6533CFDF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日期占位符 29">
            <a:extLst>
              <a:ext uri="{FF2B5EF4-FFF2-40B4-BE49-F238E27FC236}">
                <a16:creationId xmlns:a16="http://schemas.microsoft.com/office/drawing/2014/main" id="{5E5535C4-0471-8F4B-AAE7-147B02E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70B6BF1-2477-D041-9720-C6DA3944F98C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2" name="页脚占位符 18">
            <a:extLst>
              <a:ext uri="{FF2B5EF4-FFF2-40B4-BE49-F238E27FC236}">
                <a16:creationId xmlns:a16="http://schemas.microsoft.com/office/drawing/2014/main" id="{2CE36700-63D5-3B4C-A584-0A845E3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26">
            <a:extLst>
              <a:ext uri="{FF2B5EF4-FFF2-40B4-BE49-F238E27FC236}">
                <a16:creationId xmlns:a16="http://schemas.microsoft.com/office/drawing/2014/main" id="{3BF7A47C-DA56-C14C-87CA-0A065018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186E76-8F51-774D-9FEB-560DA1D69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5C66BDE2-666E-8348-BF52-F3D42DF3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F35C-8151-5E4A-A4F3-4AE5130D47C6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BF374D31-C15A-B44D-8E90-E21A585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07063ADF-0975-2548-84BD-67CD1679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0BF54-90F3-8444-8742-80D2172A3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F390EEE6-5735-4042-A6A1-956A721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22753-54A4-E946-BB34-E31CE84FE253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F9E7B2D3-EF1D-C344-9788-897FBE05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A72449D0-E0EC-554C-8DC1-5925BFE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F9AAB-16AF-B74E-88F6-A31B50054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itchFamily="18" charset="0"/>
                <a:ea typeface="宋体" pitchFamily="2" charset="-122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7F50072F-25F9-7040-9008-7F7708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C33D4-C330-B940-9EC5-05ECE2105991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63E981F1-1414-A747-85AC-073D9C1E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77E7DF45-55A3-5C49-9FC3-3E774CA1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6E2F6-0893-AF4D-9671-D3B325FAE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982516BB-A6DA-9D49-9647-97939EFB8E5D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4908163B-6027-B74C-A34C-45EF54BB0D5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01D1B69-D51B-824E-A74D-8C7DADE2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7AE729-B224-8F48-BD37-98C589EDABCD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B7D945A-FE52-A24D-ACBE-3F67B956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7B3E4854-4BEF-A14F-9859-072C23EC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6B300-BF62-974D-9072-1A72205A25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2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6A0BA-178F-1342-BA03-5A71E805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89EE21-D852-3744-8C66-EFE0E4FBCF11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F6A1C-B793-094C-B4A1-BA164F4A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28C1A-6459-8048-A114-81DA26F9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7C5B6-63FA-7D4D-8659-C359B36B4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228283-CDAB-294B-B5BC-89E456EA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FDB230-71AF-644A-98F0-A18D176B8B8E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9CF06-0B75-1B45-994C-64942B60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A8393-0A1A-D74A-8EA5-37A35C07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D8BE-85A3-3944-9FED-5D9B9DC699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4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31C40-3D07-EC46-A2C8-36D9E24E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ABC84E-D3EF-1841-8BBB-A09D543D788D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60E91E-7081-F742-985F-0C0CF872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A5EC0D-7BDF-4942-AA27-C8589348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332A-4B61-0C42-BB30-83A3F18F5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4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D4354243-D84D-664D-B8F1-DF1AACAB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952D0-0AC8-3A48-B7B5-DC782C5FC455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193D4C1C-1920-2E4E-982D-07381B69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CBF60875-0DE5-204D-ABB2-8B1C1EDD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D373E-83FE-F14E-ABB6-AB4724177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07EC0-56ED-8C47-8C80-1761FEF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33579-769C-B747-BE3A-A8A3F6FCFA7A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D9AF9-F7FF-EF44-9688-3AED5CF3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70638-66E6-8D4F-8294-D8BE3695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86A01-EC59-4541-BDE5-5EAF0A5B3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99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ED195AC2-46F1-904C-819F-3D0FA727F920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E15045E2-9C8D-3140-855F-77AF9D38C30D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68CB1F5D-AAEB-D942-B21A-9E9CBBC1F036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1235F54D-4714-4549-937E-BABFAAF3C26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6E0B379C-AD67-C241-9BCA-7698FFABB532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C590B783-71BF-A64A-ABD0-1490BEE368F7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1261BCB6-0942-1649-B45B-6B7D1919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51E879-16B8-4346-A92A-9FFBD188BEB0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4EF37459-945F-EC41-AB47-D01BFFAA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7E94F82E-4009-CB4B-898B-B5BBC55F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1A4E-447A-C347-950B-123EB472F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81CAB582-85AA-F44C-B233-04A7ABEB97FA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BFB8C5EA-276D-3642-B5F8-CC74FBEFF2EF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93BA3C09-47A2-B746-A754-E0C8B0E2ECC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92B0C9-1C54-0945-8E48-B3EDD0CABDD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C912D652-BA23-314A-8BC8-7C431F0D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4436E53C-033F-3C41-8358-1A5152B83A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BC1B307E-6076-3A4B-82DA-4B279B7DB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A5EA0A9-DD5C-5541-91B2-FF54EC5AF0A0}" type="datetime1">
              <a:rPr lang="zh-CN" altLang="en-US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742AB8EE-7AC7-E547-9B1F-8E3CB540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4630F94C-98AC-6441-824C-F0EA028D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B75DDA4-2EE8-8044-BFBF-1E7496D09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3" r:id="rId2"/>
    <p:sldLayoutId id="2147484398" r:id="rId3"/>
    <p:sldLayoutId id="2147484399" r:id="rId4"/>
    <p:sldLayoutId id="2147484400" r:id="rId5"/>
    <p:sldLayoutId id="2147484401" r:id="rId6"/>
    <p:sldLayoutId id="2147484394" r:id="rId7"/>
    <p:sldLayoutId id="2147484402" r:id="rId8"/>
    <p:sldLayoutId id="2147484403" r:id="rId9"/>
    <p:sldLayoutId id="2147484395" r:id="rId10"/>
    <p:sldLayoutId id="214748439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2981938191@qq.com" TargetMode="External"/><Relationship Id="rId2" Type="http://schemas.openxmlformats.org/officeDocument/2006/relationships/hyperlink" Target="mailto:suzhen@xm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l.cmu.edu/PDL-FTP/DriveChar/disksim-4.0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ina.com.cn/s/blog_448574810101bb6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F51C-9AA2-0F4C-80BC-FD0CE91BB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计算机系统结构实验</a:t>
            </a:r>
            <a:r>
              <a:rPr lang="en-US" altLang="zh-CN" dirty="0"/>
              <a:t>5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磁盘、固态盘仿真</a:t>
            </a:r>
          </a:p>
        </p:txBody>
      </p:sp>
      <p:sp>
        <p:nvSpPr>
          <p:cNvPr id="14338" name="副标题 2">
            <a:extLst>
              <a:ext uri="{FF2B5EF4-FFF2-40B4-BE49-F238E27FC236}">
                <a16:creationId xmlns:a16="http://schemas.microsoft.com/office/drawing/2014/main" id="{92CB4ADC-DF00-8B4C-9718-3E25CB68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吴素贞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>
            <a:extLst>
              <a:ext uri="{FF2B5EF4-FFF2-40B4-BE49-F238E27FC236}">
                <a16:creationId xmlns:a16="http://schemas.microsoft.com/office/drawing/2014/main" id="{1D40D3CA-587F-0040-8416-E5DDE5D4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synthraid5.parv</a:t>
            </a:r>
            <a:r>
              <a:rPr lang="zh-CN" altLang="en-US"/>
              <a:t>例子中的拓扑图</a:t>
            </a:r>
          </a:p>
          <a:p>
            <a:pPr lvl="1" eaLnBrk="1" hangingPunct="1"/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9196DB-E0D9-1242-A71F-EEA123E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的配置文件</a:t>
            </a:r>
            <a:r>
              <a:rPr lang="en-US" altLang="zh-CN" dirty="0"/>
              <a:t>——</a:t>
            </a:r>
            <a:r>
              <a:rPr lang="zh-CN" altLang="en-US" dirty="0"/>
              <a:t>拓扑定义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496A9-550C-A449-9D0C-707C3274C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3556" name="页脚占位符 4">
            <a:extLst>
              <a:ext uri="{FF2B5EF4-FFF2-40B4-BE49-F238E27FC236}">
                <a16:creationId xmlns:a16="http://schemas.microsoft.com/office/drawing/2014/main" id="{52447A7D-C0A2-A248-B12C-825E05DF5A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3557" name="灯片编号占位符 5">
            <a:extLst>
              <a:ext uri="{FF2B5EF4-FFF2-40B4-BE49-F238E27FC236}">
                <a16:creationId xmlns:a16="http://schemas.microsoft.com/office/drawing/2014/main" id="{6FE88633-F302-674C-954D-A2F33B1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CDF24-B7C1-514A-92BF-C4E8755E9AEA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000"/>
          </a:p>
        </p:txBody>
      </p:sp>
      <p:graphicFrame>
        <p:nvGraphicFramePr>
          <p:cNvPr id="23558" name="Object 3">
            <a:extLst>
              <a:ext uri="{FF2B5EF4-FFF2-40B4-BE49-F238E27FC236}">
                <a16:creationId xmlns:a16="http://schemas.microsoft.com/office/drawing/2014/main" id="{1DB7505A-3B13-FA4B-848E-CC00EA35B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214563"/>
          <a:ext cx="416083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3479800" progId="Visio.Drawing.11">
                  <p:embed/>
                </p:oleObj>
              </mc:Choice>
              <mc:Fallback>
                <p:oleObj name="Visio" r:id="rId2" imgW="4013200" imgH="34798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14563"/>
                        <a:ext cx="416083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A773E0D8-B730-9047-8421-6EF831D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err="1">
                <a:ea typeface="宋体" charset="-122"/>
              </a:rPr>
              <a:t>disksim_logorg</a:t>
            </a:r>
            <a:r>
              <a:rPr lang="en-US" altLang="zh-CN" dirty="0">
                <a:ea typeface="宋体" charset="-122"/>
              </a:rPr>
              <a:t> org0 {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Addressing mode = Array,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Distribution scheme = Striped,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Redundancy scheme = </a:t>
            </a:r>
            <a:r>
              <a:rPr lang="en-US" altLang="zh-CN" dirty="0" err="1">
                <a:ea typeface="宋体" charset="-122"/>
              </a:rPr>
              <a:t>Parity_rotated</a:t>
            </a:r>
            <a:r>
              <a:rPr lang="en-US" altLang="zh-CN" dirty="0">
                <a:ea typeface="宋体" charset="-122"/>
              </a:rPr>
              <a:t>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devices = [ disk0 .. disk8 ],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Stripe unit  =  64,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Synch writes for safety =  0,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Number of copies =  2,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Copy choice on read =  6,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RMW vs. reconstruct =  0.5,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Parity stripe unit =  64,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Parity rotation type =  1,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Time stamp interval =  0.000000,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Time stamp start time =  60000.000000,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Time stamp stop time =  10000000000.000000,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Time stamp file name =  stamps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} # end of </a:t>
            </a:r>
            <a:r>
              <a:rPr lang="en-US" altLang="zh-CN" dirty="0" err="1">
                <a:ea typeface="宋体" charset="-122"/>
              </a:rPr>
              <a:t>logorg</a:t>
            </a:r>
            <a:r>
              <a:rPr lang="en-US" altLang="zh-CN" dirty="0">
                <a:ea typeface="宋体" charset="-122"/>
              </a:rPr>
              <a:t> org0 spec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26AFB5-A06C-7D49-8F63-227339D6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的配置文件</a:t>
            </a:r>
            <a:r>
              <a:rPr lang="en-US" altLang="zh-CN" dirty="0"/>
              <a:t>——</a:t>
            </a:r>
            <a:r>
              <a:rPr lang="zh-CN" altLang="en-US" dirty="0"/>
              <a:t>逻辑定义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9DC0-ED63-9044-967B-51CFBABDD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4580" name="页脚占位符 4">
            <a:extLst>
              <a:ext uri="{FF2B5EF4-FFF2-40B4-BE49-F238E27FC236}">
                <a16:creationId xmlns:a16="http://schemas.microsoft.com/office/drawing/2014/main" id="{0E3A9D17-0BE9-1F43-908A-2E4B8A5E1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4581" name="灯片编号占位符 5">
            <a:extLst>
              <a:ext uri="{FF2B5EF4-FFF2-40B4-BE49-F238E27FC236}">
                <a16:creationId xmlns:a16="http://schemas.microsoft.com/office/drawing/2014/main" id="{3E4AB514-A665-3943-BF77-8C90B665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92BDF2-5603-F14A-935B-D6A3C58C15E7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000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A14F5467-B223-5245-A454-7424FAC34A26}"/>
              </a:ext>
            </a:extLst>
          </p:cNvPr>
          <p:cNvSpPr/>
          <p:nvPr/>
        </p:nvSpPr>
        <p:spPr>
          <a:xfrm>
            <a:off x="4214813" y="1285875"/>
            <a:ext cx="4000500" cy="500063"/>
          </a:xfrm>
          <a:prstGeom prst="wedgeRectCallout">
            <a:avLst>
              <a:gd name="adj1" fmla="val -77675"/>
              <a:gd name="adj2" fmla="val 67312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：后端设备是一个逻辑设备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EF9333A6-2888-034D-8B8B-381CCC5D6068}"/>
              </a:ext>
            </a:extLst>
          </p:cNvPr>
          <p:cNvSpPr/>
          <p:nvPr/>
        </p:nvSpPr>
        <p:spPr>
          <a:xfrm>
            <a:off x="4643438" y="1643063"/>
            <a:ext cx="4000500" cy="857250"/>
          </a:xfrm>
          <a:prstGeom prst="wedgeRectCallout">
            <a:avLst>
              <a:gd name="adj1" fmla="val -77281"/>
              <a:gd name="adj2" fmla="val 1214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Striped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：数据分块分布在设备上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：选择随机磁盘响应请求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E0D26AD4-FC9D-9D43-9124-C8844E693334}"/>
              </a:ext>
            </a:extLst>
          </p:cNvPr>
          <p:cNvSpPr/>
          <p:nvPr/>
        </p:nvSpPr>
        <p:spPr>
          <a:xfrm>
            <a:off x="4771454" y="2458244"/>
            <a:ext cx="4000500" cy="1285875"/>
          </a:xfrm>
          <a:prstGeom prst="wedgeRectCallout">
            <a:avLst>
              <a:gd name="adj1" fmla="val -67429"/>
              <a:gd name="adj2" fmla="val -38894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Noredun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：无冗余（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RAID0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Shadowed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：镜像（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RAID1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Parity_rotated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：校验分散（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RAID5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Parity_disk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：校验集中（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RAID4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237D1247-3CE7-AE45-A6FB-348A3ADBFDEC}"/>
              </a:ext>
            </a:extLst>
          </p:cNvPr>
          <p:cNvSpPr/>
          <p:nvPr/>
        </p:nvSpPr>
        <p:spPr>
          <a:xfrm>
            <a:off x="5441950" y="3520185"/>
            <a:ext cx="2571750" cy="642938"/>
          </a:xfrm>
          <a:prstGeom prst="wedgeRectCallout">
            <a:avLst>
              <a:gd name="adj1" fmla="val -78463"/>
              <a:gd name="adj2" fmla="val -7812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磁盘设备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disk0..disk8</a:t>
            </a:r>
          </a:p>
        </p:txBody>
      </p: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C1F106DB-CD80-9E40-8675-C72916EB58DF}"/>
              </a:ext>
            </a:extLst>
          </p:cNvPr>
          <p:cNvSpPr/>
          <p:nvPr/>
        </p:nvSpPr>
        <p:spPr>
          <a:xfrm>
            <a:off x="5220072" y="4163123"/>
            <a:ext cx="4500563" cy="571500"/>
          </a:xfrm>
          <a:prstGeom prst="wedgeRectCallout">
            <a:avLst>
              <a:gd name="adj1" fmla="val -71282"/>
              <a:gd name="adj2" fmla="val -41346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copies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：镜像个数（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RAID1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7186D13E-7610-A24D-AAB5-E5E7563B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err="1">
                <a:ea typeface="宋体" charset="-122"/>
              </a:rPr>
              <a:t>disksim_synthgen</a:t>
            </a:r>
            <a:r>
              <a:rPr lang="en-US" altLang="zh-CN" dirty="0">
                <a:ea typeface="宋体" charset="-122"/>
              </a:rPr>
              <a:t> { # generator 0 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Storage capacity per device  =  16448064,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devices = [ org0 ], 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Blocking factor =  8,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Probability of sequential access =  0.2,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Probability of local access =  0.3,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Probability of read access =  0.66,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Probability of time-critical request =  0.1,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Probability of time-limited request =  0.3,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Time-limited think times  = [ normal, 30.0, 100.0 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General inter-arrival times  = [ exponential, 0.0, 10.0 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Sequential inter-arrival times  = [ exponential, 0.0, 10.0 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Local inter-arrival times  = [ exponential, 0.0, 10.0 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Local distances  = [ normal, 0.0, 40000.0  ],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  Sizes  = [ exponential, 0.0, 8.0  ]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>
                <a:ea typeface="宋体" charset="-122"/>
              </a:rPr>
              <a:t>     }, # end of generator 0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94A0D9-2626-C442-9955-B6C22239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的配置文件</a:t>
            </a:r>
            <a:r>
              <a:rPr lang="en-US" altLang="zh-CN" dirty="0"/>
              <a:t>——</a:t>
            </a:r>
            <a:r>
              <a:rPr lang="zh-CN" altLang="en-US" dirty="0"/>
              <a:t>负载定义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F997E-4F7D-444F-8AAA-A3DC07BB2E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5604" name="页脚占位符 4">
            <a:extLst>
              <a:ext uri="{FF2B5EF4-FFF2-40B4-BE49-F238E27FC236}">
                <a16:creationId xmlns:a16="http://schemas.microsoft.com/office/drawing/2014/main" id="{05296807-4FDB-BD4B-9896-539D3B35C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5605" name="灯片编号占位符 5">
            <a:extLst>
              <a:ext uri="{FF2B5EF4-FFF2-40B4-BE49-F238E27FC236}">
                <a16:creationId xmlns:a16="http://schemas.microsoft.com/office/drawing/2014/main" id="{AD528CDA-1BF9-1F48-AAC7-76C1BB5A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84657-BA1A-6945-A88B-80766041EA58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000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0F8430C3-2572-8F46-AF0B-76407FDE11E6}"/>
              </a:ext>
            </a:extLst>
          </p:cNvPr>
          <p:cNvSpPr/>
          <p:nvPr/>
        </p:nvSpPr>
        <p:spPr>
          <a:xfrm>
            <a:off x="5857875" y="1714500"/>
            <a:ext cx="3071813" cy="714375"/>
          </a:xfrm>
          <a:prstGeom prst="wedgeRectCallout">
            <a:avLst>
              <a:gd name="adj1" fmla="val -69145"/>
              <a:gd name="adj2" fmla="val -2237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 per device</a:t>
            </a: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：设备有效容量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id="{D13B2681-4FD9-EA44-81A2-BF8DEB834034}"/>
              </a:ext>
            </a:extLst>
          </p:cNvPr>
          <p:cNvSpPr/>
          <p:nvPr/>
        </p:nvSpPr>
        <p:spPr>
          <a:xfrm>
            <a:off x="5357813" y="2571750"/>
            <a:ext cx="3286125" cy="785813"/>
          </a:xfrm>
          <a:prstGeom prst="wedgeRectCallout">
            <a:avLst>
              <a:gd name="adj1" fmla="val -64298"/>
              <a:gd name="adj2" fmla="val -3023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rgbClr val="FFFFFF"/>
                </a:solidFill>
                <a:latin typeface="Lucida Sans Unicode" panose="020B0602030504020204" pitchFamily="34" charset="0"/>
              </a:rPr>
              <a:t>Probability of sequential access</a:t>
            </a: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：顺序率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7C6740AA-ECA0-5E41-877A-7D04D45DFEE7}"/>
              </a:ext>
            </a:extLst>
          </p:cNvPr>
          <p:cNvSpPr/>
          <p:nvPr/>
        </p:nvSpPr>
        <p:spPr>
          <a:xfrm>
            <a:off x="4714875" y="3286125"/>
            <a:ext cx="4357688" cy="571500"/>
          </a:xfrm>
          <a:prstGeom prst="wedgeRectCallout">
            <a:avLst>
              <a:gd name="adj1" fmla="val -55440"/>
              <a:gd name="adj2" fmla="val -44255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rgbClr val="FFFFFF"/>
                </a:solidFill>
                <a:latin typeface="Lucida Sans Unicode" panose="020B0602030504020204" pitchFamily="34" charset="0"/>
              </a:rPr>
              <a:t>Probability of read access</a:t>
            </a:r>
            <a:r>
              <a:rPr lang="zh-CN" alt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：读比例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>
            <a:extLst>
              <a:ext uri="{FF2B5EF4-FFF2-40B4-BE49-F238E27FC236}">
                <a16:creationId xmlns:a16="http://schemas.microsoft.com/office/drawing/2014/main" id="{0639A77D-8824-FB4D-BF1E-71997B45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buSzPct val="68000"/>
              <a:buFont typeface="Wingdings 3" pitchFamily="2" charset="2"/>
              <a:buChar char=""/>
            </a:pPr>
            <a:r>
              <a:rPr lang="en-US" altLang="zh-CN" dirty="0"/>
              <a:t>../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disksim</a:t>
            </a:r>
            <a:r>
              <a:rPr lang="en-US" altLang="zh-CN" dirty="0"/>
              <a:t> synthraid5.parv synthraid5.outv ascii 0 1</a:t>
            </a:r>
            <a:endParaRPr lang="zh-CN" altLang="en-US" dirty="0"/>
          </a:p>
          <a:p>
            <a:pPr eaLnBrk="1" hangingPunct="1"/>
            <a:r>
              <a:rPr lang="zh-CN" altLang="en-US" dirty="0"/>
              <a:t>参照</a:t>
            </a:r>
            <a:r>
              <a:rPr lang="en-US" altLang="zh-CN" dirty="0"/>
              <a:t>synthraid5.parv</a:t>
            </a:r>
            <a:r>
              <a:rPr lang="zh-CN" altLang="en-US" dirty="0"/>
              <a:t>，建立自己的实验环境</a:t>
            </a:r>
            <a:endParaRPr lang="en-US" altLang="zh-CN" dirty="0"/>
          </a:p>
          <a:p>
            <a:pPr marL="365125" lvl="1" indent="-255588" eaLnBrk="1" hangingPunct="1"/>
            <a:r>
              <a:rPr lang="zh-CN" altLang="en-US" dirty="0"/>
              <a:t>盘数自选，条带大小自选</a:t>
            </a:r>
            <a:endParaRPr lang="en-US" altLang="zh-CN" dirty="0"/>
          </a:p>
          <a:p>
            <a:pPr marL="365125" lvl="1" indent="-255588" eaLnBrk="1" hangingPunct="1"/>
            <a:r>
              <a:rPr lang="zh-CN" altLang="en-US" dirty="0"/>
              <a:t>修改生成自己的</a:t>
            </a:r>
            <a:r>
              <a:rPr lang="en-US" altLang="zh-CN" dirty="0" err="1"/>
              <a:t>parv</a:t>
            </a:r>
            <a:endParaRPr lang="en-US" altLang="zh-CN" dirty="0"/>
          </a:p>
          <a:p>
            <a:pPr eaLnBrk="1" hangingPunct="1"/>
            <a:r>
              <a:rPr lang="zh-CN" altLang="en-US" dirty="0"/>
              <a:t>修改</a:t>
            </a:r>
            <a:r>
              <a:rPr lang="en-US" altLang="zh-CN" dirty="0" err="1"/>
              <a:t>parv</a:t>
            </a:r>
            <a:r>
              <a:rPr lang="zh-CN" altLang="en-US" dirty="0"/>
              <a:t>文件中的</a:t>
            </a:r>
            <a:r>
              <a:rPr lang="en-US" altLang="zh-CN" dirty="0" err="1"/>
              <a:t>logorg</a:t>
            </a:r>
            <a:r>
              <a:rPr lang="zh-CN" altLang="en-US" dirty="0"/>
              <a:t>，模拟</a:t>
            </a:r>
            <a:r>
              <a:rPr lang="en-US" altLang="zh-CN" dirty="0"/>
              <a:t>RAID0</a:t>
            </a:r>
            <a:r>
              <a:rPr lang="zh-CN" altLang="en-US" dirty="0"/>
              <a:t>，进行性能测试</a:t>
            </a:r>
            <a:endParaRPr lang="en-US" altLang="zh-CN" dirty="0"/>
          </a:p>
          <a:p>
            <a:pPr eaLnBrk="1" hangingPunct="1"/>
            <a:r>
              <a:rPr lang="zh-CN" altLang="en-US" dirty="0"/>
              <a:t>修改</a:t>
            </a:r>
            <a:r>
              <a:rPr lang="en-US" altLang="zh-CN" dirty="0" err="1"/>
              <a:t>logorg</a:t>
            </a:r>
            <a:r>
              <a:rPr lang="zh-CN" altLang="en-US" dirty="0"/>
              <a:t>，模拟</a:t>
            </a:r>
            <a:r>
              <a:rPr lang="en-US" altLang="zh-CN" dirty="0"/>
              <a:t>RAID1</a:t>
            </a:r>
            <a:r>
              <a:rPr lang="zh-CN" altLang="en-US" dirty="0"/>
              <a:t>，进行性能测试</a:t>
            </a:r>
            <a:endParaRPr lang="en-US" altLang="zh-CN" dirty="0"/>
          </a:p>
          <a:p>
            <a:pPr eaLnBrk="1" hangingPunct="1"/>
            <a:r>
              <a:rPr lang="zh-CN" altLang="en-US" dirty="0"/>
              <a:t>修改</a:t>
            </a:r>
            <a:r>
              <a:rPr lang="en-US" altLang="zh-CN" dirty="0" err="1"/>
              <a:t>logorg</a:t>
            </a:r>
            <a:r>
              <a:rPr lang="zh-CN" altLang="en-US" dirty="0"/>
              <a:t>，模拟</a:t>
            </a:r>
            <a:r>
              <a:rPr lang="en-US" altLang="zh-CN" dirty="0"/>
              <a:t>RAID5</a:t>
            </a:r>
            <a:r>
              <a:rPr lang="zh-CN" altLang="en-US" dirty="0"/>
              <a:t>，进行性能测试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855EEF-7D74-0241-9651-5A4FC662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/>
              <a:t>RAID</a:t>
            </a:r>
            <a:r>
              <a:rPr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2C635-ABE5-8B42-A197-DE14E53DB0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6628" name="页脚占位符 4">
            <a:extLst>
              <a:ext uri="{FF2B5EF4-FFF2-40B4-BE49-F238E27FC236}">
                <a16:creationId xmlns:a16="http://schemas.microsoft.com/office/drawing/2014/main" id="{3726B48F-B5C5-5F46-8342-DD7FA90EB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6629" name="灯片编号占位符 5">
            <a:extLst>
              <a:ext uri="{FF2B5EF4-FFF2-40B4-BE49-F238E27FC236}">
                <a16:creationId xmlns:a16="http://schemas.microsoft.com/office/drawing/2014/main" id="{84363EB1-77BE-A245-B67E-A04DFBAD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FDD4E-728E-E94E-9A76-B7C1E3FEAD0D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>
            <a:extLst>
              <a:ext uri="{FF2B5EF4-FFF2-40B4-BE49-F238E27FC236}">
                <a16:creationId xmlns:a16="http://schemas.microsoft.com/office/drawing/2014/main" id="{CAC60986-FBC0-FB4D-A3B2-4EFCB43B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/>
              <a:t>设计实验，测试</a:t>
            </a:r>
            <a:r>
              <a:rPr lang="en-US" altLang="zh-CN"/>
              <a:t>RAID5</a:t>
            </a:r>
            <a:r>
              <a:rPr lang="zh-CN" altLang="en-US"/>
              <a:t>小写性能，讨论“</a:t>
            </a:r>
            <a:r>
              <a:rPr lang="en-US" altLang="zh-CN"/>
              <a:t>RAID5</a:t>
            </a:r>
            <a:r>
              <a:rPr lang="zh-CN" altLang="en-US"/>
              <a:t>小写性能较差”是否成立</a:t>
            </a:r>
            <a:endParaRPr lang="en-US" altLang="zh-CN"/>
          </a:p>
          <a:p>
            <a:pPr lvl="1" eaLnBrk="1" hangingPunct="1"/>
            <a:r>
              <a:rPr lang="zh-CN" altLang="en-US"/>
              <a:t>什么是</a:t>
            </a:r>
            <a:r>
              <a:rPr lang="en-US" altLang="zh-CN"/>
              <a:t>RAID5?</a:t>
            </a:r>
          </a:p>
          <a:p>
            <a:pPr lvl="1" eaLnBrk="1" hangingPunct="1"/>
            <a:r>
              <a:rPr lang="zh-CN" altLang="en-US"/>
              <a:t>什么是小写？</a:t>
            </a:r>
            <a:endParaRPr lang="en-US" altLang="zh-CN"/>
          </a:p>
          <a:p>
            <a:pPr lvl="1" eaLnBrk="1" hangingPunct="1"/>
            <a:r>
              <a:rPr lang="zh-CN" altLang="en-US"/>
              <a:t>如何搭建环境？</a:t>
            </a:r>
            <a:endParaRPr lang="en-US" altLang="zh-CN"/>
          </a:p>
          <a:p>
            <a:pPr lvl="2" eaLnBrk="1" hangingPunct="1"/>
            <a:r>
              <a:rPr lang="en-US" altLang="zh-CN"/>
              <a:t>Parv</a:t>
            </a:r>
            <a:r>
              <a:rPr lang="zh-CN" altLang="en-US"/>
              <a:t>里头</a:t>
            </a:r>
            <a:r>
              <a:rPr lang="en-US" altLang="zh-CN"/>
              <a:t>logorg</a:t>
            </a:r>
            <a:r>
              <a:rPr lang="zh-CN" altLang="en-US"/>
              <a:t>的配置</a:t>
            </a:r>
            <a:endParaRPr lang="en-US" altLang="zh-CN"/>
          </a:p>
          <a:p>
            <a:pPr lvl="2" eaLnBrk="1" hangingPunct="1"/>
            <a:r>
              <a:rPr lang="zh-CN" altLang="en-US"/>
              <a:t>负载的配置</a:t>
            </a:r>
            <a:endParaRPr lang="en-US" altLang="zh-CN"/>
          </a:p>
          <a:p>
            <a:pPr lvl="1" eaLnBrk="1" hangingPunct="1"/>
            <a:r>
              <a:rPr lang="zh-CN" altLang="en-US"/>
              <a:t>什么是较差？</a:t>
            </a:r>
            <a:endParaRPr lang="en-US" altLang="zh-CN"/>
          </a:p>
          <a:p>
            <a:pPr lvl="2" eaLnBrk="1" hangingPunct="1"/>
            <a:r>
              <a:rPr lang="zh-CN" altLang="en-US"/>
              <a:t>参照物是什么？其他</a:t>
            </a:r>
            <a:r>
              <a:rPr lang="en-US" altLang="zh-CN"/>
              <a:t>RAID</a:t>
            </a:r>
            <a:r>
              <a:rPr lang="zh-CN" altLang="en-US"/>
              <a:t>模式？单盘？</a:t>
            </a:r>
            <a:endParaRPr lang="en-US" altLang="zh-CN"/>
          </a:p>
        </p:txBody>
      </p:sp>
      <p:sp>
        <p:nvSpPr>
          <p:cNvPr id="11267" name="日期占位符 2">
            <a:extLst>
              <a:ext uri="{FF2B5EF4-FFF2-40B4-BE49-F238E27FC236}">
                <a16:creationId xmlns:a16="http://schemas.microsoft.com/office/drawing/2014/main" id="{00683F3B-3235-C84A-B954-F718CBB103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815FDC-8297-4921-96F5-4075EC02683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27651" name="页脚占位符 3">
            <a:extLst>
              <a:ext uri="{FF2B5EF4-FFF2-40B4-BE49-F238E27FC236}">
                <a16:creationId xmlns:a16="http://schemas.microsoft.com/office/drawing/2014/main" id="{447D20A1-25E0-5F42-A267-2CDAAA4F4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3D3D54C5-DE9F-B644-B7D6-79E13A6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5F40D-A95A-8B44-8994-576602C521F1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26F2CBF-834F-CB4B-A99C-FF16E2E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探究实验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>
            <a:extLst>
              <a:ext uri="{FF2B5EF4-FFF2-40B4-BE49-F238E27FC236}">
                <a16:creationId xmlns:a16="http://schemas.microsoft.com/office/drawing/2014/main" id="{1D31E355-8CE2-8341-A86D-5E65F34A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62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设计实验，任意选择其中一种</a:t>
            </a:r>
            <a:r>
              <a:rPr lang="en-US" altLang="zh-CN" sz="2800" dirty="0"/>
              <a:t>RAID</a:t>
            </a:r>
            <a:r>
              <a:rPr lang="zh-CN" altLang="en-US" sz="2800" dirty="0"/>
              <a:t>模式，分析验证其参数敏感性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参数包括盘数，条带大小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敏感性指：给定负载，其性能是否会随着参数变化而剧烈变化？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看上去完全没变化？注意负载强度是否足够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关于负载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200" dirty="0"/>
              <a:t>至少两个负载，一个</a:t>
            </a:r>
            <a:r>
              <a:rPr lang="en-US" altLang="zh-CN" sz="2200" dirty="0"/>
              <a:t>Synthetic</a:t>
            </a:r>
            <a:r>
              <a:rPr lang="zh-CN" altLang="en-US" sz="2200" dirty="0"/>
              <a:t>，一个真实</a:t>
            </a:r>
            <a:r>
              <a:rPr lang="en-US" altLang="zh-CN" sz="2200" dirty="0"/>
              <a:t>workload</a:t>
            </a:r>
            <a:r>
              <a:rPr lang="zh-CN" altLang="en-US" sz="2200" dirty="0"/>
              <a:t>（</a:t>
            </a:r>
            <a:r>
              <a:rPr lang="en-US" altLang="zh-CN" sz="2200" dirty="0"/>
              <a:t>postmark</a:t>
            </a:r>
            <a:r>
              <a:rPr lang="zh-CN" altLang="en-US" sz="2200" dirty="0"/>
              <a:t>、</a:t>
            </a:r>
            <a:r>
              <a:rPr lang="en-US" altLang="zh-CN" sz="2200" dirty="0"/>
              <a:t>financial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../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disksim</a:t>
            </a:r>
            <a:r>
              <a:rPr lang="en-US" altLang="zh-CN" sz="2400" dirty="0"/>
              <a:t> synthraid5.parv synthraid5.outv </a:t>
            </a:r>
            <a:r>
              <a:rPr lang="en-US" altLang="zh-CN" sz="2400" dirty="0">
                <a:solidFill>
                  <a:srgbClr val="FF0000"/>
                </a:solidFill>
              </a:rPr>
              <a:t>ascii</a:t>
            </a:r>
            <a:r>
              <a:rPr lang="en-US" altLang="zh-CN" sz="2400" dirty="0"/>
              <a:t> Financial1_10k.ascii 0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11267" name="日期占位符 2">
            <a:extLst>
              <a:ext uri="{FF2B5EF4-FFF2-40B4-BE49-F238E27FC236}">
                <a16:creationId xmlns:a16="http://schemas.microsoft.com/office/drawing/2014/main" id="{D64E7D1D-5A21-7149-A373-0BB736536A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815FDC-8297-4921-96F5-4075EC02683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28675" name="页脚占位符 3">
            <a:extLst>
              <a:ext uri="{FF2B5EF4-FFF2-40B4-BE49-F238E27FC236}">
                <a16:creationId xmlns:a16="http://schemas.microsoft.com/office/drawing/2014/main" id="{DD0BFD12-A7BF-0C46-89F3-93D50570E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8676" name="灯片编号占位符 4">
            <a:extLst>
              <a:ext uri="{FF2B5EF4-FFF2-40B4-BE49-F238E27FC236}">
                <a16:creationId xmlns:a16="http://schemas.microsoft.com/office/drawing/2014/main" id="{7FF17294-7211-7347-8252-567E78AD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E32A40-6E2D-0F45-BB7B-28E7D7D48922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75B1400-9A90-D747-81ED-4F3DBF7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探究实验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1">
            <a:extLst>
              <a:ext uri="{FF2B5EF4-FFF2-40B4-BE49-F238E27FC236}">
                <a16:creationId xmlns:a16="http://schemas.microsoft.com/office/drawing/2014/main" id="{DB9A63BD-8A2C-4741-AB04-1842C86E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若能在</a:t>
            </a:r>
            <a:r>
              <a:rPr lang="en-US" altLang="zh-CN"/>
              <a:t>Disksim</a:t>
            </a:r>
            <a:r>
              <a:rPr lang="zh-CN" altLang="en-US"/>
              <a:t>里头整合</a:t>
            </a:r>
            <a:r>
              <a:rPr lang="en-US" altLang="zh-CN"/>
              <a:t>SSD module</a:t>
            </a:r>
          </a:p>
          <a:p>
            <a:pPr lvl="1" eaLnBrk="1" hangingPunct="1"/>
            <a:r>
              <a:rPr lang="en-US" altLang="zh-CN"/>
              <a:t>Download from Microsoft research</a:t>
            </a:r>
            <a:r>
              <a:rPr lang="zh-CN" altLang="en-US"/>
              <a:t>（已上传到</a:t>
            </a:r>
            <a:r>
              <a:rPr lang="en-US" altLang="zh-CN"/>
              <a:t>FTP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en-US" altLang="zh-CN"/>
              <a:t>unzip ssd-add-on.zip</a:t>
            </a:r>
          </a:p>
          <a:p>
            <a:pPr lvl="1" eaLnBrk="1" hangingPunct="1"/>
            <a:r>
              <a:rPr lang="zh-CN" altLang="en-US"/>
              <a:t>整合方法网上容易找到（</a:t>
            </a:r>
            <a:r>
              <a:rPr lang="en-US" altLang="zh-CN"/>
              <a:t>patch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zh-CN" altLang="en-US"/>
              <a:t>并将</a:t>
            </a:r>
            <a:r>
              <a:rPr lang="en-US" altLang="zh-CN"/>
              <a:t>3</a:t>
            </a:r>
            <a:r>
              <a:rPr lang="zh-CN" altLang="en-US"/>
              <a:t>中的探究实验，使用</a:t>
            </a:r>
            <a:r>
              <a:rPr lang="en-US" altLang="zh-CN"/>
              <a:t>SSD</a:t>
            </a:r>
            <a:r>
              <a:rPr lang="zh-CN" altLang="en-US"/>
              <a:t>替代磁盘完成</a:t>
            </a:r>
            <a:endParaRPr lang="en-US" altLang="zh-CN"/>
          </a:p>
          <a:p>
            <a:pPr eaLnBrk="1" hangingPunct="1"/>
            <a:r>
              <a:rPr lang="zh-CN" altLang="en-US"/>
              <a:t>选做实验不做要求，有兴趣的同学可以做，没有时间可以不做。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76984C-7228-EA47-A122-1D43BEF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zh-CN" altLang="en-US" dirty="0"/>
              <a:t>选做实验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595C2-10A7-EE48-8329-7055C4FF69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9700" name="页脚占位符 4">
            <a:extLst>
              <a:ext uri="{FF2B5EF4-FFF2-40B4-BE49-F238E27FC236}">
                <a16:creationId xmlns:a16="http://schemas.microsoft.com/office/drawing/2014/main" id="{A61CB7F2-2DEE-044C-8A93-21D56DA72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9701" name="灯片编号占位符 5">
            <a:extLst>
              <a:ext uri="{FF2B5EF4-FFF2-40B4-BE49-F238E27FC236}">
                <a16:creationId xmlns:a16="http://schemas.microsoft.com/office/drawing/2014/main" id="{C2C4A611-D434-0240-85E3-FF2BADCB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E37282-0FAE-514B-907F-DEF1D02AF5D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>
            <a:extLst>
              <a:ext uri="{FF2B5EF4-FFF2-40B4-BE49-F238E27FC236}">
                <a16:creationId xmlns:a16="http://schemas.microsoft.com/office/drawing/2014/main" id="{01CEC4B3-B97F-F042-83F9-B2726232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28688"/>
            <a:ext cx="8229600" cy="49482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考虑以下应用场景，选择你认为合适的</a:t>
            </a:r>
            <a:r>
              <a:rPr lang="en-US" altLang="zh-CN" sz="2800" dirty="0"/>
              <a:t>RAID</a:t>
            </a:r>
            <a:r>
              <a:rPr lang="zh-CN" altLang="en-US" sz="2800" dirty="0"/>
              <a:t>设计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RAID</a:t>
            </a:r>
            <a:r>
              <a:rPr lang="zh-CN" altLang="en-US" dirty="0"/>
              <a:t>模式，条带大小（给出大致范围即可）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并给出理由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A.</a:t>
            </a:r>
            <a:r>
              <a:rPr lang="zh-CN" altLang="en-US" sz="2800" dirty="0"/>
              <a:t>非线性编辑工作站（做视频编辑的电脑）</a:t>
            </a:r>
            <a:endParaRPr lang="en-US" altLang="zh-CN" sz="2800" dirty="0"/>
          </a:p>
          <a:p>
            <a:pPr eaLnBrk="1" hangingPunct="1"/>
            <a:r>
              <a:rPr lang="en-US" altLang="zh-CN" sz="2800" dirty="0" err="1"/>
              <a:t>B.web</a:t>
            </a:r>
            <a:r>
              <a:rPr lang="zh-CN" altLang="en-US" sz="2800" dirty="0"/>
              <a:t>服务器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C.</a:t>
            </a:r>
            <a:r>
              <a:rPr lang="zh-CN" altLang="en-US" sz="2800" dirty="0"/>
              <a:t>代理服务器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D.FTP</a:t>
            </a:r>
            <a:r>
              <a:rPr lang="zh-CN" altLang="en-US" sz="2800" dirty="0"/>
              <a:t>服务器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E.</a:t>
            </a:r>
            <a:r>
              <a:rPr lang="zh-CN" altLang="en-US" sz="2800" dirty="0"/>
              <a:t>一卡通帐户数据服务器</a:t>
            </a:r>
            <a:endParaRPr lang="en-US" altLang="zh-CN" sz="2800" dirty="0"/>
          </a:p>
        </p:txBody>
      </p:sp>
      <p:sp>
        <p:nvSpPr>
          <p:cNvPr id="12291" name="日期占位符 2">
            <a:extLst>
              <a:ext uri="{FF2B5EF4-FFF2-40B4-BE49-F238E27FC236}">
                <a16:creationId xmlns:a16="http://schemas.microsoft.com/office/drawing/2014/main" id="{9F32705F-23CE-F74A-9055-9E26638300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41D45F-FD08-461B-9BA3-47CF5BF86889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30723" name="页脚占位符 3">
            <a:extLst>
              <a:ext uri="{FF2B5EF4-FFF2-40B4-BE49-F238E27FC236}">
                <a16:creationId xmlns:a16="http://schemas.microsoft.com/office/drawing/2014/main" id="{89BD5833-5B60-5741-B89F-B8B385995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0724" name="灯片编号占位符 4">
            <a:extLst>
              <a:ext uri="{FF2B5EF4-FFF2-40B4-BE49-F238E27FC236}">
                <a16:creationId xmlns:a16="http://schemas.microsoft.com/office/drawing/2014/main" id="{054E2470-DD97-824B-B524-51313904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6A7B1-9FD8-BD4C-879C-7B102637B464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788FED2-EDF8-8A44-9CEB-8A9EF33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思考题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1">
            <a:extLst>
              <a:ext uri="{FF2B5EF4-FFF2-40B4-BE49-F238E27FC236}">
                <a16:creationId xmlns:a16="http://schemas.microsoft.com/office/drawing/2014/main" id="{8CB7BD5F-07CC-174B-B48C-4A55A8C6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100" dirty="0"/>
              <a:t>1</a:t>
            </a:r>
            <a:r>
              <a:rPr lang="zh-CN" altLang="en-US" sz="2100" dirty="0"/>
              <a:t>、为了方便实验，请删除原</a:t>
            </a:r>
            <a:r>
              <a:rPr lang="en-US" altLang="zh-CN" sz="2100" dirty="0" err="1"/>
              <a:t>parv</a:t>
            </a:r>
            <a:r>
              <a:rPr lang="zh-CN" altLang="en-US" sz="2100" dirty="0"/>
              <a:t>文件中的多个</a:t>
            </a:r>
            <a:r>
              <a:rPr lang="en-US" altLang="zh-CN" sz="2100" dirty="0">
                <a:solidFill>
                  <a:srgbClr val="FF0000"/>
                </a:solidFill>
              </a:rPr>
              <a:t>generator</a:t>
            </a:r>
            <a:r>
              <a:rPr lang="zh-CN" altLang="en-US" sz="2100" dirty="0"/>
              <a:t>，留下一个即可。</a:t>
            </a:r>
          </a:p>
          <a:p>
            <a:r>
              <a:rPr lang="en-US" altLang="zh-CN" sz="2100" dirty="0"/>
              <a:t>2</a:t>
            </a:r>
            <a:r>
              <a:rPr lang="zh-CN" altLang="en-US" sz="2100" dirty="0"/>
              <a:t>、在</a:t>
            </a:r>
            <a:r>
              <a:rPr lang="en-US" altLang="zh-CN" sz="2100" dirty="0"/>
              <a:t>generator</a:t>
            </a:r>
            <a:r>
              <a:rPr lang="zh-CN" altLang="en-US" sz="2100" dirty="0"/>
              <a:t>中，有一个“</a:t>
            </a:r>
            <a:r>
              <a:rPr lang="en-US" altLang="zh-CN" sz="2100" dirty="0"/>
              <a:t>Storage capacity per device  =  16448064</a:t>
            </a:r>
            <a:r>
              <a:rPr lang="zh-CN" altLang="en-US" sz="2100" dirty="0"/>
              <a:t>”，该数字指所构成的</a:t>
            </a:r>
            <a:r>
              <a:rPr lang="en-US" altLang="zh-CN" sz="2100" dirty="0"/>
              <a:t>RAID</a:t>
            </a:r>
            <a:r>
              <a:rPr lang="zh-CN" altLang="en-US" sz="2100" dirty="0"/>
              <a:t>的</a:t>
            </a:r>
            <a:r>
              <a:rPr lang="zh-CN" altLang="en-US" sz="2100" dirty="0">
                <a:solidFill>
                  <a:srgbClr val="FF0000"/>
                </a:solidFill>
              </a:rPr>
              <a:t>有效空间</a:t>
            </a:r>
            <a:r>
              <a:rPr lang="zh-CN" altLang="en-US" sz="2100" dirty="0"/>
              <a:t>大小，原本的数字是</a:t>
            </a:r>
            <a:r>
              <a:rPr lang="en-US" altLang="zh-CN" sz="2100" dirty="0"/>
              <a:t>9</a:t>
            </a:r>
            <a:r>
              <a:rPr lang="zh-CN" altLang="en-US" sz="2100" dirty="0"/>
              <a:t>个磁盘组成</a:t>
            </a:r>
            <a:r>
              <a:rPr lang="en-US" altLang="zh-CN" sz="2100" dirty="0"/>
              <a:t>RAID5</a:t>
            </a:r>
            <a:r>
              <a:rPr lang="zh-CN" altLang="en-US" sz="2100" dirty="0"/>
              <a:t>的有效空间大小，即有效盘数是</a:t>
            </a:r>
            <a:r>
              <a:rPr lang="en-US" altLang="zh-CN" sz="2100" dirty="0"/>
              <a:t>8</a:t>
            </a:r>
            <a:r>
              <a:rPr lang="zh-CN" altLang="en-US" sz="2100" dirty="0"/>
              <a:t>，故得到每个盘的空间是</a:t>
            </a:r>
            <a:r>
              <a:rPr lang="en-US" altLang="zh-CN" sz="2100" dirty="0"/>
              <a:t>16448064/8=2056008</a:t>
            </a:r>
            <a:r>
              <a:rPr lang="zh-CN" altLang="en-US" sz="2100" dirty="0"/>
              <a:t>。实验中需修改该值：想（算）清楚你的配置中有多少个有效盘，假设有</a:t>
            </a:r>
            <a:r>
              <a:rPr lang="en-US" altLang="zh-CN" sz="2100" dirty="0"/>
              <a:t>N</a:t>
            </a:r>
            <a:r>
              <a:rPr lang="zh-CN" altLang="en-US" sz="2100" dirty="0"/>
              <a:t>个，则</a:t>
            </a:r>
            <a:r>
              <a:rPr lang="en-US" altLang="zh-CN" sz="2100" dirty="0"/>
              <a:t>N×2056008</a:t>
            </a:r>
            <a:r>
              <a:rPr lang="zh-CN" altLang="en-US" sz="2100" dirty="0"/>
              <a:t>就是这个数字应该设的值。</a:t>
            </a:r>
          </a:p>
          <a:p>
            <a:r>
              <a:rPr lang="en-US" altLang="zh-CN" sz="2100" dirty="0"/>
              <a:t>4</a:t>
            </a:r>
            <a:r>
              <a:rPr lang="zh-CN" altLang="en-US" sz="2100" dirty="0"/>
              <a:t>、编译</a:t>
            </a:r>
            <a:r>
              <a:rPr lang="en-US" altLang="zh-CN" sz="2100" dirty="0" err="1"/>
              <a:t>ssdmodule</a:t>
            </a:r>
            <a:r>
              <a:rPr lang="zh-CN" altLang="en-US" sz="2100" dirty="0"/>
              <a:t>时如果发现会有段错误之类的，请先</a:t>
            </a:r>
            <a:r>
              <a:rPr lang="en-US" altLang="zh-CN" sz="2100" dirty="0"/>
              <a:t>make clean</a:t>
            </a:r>
            <a:r>
              <a:rPr lang="zh-CN" altLang="en-US" sz="2100" dirty="0"/>
              <a:t>，再重新</a:t>
            </a:r>
            <a:r>
              <a:rPr lang="en-US" altLang="zh-CN" sz="2100" dirty="0"/>
              <a:t>make</a:t>
            </a:r>
            <a:r>
              <a:rPr lang="zh-CN" altLang="en-US" sz="2100" dirty="0"/>
              <a:t>。</a:t>
            </a:r>
          </a:p>
          <a:p>
            <a:r>
              <a:rPr lang="en-US" altLang="zh-CN" sz="2100" dirty="0"/>
              <a:t>5</a:t>
            </a:r>
            <a:r>
              <a:rPr lang="zh-CN" altLang="en-US" sz="2100" dirty="0"/>
              <a:t>、强烈建议先把供参考的</a:t>
            </a:r>
            <a:r>
              <a:rPr lang="en-US" altLang="zh-CN" sz="2100" dirty="0"/>
              <a:t>synthraid5.parv</a:t>
            </a:r>
            <a:r>
              <a:rPr lang="zh-CN" altLang="en-US" sz="2100" dirty="0"/>
              <a:t>复制一份作为备份，之后修改</a:t>
            </a:r>
            <a:r>
              <a:rPr lang="en-US" altLang="zh-CN" sz="2100" dirty="0" err="1"/>
              <a:t>parv</a:t>
            </a:r>
            <a:r>
              <a:rPr lang="zh-CN" altLang="en-US" sz="2100" dirty="0"/>
              <a:t>文件后如果发现修改有误，可以拿备份文件进行参考核对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B54EBF-FDAE-F04F-8B6D-79095E94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zh-CN" altLang="en-US" dirty="0"/>
              <a:t>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88190-2F42-BF41-9801-301CCD5926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6ABB43-F0BA-4F3A-B6D8-0933F370683C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31748" name="页脚占位符 4">
            <a:extLst>
              <a:ext uri="{FF2B5EF4-FFF2-40B4-BE49-F238E27FC236}">
                <a16:creationId xmlns:a16="http://schemas.microsoft.com/office/drawing/2014/main" id="{663F99AE-C417-9F4B-B225-13A1983889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1749" name="灯片编号占位符 5">
            <a:extLst>
              <a:ext uri="{FF2B5EF4-FFF2-40B4-BE49-F238E27FC236}">
                <a16:creationId xmlns:a16="http://schemas.microsoft.com/office/drawing/2014/main" id="{99442643-5AFD-2C48-8183-19DA3CB0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7D6928-0B68-674E-B5CD-6977A5232FDB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>
            <a:extLst>
              <a:ext uri="{FF2B5EF4-FFF2-40B4-BE49-F238E27FC236}">
                <a16:creationId xmlns:a16="http://schemas.microsoft.com/office/drawing/2014/main" id="{29446D51-752D-424C-A039-22B74B05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思考题请勿复制网上整段内容，请加以整理，并结合课程学习进行分析</a:t>
            </a: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探究性实验两个实验选择一个完成即可</a:t>
            </a:r>
            <a:endParaRPr lang="en-US" altLang="zh-CN" sz="2800" b="1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RAID</a:t>
            </a:r>
            <a:r>
              <a:rPr lang="zh-CN" altLang="en-US" sz="2800"/>
              <a:t>实验及探究性实验的报告至少应包括：</a:t>
            </a:r>
            <a:r>
              <a:rPr lang="zh-CN" altLang="en-US" sz="2800" b="1"/>
              <a:t>实验设计</a:t>
            </a:r>
            <a:r>
              <a:rPr lang="zh-CN" altLang="en-US" sz="2800"/>
              <a:t>，实验数据，数据分析与结论三部分</a:t>
            </a:r>
            <a:endParaRPr lang="en-US" altLang="zh-CN" sz="2800"/>
          </a:p>
          <a:p>
            <a:pPr lvl="1" indent="-255588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zh-CN" altLang="en-US" sz="2400"/>
              <a:t>每个实验应对所使用的</a:t>
            </a:r>
            <a:r>
              <a:rPr lang="en-US" altLang="zh-CN" sz="2400"/>
              <a:t>trace</a:t>
            </a:r>
            <a:r>
              <a:rPr lang="zh-CN" altLang="en-US" sz="2400"/>
              <a:t>特性（读写比例、平均大小、</a:t>
            </a:r>
            <a:r>
              <a:rPr lang="en-US" altLang="zh-CN" sz="2400"/>
              <a:t>IOPS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 indent="-255588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400"/>
              <a:t>RAID</a:t>
            </a:r>
            <a:r>
              <a:rPr lang="zh-CN" altLang="en-US" sz="2400"/>
              <a:t>组织结构（级别、盘数、条带大小）</a:t>
            </a:r>
            <a:endParaRPr lang="en-US" altLang="zh-CN" sz="2400"/>
          </a:p>
          <a:p>
            <a:pPr lvl="1" indent="-255588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zh-CN" altLang="en-US" sz="2400"/>
              <a:t>可以以表格的形式给出，表格自己设计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不得抄袭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9A83974F-B789-D34D-8890-D686FCF3ED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308AC8-5238-43CC-9143-F16BB7BB59F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32771" name="页脚占位符 3">
            <a:extLst>
              <a:ext uri="{FF2B5EF4-FFF2-40B4-BE49-F238E27FC236}">
                <a16:creationId xmlns:a16="http://schemas.microsoft.com/office/drawing/2014/main" id="{74D6FC3D-9FD6-3244-8DBE-9E849FD87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2772" name="灯片编号占位符 4">
            <a:extLst>
              <a:ext uri="{FF2B5EF4-FFF2-40B4-BE49-F238E27FC236}">
                <a16:creationId xmlns:a16="http://schemas.microsoft.com/office/drawing/2014/main" id="{10ADB574-EBF3-2846-988A-746AC926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AB679F-8FB7-2144-B588-34538212A111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2942348-7205-E548-9526-6E5E44E5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实验报告要求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1">
            <a:extLst>
              <a:ext uri="{FF2B5EF4-FFF2-40B4-BE49-F238E27FC236}">
                <a16:creationId xmlns:a16="http://schemas.microsoft.com/office/drawing/2014/main" id="{97A29333-B4ED-AC4D-8D34-56BF7009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本次实验包括</a:t>
            </a:r>
            <a:r>
              <a:rPr lang="en-US" altLang="zh-CN"/>
              <a:t>4</a:t>
            </a:r>
            <a:r>
              <a:rPr lang="zh-CN" altLang="en-US"/>
              <a:t>部分</a:t>
            </a:r>
            <a:endParaRPr lang="en-US" altLang="zh-CN"/>
          </a:p>
          <a:p>
            <a:pPr lvl="1" eaLnBrk="1" hangingPunct="1"/>
            <a:r>
              <a:rPr lang="zh-CN" altLang="en-US"/>
              <a:t>编译</a:t>
            </a:r>
            <a:r>
              <a:rPr lang="en-US" altLang="zh-CN"/>
              <a:t>Disksim</a:t>
            </a:r>
            <a:r>
              <a:rPr lang="zh-CN" altLang="en-US"/>
              <a:t>，测试单个磁盘的性能（</a:t>
            </a:r>
            <a:r>
              <a:rPr lang="en-US" altLang="zh-CN"/>
              <a:t>Response time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配置</a:t>
            </a:r>
            <a:r>
              <a:rPr lang="en-US" altLang="zh-CN"/>
              <a:t>RAID0</a:t>
            </a:r>
            <a:r>
              <a:rPr lang="zh-CN" altLang="en-US"/>
              <a:t>、</a:t>
            </a:r>
            <a:r>
              <a:rPr lang="en-US" altLang="zh-CN"/>
              <a:t>RAID1</a:t>
            </a:r>
            <a:r>
              <a:rPr lang="zh-CN" altLang="en-US"/>
              <a:t>、</a:t>
            </a:r>
            <a:r>
              <a:rPr lang="en-US" altLang="zh-CN"/>
              <a:t>RAID5</a:t>
            </a:r>
            <a:r>
              <a:rPr lang="zh-CN" altLang="en-US"/>
              <a:t>并做性能测试</a:t>
            </a:r>
            <a:endParaRPr lang="en-US" altLang="zh-CN"/>
          </a:p>
          <a:p>
            <a:pPr lvl="1" eaLnBrk="1" hangingPunct="1"/>
            <a:r>
              <a:rPr lang="zh-CN" altLang="en-US"/>
              <a:t>探究性实验（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/>
            <a:r>
              <a:rPr lang="zh-CN" altLang="en-US"/>
              <a:t>选做实验（可做可不做）</a:t>
            </a:r>
            <a:endParaRPr lang="en-US" altLang="zh-CN"/>
          </a:p>
          <a:p>
            <a:pPr eaLnBrk="1" hangingPunct="1"/>
            <a:r>
              <a:rPr lang="zh-CN" altLang="en-US"/>
              <a:t>前两部分内容要求课上完成，并现场检查；</a:t>
            </a:r>
            <a:endParaRPr lang="en-US" altLang="zh-CN"/>
          </a:p>
          <a:p>
            <a:pPr eaLnBrk="1" hangingPunct="1"/>
            <a:r>
              <a:rPr lang="zh-CN" altLang="en-US"/>
              <a:t>探究部分内容可在课上完成，也可课后完成。</a:t>
            </a:r>
            <a:endParaRPr lang="en-US" altLang="zh-CN"/>
          </a:p>
          <a:p>
            <a:pPr eaLnBrk="1" hangingPunct="1"/>
            <a:r>
              <a:rPr lang="zh-CN" altLang="en-US" b="1"/>
              <a:t>欢迎讨论，谢绝抄袭</a:t>
            </a:r>
            <a:r>
              <a:rPr lang="zh-CN" altLang="en-US"/>
              <a:t>。</a:t>
            </a:r>
          </a:p>
        </p:txBody>
      </p:sp>
      <p:sp>
        <p:nvSpPr>
          <p:cNvPr id="10243" name="日期占位符 2">
            <a:extLst>
              <a:ext uri="{FF2B5EF4-FFF2-40B4-BE49-F238E27FC236}">
                <a16:creationId xmlns:a16="http://schemas.microsoft.com/office/drawing/2014/main" id="{2EDC3576-0FF8-8D4A-8665-5B611E854B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C30457-2558-4488-BB6C-CB0A4BB9AF4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15363" name="页脚占位符 3">
            <a:extLst>
              <a:ext uri="{FF2B5EF4-FFF2-40B4-BE49-F238E27FC236}">
                <a16:creationId xmlns:a16="http://schemas.microsoft.com/office/drawing/2014/main" id="{34854471-A667-504B-962E-00E8210D1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3F753316-E78F-CE46-A020-82662B58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08F8EA-60AF-0F44-A146-DA4522E6EB28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50D5ECB-533A-B243-8EB7-9A4A616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实验内容与要求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0DD229-2891-A248-B47F-AC6CC77D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关于</a:t>
            </a:r>
            <a:r>
              <a:rPr lang="en-US" altLang="zh-CN" dirty="0"/>
              <a:t>DISKSIM</a:t>
            </a:r>
            <a:r>
              <a:rPr lang="zh-CN" altLang="en-US" dirty="0"/>
              <a:t>的参数，请查阅文档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/>
              <a:t>Google &amp; Baidu</a:t>
            </a:r>
          </a:p>
          <a:p>
            <a:pPr lvl="1" indent="-255588" eaLnBrk="1" hangingPunct="1">
              <a:lnSpc>
                <a:spcPct val="90000"/>
              </a:lnSpc>
              <a:buFont typeface="Wingdings 3" pitchFamily="2" charset="2"/>
              <a:buChar char=""/>
              <a:defRPr/>
            </a:pPr>
            <a:r>
              <a:rPr lang="zh-CN" altLang="en-US" dirty="0"/>
              <a:t>事实上关于</a:t>
            </a:r>
            <a:r>
              <a:rPr lang="en-US" altLang="zh-CN" dirty="0" err="1"/>
              <a:t>disksim</a:t>
            </a:r>
            <a:r>
              <a:rPr lang="zh-CN" altLang="en-US" dirty="0"/>
              <a:t>的中文资料很少</a:t>
            </a:r>
            <a:endParaRPr lang="en-US" altLang="zh-CN" dirty="0"/>
          </a:p>
          <a:p>
            <a:pPr lvl="1" indent="-255588" eaLnBrk="1" hangingPunct="1">
              <a:lnSpc>
                <a:spcPct val="90000"/>
              </a:lnSpc>
              <a:buFont typeface="Wingdings 3" pitchFamily="2" charset="2"/>
              <a:buChar char=""/>
              <a:defRPr/>
            </a:pPr>
            <a:r>
              <a:rPr lang="zh-CN" altLang="en-US" dirty="0"/>
              <a:t>可以看代码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指导老师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吴素贞  </a:t>
            </a:r>
            <a:r>
              <a:rPr lang="en-US" altLang="zh-CN" dirty="0">
                <a:hlinkClick r:id="rId2"/>
              </a:rPr>
              <a:t>suzhen@xmu.edu.cn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sz="2400" dirty="0"/>
              <a:t>王河山</a:t>
            </a:r>
            <a:r>
              <a:rPr lang="en-US" altLang="zh-CN" sz="2400">
                <a:hlinkClick r:id="rId3"/>
              </a:rPr>
              <a:t>2391197081@qq.com</a:t>
            </a:r>
            <a:endParaRPr lang="en-US" altLang="zh-CN" sz="2400" dirty="0"/>
          </a:p>
        </p:txBody>
      </p:sp>
      <p:sp>
        <p:nvSpPr>
          <p:cNvPr id="17411" name="日期占位符 2">
            <a:extLst>
              <a:ext uri="{FF2B5EF4-FFF2-40B4-BE49-F238E27FC236}">
                <a16:creationId xmlns:a16="http://schemas.microsoft.com/office/drawing/2014/main" id="{404D4860-A8B4-2147-A37C-03B5CF29F6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1C2510-F7DA-49A1-96A1-5D2904321066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2024/4/30</a:t>
            </a:fld>
            <a:endParaRPr lang="zh-CN" altLang="en-US"/>
          </a:p>
        </p:txBody>
      </p:sp>
      <p:sp>
        <p:nvSpPr>
          <p:cNvPr id="33795" name="页脚占位符 3">
            <a:extLst>
              <a:ext uri="{FF2B5EF4-FFF2-40B4-BE49-F238E27FC236}">
                <a16:creationId xmlns:a16="http://schemas.microsoft.com/office/drawing/2014/main" id="{44D1B3A2-0623-8149-825B-6F52C1F8AC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3796" name="灯片编号占位符 4">
            <a:extLst>
              <a:ext uri="{FF2B5EF4-FFF2-40B4-BE49-F238E27FC236}">
                <a16:creationId xmlns:a16="http://schemas.microsoft.com/office/drawing/2014/main" id="{2BC2A57C-CF3D-C04C-AB55-8AB8161B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B1FBA-F588-D044-9FD7-2D738FB510E9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C0AE91-3FFA-0F4A-B1F8-A30D99DF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需要帮助？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>
            <a:extLst>
              <a:ext uri="{FF2B5EF4-FFF2-40B4-BE49-F238E27FC236}">
                <a16:creationId xmlns:a16="http://schemas.microsoft.com/office/drawing/2014/main" id="{ABE63E59-A917-1948-84F2-BE064E3E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>
                <a:hlinkClick r:id="rId2"/>
              </a:rPr>
              <a:t>http://www.pdl.cmu.edu/PDL-FTP/DriveChar/disksim-4.0.tar.gz</a:t>
            </a:r>
            <a:r>
              <a:rPr lang="zh-CN" altLang="en-US" sz="2200"/>
              <a:t>（代码及指南已上传到课程网站中）</a:t>
            </a:r>
            <a:endParaRPr lang="en-US" altLang="zh-CN" sz="2200"/>
          </a:p>
          <a:p>
            <a:pPr eaLnBrk="1" hangingPunct="1">
              <a:lnSpc>
                <a:spcPct val="80000"/>
              </a:lnSpc>
            </a:pPr>
            <a:r>
              <a:rPr lang="zh-CN" altLang="en-US" sz="2600"/>
              <a:t>通过</a:t>
            </a:r>
            <a:r>
              <a:rPr lang="en-US" altLang="zh-CN" sz="2600"/>
              <a:t>ftp</a:t>
            </a:r>
            <a:r>
              <a:rPr lang="zh-CN" altLang="en-US" sz="2600"/>
              <a:t>上传到</a:t>
            </a:r>
            <a:r>
              <a:rPr lang="en-US" altLang="zh-CN" sz="2600"/>
              <a:t>Linux</a:t>
            </a:r>
            <a:r>
              <a:rPr lang="zh-CN" altLang="en-US" sz="2600"/>
              <a:t>环境中</a:t>
            </a:r>
            <a:endParaRPr lang="en-US" altLang="zh-CN" sz="2600"/>
          </a:p>
          <a:p>
            <a:pPr eaLnBrk="1" hangingPunct="1">
              <a:lnSpc>
                <a:spcPct val="80000"/>
              </a:lnSpc>
            </a:pPr>
            <a:r>
              <a:rPr lang="zh-CN" altLang="en-US" sz="2600"/>
              <a:t>解压</a:t>
            </a:r>
            <a:endParaRPr lang="en-US" altLang="zh-CN" sz="260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/>
              <a:t>tar zxvf disksim-4.0.tar.gz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/>
              <a:t>编译</a:t>
            </a:r>
            <a:endParaRPr lang="en-US" altLang="zh-CN" sz="260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/>
              <a:t>cd disksim-4.0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/>
              <a:t>make</a:t>
            </a:r>
            <a:r>
              <a:rPr lang="zh-CN" altLang="en-US" sz="2200"/>
              <a:t>（</a:t>
            </a:r>
            <a:r>
              <a:rPr lang="en-US" altLang="zh-CN" sz="2200"/>
              <a:t>scr</a:t>
            </a:r>
            <a:r>
              <a:rPr lang="zh-CN" altLang="en-US" sz="2200"/>
              <a:t>目录中生成可行性文件</a:t>
            </a:r>
            <a:r>
              <a:rPr lang="en-US" altLang="zh-CN" sz="2200">
                <a:solidFill>
                  <a:srgbClr val="FF0000"/>
                </a:solidFill>
              </a:rPr>
              <a:t>disksim</a:t>
            </a:r>
            <a:r>
              <a:rPr lang="en-US" altLang="zh-CN" sz="2200"/>
              <a:t> </a:t>
            </a:r>
            <a:r>
              <a:rPr lang="zh-CN" altLang="en-US" sz="2200"/>
              <a:t>）</a:t>
            </a:r>
            <a:endParaRPr lang="en-US" altLang="zh-CN" sz="2200"/>
          </a:p>
          <a:p>
            <a:pPr eaLnBrk="1" hangingPunct="1">
              <a:lnSpc>
                <a:spcPct val="80000"/>
              </a:lnSpc>
            </a:pPr>
            <a:r>
              <a:rPr lang="en-US" altLang="zh-CN" sz="2600"/>
              <a:t>valid</a:t>
            </a:r>
            <a:r>
              <a:rPr lang="zh-CN" altLang="en-US" sz="2600"/>
              <a:t>目录中的“</a:t>
            </a:r>
            <a:r>
              <a:rPr lang="en-US" altLang="zh-CN" sz="2600"/>
              <a:t>.parv</a:t>
            </a:r>
            <a:r>
              <a:rPr lang="zh-CN" altLang="en-US" sz="2600"/>
              <a:t>”文件为磁盘及</a:t>
            </a:r>
            <a:r>
              <a:rPr lang="en-US" altLang="zh-CN" sz="2600"/>
              <a:t>RAID</a:t>
            </a:r>
            <a:r>
              <a:rPr lang="zh-CN" altLang="en-US" sz="2600"/>
              <a:t>配置文件，测试结束后生成“</a:t>
            </a:r>
            <a:r>
              <a:rPr lang="en-US" altLang="zh-CN" sz="2600"/>
              <a:t>.outv</a:t>
            </a:r>
            <a:r>
              <a:rPr lang="zh-CN" altLang="en-US" sz="2600"/>
              <a:t>”文件</a:t>
            </a:r>
            <a:endParaRPr lang="en-US" altLang="zh-CN" sz="260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如：</a:t>
            </a:r>
            <a:r>
              <a:rPr lang="en-US" altLang="zh-CN" sz="2200"/>
              <a:t> hp_c3323a.parv</a:t>
            </a:r>
            <a:r>
              <a:rPr lang="zh-CN" altLang="en-US" sz="2200"/>
              <a:t>、</a:t>
            </a:r>
            <a:r>
              <a:rPr lang="en-US" altLang="zh-CN" sz="2200"/>
              <a:t> synthraid5.parv</a:t>
            </a:r>
            <a:r>
              <a:rPr lang="zh-CN" altLang="en-US" sz="2200"/>
              <a:t>等</a:t>
            </a:r>
            <a:endParaRPr lang="en-US" altLang="zh-CN" sz="22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4462BA-46A3-3947-9F81-AE47BC2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74667-EF2E-FC42-9F62-F7DCA45B2A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6388" name="页脚占位符 4">
            <a:extLst>
              <a:ext uri="{FF2B5EF4-FFF2-40B4-BE49-F238E27FC236}">
                <a16:creationId xmlns:a16="http://schemas.microsoft.com/office/drawing/2014/main" id="{BA4A6399-6D1B-2A42-9752-93E7EC4D8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E759BB4F-F5BC-524E-8E5F-607613F7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C5218-A546-C547-9F66-72EDD76CDD7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>
            <a:extLst>
              <a:ext uri="{FF2B5EF4-FFF2-40B4-BE49-F238E27FC236}">
                <a16:creationId xmlns:a16="http://schemas.microsoft.com/office/drawing/2014/main" id="{900F1B82-0485-5348-A32B-086F6E20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源码的编译可能遇到的问题</a:t>
            </a:r>
            <a:r>
              <a:rPr lang="en-US" altLang="zh-CN"/>
              <a:t>(make</a:t>
            </a:r>
            <a:r>
              <a:rPr lang="zh-CN" altLang="en-US"/>
              <a:t>不成功）</a:t>
            </a:r>
            <a:endParaRPr lang="en-US" altLang="zh-CN"/>
          </a:p>
          <a:p>
            <a:pPr lvl="1"/>
            <a:r>
              <a:rPr lang="zh-CN" altLang="en-US" sz="1800"/>
              <a:t>出现类似“</a:t>
            </a:r>
            <a:r>
              <a:rPr lang="en-US" altLang="zh-CN" sz="1800"/>
              <a:t>….. asin undefined reference</a:t>
            </a:r>
            <a:r>
              <a:rPr lang="zh-CN" altLang="en-US" sz="1800"/>
              <a:t>”的错误</a:t>
            </a:r>
            <a:endParaRPr lang="en-US" altLang="zh-CN" sz="1800"/>
          </a:p>
          <a:p>
            <a:pPr lvl="1">
              <a:buFont typeface="Verdana" panose="020B0604030504040204" pitchFamily="34" charset="0"/>
              <a:buNone/>
            </a:pPr>
            <a:r>
              <a:rPr lang="en-US" altLang="zh-CN" sz="1800"/>
              <a:t>	</a:t>
            </a:r>
            <a:r>
              <a:rPr lang="zh-CN" altLang="en-US" sz="1800"/>
              <a:t>原因是数学库没有被链接进去，需要修改</a:t>
            </a:r>
            <a:r>
              <a:rPr lang="en-US" altLang="zh-CN" sz="1800"/>
              <a:t>2</a:t>
            </a:r>
            <a:r>
              <a:rPr lang="zh-CN" altLang="en-US" sz="1800"/>
              <a:t>个</a:t>
            </a:r>
            <a:r>
              <a:rPr lang="en-US" altLang="zh-CN" sz="1800"/>
              <a:t>Makefile</a:t>
            </a:r>
            <a:r>
              <a:rPr lang="zh-CN" altLang="en-US" sz="1800"/>
              <a:t>：</a:t>
            </a:r>
            <a:endParaRPr lang="en-US" altLang="zh-CN" sz="1800"/>
          </a:p>
          <a:p>
            <a:pPr lvl="1"/>
            <a:r>
              <a:rPr lang="en-US" altLang="zh-CN" sz="1800"/>
              <a:t> a. </a:t>
            </a:r>
            <a:r>
              <a:rPr lang="zh-CN" altLang="en-US" sz="1800"/>
              <a:t>修改 </a:t>
            </a:r>
            <a:r>
              <a:rPr lang="en-US" altLang="zh-CN" sz="1800"/>
              <a:t>&lt;disksim</a:t>
            </a:r>
            <a:r>
              <a:rPr lang="zh-CN" altLang="en-US" sz="1800"/>
              <a:t>目录</a:t>
            </a:r>
            <a:r>
              <a:rPr lang="en-US" altLang="zh-CN" sz="1800"/>
              <a:t>&gt;/memsmodel/Makefile</a:t>
            </a:r>
            <a:r>
              <a:rPr lang="zh-CN" altLang="en-US" sz="1800"/>
              <a:t>中的这行：</a:t>
            </a:r>
            <a:endParaRPr lang="en-US" altLang="zh-CN" sz="1800"/>
          </a:p>
          <a:p>
            <a:pPr>
              <a:buFont typeface="Wingdings 3" pitchFamily="2" charset="2"/>
              <a:buNone/>
            </a:pPr>
            <a:r>
              <a:rPr lang="en-US" altLang="zh-CN" sz="1200"/>
              <a:t>              ems_seektest: mems_seektest.o libmems_internals.a</a:t>
            </a:r>
          </a:p>
          <a:p>
            <a:pPr>
              <a:buFont typeface="Wingdings 3" pitchFamily="2" charset="2"/>
              <a:buNone/>
            </a:pPr>
            <a:r>
              <a:rPr lang="en-US" altLang="zh-CN" sz="1200"/>
              <a:t>                        $(CC) -o $@ mems_seektest.o </a:t>
            </a:r>
            <a:r>
              <a:rPr lang="en-US" altLang="zh-CN" sz="1200">
                <a:solidFill>
                  <a:srgbClr val="FF0000"/>
                </a:solidFill>
              </a:rPr>
              <a:t>$(LDFLAGS) </a:t>
            </a:r>
            <a:r>
              <a:rPr lang="en-US" altLang="zh-CN" sz="1200"/>
              <a:t>$(CFLAGS) -lmems_internals</a:t>
            </a:r>
          </a:p>
          <a:p>
            <a:pPr>
              <a:buFont typeface="Wingdings 3" pitchFamily="2" charset="2"/>
              <a:buNone/>
            </a:pPr>
            <a:r>
              <a:rPr lang="en-US" altLang="zh-CN" sz="1200"/>
              <a:t>              </a:t>
            </a:r>
            <a:r>
              <a:rPr lang="zh-CN" altLang="en-US" sz="1200"/>
              <a:t>将</a:t>
            </a:r>
            <a:r>
              <a:rPr lang="en-US" altLang="zh-CN" sz="1200"/>
              <a:t>$(LDFLAGS)</a:t>
            </a:r>
            <a:r>
              <a:rPr lang="zh-CN" altLang="en-US" sz="1200"/>
              <a:t>放置最后；</a:t>
            </a:r>
            <a:endParaRPr lang="en-US" altLang="zh-CN" sz="1200"/>
          </a:p>
          <a:p>
            <a:pPr lvl="1"/>
            <a:r>
              <a:rPr lang="en-US" altLang="zh-CN" sz="1800"/>
              <a:t>b. </a:t>
            </a:r>
            <a:r>
              <a:rPr lang="zh-CN" altLang="en-US" sz="1800"/>
              <a:t>修改</a:t>
            </a:r>
            <a:r>
              <a:rPr lang="en-US" altLang="zh-CN" sz="1800"/>
              <a:t>src/Makefile</a:t>
            </a:r>
            <a:r>
              <a:rPr lang="zh-CN" altLang="en-US" sz="1800"/>
              <a:t>中的这行：</a:t>
            </a:r>
            <a:endParaRPr lang="en-US" altLang="zh-CN" sz="1800"/>
          </a:p>
          <a:p>
            <a:pPr>
              <a:buFont typeface="Wingdings 3" pitchFamily="2" charset="2"/>
              <a:buNone/>
            </a:pPr>
            <a:r>
              <a:rPr lang="en-US" altLang="zh-CN" sz="1200"/>
              <a:t>                LDFLAGS =</a:t>
            </a:r>
            <a:r>
              <a:rPr lang="en-US" altLang="zh-CN" sz="1200">
                <a:solidFill>
                  <a:srgbClr val="FF0000"/>
                </a:solidFill>
              </a:rPr>
              <a:t> -lm </a:t>
            </a:r>
            <a:r>
              <a:rPr lang="en-US" altLang="zh-CN" sz="1200"/>
              <a:t>-L. -ldisksim $(DISKMODEL_LDFLAGS) $(MEMSMODEL_LDFLAGS) \</a:t>
            </a:r>
          </a:p>
          <a:p>
            <a:pPr>
              <a:buFont typeface="Wingdings 3" pitchFamily="2" charset="2"/>
              <a:buNone/>
            </a:pPr>
            <a:r>
              <a:rPr lang="en-US" altLang="zh-CN" sz="1200"/>
              <a:t>                            $(LIBPARAM_LDFLAGS) $(LIBDDBG_LDFLAGS)</a:t>
            </a:r>
          </a:p>
          <a:p>
            <a:pPr>
              <a:buFont typeface="Wingdings 3" pitchFamily="2" charset="2"/>
              <a:buNone/>
            </a:pPr>
            <a:r>
              <a:rPr lang="zh-CN" altLang="en-US" sz="1200"/>
              <a:t>               将</a:t>
            </a:r>
            <a:r>
              <a:rPr lang="en-US" altLang="zh-CN" sz="1200"/>
              <a:t>-lm</a:t>
            </a:r>
            <a:r>
              <a:rPr lang="zh-CN" altLang="en-US" sz="1200"/>
              <a:t>放置最后；</a:t>
            </a:r>
            <a:endParaRPr lang="en-US" altLang="zh-CN" sz="1200"/>
          </a:p>
          <a:p>
            <a:pPr lvl="1"/>
            <a:r>
              <a:rPr lang="zh-CN" altLang="en-US" sz="1800"/>
              <a:t>之后</a:t>
            </a:r>
            <a:r>
              <a:rPr lang="en-US" altLang="zh-CN" sz="1800"/>
              <a:t>make</a:t>
            </a:r>
            <a:r>
              <a:rPr lang="zh-CN" altLang="en-US" sz="1800"/>
              <a:t>即可。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C97BA-1F0B-744F-805F-D8D70BB632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9D55B9-D8ED-4ABD-BE50-599E84F2A91C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7411" name="页脚占位符 4">
            <a:extLst>
              <a:ext uri="{FF2B5EF4-FFF2-40B4-BE49-F238E27FC236}">
                <a16:creationId xmlns:a16="http://schemas.microsoft.com/office/drawing/2014/main" id="{74B55A03-CE87-DE42-ACBA-9F31CA025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7412" name="灯片编号占位符 5">
            <a:extLst>
              <a:ext uri="{FF2B5EF4-FFF2-40B4-BE49-F238E27FC236}">
                <a16:creationId xmlns:a16="http://schemas.microsoft.com/office/drawing/2014/main" id="{2D0D7BF5-4795-504D-B9A1-559F1A9D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04CF3-2443-5348-B484-A6438782343C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00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B02CAE80-1DAC-1A48-85D5-2CE8FFDEB7FE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的使用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>
            <a:extLst>
              <a:ext uri="{FF2B5EF4-FFF2-40B4-BE49-F238E27FC236}">
                <a16:creationId xmlns:a16="http://schemas.microsoft.com/office/drawing/2014/main" id="{9FCF960A-1BD7-D445-B139-79C094DC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编译过程如果出现问题，查看：</a:t>
            </a:r>
            <a:endParaRPr lang="en-US" altLang="zh-CN"/>
          </a:p>
          <a:p>
            <a:pPr lvl="1"/>
            <a:r>
              <a:rPr lang="zh-CN" altLang="en-US" sz="2400"/>
              <a:t>“</a:t>
            </a:r>
            <a:r>
              <a:rPr lang="en-US" altLang="zh-CN" sz="2400"/>
              <a:t>ubuntu</a:t>
            </a:r>
            <a:r>
              <a:rPr lang="zh-CN" altLang="en-US" sz="2400"/>
              <a:t>下安装</a:t>
            </a:r>
            <a:r>
              <a:rPr lang="en-US" altLang="zh-CN" sz="2400"/>
              <a:t>disksim 4.0</a:t>
            </a:r>
            <a:r>
              <a:rPr lang="zh-CN" altLang="en-US" sz="2400"/>
              <a:t>及</a:t>
            </a:r>
            <a:r>
              <a:rPr lang="en-US" altLang="zh-CN" sz="2400"/>
              <a:t>SSD</a:t>
            </a:r>
            <a:r>
              <a:rPr lang="zh-CN" altLang="en-US" sz="2400"/>
              <a:t>扩展”</a:t>
            </a:r>
            <a:endParaRPr lang="en-US" altLang="zh-CN" sz="2400"/>
          </a:p>
          <a:p>
            <a:pPr lvl="1"/>
            <a:r>
              <a:rPr lang="en-US" altLang="zh-CN" sz="2400">
                <a:hlinkClick r:id="rId2"/>
              </a:rPr>
              <a:t>http://blog.sina.com.cn/s/blog_448574810101bb65.html</a:t>
            </a:r>
            <a:endParaRPr lang="en-US" altLang="zh-CN" sz="2400"/>
          </a:p>
          <a:p>
            <a:pPr lvl="1"/>
            <a:r>
              <a:rPr lang="en-US" altLang="zh-CN" sz="2400"/>
              <a:t>Tips</a:t>
            </a:r>
            <a:r>
              <a:rPr lang="zh-CN" altLang="en-US" sz="2400"/>
              <a:t>：</a:t>
            </a:r>
            <a:r>
              <a:rPr lang="en-US" altLang="zh-CN" sz="2400"/>
              <a:t>Disksim4.0</a:t>
            </a:r>
            <a:r>
              <a:rPr lang="zh-CN" altLang="en-US" sz="2400"/>
              <a:t>有</a:t>
            </a:r>
            <a:r>
              <a:rPr lang="en-US" altLang="zh-CN" sz="2400"/>
              <a:t>2</a:t>
            </a:r>
            <a:r>
              <a:rPr lang="zh-CN" altLang="en-US" sz="2400"/>
              <a:t>个版本：</a:t>
            </a:r>
            <a:endParaRPr lang="en-US" altLang="zh-CN" sz="2400"/>
          </a:p>
          <a:p>
            <a:pPr lvl="2"/>
            <a:r>
              <a:rPr lang="en-US" altLang="zh-CN" sz="2200"/>
              <a:t>disksim-4.0</a:t>
            </a:r>
          </a:p>
          <a:p>
            <a:pPr lvl="2"/>
            <a:r>
              <a:rPr lang="zh-CN" altLang="en-US" sz="2200"/>
              <a:t>以及</a:t>
            </a:r>
            <a:r>
              <a:rPr lang="en-US" altLang="zh-CN" sz="2200"/>
              <a:t>disksim-4.0-with-dixtrac</a:t>
            </a:r>
            <a:r>
              <a:rPr lang="zh-CN" altLang="en-US" sz="2200"/>
              <a:t>（安装</a:t>
            </a:r>
            <a:r>
              <a:rPr lang="en-US" altLang="zh-CN" sz="2200"/>
              <a:t>ssd</a:t>
            </a:r>
            <a:r>
              <a:rPr lang="zh-CN" altLang="en-US" sz="2200"/>
              <a:t>扩展在这个上进行，参考上面</a:t>
            </a:r>
            <a:r>
              <a:rPr lang="en-US" altLang="zh-CN" sz="2200"/>
              <a:t>sina</a:t>
            </a:r>
            <a:r>
              <a:rPr lang="zh-CN" altLang="en-US" sz="2200"/>
              <a:t>链接）</a:t>
            </a:r>
            <a:endParaRPr lang="en-US" altLang="zh-CN" sz="2200"/>
          </a:p>
          <a:p>
            <a:pPr marL="914400" lvl="3" indent="0">
              <a:buFont typeface="Wingdings 2" pitchFamily="2" charset="2"/>
              <a:buNone/>
            </a:pPr>
            <a:r>
              <a:rPr lang="en-US" altLang="zh-CN" sz="2000"/>
              <a:t>http://www.pdl.cmu.edu/PDL-FTP/DriveChar/disksim-4.0-with-dixtrac.tar.gz</a:t>
            </a:r>
            <a:endParaRPr lang="zh-CN" altLang="en-US" sz="20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6E3153-0D59-0248-A97D-766C3E39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32FCE-4B73-2D46-874B-0710658546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9C6F4C-EA7A-4823-822B-8ABBB7C4EE99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8436" name="页脚占位符 4">
            <a:extLst>
              <a:ext uri="{FF2B5EF4-FFF2-40B4-BE49-F238E27FC236}">
                <a16:creationId xmlns:a16="http://schemas.microsoft.com/office/drawing/2014/main" id="{C375B8AC-3374-2A4F-BD93-052ED96EE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5A84BBA0-3A6C-7E46-9D46-B95F99A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95765C-82DC-0C4F-A2F3-E09B4F9D954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>
            <a:extLst>
              <a:ext uri="{FF2B5EF4-FFF2-40B4-BE49-F238E27FC236}">
                <a16:creationId xmlns:a16="http://schemas.microsoft.com/office/drawing/2014/main" id="{B69D0E58-951F-3445-AB93-29B12BFD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编译完成得到的一个可执行文件</a:t>
            </a:r>
            <a:r>
              <a:rPr lang="en-US" altLang="zh-CN"/>
              <a:t>disksim</a:t>
            </a:r>
            <a:r>
              <a:rPr lang="zh-CN" altLang="en-US" sz="2000"/>
              <a:t>（有兴趣的参考</a:t>
            </a:r>
            <a:r>
              <a:rPr lang="en-US" altLang="zh-CN" sz="2000"/>
              <a:t>disksim</a:t>
            </a:r>
            <a:r>
              <a:rPr lang="zh-CN" altLang="en-US" sz="2000"/>
              <a:t>文档）</a:t>
            </a:r>
            <a:endParaRPr lang="en-US" altLang="zh-CN"/>
          </a:p>
          <a:p>
            <a:pPr lvl="1" eaLnBrk="1" hangingPunct="1"/>
            <a:r>
              <a:rPr lang="en-US" altLang="zh-CN"/>
              <a:t>disksim xxx.parv xxx.outv ascii 0 1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 sz="1600"/>
              <a:t>	</a:t>
            </a:r>
            <a:r>
              <a:rPr lang="zh-CN" altLang="en-US" sz="1600"/>
              <a:t>最后的</a:t>
            </a:r>
            <a:r>
              <a:rPr lang="en-US" altLang="zh-CN" sz="1600"/>
              <a:t>0,1</a:t>
            </a:r>
            <a:r>
              <a:rPr lang="zh-CN" altLang="en-US" sz="1600"/>
              <a:t>表示：</a:t>
            </a:r>
            <a:endParaRPr lang="en-US" altLang="zh-CN" sz="1600"/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 sz="1600"/>
              <a:t>	0</a:t>
            </a:r>
            <a:r>
              <a:rPr lang="zh-CN" altLang="en-US" sz="1600"/>
              <a:t>：</a:t>
            </a:r>
            <a:r>
              <a:rPr lang="en-US" altLang="zh-CN" sz="1600"/>
              <a:t>stdin</a:t>
            </a:r>
            <a:r>
              <a:rPr lang="zh-CN" altLang="en-US" sz="1600"/>
              <a:t>，表示默认使用合成的</a:t>
            </a:r>
            <a:r>
              <a:rPr lang="en-US" altLang="zh-CN" sz="1600"/>
              <a:t>trace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 sz="1600"/>
              <a:t>	1</a:t>
            </a:r>
            <a:r>
              <a:rPr lang="zh-CN" altLang="en-US" sz="1600"/>
              <a:t>：使用</a:t>
            </a:r>
            <a:r>
              <a:rPr lang="en-US" altLang="zh-CN" sz="1600"/>
              <a:t>disksim</a:t>
            </a:r>
            <a:r>
              <a:rPr lang="zh-CN" altLang="en-US" sz="1600"/>
              <a:t>合成的</a:t>
            </a:r>
            <a:r>
              <a:rPr lang="en-US" altLang="zh-CN" sz="1600"/>
              <a:t>trace</a:t>
            </a:r>
            <a:r>
              <a:rPr lang="zh-CN" altLang="en-US" sz="1600"/>
              <a:t>进行测试</a:t>
            </a:r>
            <a:endParaRPr lang="en-US" altLang="zh-CN" sz="1600"/>
          </a:p>
          <a:p>
            <a:pPr lvl="1" eaLnBrk="1" hangingPunct="1"/>
            <a:r>
              <a:rPr lang="en-US" altLang="zh-CN"/>
              <a:t>disksim xxx.parv xxx.outv &lt;type&gt; xxx.trace 0</a:t>
            </a:r>
          </a:p>
          <a:p>
            <a:pPr marL="914400" lvl="3" indent="0" eaLnBrk="1" hangingPunct="1">
              <a:buFont typeface="Wingdings 2" pitchFamily="2" charset="2"/>
              <a:buNone/>
            </a:pPr>
            <a:r>
              <a:rPr lang="zh-CN" altLang="en-US" sz="1600"/>
              <a:t>最后的</a:t>
            </a:r>
            <a:r>
              <a:rPr lang="en-US" altLang="zh-CN" sz="1600"/>
              <a:t>3</a:t>
            </a:r>
            <a:r>
              <a:rPr lang="zh-CN" altLang="en-US" sz="1600"/>
              <a:t>个参数表示：</a:t>
            </a:r>
            <a:endParaRPr lang="en-US" altLang="zh-CN" sz="1600"/>
          </a:p>
          <a:p>
            <a:pPr marL="914400" lvl="3" indent="0" eaLnBrk="1" hangingPunct="1">
              <a:buFont typeface="Wingdings 2" pitchFamily="2" charset="2"/>
              <a:buNone/>
            </a:pPr>
            <a:r>
              <a:rPr lang="en-US" altLang="zh-CN" sz="1600"/>
              <a:t>type</a:t>
            </a:r>
            <a:r>
              <a:rPr lang="zh-CN" altLang="en-US" sz="1600"/>
              <a:t>：</a:t>
            </a:r>
            <a:r>
              <a:rPr lang="en-US" altLang="zh-CN" sz="1600"/>
              <a:t>trace</a:t>
            </a:r>
            <a:r>
              <a:rPr lang="zh-CN" altLang="en-US" sz="1600"/>
              <a:t>类型；</a:t>
            </a:r>
            <a:endParaRPr lang="en-US" altLang="zh-CN" sz="1600"/>
          </a:p>
          <a:p>
            <a:pPr marL="914400" lvl="3" indent="0" eaLnBrk="1" hangingPunct="1">
              <a:buFont typeface="Wingdings 2" pitchFamily="2" charset="2"/>
              <a:buNone/>
            </a:pPr>
            <a:r>
              <a:rPr lang="en-US" altLang="zh-CN" sz="1600"/>
              <a:t>xxx.trace trace</a:t>
            </a:r>
            <a:r>
              <a:rPr lang="zh-CN" altLang="en-US" sz="1600"/>
              <a:t>文件；</a:t>
            </a:r>
            <a:endParaRPr lang="en-US" altLang="zh-CN" sz="1600"/>
          </a:p>
          <a:p>
            <a:pPr marL="914400" lvl="3" indent="0" eaLnBrk="1" hangingPunct="1">
              <a:buFont typeface="Wingdings 2" pitchFamily="2" charset="2"/>
              <a:buNone/>
            </a:pPr>
            <a:r>
              <a:rPr lang="en-US" altLang="zh-CN" sz="1600"/>
              <a:t>0</a:t>
            </a:r>
            <a:r>
              <a:rPr lang="zh-CN" altLang="en-US" sz="1600"/>
              <a:t>：不使用合成的</a:t>
            </a:r>
            <a:r>
              <a:rPr lang="en-US" altLang="zh-CN" sz="1600"/>
              <a:t>trace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BDD309-BB67-D444-B899-4A000B94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FA0CD-CDC3-7945-9C0C-82BF4E3F35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19460" name="页脚占位符 4">
            <a:extLst>
              <a:ext uri="{FF2B5EF4-FFF2-40B4-BE49-F238E27FC236}">
                <a16:creationId xmlns:a16="http://schemas.microsoft.com/office/drawing/2014/main" id="{B4820EBF-8115-A546-B521-82B16471F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19461" name="灯片编号占位符 5">
            <a:extLst>
              <a:ext uri="{FF2B5EF4-FFF2-40B4-BE49-F238E27FC236}">
                <a16:creationId xmlns:a16="http://schemas.microsoft.com/office/drawing/2014/main" id="{B7E9E701-ACF4-8A4D-802E-15006DB6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412BC6-9A9A-DF4E-A128-AE004FDAC701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>
            <a:extLst>
              <a:ext uri="{FF2B5EF4-FFF2-40B4-BE49-F238E27FC236}">
                <a16:creationId xmlns:a16="http://schemas.microsoft.com/office/drawing/2014/main" id="{3EE684F2-92C1-6645-9638-8AD1DEF5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运行</a:t>
            </a:r>
            <a:r>
              <a:rPr lang="en-US" altLang="zh-CN"/>
              <a:t>valid/runvalid</a:t>
            </a:r>
            <a:r>
              <a:rPr lang="zh-CN" altLang="en-US"/>
              <a:t>，测试数据</a:t>
            </a:r>
            <a:endParaRPr lang="en-US" altLang="zh-CN"/>
          </a:p>
          <a:p>
            <a:pPr lvl="1" eaLnBrk="1" hangingPunct="1"/>
            <a:r>
              <a:rPr lang="en-US" altLang="zh-CN"/>
              <a:t>cd valid</a:t>
            </a:r>
          </a:p>
          <a:p>
            <a:pPr lvl="1" eaLnBrk="1" hangingPunct="1"/>
            <a:r>
              <a:rPr lang="zh-CN" altLang="en-US"/>
              <a:t>测试某个磁盘，如</a:t>
            </a:r>
            <a:r>
              <a:rPr lang="en-US" altLang="zh-CN"/>
              <a:t>cheetah4LP.parv</a:t>
            </a:r>
            <a:r>
              <a:rPr lang="zh-CN" altLang="en-US"/>
              <a:t>，也可以是其他磁盘（不同的</a:t>
            </a:r>
            <a:r>
              <a:rPr lang="en-US" altLang="zh-CN"/>
              <a:t>parv</a:t>
            </a:r>
            <a:r>
              <a:rPr lang="zh-CN" altLang="en-US"/>
              <a:t>文件代表具有不同参数的磁盘）</a:t>
            </a:r>
            <a:endParaRPr lang="en-US" altLang="zh-CN"/>
          </a:p>
          <a:p>
            <a:pPr lvl="2" eaLnBrk="1" hangingPunct="1"/>
            <a:r>
              <a:rPr lang="en-US" altLang="zh-CN"/>
              <a:t>../src/disksim cheetah4LP.parv cheetah4LP.outv </a:t>
            </a:r>
            <a:r>
              <a:rPr lang="en-US" altLang="zh-CN">
                <a:solidFill>
                  <a:srgbClr val="FF0000"/>
                </a:solidFill>
              </a:rPr>
              <a:t>validate</a:t>
            </a:r>
            <a:r>
              <a:rPr lang="en-US" altLang="zh-CN"/>
              <a:t> cheetah4LP.trace 0</a:t>
            </a:r>
          </a:p>
          <a:p>
            <a:pPr lvl="1" eaLnBrk="1" hangingPunct="1"/>
            <a:r>
              <a:rPr lang="zh-CN" altLang="en-US"/>
              <a:t>查看相应的</a:t>
            </a:r>
            <a:r>
              <a:rPr lang="en-US" altLang="zh-CN"/>
              <a:t>outv</a:t>
            </a:r>
            <a:r>
              <a:rPr lang="zh-CN" altLang="en-US"/>
              <a:t>文件，获取响应时间结果，或者使用</a:t>
            </a:r>
            <a:r>
              <a:rPr lang="en-US" altLang="zh-CN"/>
              <a:t>grep</a:t>
            </a:r>
            <a:r>
              <a:rPr lang="zh-CN" altLang="en-US"/>
              <a:t>命令得到</a:t>
            </a:r>
            <a:endParaRPr lang="en-US" altLang="zh-CN"/>
          </a:p>
          <a:p>
            <a:pPr lvl="2" eaLnBrk="1" hangingPunct="1"/>
            <a:r>
              <a:rPr lang="en-US" altLang="zh-CN"/>
              <a:t>grep "IOdriver Response time average"  cheetah4LP.outv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76BC0C-8556-4349-9F9B-33B164C7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9430-67C4-CD44-AB32-B98FD89BD6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0484" name="页脚占位符 4">
            <a:extLst>
              <a:ext uri="{FF2B5EF4-FFF2-40B4-BE49-F238E27FC236}">
                <a16:creationId xmlns:a16="http://schemas.microsoft.com/office/drawing/2014/main" id="{7826FF05-6F83-094A-9FB7-F414983A7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0485" name="灯片编号占位符 5">
            <a:extLst>
              <a:ext uri="{FF2B5EF4-FFF2-40B4-BE49-F238E27FC236}">
                <a16:creationId xmlns:a16="http://schemas.microsoft.com/office/drawing/2014/main" id="{907A2FBE-7968-4A44-BCB8-478E530A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4088B7-D9C7-D740-BF54-CD4C29EF99A0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>
            <a:extLst>
              <a:ext uri="{FF2B5EF4-FFF2-40B4-BE49-F238E27FC236}">
                <a16:creationId xmlns:a16="http://schemas.microsoft.com/office/drawing/2014/main" id="{2BE9487F-5615-C846-B0B9-10C80D06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Valid/synthraid5.parv</a:t>
            </a:r>
            <a:endParaRPr lang="zh-CN" altLang="en-US"/>
          </a:p>
          <a:p>
            <a:pPr lvl="1" eaLnBrk="1" hangingPunct="1"/>
            <a:r>
              <a:rPr lang="zh-CN" altLang="en-US"/>
              <a:t>设备定义：</a:t>
            </a:r>
            <a:r>
              <a:rPr lang="en-US" altLang="zh-CN"/>
              <a:t>disksim_iodriver DRIVER0</a:t>
            </a:r>
          </a:p>
          <a:p>
            <a:pPr lvl="1" eaLnBrk="1" hangingPunct="1"/>
            <a:r>
              <a:rPr lang="zh-CN" altLang="en-US"/>
              <a:t>总线定义：</a:t>
            </a:r>
            <a:r>
              <a:rPr lang="en-US" altLang="zh-CN"/>
              <a:t>disksim_bus BUS0</a:t>
            </a:r>
          </a:p>
          <a:p>
            <a:pPr lvl="1" eaLnBrk="1" hangingPunct="1"/>
            <a:r>
              <a:rPr lang="zh-CN" altLang="en-US"/>
              <a:t>控制器定义：</a:t>
            </a:r>
            <a:r>
              <a:rPr lang="en-US" altLang="zh-CN"/>
              <a:t>disksim_ctlr CTLR0</a:t>
            </a:r>
          </a:p>
          <a:p>
            <a:pPr lvl="1" eaLnBrk="1" hangingPunct="1"/>
            <a:r>
              <a:rPr lang="zh-CN" altLang="en-US"/>
              <a:t>拓扑定义：</a:t>
            </a:r>
            <a:r>
              <a:rPr lang="en-US" altLang="zh-CN"/>
              <a:t>topology disksim_iodriver driver0</a:t>
            </a:r>
          </a:p>
          <a:p>
            <a:pPr lvl="1" eaLnBrk="1" hangingPunct="1"/>
            <a:r>
              <a:rPr lang="zh-CN" altLang="en-US"/>
              <a:t>磁盘阵列逻辑定义：</a:t>
            </a:r>
            <a:r>
              <a:rPr lang="en-US" altLang="zh-CN"/>
              <a:t>disksim_logorg org0</a:t>
            </a:r>
          </a:p>
          <a:p>
            <a:pPr lvl="1" eaLnBrk="1" hangingPunct="1"/>
            <a:r>
              <a:rPr lang="zh-CN" altLang="en-US"/>
              <a:t>负载定义：</a:t>
            </a:r>
            <a:r>
              <a:rPr lang="en-US" altLang="zh-CN"/>
              <a:t>disksim_synthio Synthio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63850B-C144-AC41-A8AC-9132FAF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的配置文件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7CBDC-A8B7-8E4B-8CAE-14B36F4C38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1508" name="页脚占位符 4">
            <a:extLst>
              <a:ext uri="{FF2B5EF4-FFF2-40B4-BE49-F238E27FC236}">
                <a16:creationId xmlns:a16="http://schemas.microsoft.com/office/drawing/2014/main" id="{1EA9EF92-8F69-7044-BA84-B584AAD733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1509" name="灯片编号占位符 5">
            <a:extLst>
              <a:ext uri="{FF2B5EF4-FFF2-40B4-BE49-F238E27FC236}">
                <a16:creationId xmlns:a16="http://schemas.microsoft.com/office/drawing/2014/main" id="{A6C7F665-7B91-634B-8368-5C7D8AC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3911DD-93C5-AD49-8752-F1B142AD6821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>
            <a:extLst>
              <a:ext uri="{FF2B5EF4-FFF2-40B4-BE49-F238E27FC236}">
                <a16:creationId xmlns:a16="http://schemas.microsoft.com/office/drawing/2014/main" id="{5E7C9063-1EBB-CF41-A821-8C34D280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# component instantiation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statfoo ] as Stats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ctlr0 .. ctlr8 ] as CTLR0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bus0 ] as BUS0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disk0 .. disk8 ] as HP_C3323A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driver0 ] as DRIVER0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instantiate [ bus1 .. bus9 ] as BUS1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zh-CN"/>
              <a:t># end of component instantiation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B9F0B4-5D53-574A-B646-66EC3C3E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 err="1"/>
              <a:t>Disksim</a:t>
            </a:r>
            <a:r>
              <a:rPr lang="zh-CN" altLang="en-US" dirty="0"/>
              <a:t>的配置文件</a:t>
            </a:r>
            <a:r>
              <a:rPr lang="en-US" altLang="zh-CN" dirty="0"/>
              <a:t>——</a:t>
            </a:r>
            <a:r>
              <a:rPr lang="zh-CN" altLang="en-US" dirty="0"/>
              <a:t>成员实例化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670F8-1526-8B43-9BB8-7061E6EB3C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B64E44-48C0-4BD2-A9F3-2F0971D3892B}" type="datetime1">
              <a:rPr lang="zh-CN" altLang="en-US" smtClean="0"/>
              <a:pPr>
                <a:defRPr/>
              </a:pPr>
              <a:t>2024/4/30</a:t>
            </a:fld>
            <a:endParaRPr lang="zh-CN" altLang="en-US"/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3F6923DB-8A3D-DB46-A6EB-B9275B205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92E2839A-DEAE-2040-B374-70F2AD79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EAC503-FB81-0B49-89EE-2AF637D9BBB7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2048</TotalTime>
  <Words>1859</Words>
  <Application>Microsoft Office PowerPoint</Application>
  <PresentationFormat>全屏显示(4:3)</PresentationFormat>
  <Paragraphs>246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计算机系统结构实验5 ——磁盘、固态盘仿真</vt:lpstr>
      <vt:lpstr>实验内容与要求</vt:lpstr>
      <vt:lpstr>Disksim的使用</vt:lpstr>
      <vt:lpstr>PowerPoint 演示文稿</vt:lpstr>
      <vt:lpstr>Disksim的使用</vt:lpstr>
      <vt:lpstr>Disksim的使用</vt:lpstr>
      <vt:lpstr>Disksim的使用</vt:lpstr>
      <vt:lpstr>Disksim的配置文件</vt:lpstr>
      <vt:lpstr>Disksim的配置文件——成员实例化</vt:lpstr>
      <vt:lpstr>Disksim的配置文件——拓扑定义</vt:lpstr>
      <vt:lpstr>Disksim的配置文件——逻辑定义</vt:lpstr>
      <vt:lpstr>Disksim的配置文件——负载定义</vt:lpstr>
      <vt:lpstr>RAID实验</vt:lpstr>
      <vt:lpstr>探究实验A</vt:lpstr>
      <vt:lpstr>探究实验B</vt:lpstr>
      <vt:lpstr>选做实验</vt:lpstr>
      <vt:lpstr>思考题</vt:lpstr>
      <vt:lpstr>注意事项</vt:lpstr>
      <vt:lpstr>实验报告要求</vt:lpstr>
      <vt:lpstr>需要帮助？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MIPS指令系统和MIPS体系结构</dc:title>
  <dc:creator>Administrator</dc:creator>
  <cp:lastModifiedBy>梓涵 李</cp:lastModifiedBy>
  <cp:revision>159</cp:revision>
  <dcterms:created xsi:type="dcterms:W3CDTF">2012-03-01T06:10:42Z</dcterms:created>
  <dcterms:modified xsi:type="dcterms:W3CDTF">2024-04-30T16:00:43Z</dcterms:modified>
</cp:coreProperties>
</file>