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353" r:id="rId3"/>
    <p:sldId id="410" r:id="rId4"/>
    <p:sldId id="515" r:id="rId5"/>
    <p:sldId id="516" r:id="rId6"/>
    <p:sldId id="496" r:id="rId7"/>
    <p:sldId id="501" r:id="rId8"/>
    <p:sldId id="502" r:id="rId9"/>
    <p:sldId id="519" r:id="rId10"/>
    <p:sldId id="518" r:id="rId11"/>
    <p:sldId id="521" r:id="rId12"/>
    <p:sldId id="520" r:id="rId13"/>
    <p:sldId id="522" r:id="rId14"/>
    <p:sldId id="523" r:id="rId15"/>
    <p:sldId id="524" r:id="rId16"/>
    <p:sldId id="511" r:id="rId17"/>
    <p:sldId id="525" r:id="rId18"/>
    <p:sldId id="526" r:id="rId19"/>
    <p:sldId id="527" r:id="rId20"/>
    <p:sldId id="517" r:id="rId21"/>
    <p:sldId id="424"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A9E3"/>
    <a:srgbClr val="5280D3"/>
    <a:srgbClr val="EDEDED"/>
    <a:srgbClr val="4C7B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70623" autoAdjust="0"/>
  </p:normalViewPr>
  <p:slideViewPr>
    <p:cSldViewPr snapToGrid="0">
      <p:cViewPr varScale="1">
        <p:scale>
          <a:sx n="80" d="100"/>
          <a:sy n="80" d="100"/>
        </p:scale>
        <p:origin x="1716" y="60"/>
      </p:cViewPr>
      <p:guideLst>
        <p:guide orient="horz" pos="2160"/>
        <p:guide pos="2880"/>
      </p:guideLst>
    </p:cSldViewPr>
  </p:slideViewPr>
  <p:notesTextViewPr>
    <p:cViewPr>
      <p:scale>
        <a:sx n="1" d="1"/>
        <a:sy n="1" d="1"/>
      </p:scale>
      <p:origin x="0" y="0"/>
    </p:cViewPr>
  </p:notesText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6A9EE6-C7F5-4D25-A747-36C1F12A39DE}" type="datetimeFigureOut">
              <a:rPr lang="zh-CN" altLang="en-US" smtClean="0"/>
              <a:t>2021/10/25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9E9D4-A3FA-4B20-95AF-FA27FCBA53E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59E9D4-A3FA-4B20-95AF-FA27FCBA53EA}"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59E9D4-A3FA-4B20-95AF-FA27FCBA53EA}" type="slidenum">
              <a:rPr lang="zh-CN" altLang="en-US" smtClean="0"/>
              <a:t>10</a:t>
            </a:fld>
            <a:endParaRPr lang="zh-CN" altLang="en-US"/>
          </a:p>
        </p:txBody>
      </p:sp>
    </p:spTree>
    <p:extLst>
      <p:ext uri="{BB962C8B-B14F-4D97-AF65-F5344CB8AC3E}">
        <p14:creationId xmlns:p14="http://schemas.microsoft.com/office/powerpoint/2010/main" val="893667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图形推理策略应在考虑到选择该图形时智能体如何反应的各种可能性后，向最佳响应方向改进其策略。</a:t>
            </a:r>
            <a:endParaRPr lang="en-US" altLang="zh-CN" dirty="0"/>
          </a:p>
          <a:p>
            <a:endParaRPr lang="en-US" altLang="zh-CN" dirty="0"/>
          </a:p>
          <a:p>
            <a:r>
              <a:rPr lang="zh-CN" altLang="en-US" dirty="0"/>
              <a:t>实际上，离轨策略的数据效率更高。在用于离轨策略训练的集中式</a:t>
            </a:r>
            <a:r>
              <a:rPr lang="en-US" altLang="zh-CN" dirty="0"/>
              <a:t>actor-critic</a:t>
            </a:r>
            <a:r>
              <a:rPr lang="zh-CN" altLang="en-US" dirty="0"/>
              <a:t>方法中引入了重放缓冲区</a:t>
            </a:r>
            <a:r>
              <a:rPr lang="en-US" altLang="zh-CN" dirty="0"/>
              <a:t>[11,24]</a:t>
            </a:r>
            <a:r>
              <a:rPr lang="zh-CN" altLang="en-US" dirty="0"/>
              <a:t>。通过将批量采样应用于集中式批评家，梯度可以近似为</a:t>
            </a:r>
          </a:p>
        </p:txBody>
      </p:sp>
      <p:sp>
        <p:nvSpPr>
          <p:cNvPr id="4" name="灯片编号占位符 3"/>
          <p:cNvSpPr>
            <a:spLocks noGrp="1"/>
          </p:cNvSpPr>
          <p:nvPr>
            <p:ph type="sldNum" sz="quarter" idx="5"/>
          </p:nvPr>
        </p:nvSpPr>
        <p:spPr/>
        <p:txBody>
          <a:bodyPr/>
          <a:lstStyle/>
          <a:p>
            <a:fld id="{B259E9D4-A3FA-4B20-95AF-FA27FCBA53EA}" type="slidenum">
              <a:rPr lang="zh-CN" altLang="en-US" smtClean="0"/>
              <a:t>11</a:t>
            </a:fld>
            <a:endParaRPr lang="zh-CN" altLang="en-US"/>
          </a:p>
        </p:txBody>
      </p:sp>
    </p:spTree>
    <p:extLst>
      <p:ext uri="{BB962C8B-B14F-4D97-AF65-F5344CB8AC3E}">
        <p14:creationId xmlns:p14="http://schemas.microsoft.com/office/powerpoint/2010/main" val="1801060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59E9D4-A3FA-4B20-95AF-FA27FCBA53EA}" type="slidenum">
              <a:rPr lang="zh-CN" altLang="en-US" smtClean="0"/>
              <a:t>12</a:t>
            </a:fld>
            <a:endParaRPr lang="zh-CN" altLang="en-US"/>
          </a:p>
        </p:txBody>
      </p:sp>
    </p:spTree>
    <p:extLst>
      <p:ext uri="{BB962C8B-B14F-4D97-AF65-F5344CB8AC3E}">
        <p14:creationId xmlns:p14="http://schemas.microsoft.com/office/powerpoint/2010/main" val="565673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r>
              <a:rPr lang="zh-CN" altLang="en-US" dirty="0"/>
              <a:t>的推断是不平凡的，因为它是一个具有</a:t>
            </a:r>
            <a:r>
              <a:rPr lang="en-US" altLang="zh-CN" dirty="0" err="1"/>
              <a:t>n×n</a:t>
            </a:r>
            <a:r>
              <a:rPr lang="zh-CN" altLang="en-US" dirty="0"/>
              <a:t>个条目的多元离散随机变量。</a:t>
            </a:r>
            <a:endParaRPr lang="en-US" altLang="zh-CN" dirty="0"/>
          </a:p>
          <a:p>
            <a:endParaRPr lang="en-US" altLang="zh-CN" dirty="0"/>
          </a:p>
          <a:p>
            <a:r>
              <a:rPr lang="zh-CN" altLang="en-US" dirty="0"/>
              <a:t>流模型的基本概念与实现</a:t>
            </a:r>
            <a:endParaRPr lang="en-US" altLang="zh-CN" dirty="0"/>
          </a:p>
          <a:p>
            <a:r>
              <a:rPr lang="zh-CN" altLang="en-US" sz="1200" b="0" i="0" kern="1200" dirty="0">
                <a:solidFill>
                  <a:schemeClr val="tx1"/>
                </a:solidFill>
                <a:effectLst/>
                <a:latin typeface="+mn-lt"/>
                <a:ea typeface="+mn-ea"/>
                <a:cs typeface="+mn-cs"/>
              </a:rPr>
              <a:t>众所周知，目前主流的生成模型包括</a:t>
            </a:r>
            <a:r>
              <a:rPr lang="en-US" altLang="zh-CN" sz="1200" b="0" i="0" kern="1200" dirty="0">
                <a:solidFill>
                  <a:schemeClr val="tx1"/>
                </a:solidFill>
                <a:effectLst/>
                <a:latin typeface="+mn-lt"/>
                <a:ea typeface="+mn-ea"/>
                <a:cs typeface="+mn-cs"/>
              </a:rPr>
              <a:t>VAE</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GAN</a:t>
            </a:r>
            <a:r>
              <a:rPr lang="zh-CN" altLang="en-US" sz="1200" b="0" i="0" kern="1200" dirty="0">
                <a:solidFill>
                  <a:schemeClr val="tx1"/>
                </a:solidFill>
                <a:effectLst/>
                <a:latin typeface="+mn-lt"/>
                <a:ea typeface="+mn-ea"/>
                <a:cs typeface="+mn-cs"/>
              </a:rPr>
              <a:t>，但事实上除了这两个之外，还有基于</a:t>
            </a:r>
            <a:r>
              <a:rPr lang="en-US" altLang="zh-CN" sz="1200" b="0" i="0" kern="1200" dirty="0">
                <a:solidFill>
                  <a:schemeClr val="tx1"/>
                </a:solidFill>
                <a:effectLst/>
                <a:latin typeface="+mn-lt"/>
                <a:ea typeface="+mn-ea"/>
                <a:cs typeface="+mn-cs"/>
              </a:rPr>
              <a:t>flow</a:t>
            </a:r>
            <a:r>
              <a:rPr lang="zh-CN" altLang="en-US" sz="1200" b="0" i="0" kern="1200" dirty="0">
                <a:solidFill>
                  <a:schemeClr val="tx1"/>
                </a:solidFill>
                <a:effectLst/>
                <a:latin typeface="+mn-lt"/>
                <a:ea typeface="+mn-ea"/>
                <a:cs typeface="+mn-cs"/>
              </a:rPr>
              <a:t>的模型</a:t>
            </a:r>
            <a:endParaRPr lang="en-US" altLang="zh-CN" dirty="0"/>
          </a:p>
          <a:p>
            <a:r>
              <a:rPr lang="zh-CN" altLang="en-US" sz="1200" b="0" i="0" kern="1200" dirty="0">
                <a:solidFill>
                  <a:schemeClr val="tx1"/>
                </a:solidFill>
                <a:effectLst/>
                <a:latin typeface="+mn-lt"/>
                <a:ea typeface="+mn-ea"/>
                <a:cs typeface="+mn-cs"/>
              </a:rPr>
              <a:t>生成模型的本质，就是希望用一个我们知道的概率模型来拟合所给的数据样本，也就是说，我们得写出一个带参数</a:t>
            </a:r>
            <a:r>
              <a:rPr lang="en-US" altLang="zh-CN" sz="1200" b="0" i="0" u="none" strike="noStrike" kern="1200" dirty="0" err="1">
                <a:solidFill>
                  <a:schemeClr val="tx1"/>
                </a:solidFill>
                <a:effectLst/>
                <a:latin typeface="+mn-lt"/>
                <a:ea typeface="+mn-ea"/>
                <a:cs typeface="+mn-cs"/>
              </a:rPr>
              <a:t>θθ</a:t>
            </a:r>
            <a:r>
              <a:rPr lang="zh-CN" altLang="en-US" sz="1200" b="0" i="0" kern="1200" dirty="0">
                <a:solidFill>
                  <a:schemeClr val="tx1"/>
                </a:solidFill>
                <a:effectLst/>
                <a:latin typeface="+mn-lt"/>
                <a:ea typeface="+mn-ea"/>
                <a:cs typeface="+mn-cs"/>
              </a:rPr>
              <a:t>的分布</a:t>
            </a:r>
            <a:r>
              <a:rPr lang="en-US" altLang="zh-CN" sz="1200" b="0" i="0" u="none" strike="noStrike" kern="1200" dirty="0" err="1">
                <a:solidFill>
                  <a:schemeClr val="tx1"/>
                </a:solidFill>
                <a:effectLst/>
                <a:latin typeface="+mn-lt"/>
                <a:ea typeface="+mn-ea"/>
                <a:cs typeface="+mn-cs"/>
              </a:rPr>
              <a:t>qθ</a:t>
            </a:r>
            <a:r>
              <a:rPr lang="en-US" altLang="zh-CN" sz="1200" b="0" i="0" u="none" strike="noStrike" kern="1200" dirty="0">
                <a:solidFill>
                  <a:schemeClr val="tx1"/>
                </a:solidFill>
                <a:effectLst/>
                <a:latin typeface="+mn-lt"/>
                <a:ea typeface="+mn-ea"/>
                <a:cs typeface="+mn-cs"/>
              </a:rPr>
              <a:t>(x)</a:t>
            </a:r>
            <a:r>
              <a:rPr lang="en-US" altLang="zh-CN" sz="1200" b="0" i="0" u="none" strike="noStrike" kern="1200" dirty="0" err="1">
                <a:solidFill>
                  <a:schemeClr val="tx1"/>
                </a:solidFill>
                <a:effectLst/>
                <a:latin typeface="+mn-lt"/>
                <a:ea typeface="+mn-ea"/>
                <a:cs typeface="+mn-cs"/>
              </a:rPr>
              <a:t>qθ</a:t>
            </a:r>
            <a:r>
              <a:rPr lang="en-US" altLang="zh-CN" sz="1200" b="0" i="0" u="none" strike="noStrike" kern="1200" dirty="0">
                <a:solidFill>
                  <a:schemeClr val="tx1"/>
                </a:solidFill>
                <a:effectLst/>
                <a:latin typeface="+mn-lt"/>
                <a:ea typeface="+mn-ea"/>
                <a:cs typeface="+mn-cs"/>
              </a:rPr>
              <a:t>(x)</a:t>
            </a:r>
          </a:p>
          <a:p>
            <a:r>
              <a:rPr lang="zh-CN" altLang="en-US" dirty="0"/>
              <a:t>所以问题就来了，对于连续型的，我们也就只能写出高斯分布了，而且很多时候为了方便处理，我们只能写出各分量独立的高斯分布，这显然只是众多连续分布中极小的一部分，显然是不够用的。为了解决这个困境，我们通过积分来创造更多的分布：</a:t>
            </a:r>
            <a:endParaRPr lang="en-US" altLang="zh-CN" dirty="0"/>
          </a:p>
          <a:p>
            <a:r>
              <a:rPr lang="zh-CN" altLang="en-US" dirty="0"/>
              <a:t>这里</a:t>
            </a:r>
            <a:r>
              <a:rPr lang="en-US" altLang="zh-CN" dirty="0"/>
              <a:t>q(z)</a:t>
            </a:r>
            <a:r>
              <a:rPr lang="zh-CN" altLang="en-US" dirty="0"/>
              <a:t>一般是标准的高斯分布，而</a:t>
            </a:r>
            <a:r>
              <a:rPr lang="en-US" altLang="zh-CN" dirty="0" err="1"/>
              <a:t>qθ</a:t>
            </a:r>
            <a:r>
              <a:rPr lang="en-US" altLang="zh-CN" dirty="0"/>
              <a:t>(</a:t>
            </a:r>
            <a:r>
              <a:rPr lang="en-US" altLang="zh-CN" dirty="0" err="1"/>
              <a:t>x|z</a:t>
            </a:r>
            <a:r>
              <a:rPr lang="en-US" altLang="zh-CN" dirty="0"/>
              <a:t>)=</a:t>
            </a:r>
            <a:r>
              <a:rPr lang="en-US" altLang="zh-CN" dirty="0" err="1"/>
              <a:t>qθ</a:t>
            </a:r>
            <a:r>
              <a:rPr lang="en-US" altLang="zh-CN" dirty="0"/>
              <a:t>(</a:t>
            </a:r>
            <a:r>
              <a:rPr lang="en-US" altLang="zh-CN" dirty="0" err="1"/>
              <a:t>x|z</a:t>
            </a:r>
            <a:r>
              <a:rPr lang="en-US" altLang="zh-CN" dirty="0"/>
              <a:t>)</a:t>
            </a:r>
            <a:r>
              <a:rPr lang="zh-CN" altLang="en-US" dirty="0"/>
              <a:t>可以选择任意的条件高斯分布或者狄拉克分布。这样的积分形式可以形成很多复杂的分布。理论上来讲，它能拟合任意分布。</a:t>
            </a:r>
            <a:br>
              <a:rPr lang="zh-CN" altLang="en-US" dirty="0"/>
            </a:br>
            <a:r>
              <a:rPr lang="zh-CN" altLang="en-US" dirty="0"/>
              <a:t>现在分布形式有了，我们需要求出参数</a:t>
            </a:r>
            <a:r>
              <a:rPr lang="en-US" altLang="zh-CN" dirty="0"/>
              <a:t>θ</a:t>
            </a:r>
            <a:r>
              <a:rPr lang="zh-CN" altLang="en-US" dirty="0"/>
              <a:t>，那一般就是最大似然，假设真实数据分布为</a:t>
            </a:r>
            <a:r>
              <a:rPr lang="en-US" altLang="zh-CN" dirty="0"/>
              <a:t>p~(x)</a:t>
            </a:r>
            <a:r>
              <a:rPr lang="zh-CN" altLang="en-US" dirty="0"/>
              <a:t>，那么我们就需要最大化目标</a:t>
            </a:r>
            <a:endParaRPr lang="en-US" altLang="zh-CN" dirty="0"/>
          </a:p>
          <a:p>
            <a:r>
              <a:rPr lang="en-US" altLang="zh-CN" dirty="0"/>
              <a:t>flow</a:t>
            </a:r>
            <a:r>
              <a:rPr lang="zh-CN" altLang="en-US" dirty="0"/>
              <a:t>模型选择</a:t>
            </a:r>
            <a:r>
              <a:rPr lang="en-US" altLang="zh-CN" dirty="0"/>
              <a:t>q(</a:t>
            </a:r>
            <a:r>
              <a:rPr lang="en-US" altLang="zh-CN" dirty="0" err="1"/>
              <a:t>x|z</a:t>
            </a:r>
            <a:r>
              <a:rPr lang="en-US" altLang="zh-CN" dirty="0"/>
              <a:t>)</a:t>
            </a:r>
            <a:r>
              <a:rPr lang="zh-CN" altLang="en-US" dirty="0"/>
              <a:t>为狄拉克分布</a:t>
            </a:r>
            <a:r>
              <a:rPr lang="el-GR" altLang="zh-CN" dirty="0"/>
              <a:t>δ(</a:t>
            </a:r>
            <a:r>
              <a:rPr lang="en-US" altLang="zh-CN" dirty="0"/>
              <a:t>x−g(z))</a:t>
            </a:r>
            <a:r>
              <a:rPr lang="zh-CN" altLang="en-US" dirty="0"/>
              <a:t>，而且</a:t>
            </a:r>
            <a:r>
              <a:rPr lang="en-US" altLang="zh-CN" dirty="0"/>
              <a:t>g(z)</a:t>
            </a:r>
            <a:r>
              <a:rPr lang="zh-CN" altLang="en-US" dirty="0"/>
              <a:t>必须是可逆的</a:t>
            </a:r>
            <a:endParaRPr lang="en-US" altLang="zh-CN" dirty="0"/>
          </a:p>
          <a:p>
            <a:r>
              <a:rPr lang="zh-CN" altLang="en-US" dirty="0"/>
              <a:t>那么通过</a:t>
            </a:r>
            <a:r>
              <a:rPr lang="en-US" altLang="zh-CN" dirty="0"/>
              <a:t>(1)</a:t>
            </a:r>
            <a:r>
              <a:rPr lang="zh-CN" altLang="en-US" dirty="0"/>
              <a:t>算</a:t>
            </a:r>
            <a:r>
              <a:rPr lang="en-US" altLang="zh-CN" dirty="0"/>
              <a:t>q(x)</a:t>
            </a:r>
            <a:r>
              <a:rPr lang="zh-CN" altLang="en-US" dirty="0"/>
              <a:t>相当于是对</a:t>
            </a:r>
            <a:r>
              <a:rPr lang="en-US" altLang="zh-CN" dirty="0"/>
              <a:t>q(z)</a:t>
            </a:r>
            <a:r>
              <a:rPr lang="zh-CN" altLang="en-US" dirty="0"/>
              <a:t>做一个积分变换</a:t>
            </a:r>
            <a:r>
              <a:rPr lang="en-US" altLang="zh-CN" dirty="0"/>
              <a:t>z=f(x)</a:t>
            </a:r>
          </a:p>
          <a:p>
            <a:r>
              <a:rPr lang="zh-CN" altLang="en-US" dirty="0"/>
              <a:t>概率密度函数的变量代换并不是简单地将</a:t>
            </a:r>
            <a:r>
              <a:rPr lang="en-US" altLang="zh-CN" dirty="0"/>
              <a:t>z</a:t>
            </a:r>
            <a:r>
              <a:rPr lang="zh-CN" altLang="en-US" dirty="0"/>
              <a:t>替换为</a:t>
            </a:r>
            <a:r>
              <a:rPr lang="en-US" altLang="zh-CN" dirty="0"/>
              <a:t>f(x)</a:t>
            </a:r>
            <a:r>
              <a:rPr lang="zh-CN" altLang="en-US" dirty="0"/>
              <a:t>就行了，还多出了一个“雅可比行列式”的绝对值</a:t>
            </a:r>
            <a:endParaRPr lang="en-US" altLang="zh-CN" dirty="0"/>
          </a:p>
        </p:txBody>
      </p:sp>
      <p:sp>
        <p:nvSpPr>
          <p:cNvPr id="4" name="灯片编号占位符 3"/>
          <p:cNvSpPr>
            <a:spLocks noGrp="1"/>
          </p:cNvSpPr>
          <p:nvPr>
            <p:ph type="sldNum" sz="quarter" idx="5"/>
          </p:nvPr>
        </p:nvSpPr>
        <p:spPr/>
        <p:txBody>
          <a:bodyPr/>
          <a:lstStyle/>
          <a:p>
            <a:fld id="{B259E9D4-A3FA-4B20-95AF-FA27FCBA53EA}" type="slidenum">
              <a:rPr lang="zh-CN" altLang="en-US" smtClean="0"/>
              <a:t>13</a:t>
            </a:fld>
            <a:endParaRPr lang="zh-CN" altLang="en-US"/>
          </a:p>
        </p:txBody>
      </p:sp>
    </p:spTree>
    <p:extLst>
      <p:ext uri="{BB962C8B-B14F-4D97-AF65-F5344CB8AC3E}">
        <p14:creationId xmlns:p14="http://schemas.microsoft.com/office/powerpoint/2010/main" val="2112246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a:t>
            </a:r>
            <a:r>
              <a:rPr lang="en-US" altLang="zh-CN" dirty="0"/>
              <a:t>f</a:t>
            </a:r>
            <a:r>
              <a:rPr lang="zh-CN" altLang="en-US" dirty="0"/>
              <a:t>我们就有两个要求：可逆，并且易于求逆函数（它的逆</a:t>
            </a:r>
            <a:r>
              <a:rPr lang="en-US" altLang="zh-CN" dirty="0"/>
              <a:t>g</a:t>
            </a:r>
            <a:r>
              <a:rPr lang="zh-CN" altLang="en-US" dirty="0"/>
              <a:t>就是我们希望的生成模型）；  </a:t>
            </a:r>
            <a:r>
              <a:rPr lang="en-US" altLang="zh-CN" dirty="0"/>
              <a:t>2</a:t>
            </a:r>
            <a:r>
              <a:rPr lang="zh-CN" altLang="en-US" dirty="0"/>
              <a:t>、对应的雅可比行列式容易计算。</a:t>
            </a:r>
            <a:endParaRPr lang="en-US" altLang="zh-CN" dirty="0"/>
          </a:p>
          <a:p>
            <a:r>
              <a:rPr lang="zh-CN" altLang="en-US" sz="1200" b="0" i="0" kern="1200" dirty="0">
                <a:solidFill>
                  <a:schemeClr val="tx1"/>
                </a:solidFill>
                <a:effectLst/>
                <a:latin typeface="+mn-lt"/>
                <a:ea typeface="+mn-ea"/>
                <a:cs typeface="+mn-cs"/>
              </a:rPr>
              <a:t>三角阵的行列式最容易计算：</a:t>
            </a:r>
            <a:r>
              <a:rPr lang="zh-CN" altLang="en-US" sz="1200" b="0" i="0" u="sng" kern="1200" dirty="0">
                <a:solidFill>
                  <a:schemeClr val="tx1"/>
                </a:solidFill>
                <a:effectLst/>
                <a:latin typeface="+mn-lt"/>
                <a:ea typeface="+mn-ea"/>
                <a:cs typeface="+mn-cs"/>
              </a:rPr>
              <a:t>三角阵的行列式等于对角线元素之积。</a:t>
            </a:r>
            <a:r>
              <a:rPr lang="zh-CN" altLang="en-US" sz="1200" b="0" i="0" kern="1200" dirty="0">
                <a:solidFill>
                  <a:schemeClr val="tx1"/>
                </a:solidFill>
                <a:effectLst/>
                <a:latin typeface="+mn-lt"/>
                <a:ea typeface="+mn-ea"/>
                <a:cs typeface="+mn-cs"/>
              </a:rPr>
              <a:t>所以我们应该要想办法使得变换</a:t>
            </a:r>
            <a:r>
              <a:rPr lang="en-US" altLang="zh-CN" sz="1200" b="0" i="0" u="none" strike="noStrike" kern="1200" dirty="0">
                <a:solidFill>
                  <a:schemeClr val="tx1"/>
                </a:solidFill>
                <a:effectLst/>
                <a:latin typeface="+mn-lt"/>
                <a:ea typeface="+mn-ea"/>
                <a:cs typeface="+mn-cs"/>
              </a:rPr>
              <a:t>ff</a:t>
            </a:r>
            <a:r>
              <a:rPr lang="zh-CN" altLang="en-US" sz="1200" b="0" i="0" kern="1200" dirty="0">
                <a:solidFill>
                  <a:schemeClr val="tx1"/>
                </a:solidFill>
                <a:effectLst/>
                <a:latin typeface="+mn-lt"/>
                <a:ea typeface="+mn-ea"/>
                <a:cs typeface="+mn-cs"/>
              </a:rPr>
              <a:t>的雅可比矩阵为三角阵。</a:t>
            </a:r>
            <a:r>
              <a:rPr lang="en-US" altLang="zh-CN" sz="1200" b="0" i="0" kern="1200" dirty="0">
                <a:solidFill>
                  <a:schemeClr val="tx1"/>
                </a:solidFill>
                <a:effectLst/>
                <a:latin typeface="+mn-lt"/>
                <a:ea typeface="+mn-ea"/>
                <a:cs typeface="+mn-cs"/>
              </a:rPr>
              <a:t>NICE</a:t>
            </a:r>
            <a:r>
              <a:rPr lang="zh-CN" altLang="en-US" sz="1200" b="0" i="0" kern="1200" dirty="0">
                <a:solidFill>
                  <a:schemeClr val="tx1"/>
                </a:solidFill>
                <a:effectLst/>
                <a:latin typeface="+mn-lt"/>
                <a:ea typeface="+mn-ea"/>
                <a:cs typeface="+mn-cs"/>
              </a:rPr>
              <a:t>的做法很精巧，它将</a:t>
            </a:r>
            <a:r>
              <a:rPr lang="en-US" altLang="zh-CN" sz="1200" b="0" i="0" u="none" strike="noStrike" kern="1200" dirty="0">
                <a:solidFill>
                  <a:schemeClr val="tx1"/>
                </a:solidFill>
                <a:effectLst/>
                <a:latin typeface="+mn-lt"/>
                <a:ea typeface="+mn-ea"/>
                <a:cs typeface="+mn-cs"/>
              </a:rPr>
              <a:t>DD</a:t>
            </a:r>
            <a:r>
              <a:rPr lang="zh-CN" altLang="en-US" sz="1200" b="0" i="0" kern="1200" dirty="0">
                <a:solidFill>
                  <a:schemeClr val="tx1"/>
                </a:solidFill>
                <a:effectLst/>
                <a:latin typeface="+mn-lt"/>
                <a:ea typeface="+mn-ea"/>
                <a:cs typeface="+mn-cs"/>
              </a:rPr>
              <a:t>维的</a:t>
            </a:r>
            <a:r>
              <a:rPr lang="en-US" altLang="zh-CN" sz="1200" b="0" i="0" u="none" strike="noStrike" kern="1200" dirty="0">
                <a:solidFill>
                  <a:schemeClr val="tx1"/>
                </a:solidFill>
                <a:effectLst/>
                <a:latin typeface="+mn-lt"/>
                <a:ea typeface="+mn-ea"/>
                <a:cs typeface="+mn-cs"/>
              </a:rPr>
              <a:t>xx</a:t>
            </a:r>
            <a:r>
              <a:rPr lang="zh-CN" altLang="en-US" sz="1200" b="0" i="0" kern="1200" dirty="0">
                <a:solidFill>
                  <a:schemeClr val="tx1"/>
                </a:solidFill>
                <a:effectLst/>
                <a:latin typeface="+mn-lt"/>
                <a:ea typeface="+mn-ea"/>
                <a:cs typeface="+mn-cs"/>
              </a:rPr>
              <a:t>分为两部分</a:t>
            </a:r>
            <a:r>
              <a:rPr lang="en-US" altLang="zh-CN" sz="1200" b="0" i="0" u="none" strike="noStrike" kern="1200" dirty="0">
                <a:solidFill>
                  <a:schemeClr val="tx1"/>
                </a:solidFill>
                <a:effectLst/>
                <a:latin typeface="+mn-lt"/>
                <a:ea typeface="+mn-ea"/>
                <a:cs typeface="+mn-cs"/>
              </a:rPr>
              <a:t>x1,x2x1,x2</a:t>
            </a:r>
            <a:r>
              <a:rPr lang="zh-CN" altLang="en-US" sz="1200" b="0" i="0" kern="1200" dirty="0">
                <a:solidFill>
                  <a:schemeClr val="tx1"/>
                </a:solidFill>
                <a:effectLst/>
                <a:latin typeface="+mn-lt"/>
                <a:ea typeface="+mn-ea"/>
                <a:cs typeface="+mn-cs"/>
              </a:rPr>
              <a:t>，然后取下述变换：</a:t>
            </a:r>
            <a:endParaRPr lang="en-US" altLang="zh-CN" sz="1200" b="0" i="0" kern="1200" dirty="0">
              <a:solidFill>
                <a:schemeClr val="tx1"/>
              </a:solidFill>
              <a:effectLst/>
              <a:latin typeface="+mn-lt"/>
              <a:ea typeface="+mn-ea"/>
              <a:cs typeface="+mn-cs"/>
            </a:endParaRPr>
          </a:p>
          <a:p>
            <a:r>
              <a:rPr lang="zh-CN" altLang="en-US" dirty="0"/>
              <a:t>其中</a:t>
            </a:r>
            <a:r>
              <a:rPr lang="en-US" altLang="zh-CN" dirty="0"/>
              <a:t>x1,x2</a:t>
            </a:r>
            <a:r>
              <a:rPr lang="zh-CN" altLang="en-US" dirty="0"/>
              <a:t>是</a:t>
            </a:r>
            <a:r>
              <a:rPr lang="en-US" altLang="zh-CN" dirty="0"/>
              <a:t>x</a:t>
            </a:r>
            <a:r>
              <a:rPr lang="zh-CN" altLang="en-US" dirty="0"/>
              <a:t>的某种划分，</a:t>
            </a:r>
            <a:r>
              <a:rPr lang="en-US" altLang="zh-CN" dirty="0"/>
              <a:t>m</a:t>
            </a:r>
            <a:r>
              <a:rPr lang="zh-CN" altLang="en-US" dirty="0"/>
              <a:t>是</a:t>
            </a:r>
            <a:r>
              <a:rPr lang="en-US" altLang="zh-CN" dirty="0"/>
              <a:t>x1</a:t>
            </a:r>
            <a:r>
              <a:rPr lang="zh-CN" altLang="en-US" dirty="0"/>
              <a:t>的任意函数。也就是说，将</a:t>
            </a:r>
            <a:r>
              <a:rPr lang="en-US" altLang="zh-CN" dirty="0"/>
              <a:t>x</a:t>
            </a:r>
            <a:r>
              <a:rPr lang="zh-CN" altLang="en-US" dirty="0"/>
              <a:t>分为两部分，然后按照上述公式进行变换，得到新的变量</a:t>
            </a:r>
            <a:r>
              <a:rPr lang="en-US" altLang="zh-CN" dirty="0"/>
              <a:t>h</a:t>
            </a:r>
            <a:r>
              <a:rPr lang="zh-CN" altLang="en-US" dirty="0"/>
              <a:t>，这个我们称为“加性耦合层”（</a:t>
            </a:r>
            <a:r>
              <a:rPr lang="en-US" altLang="zh-CN" dirty="0"/>
              <a:t>Additive Coupling</a:t>
            </a:r>
            <a:r>
              <a:rPr lang="zh-CN" altLang="en-US" dirty="0"/>
              <a:t>）</a:t>
            </a:r>
            <a:endParaRPr lang="en-US" altLang="zh-CN" dirty="0"/>
          </a:p>
          <a:p>
            <a:endParaRPr lang="en-US" altLang="zh-CN" dirty="0"/>
          </a:p>
          <a:p>
            <a:r>
              <a:rPr lang="zh-CN" altLang="en-US" dirty="0"/>
              <a:t>单个变换不能达到非常强的非线性，所以我们需要多个简单变换的复合，以达到强非线性，增强拟合能力</a:t>
            </a:r>
            <a:endParaRPr lang="en-US" altLang="zh-CN" dirty="0"/>
          </a:p>
        </p:txBody>
      </p:sp>
      <p:sp>
        <p:nvSpPr>
          <p:cNvPr id="4" name="灯片编号占位符 3"/>
          <p:cNvSpPr>
            <a:spLocks noGrp="1"/>
          </p:cNvSpPr>
          <p:nvPr>
            <p:ph type="sldNum" sz="quarter" idx="5"/>
          </p:nvPr>
        </p:nvSpPr>
        <p:spPr/>
        <p:txBody>
          <a:bodyPr/>
          <a:lstStyle/>
          <a:p>
            <a:fld id="{B259E9D4-A3FA-4B20-95AF-FA27FCBA53EA}" type="slidenum">
              <a:rPr lang="zh-CN" altLang="en-US" smtClean="0"/>
              <a:t>14</a:t>
            </a:fld>
            <a:endParaRPr lang="zh-CN" altLang="en-US"/>
          </a:p>
        </p:txBody>
      </p:sp>
    </p:spTree>
    <p:extLst>
      <p:ext uri="{BB962C8B-B14F-4D97-AF65-F5344CB8AC3E}">
        <p14:creationId xmlns:p14="http://schemas.microsoft.com/office/powerpoint/2010/main" val="19530698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其主要思想是在</a:t>
            </a:r>
            <a:r>
              <a:rPr lang="en-US" altLang="zh-CN" dirty="0"/>
              <a:t>a</a:t>
            </a:r>
            <a:r>
              <a:rPr lang="zh-CN" altLang="en-US" dirty="0"/>
              <a:t>的非对角元素上定义一个简单的对角参数分布</a:t>
            </a:r>
            <a:r>
              <a:rPr lang="en-US" altLang="zh-CN" dirty="0"/>
              <a:t>p0ς</a:t>
            </a:r>
            <a:r>
              <a:rPr lang="zh-CN" altLang="en-US" dirty="0"/>
              <a:t>，并应用</a:t>
            </a:r>
            <a:r>
              <a:rPr lang="en-US" altLang="zh-CN" dirty="0"/>
              <a:t>n</a:t>
            </a:r>
            <a:r>
              <a:rPr lang="zh-CN" altLang="en-US" dirty="0"/>
              <a:t>个可逆和可逆参数变换</a:t>
            </a:r>
            <a:r>
              <a:rPr lang="en-US" altLang="zh-CN" dirty="0" err="1"/>
              <a:t>fφd</a:t>
            </a:r>
            <a:r>
              <a:rPr lang="zh-CN" altLang="en-US" dirty="0"/>
              <a:t>序列◦ </a:t>
            </a:r>
            <a:r>
              <a:rPr lang="en-US" altLang="zh-CN" dirty="0"/>
              <a:t>· · · ◦ A0</a:t>
            </a:r>
            <a:r>
              <a:rPr lang="zh-CN" altLang="en-US" dirty="0"/>
              <a:t>上的</a:t>
            </a:r>
            <a:r>
              <a:rPr lang="en-US" altLang="zh-CN" dirty="0"/>
              <a:t>fφ1∼ p0ς</a:t>
            </a:r>
            <a:r>
              <a:rPr lang="zh-CN" altLang="en-US" dirty="0"/>
              <a:t>，因此</a:t>
            </a:r>
            <a:r>
              <a:rPr lang="en-US" altLang="zh-CN" dirty="0"/>
              <a:t>A0</a:t>
            </a:r>
            <a:r>
              <a:rPr lang="zh-CN" altLang="en-US" dirty="0"/>
              <a:t>和</a:t>
            </a:r>
            <a:r>
              <a:rPr lang="en-US" altLang="zh-CN" dirty="0"/>
              <a:t>A</a:t>
            </a:r>
            <a:r>
              <a:rPr lang="zh-CN" altLang="en-US" dirty="0"/>
              <a:t>之间的关系可以写成： </a:t>
            </a:r>
            <a:endParaRPr lang="en-US" altLang="zh-CN" dirty="0"/>
          </a:p>
        </p:txBody>
      </p:sp>
      <p:sp>
        <p:nvSpPr>
          <p:cNvPr id="4" name="灯片编号占位符 3"/>
          <p:cNvSpPr>
            <a:spLocks noGrp="1"/>
          </p:cNvSpPr>
          <p:nvPr>
            <p:ph type="sldNum" sz="quarter" idx="5"/>
          </p:nvPr>
        </p:nvSpPr>
        <p:spPr/>
        <p:txBody>
          <a:bodyPr/>
          <a:lstStyle/>
          <a:p>
            <a:fld id="{B259E9D4-A3FA-4B20-95AF-FA27FCBA53EA}" type="slidenum">
              <a:rPr lang="zh-CN" altLang="en-US" smtClean="0"/>
              <a:t>15</a:t>
            </a:fld>
            <a:endParaRPr lang="zh-CN" altLang="en-US"/>
          </a:p>
        </p:txBody>
      </p:sp>
    </p:spTree>
    <p:extLst>
      <p:ext uri="{BB962C8B-B14F-4D97-AF65-F5344CB8AC3E}">
        <p14:creationId xmlns:p14="http://schemas.microsoft.com/office/powerpoint/2010/main" val="3010932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深度强化学习（</a:t>
            </a:r>
            <a:r>
              <a:rPr lang="en-US" altLang="zh-CN" dirty="0"/>
              <a:t>RL</a:t>
            </a:r>
            <a:r>
              <a:rPr lang="zh-CN" altLang="en-US" dirty="0"/>
              <a:t>）近年来取得了显著的成绩。这导致应用程序和方法的数量急剧增加。最近的工作探索了单智能体场景之外的学习，并考虑了多智能体学习（</a:t>
            </a:r>
            <a:r>
              <a:rPr lang="en-US" altLang="zh-CN" dirty="0"/>
              <a:t>MAL</a:t>
            </a:r>
            <a:r>
              <a:rPr lang="zh-CN" altLang="en-US" dirty="0"/>
              <a:t>）场景。初步结果表明，在复杂的多智能体领域取得了成功，但仍有一些挑战需要解决。本文的主要目的是提供当前多智能体深度强化学习（</a:t>
            </a:r>
            <a:r>
              <a:rPr lang="en-US" altLang="zh-CN" dirty="0"/>
              <a:t>MDRL</a:t>
            </a:r>
            <a:r>
              <a:rPr lang="zh-CN" altLang="en-US" dirty="0"/>
              <a:t>）文献的清晰概述。</a:t>
            </a:r>
            <a:endParaRPr lang="en-US" altLang="zh-CN" dirty="0"/>
          </a:p>
          <a:p>
            <a:endParaRPr lang="en-US" altLang="zh-CN" dirty="0"/>
          </a:p>
          <a:p>
            <a:r>
              <a:rPr lang="zh-CN" altLang="en-US" dirty="0"/>
              <a:t>首先，我们简要回顾了</a:t>
            </a:r>
            <a:r>
              <a:rPr lang="en-US" altLang="zh-CN" dirty="0"/>
              <a:t>RL</a:t>
            </a:r>
            <a:r>
              <a:rPr lang="zh-CN" altLang="en-US" dirty="0"/>
              <a:t>中的关键算法，如</a:t>
            </a:r>
            <a:r>
              <a:rPr lang="en-US" altLang="zh-CN" dirty="0"/>
              <a:t>Q-</a:t>
            </a:r>
            <a:r>
              <a:rPr lang="zh-CN" altLang="en-US" dirty="0"/>
              <a:t>学习和强化</a:t>
            </a:r>
            <a:endParaRPr lang="en-US" altLang="zh-CN" dirty="0"/>
          </a:p>
          <a:p>
            <a:endParaRPr lang="en-US" altLang="zh-CN" dirty="0"/>
          </a:p>
          <a:p>
            <a:r>
              <a:rPr lang="zh-CN" altLang="en-US" dirty="0"/>
              <a:t>之后，我们介绍了</a:t>
            </a:r>
            <a:r>
              <a:rPr lang="en-US" altLang="zh-CN" dirty="0"/>
              <a:t>multiagent</a:t>
            </a:r>
            <a:r>
              <a:rPr lang="zh-CN" altLang="en-US" dirty="0"/>
              <a:t>环境，并概述主要挑战和结果</a:t>
            </a:r>
          </a:p>
        </p:txBody>
      </p:sp>
      <p:sp>
        <p:nvSpPr>
          <p:cNvPr id="4" name="灯片编号占位符 3"/>
          <p:cNvSpPr>
            <a:spLocks noGrp="1"/>
          </p:cNvSpPr>
          <p:nvPr>
            <p:ph type="sldNum" sz="quarter" idx="10"/>
          </p:nvPr>
        </p:nvSpPr>
        <p:spPr/>
        <p:txBody>
          <a:bodyPr/>
          <a:lstStyle/>
          <a:p>
            <a:fld id="{B259E9D4-A3FA-4B20-95AF-FA27FCBA53EA}" type="slidenum">
              <a:rPr lang="zh-CN" altLang="en-US" smtClean="0"/>
              <a:t>16</a:t>
            </a:fld>
            <a:endParaRPr lang="zh-CN" altLang="en-US"/>
          </a:p>
        </p:txBody>
      </p:sp>
    </p:spTree>
    <p:extLst>
      <p:ext uri="{BB962C8B-B14F-4D97-AF65-F5344CB8AC3E}">
        <p14:creationId xmlns:p14="http://schemas.microsoft.com/office/powerpoint/2010/main" val="7466738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mj-ea"/>
              <a:ea typeface="+mj-ea"/>
            </a:endParaRPr>
          </a:p>
        </p:txBody>
      </p:sp>
      <p:sp>
        <p:nvSpPr>
          <p:cNvPr id="4" name="灯片编号占位符 3"/>
          <p:cNvSpPr>
            <a:spLocks noGrp="1"/>
          </p:cNvSpPr>
          <p:nvPr>
            <p:ph type="sldNum" sz="quarter" idx="5"/>
          </p:nvPr>
        </p:nvSpPr>
        <p:spPr/>
        <p:txBody>
          <a:bodyPr/>
          <a:lstStyle/>
          <a:p>
            <a:fld id="{B259E9D4-A3FA-4B20-95AF-FA27FCBA53EA}" type="slidenum">
              <a:rPr lang="zh-CN" altLang="en-US" smtClean="0"/>
              <a:t>17</a:t>
            </a:fld>
            <a:endParaRPr lang="zh-CN" altLang="en-US"/>
          </a:p>
        </p:txBody>
      </p:sp>
    </p:spTree>
    <p:extLst>
      <p:ext uri="{BB962C8B-B14F-4D97-AF65-F5344CB8AC3E}">
        <p14:creationId xmlns:p14="http://schemas.microsoft.com/office/powerpoint/2010/main" val="21750438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mj-ea"/>
                <a:ea typeface="+mj-ea"/>
              </a:rPr>
              <a:t>但它们都不如</a:t>
            </a:r>
            <a:r>
              <a:rPr lang="en-US" altLang="zh-CN" dirty="0" err="1">
                <a:latin typeface="+mj-ea"/>
                <a:ea typeface="+mj-ea"/>
              </a:rPr>
              <a:t>FlowComm</a:t>
            </a:r>
            <a:r>
              <a:rPr lang="zh-CN" altLang="en-US" dirty="0">
                <a:latin typeface="+mj-ea"/>
                <a:ea typeface="+mj-ea"/>
              </a:rPr>
              <a:t>，后者的表现大大优于</a:t>
            </a:r>
            <a:r>
              <a:rPr lang="en-US" altLang="zh-CN" dirty="0">
                <a:latin typeface="+mj-ea"/>
                <a:ea typeface="+mj-ea"/>
              </a:rPr>
              <a:t>CommNet</a:t>
            </a:r>
            <a:r>
              <a:rPr lang="zh-CN" altLang="en-US" dirty="0">
                <a:latin typeface="+mj-ea"/>
                <a:ea typeface="+mj-ea"/>
              </a:rPr>
              <a:t>、</a:t>
            </a:r>
            <a:r>
              <a:rPr lang="en-US" altLang="zh-CN" dirty="0">
                <a:latin typeface="+mj-ea"/>
                <a:ea typeface="+mj-ea"/>
              </a:rPr>
              <a:t>Dial</a:t>
            </a:r>
            <a:r>
              <a:rPr lang="zh-CN" altLang="en-US" dirty="0">
                <a:latin typeface="+mj-ea"/>
                <a:ea typeface="+mj-ea"/>
              </a:rPr>
              <a:t>和</a:t>
            </a:r>
            <a:r>
              <a:rPr lang="en-US" altLang="zh-CN" dirty="0" err="1">
                <a:latin typeface="+mj-ea"/>
                <a:ea typeface="+mj-ea"/>
              </a:rPr>
              <a:t>NeurComm</a:t>
            </a:r>
            <a:r>
              <a:rPr lang="zh-CN" altLang="en-US" dirty="0">
                <a:latin typeface="+mj-ea"/>
                <a:ea typeface="+mj-ea"/>
              </a:rPr>
              <a:t>。此外，与</a:t>
            </a:r>
            <a:r>
              <a:rPr lang="en-US" altLang="zh-CN" dirty="0">
                <a:latin typeface="+mj-ea"/>
                <a:ea typeface="+mj-ea"/>
              </a:rPr>
              <a:t>MAAC</a:t>
            </a:r>
            <a:r>
              <a:rPr lang="zh-CN" altLang="en-US" dirty="0">
                <a:latin typeface="+mj-ea"/>
                <a:ea typeface="+mj-ea"/>
              </a:rPr>
              <a:t>和</a:t>
            </a:r>
            <a:r>
              <a:rPr lang="en-US" altLang="zh-CN" dirty="0">
                <a:latin typeface="+mj-ea"/>
                <a:ea typeface="+mj-ea"/>
              </a:rPr>
              <a:t>IC3Net</a:t>
            </a:r>
            <a:r>
              <a:rPr lang="zh-CN" altLang="en-US" dirty="0">
                <a:latin typeface="+mj-ea"/>
                <a:ea typeface="+mj-ea"/>
              </a:rPr>
              <a:t>相比，</a:t>
            </a:r>
            <a:r>
              <a:rPr lang="en-US" altLang="zh-CN" dirty="0" err="1">
                <a:latin typeface="+mj-ea"/>
                <a:ea typeface="+mj-ea"/>
              </a:rPr>
              <a:t>FlowComm</a:t>
            </a:r>
            <a:r>
              <a:rPr lang="zh-CN" altLang="en-US" dirty="0">
                <a:latin typeface="+mj-ea"/>
                <a:ea typeface="+mj-ea"/>
              </a:rPr>
              <a:t>同时获得了更好的平均回报和更小的方差，这表明优先级通信日益增强了我们方法的稳定性。</a:t>
            </a:r>
          </a:p>
        </p:txBody>
      </p:sp>
      <p:sp>
        <p:nvSpPr>
          <p:cNvPr id="4" name="灯片编号占位符 3"/>
          <p:cNvSpPr>
            <a:spLocks noGrp="1"/>
          </p:cNvSpPr>
          <p:nvPr>
            <p:ph type="sldNum" sz="quarter" idx="5"/>
          </p:nvPr>
        </p:nvSpPr>
        <p:spPr/>
        <p:txBody>
          <a:bodyPr/>
          <a:lstStyle/>
          <a:p>
            <a:fld id="{B259E9D4-A3FA-4B20-95AF-FA27FCBA53EA}" type="slidenum">
              <a:rPr lang="zh-CN" altLang="en-US" smtClean="0"/>
              <a:t>18</a:t>
            </a:fld>
            <a:endParaRPr lang="zh-CN" altLang="en-US"/>
          </a:p>
        </p:txBody>
      </p:sp>
    </p:spTree>
    <p:extLst>
      <p:ext uri="{BB962C8B-B14F-4D97-AF65-F5344CB8AC3E}">
        <p14:creationId xmlns:p14="http://schemas.microsoft.com/office/powerpoint/2010/main" val="7270780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mj-ea"/>
                <a:ea typeface="+mj-ea"/>
              </a:rPr>
              <a:t>我们的方法明显优于所有五个基线，并保持相对稳定的性能。</a:t>
            </a:r>
          </a:p>
        </p:txBody>
      </p:sp>
      <p:sp>
        <p:nvSpPr>
          <p:cNvPr id="4" name="灯片编号占位符 3"/>
          <p:cNvSpPr>
            <a:spLocks noGrp="1"/>
          </p:cNvSpPr>
          <p:nvPr>
            <p:ph type="sldNum" sz="quarter" idx="5"/>
          </p:nvPr>
        </p:nvSpPr>
        <p:spPr/>
        <p:txBody>
          <a:bodyPr/>
          <a:lstStyle/>
          <a:p>
            <a:fld id="{B259E9D4-A3FA-4B20-95AF-FA27FCBA53EA}" type="slidenum">
              <a:rPr lang="zh-CN" altLang="en-US" smtClean="0"/>
              <a:t>19</a:t>
            </a:fld>
            <a:endParaRPr lang="zh-CN" altLang="en-US"/>
          </a:p>
        </p:txBody>
      </p:sp>
    </p:spTree>
    <p:extLst>
      <p:ext uri="{BB962C8B-B14F-4D97-AF65-F5344CB8AC3E}">
        <p14:creationId xmlns:p14="http://schemas.microsoft.com/office/powerpoint/2010/main" val="2632301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深度强化学习（</a:t>
            </a:r>
            <a:r>
              <a:rPr lang="en-US" altLang="zh-CN" dirty="0"/>
              <a:t>RL</a:t>
            </a:r>
            <a:r>
              <a:rPr lang="zh-CN" altLang="en-US" dirty="0"/>
              <a:t>）近年来取得了显著的成绩。这导致应用程序和方法的数量急剧增加。最近的工作探索了单智能体场景之外的学习，并考虑了多智能体学习（</a:t>
            </a:r>
            <a:r>
              <a:rPr lang="en-US" altLang="zh-CN" dirty="0"/>
              <a:t>MAL</a:t>
            </a:r>
            <a:r>
              <a:rPr lang="zh-CN" altLang="en-US" dirty="0"/>
              <a:t>）场景。初步结果表明，在复杂的多智能体领域取得了成功，但仍有一些挑战需要解决。本文的主要目的是提供当前多智能体深度强化学习（</a:t>
            </a:r>
            <a:r>
              <a:rPr lang="en-US" altLang="zh-CN" dirty="0"/>
              <a:t>MDRL</a:t>
            </a:r>
            <a:r>
              <a:rPr lang="zh-CN" altLang="en-US" dirty="0"/>
              <a:t>）文献的清晰概述。</a:t>
            </a:r>
            <a:endParaRPr lang="en-US" altLang="zh-CN" dirty="0"/>
          </a:p>
          <a:p>
            <a:endParaRPr lang="en-US" altLang="zh-CN" dirty="0"/>
          </a:p>
          <a:p>
            <a:r>
              <a:rPr lang="zh-CN" altLang="en-US" dirty="0"/>
              <a:t>首先，我们简要回顾了</a:t>
            </a:r>
            <a:r>
              <a:rPr lang="en-US" altLang="zh-CN" dirty="0"/>
              <a:t>RL</a:t>
            </a:r>
            <a:r>
              <a:rPr lang="zh-CN" altLang="en-US" dirty="0"/>
              <a:t>中的关键算法，如</a:t>
            </a:r>
            <a:r>
              <a:rPr lang="en-US" altLang="zh-CN" dirty="0"/>
              <a:t>Q-</a:t>
            </a:r>
            <a:r>
              <a:rPr lang="zh-CN" altLang="en-US" dirty="0"/>
              <a:t>学习和强化</a:t>
            </a:r>
            <a:endParaRPr lang="en-US" altLang="zh-CN" dirty="0"/>
          </a:p>
          <a:p>
            <a:endParaRPr lang="en-US" altLang="zh-CN" dirty="0"/>
          </a:p>
          <a:p>
            <a:r>
              <a:rPr lang="zh-CN" altLang="en-US" dirty="0"/>
              <a:t>之后，我们介绍了</a:t>
            </a:r>
            <a:r>
              <a:rPr lang="en-US" altLang="zh-CN" dirty="0"/>
              <a:t>multiagent</a:t>
            </a:r>
            <a:r>
              <a:rPr lang="zh-CN" altLang="en-US" dirty="0"/>
              <a:t>环境，并概述主要挑战和结果</a:t>
            </a:r>
          </a:p>
        </p:txBody>
      </p:sp>
      <p:sp>
        <p:nvSpPr>
          <p:cNvPr id="4" name="灯片编号占位符 3"/>
          <p:cNvSpPr>
            <a:spLocks noGrp="1"/>
          </p:cNvSpPr>
          <p:nvPr>
            <p:ph type="sldNum" sz="quarter" idx="10"/>
          </p:nvPr>
        </p:nvSpPr>
        <p:spPr/>
        <p:txBody>
          <a:bodyPr/>
          <a:lstStyle/>
          <a:p>
            <a:fld id="{B259E9D4-A3FA-4B20-95AF-FA27FCBA53EA}"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在这项工作中，我们考虑了拓扑中代理交互之间的相关性，并建议将消息增强分散策略和图推理策略结合起来学习，以最大化收益。我们将耦合流推广到建模所有代理的全局状态下的</a:t>
            </a:r>
            <a:r>
              <a:rPr lang="en-US" altLang="zh-CN" dirty="0"/>
              <a:t>MARL</a:t>
            </a:r>
            <a:r>
              <a:rPr lang="zh-CN" altLang="en-US" dirty="0"/>
              <a:t>条件下的交互图。</a:t>
            </a:r>
          </a:p>
          <a:p>
            <a:r>
              <a:rPr lang="zh-CN" altLang="en-US" dirty="0"/>
              <a:t>对粒子世界和</a:t>
            </a:r>
            <a:r>
              <a:rPr lang="en-US" altLang="zh-CN" dirty="0"/>
              <a:t>CACC</a:t>
            </a:r>
            <a:r>
              <a:rPr lang="zh-CN" altLang="en-US" dirty="0"/>
              <a:t>的大量实证研究表明了</a:t>
            </a:r>
            <a:r>
              <a:rPr lang="en-US" altLang="zh-CN" dirty="0" err="1"/>
              <a:t>FlowComm</a:t>
            </a:r>
            <a:r>
              <a:rPr lang="zh-CN" altLang="en-US" dirty="0"/>
              <a:t>的有效性。粒子世界的可视化结果表明，我们的方法学习了有意义的通信。</a:t>
            </a:r>
          </a:p>
          <a:p>
            <a:r>
              <a:rPr lang="zh-CN" altLang="en-US" dirty="0"/>
              <a:t>虽然策略是分散的，并且可以使用更多的代理轻松地扩展场景，但是使用集中的批评家禁止将其应用于大规模问题。对于未来的工作，考虑将我们的方法扩展到协调的情况下，这是有趣的，代理商的决定应该按顺序进行。</a:t>
            </a:r>
          </a:p>
        </p:txBody>
      </p:sp>
      <p:sp>
        <p:nvSpPr>
          <p:cNvPr id="4" name="灯片编号占位符 3"/>
          <p:cNvSpPr>
            <a:spLocks noGrp="1"/>
          </p:cNvSpPr>
          <p:nvPr>
            <p:ph type="sldNum" sz="quarter" idx="10"/>
          </p:nvPr>
        </p:nvSpPr>
        <p:spPr/>
        <p:txBody>
          <a:bodyPr/>
          <a:lstStyle/>
          <a:p>
            <a:fld id="{B259E9D4-A3FA-4B20-95AF-FA27FCBA53EA}" type="slidenum">
              <a:rPr lang="zh-CN" altLang="en-US" smtClean="0"/>
              <a:t>20</a:t>
            </a:fld>
            <a:endParaRPr lang="zh-CN" altLang="en-US"/>
          </a:p>
        </p:txBody>
      </p:sp>
    </p:spTree>
    <p:extLst>
      <p:ext uri="{BB962C8B-B14F-4D97-AF65-F5344CB8AC3E}">
        <p14:creationId xmlns:p14="http://schemas.microsoft.com/office/powerpoint/2010/main" val="1977939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智能体之间的沟通对于协调每个人的行为至关重要。沟通是智力的一个重要方面，因为它有助于智能体从他人的经验中学习，并作为一个团队而不是个人的集合来工作。如果优化学习智能体之间的通信拓扑，分布式机器学习算法将变得更加有效。研究表明，在模拟的高维优化问题</a:t>
            </a:r>
            <a:r>
              <a:rPr lang="en-US" altLang="zh-CN" dirty="0"/>
              <a:t>[3]</a:t>
            </a:r>
            <a:r>
              <a:rPr lang="zh-CN" altLang="en-US" dirty="0"/>
              <a:t>和人类实验</a:t>
            </a:r>
            <a:r>
              <a:rPr lang="en-US" altLang="zh-CN" dirty="0"/>
              <a:t>[23]</a:t>
            </a:r>
            <a:r>
              <a:rPr lang="zh-CN" altLang="en-US" dirty="0"/>
              <a:t>中，交流可以带来更多的探索、更高的回报和更高的解决方案多样性。示例包括交通灯控制</a:t>
            </a:r>
            <a:r>
              <a:rPr lang="en-US" altLang="zh-CN" dirty="0"/>
              <a:t>[43]</a:t>
            </a:r>
            <a:r>
              <a:rPr lang="zh-CN" altLang="en-US" dirty="0"/>
              <a:t>、自动驾驶车辆协调</a:t>
            </a:r>
            <a:r>
              <a:rPr lang="en-US" altLang="zh-CN" dirty="0"/>
              <a:t>[33]</a:t>
            </a:r>
            <a:r>
              <a:rPr lang="zh-CN" altLang="en-US" dirty="0"/>
              <a:t>、资源管理</a:t>
            </a:r>
            <a:r>
              <a:rPr lang="en-US" altLang="zh-CN" dirty="0"/>
              <a:t>[27]</a:t>
            </a:r>
            <a:r>
              <a:rPr lang="zh-CN" altLang="en-US" dirty="0"/>
              <a:t>和多人视频游戏</a:t>
            </a:r>
            <a:r>
              <a:rPr lang="en-US" altLang="zh-CN" dirty="0"/>
              <a:t>[21,30]</a:t>
            </a:r>
          </a:p>
        </p:txBody>
      </p:sp>
      <p:sp>
        <p:nvSpPr>
          <p:cNvPr id="4" name="灯片编号占位符 3"/>
          <p:cNvSpPr>
            <a:spLocks noGrp="1"/>
          </p:cNvSpPr>
          <p:nvPr>
            <p:ph type="sldNum" sz="quarter" idx="5"/>
          </p:nvPr>
        </p:nvSpPr>
        <p:spPr/>
        <p:txBody>
          <a:bodyPr/>
          <a:lstStyle/>
          <a:p>
            <a:fld id="{B259E9D4-A3FA-4B20-95AF-FA27FCBA53EA}"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一个研究方向是根据可用的连接实现通信，允许智能体在与所有其他智能体完全可访问的情况下进行通信</a:t>
            </a:r>
            <a:endParaRPr lang="en-US" altLang="zh-CN" dirty="0"/>
          </a:p>
          <a:p>
            <a:r>
              <a:rPr lang="zh-CN" altLang="en-US" dirty="0"/>
              <a:t>另一组研究关注与近邻的交流</a:t>
            </a:r>
            <a:r>
              <a:rPr lang="en-US" altLang="zh-CN" dirty="0"/>
              <a:t>[5,19,20]</a:t>
            </a:r>
            <a:r>
              <a:rPr lang="zh-CN" altLang="en-US" dirty="0"/>
              <a:t>；只有当智能体的目标或决策明确受到其邻居的影响时，它才有效。</a:t>
            </a:r>
            <a:endParaRPr lang="en-US" altLang="zh-CN" dirty="0"/>
          </a:p>
          <a:p>
            <a:r>
              <a:rPr lang="zh-CN" altLang="en-US" dirty="0"/>
              <a:t>然而，在现实世界中，人类总是优先考虑通信目标。例如，在一场体育比赛中，一名能够沟通的队友可以选择与目标队友沟通，以优化绩效；在红绿灯控制中，车道上的交通可能更受远处主要街道的影响，而不是最近的车道。</a:t>
            </a:r>
            <a:endParaRPr lang="en-US" altLang="zh-CN" dirty="0"/>
          </a:p>
          <a:p>
            <a:r>
              <a:rPr lang="zh-CN" altLang="en-US" dirty="0"/>
              <a:t>最近的尝试采用了基于注意的机制，允许每个智能体安排通信。</a:t>
            </a:r>
            <a:endParaRPr lang="en-US" altLang="zh-CN" dirty="0"/>
          </a:p>
          <a:p>
            <a:r>
              <a:rPr lang="zh-CN" altLang="en-US" dirty="0"/>
              <a:t>学习注意权重以区分传入消息的重要性。</a:t>
            </a:r>
            <a:r>
              <a:rPr lang="en-US" altLang="zh-CN" dirty="0"/>
              <a:t>Singh et al.[35]</a:t>
            </a:r>
            <a:r>
              <a:rPr lang="zh-CN" altLang="en-US" dirty="0"/>
              <a:t>和</a:t>
            </a:r>
            <a:r>
              <a:rPr lang="en-US" altLang="zh-CN" dirty="0"/>
              <a:t>Kim et al.[22]</a:t>
            </a:r>
            <a:r>
              <a:rPr lang="zh-CN" altLang="en-US" dirty="0"/>
              <a:t>学习了二进制门，控制智能体仅在允许的情况下进行通信。然而，所有这些方法都通过独立地建模每条边隐式地构建通信网络。</a:t>
            </a:r>
            <a:endParaRPr lang="en-US" altLang="zh-CN" dirty="0"/>
          </a:p>
        </p:txBody>
      </p:sp>
      <p:sp>
        <p:nvSpPr>
          <p:cNvPr id="4" name="灯片编号占位符 3"/>
          <p:cNvSpPr>
            <a:spLocks noGrp="1"/>
          </p:cNvSpPr>
          <p:nvPr>
            <p:ph type="sldNum" sz="quarter" idx="5"/>
          </p:nvPr>
        </p:nvSpPr>
        <p:spPr/>
        <p:txBody>
          <a:bodyPr/>
          <a:lstStyle/>
          <a:p>
            <a:fld id="{B259E9D4-A3FA-4B20-95AF-FA27FCBA53EA}" type="slidenum">
              <a:rPr lang="zh-CN" altLang="en-US" smtClean="0"/>
              <a:t>4</a:t>
            </a:fld>
            <a:endParaRPr lang="zh-CN" altLang="en-US"/>
          </a:p>
        </p:txBody>
      </p:sp>
    </p:spTree>
    <p:extLst>
      <p:ext uri="{BB962C8B-B14F-4D97-AF65-F5344CB8AC3E}">
        <p14:creationId xmlns:p14="http://schemas.microsoft.com/office/powerpoint/2010/main" val="2084184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信提高了多智能体学习的效率和收敛性。现有的智能体通信研究仅限于预定义的固定连接。虽然注意机制存在并有助于编排智能体之间的通信，但它在很大程度上忽略了通信的动态性质，从而忽略了智能体连接之间的相关性。</a:t>
            </a:r>
            <a:endParaRPr lang="en-US" altLang="zh-CN" dirty="0"/>
          </a:p>
          <a:p>
            <a:r>
              <a:rPr lang="zh-CN" altLang="en-US" dirty="0"/>
              <a:t>在这项工作中，我们将重点放在学习通信目标优先级的问题上，并建议使用标准化流编码拓扑中的智能体交互与学习通信策略和图形推理策略，以最大化回报。</a:t>
            </a:r>
            <a:endParaRPr lang="en-US" altLang="zh-CN" dirty="0"/>
          </a:p>
          <a:p>
            <a:r>
              <a:rPr lang="zh-CN" altLang="en-US" dirty="0"/>
              <a:t>我们学习底层通信图以最大化回报，并采用基于优化的近似来推断条件策略。每个智能体根据其本地观察和从学习的拓扑接收的消息执行分散执行。</a:t>
            </a:r>
            <a:endParaRPr lang="en-US" altLang="zh-CN" dirty="0"/>
          </a:p>
          <a:p>
            <a:r>
              <a:rPr lang="zh-CN" altLang="en-US" dirty="0"/>
              <a:t>图推理策略由具有全局状态知识的规范化流表示，考虑图分布中边之间的相关性。</a:t>
            </a:r>
          </a:p>
          <a:p>
            <a:r>
              <a:rPr lang="zh-CN" altLang="en-US" dirty="0"/>
              <a:t>我们采用可逆的加性耦合流。我们采用集中的批评家训练和图形推理策略，以及基于局部观察和通过通信拓扑接收的消息的分散执行。策略的通信基于由规范化流编码的图。</a:t>
            </a:r>
            <a:endParaRPr lang="en-US" altLang="zh-CN" dirty="0"/>
          </a:p>
          <a:p>
            <a:endParaRPr lang="en-US" altLang="zh-CN" dirty="0"/>
          </a:p>
          <a:p>
            <a:r>
              <a:rPr lang="zh-CN" altLang="en-US" dirty="0"/>
              <a:t>我们首先考虑在拓扑中的智能体交互之间的相关性，并学习通信策略和图形推理策略，从而最大化回报。</a:t>
            </a:r>
            <a:endParaRPr lang="en-US" altLang="zh-CN" dirty="0"/>
          </a:p>
          <a:p>
            <a:r>
              <a:rPr lang="zh-CN" altLang="en-US" dirty="0"/>
              <a:t>我们将耦合流推广到离散变量的建模，如</a:t>
            </a:r>
            <a:r>
              <a:rPr lang="en-US" altLang="zh-CN" dirty="0"/>
              <a:t>MARL</a:t>
            </a:r>
            <a:r>
              <a:rPr lang="zh-CN" altLang="en-US" dirty="0"/>
              <a:t>中的交互图。规范化流学习一个以所有智能体的全局状态为条件的通信图，该图用于确定两个智能体何时需要通信或不需要通信。</a:t>
            </a:r>
          </a:p>
        </p:txBody>
      </p:sp>
      <p:sp>
        <p:nvSpPr>
          <p:cNvPr id="4" name="灯片编号占位符 3"/>
          <p:cNvSpPr>
            <a:spLocks noGrp="1"/>
          </p:cNvSpPr>
          <p:nvPr>
            <p:ph type="sldNum" sz="quarter" idx="5"/>
          </p:nvPr>
        </p:nvSpPr>
        <p:spPr/>
        <p:txBody>
          <a:bodyPr/>
          <a:lstStyle/>
          <a:p>
            <a:fld id="{B259E9D4-A3FA-4B20-95AF-FA27FCBA53EA}" type="slidenum">
              <a:rPr lang="zh-CN" altLang="en-US" smtClean="0"/>
              <a:t>5</a:t>
            </a:fld>
            <a:endParaRPr lang="zh-CN" altLang="en-US"/>
          </a:p>
        </p:txBody>
      </p:sp>
    </p:spTree>
    <p:extLst>
      <p:ext uri="{BB962C8B-B14F-4D97-AF65-F5344CB8AC3E}">
        <p14:creationId xmlns:p14="http://schemas.microsoft.com/office/powerpoint/2010/main" val="600641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考虑基于局部观测的分散控制协作多智能体系统</a:t>
            </a:r>
            <a:endParaRPr lang="en-US" altLang="zh-CN" dirty="0"/>
          </a:p>
          <a:p>
            <a:r>
              <a:rPr lang="en-US" altLang="zh-CN" dirty="0" err="1"/>
              <a:t>DecPOMDP</a:t>
            </a:r>
            <a:r>
              <a:rPr lang="zh-CN" altLang="en-US" dirty="0"/>
              <a:t>可以用元组来描述</a:t>
            </a:r>
            <a:endParaRPr lang="en-US" altLang="zh-CN" dirty="0"/>
          </a:p>
          <a:p>
            <a:r>
              <a:rPr lang="en-US" altLang="zh-CN" dirty="0"/>
              <a:t>N</a:t>
            </a:r>
            <a:r>
              <a:rPr lang="zh-CN" altLang="en-US" dirty="0"/>
              <a:t>：智能体集合 </a:t>
            </a:r>
            <a:r>
              <a:rPr lang="en-US" altLang="zh-CN" dirty="0"/>
              <a:t>S</a:t>
            </a:r>
            <a:r>
              <a:rPr lang="zh-CN" altLang="en-US" dirty="0"/>
              <a:t>：状态集 </a:t>
            </a:r>
            <a:r>
              <a:rPr lang="en-US" altLang="zh-CN" dirty="0"/>
              <a:t>U</a:t>
            </a:r>
            <a:r>
              <a:rPr lang="zh-CN" altLang="en-US" dirty="0"/>
              <a:t>：表示</a:t>
            </a:r>
            <a:r>
              <a:rPr lang="en-US" altLang="zh-CN" dirty="0"/>
              <a:t>n</a:t>
            </a:r>
            <a:r>
              <a:rPr lang="zh-CN" altLang="en-US" dirty="0"/>
              <a:t>个智能体的动作空间  </a:t>
            </a:r>
            <a:r>
              <a:rPr lang="en-US" altLang="zh-CN" dirty="0"/>
              <a:t>P:</a:t>
            </a:r>
            <a:r>
              <a:rPr lang="zh-CN" altLang="en-US" dirty="0"/>
              <a:t>状态转移概率 </a:t>
            </a:r>
            <a:r>
              <a:rPr lang="en-US" altLang="zh-CN" dirty="0"/>
              <a:t>r</a:t>
            </a:r>
            <a:r>
              <a:rPr lang="zh-CN" altLang="en-US" dirty="0"/>
              <a:t>：奖励函数 </a:t>
            </a:r>
            <a:r>
              <a:rPr lang="el-GR" altLang="zh-CN" dirty="0"/>
              <a:t>ρ</a:t>
            </a:r>
            <a:r>
              <a:rPr lang="zh-CN" altLang="en-US" dirty="0"/>
              <a:t>：初始状态的分布</a:t>
            </a:r>
            <a:endParaRPr lang="en-US" altLang="zh-CN" dirty="0"/>
          </a:p>
          <a:p>
            <a:endParaRPr lang="en-US" altLang="zh-CN" dirty="0"/>
          </a:p>
          <a:p>
            <a:r>
              <a:rPr lang="zh-CN" altLang="en-US" dirty="0"/>
              <a:t>我们将每个智能体建模为一个基于通信拓扑图</a:t>
            </a:r>
            <a:r>
              <a:rPr lang="en-US" altLang="zh-CN" dirty="0"/>
              <a:t>A</a:t>
            </a:r>
            <a:r>
              <a:rPr lang="zh-CN" altLang="en-US" dirty="0"/>
              <a:t>的选择性通信增强的</a:t>
            </a:r>
            <a:r>
              <a:rPr lang="en-US" altLang="zh-CN" dirty="0"/>
              <a:t>Dec POMDP</a:t>
            </a:r>
            <a:r>
              <a:rPr lang="zh-CN" altLang="en-US" dirty="0"/>
              <a:t>。</a:t>
            </a:r>
          </a:p>
        </p:txBody>
      </p:sp>
      <p:sp>
        <p:nvSpPr>
          <p:cNvPr id="4" name="灯片编号占位符 3"/>
          <p:cNvSpPr>
            <a:spLocks noGrp="1"/>
          </p:cNvSpPr>
          <p:nvPr>
            <p:ph type="sldNum" sz="quarter" idx="5"/>
          </p:nvPr>
        </p:nvSpPr>
        <p:spPr/>
        <p:txBody>
          <a:bodyPr/>
          <a:lstStyle/>
          <a:p>
            <a:fld id="{B259E9D4-A3FA-4B20-95AF-FA27FCBA53EA}" type="slidenum">
              <a:rPr lang="zh-CN" altLang="en-US" smtClean="0"/>
              <a:t>6</a:t>
            </a:fld>
            <a:endParaRPr lang="zh-CN" altLang="en-US"/>
          </a:p>
        </p:txBody>
      </p:sp>
    </p:spTree>
    <p:extLst>
      <p:ext uri="{BB962C8B-B14F-4D97-AF65-F5344CB8AC3E}">
        <p14:creationId xmlns:p14="http://schemas.microsoft.com/office/powerpoint/2010/main" val="3568983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59E9D4-A3FA-4B20-95AF-FA27FCBA53EA}" type="slidenum">
              <a:rPr lang="zh-CN" altLang="en-US" smtClean="0"/>
              <a:t>7</a:t>
            </a:fld>
            <a:endParaRPr lang="zh-CN" altLang="en-US"/>
          </a:p>
        </p:txBody>
      </p:sp>
    </p:spTree>
    <p:extLst>
      <p:ext uri="{BB962C8B-B14F-4D97-AF65-F5344CB8AC3E}">
        <p14:creationId xmlns:p14="http://schemas.microsoft.com/office/powerpoint/2010/main" val="2557193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通过引入图</a:t>
            </a:r>
            <a:r>
              <a:rPr lang="en-US" altLang="zh-CN" dirty="0"/>
              <a:t>A</a:t>
            </a:r>
            <a:r>
              <a:rPr lang="zh-CN" altLang="en-US" dirty="0"/>
              <a:t>，我们将联合策略分解为条件策略</a:t>
            </a:r>
            <a:r>
              <a:rPr lang="en-US" altLang="zh-CN" dirty="0"/>
              <a:t>π</a:t>
            </a:r>
            <a:r>
              <a:rPr lang="en-US" altLang="zh-CN" dirty="0" err="1"/>
              <a:t>i</a:t>
            </a:r>
            <a:r>
              <a:rPr lang="zh-CN" altLang="en-US" dirty="0"/>
              <a:t>（</a:t>
            </a:r>
            <a:r>
              <a:rPr lang="en-US" altLang="zh-CN" dirty="0" err="1"/>
              <a:t>ui</a:t>
            </a:r>
            <a:r>
              <a:rPr lang="en-US" altLang="zh-CN" dirty="0"/>
              <a:t> | oi</a:t>
            </a:r>
            <a:r>
              <a:rPr lang="zh-CN" altLang="en-US" dirty="0"/>
              <a:t>（</a:t>
            </a:r>
            <a:r>
              <a:rPr lang="en-US" altLang="zh-CN" dirty="0"/>
              <a:t>s</a:t>
            </a:r>
            <a:r>
              <a:rPr lang="zh-CN" altLang="en-US" dirty="0"/>
              <a:t>，</a:t>
            </a:r>
            <a:r>
              <a:rPr lang="en-US" altLang="zh-CN" dirty="0"/>
              <a:t>A</a:t>
            </a:r>
            <a:r>
              <a:rPr lang="zh-CN" altLang="en-US" dirty="0"/>
              <a:t>）；</a:t>
            </a:r>
            <a:r>
              <a:rPr lang="en-US" altLang="zh-CN" dirty="0" err="1"/>
              <a:t>θi</a:t>
            </a:r>
            <a:r>
              <a:rPr lang="zh-CN" altLang="en-US" dirty="0"/>
              <a:t>）和图推理策略</a:t>
            </a:r>
            <a:endParaRPr lang="en-US" altLang="zh-CN" dirty="0"/>
          </a:p>
          <a:p>
            <a:endParaRPr lang="en-US" altLang="zh-CN" dirty="0"/>
          </a:p>
          <a:p>
            <a:r>
              <a:rPr lang="zh-CN" altLang="en-US" dirty="0"/>
              <a:t>对预期轨迹分布进行后验近似</a:t>
            </a:r>
            <a:endParaRPr lang="en-US" altLang="zh-CN" dirty="0"/>
          </a:p>
          <a:p>
            <a:endParaRPr lang="en-US" altLang="zh-CN" dirty="0"/>
          </a:p>
          <a:p>
            <a:r>
              <a:rPr lang="zh-CN" altLang="en-US" dirty="0"/>
              <a:t>除了奖励项外，目标还引入了联合分布条件熵的附加项，促进了对</a:t>
            </a:r>
            <a:r>
              <a:rPr lang="en-US" altLang="zh-CN" dirty="0"/>
              <a:t>agent </a:t>
            </a:r>
            <a:r>
              <a:rPr lang="en-US" altLang="zh-CN" dirty="0" err="1"/>
              <a:t>i</a:t>
            </a:r>
            <a:r>
              <a:rPr lang="zh-CN" altLang="en-US" dirty="0"/>
              <a:t>和图推理策略</a:t>
            </a:r>
            <a:r>
              <a:rPr lang="en-US" altLang="zh-CN" dirty="0"/>
              <a:t>ρ</a:t>
            </a:r>
            <a:r>
              <a:rPr lang="zh-CN" altLang="en-US" dirty="0"/>
              <a:t>的探索促进了对</a:t>
            </a:r>
            <a:r>
              <a:rPr lang="en-US" altLang="zh-CN" dirty="0"/>
              <a:t>agent </a:t>
            </a:r>
            <a:r>
              <a:rPr lang="en-US" altLang="zh-CN" dirty="0" err="1"/>
              <a:t>i</a:t>
            </a:r>
            <a:r>
              <a:rPr lang="zh-CN" altLang="en-US" dirty="0"/>
              <a:t>和图推理策略</a:t>
            </a:r>
            <a:r>
              <a:rPr lang="en-US" altLang="zh-CN" dirty="0"/>
              <a:t>ρ</a:t>
            </a:r>
            <a:r>
              <a:rPr lang="zh-CN" altLang="en-US" dirty="0"/>
              <a:t>的探索</a:t>
            </a:r>
          </a:p>
        </p:txBody>
      </p:sp>
      <p:sp>
        <p:nvSpPr>
          <p:cNvPr id="4" name="灯片编号占位符 3"/>
          <p:cNvSpPr>
            <a:spLocks noGrp="1"/>
          </p:cNvSpPr>
          <p:nvPr>
            <p:ph type="sldNum" sz="quarter" idx="5"/>
          </p:nvPr>
        </p:nvSpPr>
        <p:spPr/>
        <p:txBody>
          <a:bodyPr/>
          <a:lstStyle/>
          <a:p>
            <a:fld id="{B259E9D4-A3FA-4B20-95AF-FA27FCBA53EA}" type="slidenum">
              <a:rPr lang="zh-CN" altLang="en-US" smtClean="0"/>
              <a:t>8</a:t>
            </a:fld>
            <a:endParaRPr lang="zh-CN" altLang="en-US"/>
          </a:p>
        </p:txBody>
      </p:sp>
    </p:spTree>
    <p:extLst>
      <p:ext uri="{BB962C8B-B14F-4D97-AF65-F5344CB8AC3E}">
        <p14:creationId xmlns:p14="http://schemas.microsoft.com/office/powerpoint/2010/main" val="2339950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59E9D4-A3FA-4B20-95AF-FA27FCBA53EA}" type="slidenum">
              <a:rPr lang="zh-CN" altLang="en-US" smtClean="0"/>
              <a:t>9</a:t>
            </a:fld>
            <a:endParaRPr lang="zh-CN" altLang="en-US"/>
          </a:p>
        </p:txBody>
      </p:sp>
    </p:spTree>
    <p:extLst>
      <p:ext uri="{BB962C8B-B14F-4D97-AF65-F5344CB8AC3E}">
        <p14:creationId xmlns:p14="http://schemas.microsoft.com/office/powerpoint/2010/main" val="18670342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标题 13"/>
          <p:cNvSpPr>
            <a:spLocks noGrp="1"/>
          </p:cNvSpPr>
          <p:nvPr>
            <p:ph type="title"/>
          </p:nvPr>
        </p:nvSpPr>
        <p:spPr>
          <a:xfrm>
            <a:off x="628649" y="2227263"/>
            <a:ext cx="7886700" cy="1325563"/>
          </a:xfrm>
          <a:prstGeom prst="rect">
            <a:avLst/>
          </a:prstGeom>
        </p:spPr>
        <p:txBody>
          <a:bodyPr/>
          <a:lstStyle>
            <a:lvl1pPr algn="ctr">
              <a:defRPr kumimoji="1" lang="zh-CN" altLang="en-US" sz="4800" b="1" kern="1200" dirty="0">
                <a:solidFill>
                  <a:srgbClr val="800080"/>
                </a:solidFill>
                <a:effectLst>
                  <a:outerShdw blurRad="38100" dist="38100" dir="2700000" algn="tl">
                    <a:srgbClr val="C0C0C0"/>
                  </a:outerShdw>
                </a:effectLst>
                <a:latin typeface="Times New Roman" panose="02020603050405020304" pitchFamily="18" charset="0"/>
                <a:ea typeface="华文新魏" panose="02010800040101010101" pitchFamily="2" charset="-122"/>
                <a:cs typeface="Times New Roman" panose="02020603050405020304" pitchFamily="18" charset="0"/>
              </a:defRPr>
            </a:lvl1pPr>
          </a:lstStyle>
          <a:p>
            <a:r>
              <a:rPr lang="zh-CN" altLang="en-US" dirty="0"/>
              <a:t>单击此处编辑母版标题样式</a:t>
            </a:r>
          </a:p>
        </p:txBody>
      </p:sp>
      <p:grpSp>
        <p:nvGrpSpPr>
          <p:cNvPr id="22" name="Group 6"/>
          <p:cNvGrpSpPr/>
          <p:nvPr userDrawn="1"/>
        </p:nvGrpSpPr>
        <p:grpSpPr>
          <a:xfrm>
            <a:off x="1" y="0"/>
            <a:ext cx="9143999" cy="1188814"/>
            <a:chOff x="-74646" y="1716833"/>
            <a:chExt cx="12192000" cy="1614196"/>
          </a:xfrm>
        </p:grpSpPr>
        <p:grpSp>
          <p:nvGrpSpPr>
            <p:cNvPr id="23" name="Group 1"/>
            <p:cNvGrpSpPr/>
            <p:nvPr/>
          </p:nvGrpSpPr>
          <p:grpSpPr>
            <a:xfrm>
              <a:off x="-74646" y="1716833"/>
              <a:ext cx="12192000" cy="1614196"/>
              <a:chOff x="0" y="0"/>
              <a:chExt cx="12192000" cy="1287624"/>
            </a:xfrm>
          </p:grpSpPr>
          <p:pic>
            <p:nvPicPr>
              <p:cNvPr id="25" name="image 101"/>
              <p:cNvPicPr>
                <a:picLocks noChangeAspect="1"/>
              </p:cNvPicPr>
              <p:nvPr/>
            </p:nvPicPr>
            <p:blipFill>
              <a:blip r:embed="rId2">
                <a:alphaModFix amt="14901"/>
              </a:blip>
              <a:srcRect/>
              <a:stretch>
                <a:fillRect/>
              </a:stretch>
            </p:blipFill>
            <p:spPr>
              <a:xfrm>
                <a:off x="0" y="0"/>
                <a:ext cx="12192000" cy="1287624"/>
              </a:xfrm>
              <a:prstGeom prst="rect">
                <a:avLst/>
              </a:prstGeom>
            </p:spPr>
          </p:pic>
          <p:pic>
            <p:nvPicPr>
              <p:cNvPr id="26" name="image 102"/>
              <p:cNvPicPr>
                <a:picLocks noChangeAspect="1"/>
              </p:cNvPicPr>
              <p:nvPr/>
            </p:nvPicPr>
            <p:blipFill>
              <a:blip r:embed="rId3">
                <a:alphaModFix amt="45882"/>
              </a:blip>
              <a:srcRect/>
              <a:stretch>
                <a:fillRect/>
              </a:stretch>
            </p:blipFill>
            <p:spPr>
              <a:xfrm>
                <a:off x="0" y="0"/>
                <a:ext cx="12192000" cy="1184988"/>
              </a:xfrm>
              <a:prstGeom prst="rect">
                <a:avLst/>
              </a:prstGeom>
            </p:spPr>
          </p:pic>
          <p:pic>
            <p:nvPicPr>
              <p:cNvPr id="27" name="image 103"/>
              <p:cNvPicPr>
                <a:picLocks noChangeAspect="1"/>
              </p:cNvPicPr>
              <p:nvPr/>
            </p:nvPicPr>
            <p:blipFill>
              <a:blip r:embed="rId4"/>
              <a:srcRect/>
              <a:stretch>
                <a:fillRect/>
              </a:stretch>
            </p:blipFill>
            <p:spPr>
              <a:xfrm>
                <a:off x="0" y="0"/>
                <a:ext cx="12192000" cy="1033638"/>
              </a:xfrm>
              <a:prstGeom prst="rect">
                <a:avLst/>
              </a:prstGeom>
            </p:spPr>
          </p:pic>
        </p:grpSp>
        <p:pic>
          <p:nvPicPr>
            <p:cNvPr id="2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30630" y="1780796"/>
              <a:ext cx="4000500" cy="990600"/>
            </a:xfrm>
            <a:prstGeom prst="rect">
              <a:avLst/>
            </a:prstGeom>
          </p:spPr>
        </p:pic>
      </p:grpSp>
      <p:pic>
        <p:nvPicPr>
          <p:cNvPr id="1026" name="Picture 2"/>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l="7068" t="3319" r="6583" b="7652"/>
          <a:stretch>
            <a:fillRect/>
          </a:stretch>
        </p:blipFill>
        <p:spPr bwMode="auto">
          <a:xfrm>
            <a:off x="5436524" y="3956858"/>
            <a:ext cx="3707476" cy="29011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6" name="Picture 3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0698" y="669815"/>
            <a:ext cx="1421193" cy="494616"/>
          </a:xfrm>
          <a:prstGeom prst="rect">
            <a:avLst/>
          </a:prstGeom>
        </p:spPr>
      </p:pic>
      <p:sp>
        <p:nvSpPr>
          <p:cNvPr id="10" name="内容占位符 2"/>
          <p:cNvSpPr>
            <a:spLocks noGrp="1"/>
          </p:cNvSpPr>
          <p:nvPr>
            <p:ph sz="half" idx="1"/>
          </p:nvPr>
        </p:nvSpPr>
        <p:spPr>
          <a:xfrm>
            <a:off x="285750" y="1524000"/>
            <a:ext cx="8715406" cy="4964668"/>
          </a:xfrm>
          <a:prstGeom prst="rect">
            <a:avLst/>
          </a:prstGeom>
        </p:spPr>
        <p:txBody>
          <a:bodyPr/>
          <a:lstStyle>
            <a:lvl1pPr marL="189230" indent="-193040">
              <a:buClr>
                <a:srgbClr val="FF0000"/>
              </a:buClr>
              <a:buFont typeface="Wingdings" panose="05000000000000000000" pitchFamily="2" charset="2"/>
              <a:buChar char="l"/>
              <a:defRPr kumimoji="1" lang="zh-CN" altLang="en-US" sz="2800" baseline="0" dirty="0" smtClean="0">
                <a:solidFill>
                  <a:srgbClr val="88A9E3"/>
                </a:solidFill>
                <a:latin typeface="Times New Roman" panose="02020603050405020304" pitchFamily="18" charset="0"/>
                <a:ea typeface="仿宋" panose="02010609060101010101" pitchFamily="49" charset="-122"/>
                <a:cs typeface="Times New Roman" panose="02020603050405020304" pitchFamily="18" charset="0"/>
              </a:defRPr>
            </a:lvl1pPr>
            <a:lvl2pPr marL="405130" indent="-160655">
              <a:buClr>
                <a:srgbClr val="800080"/>
              </a:buClr>
              <a:buSzPct val="70000"/>
              <a:buFont typeface="Arial Black" panose="020B0A04020102020204" pitchFamily="34" charset="0"/>
              <a:buChar char="―"/>
              <a:defRPr sz="2000" baseline="0">
                <a:solidFill>
                  <a:srgbClr val="88A9E3"/>
                </a:solidFill>
                <a:latin typeface="Times New Roman" panose="02020603050405020304" pitchFamily="18" charset="0"/>
                <a:ea typeface="仿宋" panose="02010609060101010101" pitchFamily="49" charset="-122"/>
              </a:defRPr>
            </a:lvl2pPr>
            <a:lvl3pPr marL="760730" indent="-257175">
              <a:buFont typeface="Wingdings" panose="05000000000000000000" pitchFamily="2" charset="2"/>
              <a:buChar char="l"/>
              <a:defRPr kumimoji="1" lang="zh-CN" altLang="en-US" sz="1600" baseline="0" dirty="0" smtClean="0">
                <a:solidFill>
                  <a:srgbClr val="88A9E3"/>
                </a:solidFill>
                <a:latin typeface="Times New Roman" panose="02020603050405020304" pitchFamily="18" charset="0"/>
                <a:ea typeface="仿宋" panose="02010609060101010101" pitchFamily="49" charset="-122"/>
              </a:defRPr>
            </a:lvl3pPr>
            <a:lvl4pPr>
              <a:defRPr sz="1200" baseline="0">
                <a:solidFill>
                  <a:srgbClr val="88A9E3"/>
                </a:solidFill>
                <a:latin typeface="Times New Roman" panose="02020603050405020304" pitchFamily="18" charset="0"/>
                <a:ea typeface="仿宋" panose="02010609060101010101" pitchFamily="49" charset="-122"/>
              </a:defRPr>
            </a:lvl4pPr>
            <a:lvl5pPr>
              <a:defRPr sz="1050" baseline="0">
                <a:solidFill>
                  <a:srgbClr val="88A9E3"/>
                </a:solidFill>
                <a:latin typeface="Times New Roman" panose="02020603050405020304" pitchFamily="18" charset="0"/>
                <a:ea typeface="仿宋" panose="02010609060101010101" pitchFamily="49" charset="-122"/>
              </a:defRPr>
            </a:lvl5pPr>
            <a:lvl6pPr>
              <a:defRPr sz="1015"/>
            </a:lvl6pPr>
            <a:lvl7pPr>
              <a:defRPr sz="1015"/>
            </a:lvl7pPr>
            <a:lvl8pPr>
              <a:defRPr sz="1015"/>
            </a:lvl8pPr>
            <a:lvl9pPr>
              <a:defRPr sz="101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TextBox 7"/>
          <p:cNvSpPr txBox="1"/>
          <p:nvPr userDrawn="1"/>
        </p:nvSpPr>
        <p:spPr>
          <a:xfrm>
            <a:off x="8513398" y="6472279"/>
            <a:ext cx="497252" cy="400110"/>
          </a:xfrm>
          <a:prstGeom prst="rect">
            <a:avLst/>
          </a:prstGeom>
          <a:noFill/>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fld id="{84289205-BD0D-40BE-B82D-F9D2BBC49131}" type="slidenum">
              <a:rPr lang="zh-CN" altLang="en-US" sz="2000" smtClean="0"/>
              <a:t>‹#›</a:t>
            </a:fld>
            <a:endParaRPr lang="zh-CN" altLang="en-US" sz="2000" dirty="0"/>
          </a:p>
        </p:txBody>
      </p:sp>
      <p:sp>
        <p:nvSpPr>
          <p:cNvPr id="12" name="标题 1"/>
          <p:cNvSpPr>
            <a:spLocks noGrp="1"/>
          </p:cNvSpPr>
          <p:nvPr>
            <p:ph type="title"/>
          </p:nvPr>
        </p:nvSpPr>
        <p:spPr>
          <a:xfrm>
            <a:off x="3214710" y="571480"/>
            <a:ext cx="5786446" cy="585806"/>
          </a:xfrm>
          <a:prstGeom prst="rect">
            <a:avLst/>
          </a:prstGeom>
        </p:spPr>
        <p:txBody>
          <a:bodyPr/>
          <a:lstStyle>
            <a:lvl1pPr algn="r">
              <a:defRPr kumimoji="1" lang="zh-CN" altLang="en-US" sz="3200" b="1" baseline="0" dirty="0">
                <a:solidFill>
                  <a:srgbClr val="4C7BD1"/>
                </a:solidFill>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cs typeface="+mj-cs"/>
              </a:defRPr>
            </a:lvl1pPr>
          </a:lstStyle>
          <a:p>
            <a:r>
              <a:rPr lang="zh-CN" altLang="en-US" dirty="0"/>
              <a:t>单击此处编辑母版标题样式</a:t>
            </a:r>
          </a:p>
        </p:txBody>
      </p:sp>
      <p:sp>
        <p:nvSpPr>
          <p:cNvPr id="13" name="Line 7"/>
          <p:cNvSpPr>
            <a:spLocks noChangeShapeType="1"/>
          </p:cNvSpPr>
          <p:nvPr userDrawn="1"/>
        </p:nvSpPr>
        <p:spPr bwMode="auto">
          <a:xfrm>
            <a:off x="400051" y="1171576"/>
            <a:ext cx="8610600" cy="0"/>
          </a:xfrm>
          <a:prstGeom prst="line">
            <a:avLst/>
          </a:prstGeom>
          <a:noFill/>
          <a:ln w="76200">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sz="1015" dirty="0"/>
          </a:p>
        </p:txBody>
      </p:sp>
      <p:sp>
        <p:nvSpPr>
          <p:cNvPr id="2" name="矩形 1"/>
          <p:cNvSpPr/>
          <p:nvPr userDrawn="1"/>
        </p:nvSpPr>
        <p:spPr>
          <a:xfrm>
            <a:off x="130628" y="1033627"/>
            <a:ext cx="269422" cy="2758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Straight Connector 9"/>
          <p:cNvCxnSpPr/>
          <p:nvPr userDrawn="1"/>
        </p:nvCxnSpPr>
        <p:spPr>
          <a:xfrm>
            <a:off x="400050" y="1171576"/>
            <a:ext cx="8610600" cy="0"/>
          </a:xfrm>
          <a:prstGeom prst="line">
            <a:avLst/>
          </a:prstGeom>
          <a:ln w="76200">
            <a:solidFill>
              <a:srgbClr val="5280D3"/>
            </a:solidFill>
          </a:ln>
        </p:spPr>
        <p:style>
          <a:lnRef idx="1">
            <a:schemeClr val="accent1"/>
          </a:lnRef>
          <a:fillRef idx="0">
            <a:schemeClr val="accent1"/>
          </a:fillRef>
          <a:effectRef idx="0">
            <a:schemeClr val="accent1"/>
          </a:effectRef>
          <a:fontRef idx="minor">
            <a:schemeClr val="tx1"/>
          </a:fontRef>
        </p:style>
      </p:cxnSp>
      <p:sp>
        <p:nvSpPr>
          <p:cNvPr id="17" name="Arc 25"/>
          <p:cNvSpPr/>
          <p:nvPr userDrawn="1"/>
        </p:nvSpPr>
        <p:spPr>
          <a:xfrm flipH="1">
            <a:off x="468362" y="499935"/>
            <a:ext cx="2425700" cy="1067383"/>
          </a:xfrm>
          <a:custGeom>
            <a:avLst/>
            <a:gdLst>
              <a:gd name="connsiteX0" fmla="*/ 157196 w 3834882"/>
              <a:gd name="connsiteY0" fmla="*/ 627808 h 2080694"/>
              <a:gd name="connsiteX1" fmla="*/ 2037485 w 3834882"/>
              <a:gd name="connsiteY1" fmla="*/ 2041 h 2080694"/>
              <a:gd name="connsiteX2" fmla="*/ 3834881 w 3834882"/>
              <a:gd name="connsiteY2" fmla="*/ 1040347 h 2080694"/>
              <a:gd name="connsiteX3" fmla="*/ 1917441 w 3834882"/>
              <a:gd name="connsiteY3" fmla="*/ 1040347 h 2080694"/>
              <a:gd name="connsiteX4" fmla="*/ 157196 w 3834882"/>
              <a:gd name="connsiteY4" fmla="*/ 627808 h 2080694"/>
              <a:gd name="connsiteX0-1" fmla="*/ 157196 w 3834882"/>
              <a:gd name="connsiteY0-2" fmla="*/ 627808 h 2080694"/>
              <a:gd name="connsiteX1-3" fmla="*/ 2037485 w 3834882"/>
              <a:gd name="connsiteY1-4" fmla="*/ 2041 h 2080694"/>
              <a:gd name="connsiteX2-5" fmla="*/ 3834881 w 3834882"/>
              <a:gd name="connsiteY2-6" fmla="*/ 1040347 h 2080694"/>
              <a:gd name="connsiteX0-7" fmla="*/ 0 w 3677685"/>
              <a:gd name="connsiteY0-8" fmla="*/ 627820 h 1040359"/>
              <a:gd name="connsiteX1-9" fmla="*/ 1880289 w 3677685"/>
              <a:gd name="connsiteY1-10" fmla="*/ 2053 h 1040359"/>
              <a:gd name="connsiteX2-11" fmla="*/ 3677685 w 3677685"/>
              <a:gd name="connsiteY2-12" fmla="*/ 1040359 h 1040359"/>
              <a:gd name="connsiteX3-13" fmla="*/ 1778906 w 3677685"/>
              <a:gd name="connsiteY3-14" fmla="*/ 751110 h 1040359"/>
              <a:gd name="connsiteX4-15" fmla="*/ 0 w 3677685"/>
              <a:gd name="connsiteY4-16" fmla="*/ 627820 h 1040359"/>
              <a:gd name="connsiteX0-17" fmla="*/ 0 w 3677685"/>
              <a:gd name="connsiteY0-18" fmla="*/ 627820 h 1040359"/>
              <a:gd name="connsiteX1-19" fmla="*/ 1880289 w 3677685"/>
              <a:gd name="connsiteY1-20" fmla="*/ 2053 h 1040359"/>
              <a:gd name="connsiteX2-21" fmla="*/ 3677685 w 3677685"/>
              <a:gd name="connsiteY2-22" fmla="*/ 1040359 h 1040359"/>
              <a:gd name="connsiteX0-23" fmla="*/ 0 w 3677685"/>
              <a:gd name="connsiteY0-24" fmla="*/ 627820 h 1702833"/>
              <a:gd name="connsiteX1-25" fmla="*/ 1880289 w 3677685"/>
              <a:gd name="connsiteY1-26" fmla="*/ 2053 h 1702833"/>
              <a:gd name="connsiteX2-27" fmla="*/ 3677685 w 3677685"/>
              <a:gd name="connsiteY2-28" fmla="*/ 1040359 h 1702833"/>
              <a:gd name="connsiteX3-29" fmla="*/ 1573633 w 3677685"/>
              <a:gd name="connsiteY3-30" fmla="*/ 1702833 h 1702833"/>
              <a:gd name="connsiteX4-31" fmla="*/ 0 w 3677685"/>
              <a:gd name="connsiteY4-32" fmla="*/ 627820 h 1702833"/>
              <a:gd name="connsiteX0-33" fmla="*/ 0 w 3677685"/>
              <a:gd name="connsiteY0-34" fmla="*/ 627820 h 1702833"/>
              <a:gd name="connsiteX1-35" fmla="*/ 1880289 w 3677685"/>
              <a:gd name="connsiteY1-36" fmla="*/ 2053 h 1702833"/>
              <a:gd name="connsiteX2-37" fmla="*/ 3677685 w 3677685"/>
              <a:gd name="connsiteY2-38" fmla="*/ 1040359 h 1702833"/>
            </a:gdLst>
            <a:ahLst/>
            <a:cxnLst>
              <a:cxn ang="0">
                <a:pos x="connsiteX0-1" y="connsiteY0-2"/>
              </a:cxn>
              <a:cxn ang="0">
                <a:pos x="connsiteX1-3" y="connsiteY1-4"/>
              </a:cxn>
              <a:cxn ang="0">
                <a:pos x="connsiteX2-5" y="connsiteY2-6"/>
              </a:cxn>
            </a:cxnLst>
            <a:rect l="l" t="t" r="r" b="b"/>
            <a:pathLst>
              <a:path w="3677685" h="1702833" stroke="0" extrusionOk="0">
                <a:moveTo>
                  <a:pt x="0" y="627820"/>
                </a:moveTo>
                <a:cubicBezTo>
                  <a:pt x="320753" y="224926"/>
                  <a:pt x="1072997" y="-25424"/>
                  <a:pt x="1880289" y="2053"/>
                </a:cubicBezTo>
                <a:cubicBezTo>
                  <a:pt x="2890664" y="36441"/>
                  <a:pt x="3677685" y="491082"/>
                  <a:pt x="3677685" y="1040359"/>
                </a:cubicBezTo>
                <a:lnTo>
                  <a:pt x="1573633" y="1702833"/>
                </a:lnTo>
                <a:cubicBezTo>
                  <a:pt x="986885" y="1565320"/>
                  <a:pt x="586748" y="765333"/>
                  <a:pt x="0" y="627820"/>
                </a:cubicBezTo>
                <a:close/>
              </a:path>
              <a:path w="3677685" h="1702833" fill="none">
                <a:moveTo>
                  <a:pt x="0" y="627820"/>
                </a:moveTo>
                <a:cubicBezTo>
                  <a:pt x="320753" y="224926"/>
                  <a:pt x="1072997" y="-25424"/>
                  <a:pt x="1880289" y="2053"/>
                </a:cubicBezTo>
                <a:cubicBezTo>
                  <a:pt x="2890664" y="36441"/>
                  <a:pt x="3677685" y="491082"/>
                  <a:pt x="3677685" y="1040359"/>
                </a:cubicBezTo>
              </a:path>
            </a:pathLst>
          </a:custGeom>
          <a:ln w="107950">
            <a:gradFill>
              <a:gsLst>
                <a:gs pos="100000">
                  <a:srgbClr val="4472C4"/>
                </a:gs>
                <a:gs pos="68000">
                  <a:srgbClr val="4472C4"/>
                </a:gs>
                <a:gs pos="19000">
                  <a:srgbClr val="FFFFFF"/>
                </a:gs>
              </a:gsLst>
              <a:lin ang="0" scaled="0"/>
            </a:gradFill>
          </a:ln>
          <a:effectLst/>
          <a:scene3d>
            <a:camera prst="orthographicFront"/>
            <a:lightRig rig="threePt" dir="t">
              <a:rot lat="0" lon="0" rev="0"/>
            </a:lightRig>
          </a:scene3d>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5.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076449" y="5166352"/>
            <a:ext cx="4991100" cy="914400"/>
          </a:xfrm>
          <a:prstGeom prst="rect">
            <a:avLst/>
          </a:prstGeom>
        </p:spPr>
        <p:txBody>
          <a:bodyPr/>
          <a:lstStyle/>
          <a:p>
            <a:pPr marL="0" indent="0" algn="ctr" defTabSz="685800">
              <a:lnSpc>
                <a:spcPct val="110000"/>
              </a:lnSpc>
              <a:spcBef>
                <a:spcPct val="0"/>
              </a:spcBef>
              <a:buNone/>
            </a:pPr>
            <a:r>
              <a:rPr lang="zh-CN" altLang="en-US" dirty="0">
                <a:latin typeface="Times New Roman" panose="02020603050405020304" pitchFamily="18" charset="0"/>
                <a:ea typeface="黑体" panose="02010609060101010101" pitchFamily="49" charset="-122"/>
                <a:cs typeface="Times New Roman" panose="02020603050405020304" pitchFamily="18" charset="0"/>
              </a:rPr>
              <a:t>李志圆</a:t>
            </a:r>
            <a:endParaRPr lang="en-US" altLang="zh-CN" sz="1050" dirty="0">
              <a:latin typeface="Times New Roman" panose="02020603050405020304" pitchFamily="18" charset="0"/>
              <a:ea typeface="黑体" panose="02010609060101010101" pitchFamily="49" charset="-122"/>
              <a:cs typeface="Times New Roman" panose="02020603050405020304" pitchFamily="18" charset="0"/>
            </a:endParaRPr>
          </a:p>
          <a:p>
            <a:pPr marL="0" indent="0" algn="ctr" defTabSz="685800">
              <a:lnSpc>
                <a:spcPct val="110000"/>
              </a:lnSpc>
              <a:spcBef>
                <a:spcPct val="0"/>
              </a:spcBef>
              <a:buNone/>
            </a:pPr>
            <a:r>
              <a:rPr lang="en-US" altLang="zh-CN" dirty="0">
                <a:latin typeface="Times New Roman" panose="02020603050405020304" pitchFamily="18" charset="0"/>
                <a:ea typeface="黑体" panose="02010609060101010101" pitchFamily="49" charset="-122"/>
                <a:cs typeface="Times New Roman" panose="02020603050405020304" pitchFamily="18" charset="0"/>
              </a:rPr>
              <a:t>2021.10.25</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标题 1"/>
          <p:cNvSpPr>
            <a:spLocks noGrp="1"/>
          </p:cNvSpPr>
          <p:nvPr/>
        </p:nvSpPr>
        <p:spPr>
          <a:xfrm>
            <a:off x="431889" y="1691648"/>
            <a:ext cx="8280220" cy="2242678"/>
          </a:xfrm>
          <a:prstGeom prst="rect">
            <a:avLst/>
          </a:prstGeom>
        </p:spPr>
        <p:txBody>
          <a:bodyPr/>
          <a:lstStyle>
            <a:lvl1pPr algn="ctr" defTabSz="914400" rtl="0" eaLnBrk="1" latinLnBrk="0" hangingPunct="1">
              <a:lnSpc>
                <a:spcPct val="90000"/>
              </a:lnSpc>
              <a:spcBef>
                <a:spcPct val="0"/>
              </a:spcBef>
              <a:buNone/>
              <a:defRPr kumimoji="1" lang="zh-CN" altLang="en-US" sz="4800" b="1" kern="1200" dirty="0">
                <a:solidFill>
                  <a:srgbClr val="800080"/>
                </a:solidFill>
                <a:effectLst>
                  <a:outerShdw blurRad="38100" dist="38100" dir="2700000" algn="tl">
                    <a:srgbClr val="C0C0C0"/>
                  </a:outerShdw>
                </a:effectLst>
                <a:latin typeface="Times New Roman" panose="02020603050405020304" pitchFamily="18" charset="0"/>
                <a:ea typeface="华文新魏" panose="02010800040101010101" pitchFamily="2" charset="-122"/>
                <a:cs typeface="Times New Roman" panose="02020603050405020304" pitchFamily="18" charset="0"/>
              </a:defRPr>
            </a:lvl1pPr>
          </a:lstStyle>
          <a:p>
            <a:r>
              <a:rPr lang="en-US" altLang="zh-CN" dirty="0">
                <a:solidFill>
                  <a:schemeClr val="tx1"/>
                </a:solidFill>
                <a:effectLst>
                  <a:outerShdw blurRad="38100" dist="19050" dir="2700000" algn="tl" rotWithShape="0">
                    <a:schemeClr val="dk1">
                      <a:alpha val="40000"/>
                    </a:schemeClr>
                  </a:outerShdw>
                </a:effectLst>
                <a:ea typeface="+mn-ea"/>
              </a:rPr>
              <a:t>Learning Correlated Communication Topology in Multi-Agent Reinforcement Learning</a:t>
            </a:r>
          </a:p>
          <a:p>
            <a:r>
              <a:rPr lang="en-US" altLang="zh-CN" dirty="0">
                <a:solidFill>
                  <a:srgbClr val="FF0000"/>
                </a:solidFill>
                <a:effectLst>
                  <a:outerShdw blurRad="38100" dist="19050" dir="2700000" algn="tl" rotWithShape="0">
                    <a:schemeClr val="dk1">
                      <a:alpha val="40000"/>
                    </a:schemeClr>
                  </a:outerShdw>
                </a:effectLst>
                <a:ea typeface="+mn-ea"/>
              </a:rPr>
              <a:t>AAMAS 2021</a:t>
            </a:r>
            <a:endParaRPr lang="zh-CN" altLang="en-US" dirty="0">
              <a:solidFill>
                <a:srgbClr val="FF0000"/>
              </a:solidFill>
              <a:effectLst>
                <a:outerShdw blurRad="38100" dist="19050" dir="2700000" algn="tl" rotWithShape="0">
                  <a:schemeClr val="dk1">
                    <a:alpha val="40000"/>
                  </a:schemeClr>
                </a:outerShdw>
              </a:effectLst>
              <a:ea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571480"/>
            <a:ext cx="9001156" cy="585806"/>
          </a:xfrm>
        </p:spPr>
        <p:txBody>
          <a:bodyPr/>
          <a:lstStyle/>
          <a:p>
            <a:r>
              <a:rPr lang="en-US" altLang="zh-CN" dirty="0"/>
              <a:t>METHODOLOGY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3" name="Content Placeholder 2"/>
          <p:cNvSpPr>
            <a:spLocks noGrp="1"/>
          </p:cNvSpPr>
          <p:nvPr>
            <p:ph sz="half" idx="1"/>
          </p:nvPr>
        </p:nvSpPr>
        <p:spPr>
          <a:xfrm>
            <a:off x="210613" y="1321852"/>
            <a:ext cx="8715406" cy="4964668"/>
          </a:xfrm>
        </p:spPr>
        <p:txBody>
          <a:bodyPr/>
          <a:lstStyle/>
          <a:p>
            <a:pPr marL="457200" indent="-457200"/>
            <a:r>
              <a:rPr lang="en-US" altLang="zh-CN" dirty="0">
                <a:solidFill>
                  <a:schemeClr val="tx1"/>
                </a:solidFill>
              </a:rPr>
              <a:t>Objective</a:t>
            </a:r>
          </a:p>
          <a:p>
            <a:pPr marL="457200" indent="-457200"/>
            <a:endParaRPr lang="en-US" altLang="zh-CN" dirty="0">
              <a:solidFill>
                <a:schemeClr val="tx1"/>
              </a:solidFill>
            </a:endParaRPr>
          </a:p>
          <a:p>
            <a:pPr marL="457200" indent="-457200"/>
            <a:r>
              <a:rPr lang="en-US" altLang="zh-CN" dirty="0">
                <a:solidFill>
                  <a:schemeClr val="tx1"/>
                </a:solidFill>
              </a:rPr>
              <a:t>Gradient</a:t>
            </a:r>
          </a:p>
          <a:p>
            <a:pPr marL="457200" indent="-457200"/>
            <a:endParaRPr lang="en-US" altLang="zh-CN" dirty="0">
              <a:solidFill>
                <a:schemeClr val="tx1"/>
              </a:solidFill>
            </a:endParaRPr>
          </a:p>
          <a:p>
            <a:pPr marL="457200" indent="-457200"/>
            <a:endParaRPr lang="en-US" altLang="zh-CN" dirty="0">
              <a:solidFill>
                <a:schemeClr val="tx1"/>
              </a:solidFill>
            </a:endParaRPr>
          </a:p>
          <a:p>
            <a:pPr marL="457200" indent="-457200"/>
            <a:r>
              <a:rPr lang="en-US" altLang="zh-CN" dirty="0">
                <a:solidFill>
                  <a:schemeClr val="tx1"/>
                </a:solidFill>
              </a:rPr>
              <a:t>Loss function for Q</a:t>
            </a:r>
          </a:p>
          <a:p>
            <a:pPr marL="457200" indent="-457200"/>
            <a:endParaRPr lang="en-US" altLang="zh-CN" dirty="0">
              <a:solidFill>
                <a:schemeClr val="tx1"/>
              </a:solidFill>
            </a:endParaRPr>
          </a:p>
          <a:p>
            <a:pPr marL="673100" lvl="1" indent="-457200"/>
            <a:r>
              <a:rPr lang="en-US" altLang="zh-CN" dirty="0">
                <a:solidFill>
                  <a:schemeClr val="tx1"/>
                </a:solidFill>
              </a:rPr>
              <a:t>Where </a:t>
            </a:r>
          </a:p>
          <a:p>
            <a:pPr marL="457200" indent="-457200"/>
            <a:endParaRPr lang="en-US" altLang="zh-CN" dirty="0">
              <a:solidFill>
                <a:schemeClr val="tx1"/>
              </a:solidFill>
              <a:latin typeface="Times New Roman" panose="02020603050405020304" pitchFamily="18" charset="0"/>
            </a:endParaRPr>
          </a:p>
          <a:p>
            <a:pPr marL="457200" indent="-457200"/>
            <a:endParaRPr kumimoji="1" lang="en-US" altLang="zh-CN"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5" name="图片 4">
            <a:extLst>
              <a:ext uri="{FF2B5EF4-FFF2-40B4-BE49-F238E27FC236}">
                <a16:creationId xmlns:a16="http://schemas.microsoft.com/office/drawing/2014/main" id="{191BBFE5-4906-4C82-B00D-01AD273867C8}"/>
              </a:ext>
            </a:extLst>
          </p:cNvPr>
          <p:cNvPicPr>
            <a:picLocks noChangeAspect="1"/>
          </p:cNvPicPr>
          <p:nvPr/>
        </p:nvPicPr>
        <p:blipFill>
          <a:blip r:embed="rId3"/>
          <a:stretch>
            <a:fillRect/>
          </a:stretch>
        </p:blipFill>
        <p:spPr>
          <a:xfrm>
            <a:off x="2529150" y="1699670"/>
            <a:ext cx="3942857" cy="495238"/>
          </a:xfrm>
          <a:prstGeom prst="rect">
            <a:avLst/>
          </a:prstGeom>
        </p:spPr>
      </p:pic>
      <p:pic>
        <p:nvPicPr>
          <p:cNvPr id="6" name="图片 5">
            <a:extLst>
              <a:ext uri="{FF2B5EF4-FFF2-40B4-BE49-F238E27FC236}">
                <a16:creationId xmlns:a16="http://schemas.microsoft.com/office/drawing/2014/main" id="{5FAAE072-0AD6-4F95-A704-634866A4AB22}"/>
              </a:ext>
            </a:extLst>
          </p:cNvPr>
          <p:cNvPicPr>
            <a:picLocks noChangeAspect="1"/>
          </p:cNvPicPr>
          <p:nvPr/>
        </p:nvPicPr>
        <p:blipFill>
          <a:blip r:embed="rId4"/>
          <a:stretch>
            <a:fillRect/>
          </a:stretch>
        </p:blipFill>
        <p:spPr>
          <a:xfrm>
            <a:off x="2253755" y="2944681"/>
            <a:ext cx="4809524" cy="638095"/>
          </a:xfrm>
          <a:prstGeom prst="rect">
            <a:avLst/>
          </a:prstGeom>
        </p:spPr>
      </p:pic>
      <p:pic>
        <p:nvPicPr>
          <p:cNvPr id="7" name="图片 6">
            <a:extLst>
              <a:ext uri="{FF2B5EF4-FFF2-40B4-BE49-F238E27FC236}">
                <a16:creationId xmlns:a16="http://schemas.microsoft.com/office/drawing/2014/main" id="{EC909E2B-20C2-45EC-B4CD-EC7318ADCA3F}"/>
              </a:ext>
            </a:extLst>
          </p:cNvPr>
          <p:cNvPicPr>
            <a:picLocks noChangeAspect="1"/>
          </p:cNvPicPr>
          <p:nvPr/>
        </p:nvPicPr>
        <p:blipFill>
          <a:blip r:embed="rId5"/>
          <a:stretch>
            <a:fillRect/>
          </a:stretch>
        </p:blipFill>
        <p:spPr>
          <a:xfrm>
            <a:off x="3000578" y="4403848"/>
            <a:ext cx="3000000" cy="419048"/>
          </a:xfrm>
          <a:prstGeom prst="rect">
            <a:avLst/>
          </a:prstGeom>
        </p:spPr>
      </p:pic>
      <p:pic>
        <p:nvPicPr>
          <p:cNvPr id="8" name="图片 7">
            <a:extLst>
              <a:ext uri="{FF2B5EF4-FFF2-40B4-BE49-F238E27FC236}">
                <a16:creationId xmlns:a16="http://schemas.microsoft.com/office/drawing/2014/main" id="{02A6A90F-4C04-4EE4-9E6A-E82301D42B2F}"/>
              </a:ext>
            </a:extLst>
          </p:cNvPr>
          <p:cNvPicPr>
            <a:picLocks noChangeAspect="1"/>
          </p:cNvPicPr>
          <p:nvPr/>
        </p:nvPicPr>
        <p:blipFill>
          <a:blip r:embed="rId6"/>
          <a:stretch>
            <a:fillRect/>
          </a:stretch>
        </p:blipFill>
        <p:spPr>
          <a:xfrm>
            <a:off x="1904176" y="4872616"/>
            <a:ext cx="2857143" cy="285714"/>
          </a:xfrm>
          <a:prstGeom prst="rect">
            <a:avLst/>
          </a:prstGeom>
        </p:spPr>
      </p:pic>
    </p:spTree>
    <p:extLst>
      <p:ext uri="{BB962C8B-B14F-4D97-AF65-F5344CB8AC3E}">
        <p14:creationId xmlns:p14="http://schemas.microsoft.com/office/powerpoint/2010/main" val="531650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571480"/>
            <a:ext cx="9001156" cy="585806"/>
          </a:xfrm>
        </p:spPr>
        <p:txBody>
          <a:bodyPr/>
          <a:lstStyle/>
          <a:p>
            <a:r>
              <a:rPr lang="en-US" altLang="zh-CN" dirty="0"/>
              <a:t>METHODOLOGY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3" name="Content Placeholder 2"/>
          <p:cNvSpPr>
            <a:spLocks noGrp="1"/>
          </p:cNvSpPr>
          <p:nvPr>
            <p:ph sz="half" idx="1"/>
          </p:nvPr>
        </p:nvSpPr>
        <p:spPr>
          <a:xfrm>
            <a:off x="214297" y="2131038"/>
            <a:ext cx="8715406" cy="4964668"/>
          </a:xfrm>
        </p:spPr>
        <p:txBody>
          <a:bodyPr/>
          <a:lstStyle/>
          <a:p>
            <a:pPr marL="457200" indent="-457200"/>
            <a:r>
              <a:rPr lang="en-US" altLang="zh-CN" dirty="0">
                <a:solidFill>
                  <a:schemeClr val="tx1"/>
                </a:solidFill>
              </a:rPr>
              <a:t>Gradient </a:t>
            </a:r>
          </a:p>
          <a:p>
            <a:pPr marL="457200" indent="-457200"/>
            <a:endParaRPr lang="en-US" altLang="zh-CN" dirty="0">
              <a:solidFill>
                <a:schemeClr val="tx1"/>
              </a:solidFill>
            </a:endParaRPr>
          </a:p>
          <a:p>
            <a:pPr marL="457200" indent="-457200"/>
            <a:r>
              <a:rPr lang="en-US" altLang="zh-CN" dirty="0">
                <a:solidFill>
                  <a:schemeClr val="tx1"/>
                </a:solidFill>
              </a:rPr>
              <a:t>Approximated Gradient</a:t>
            </a:r>
          </a:p>
          <a:p>
            <a:pPr marL="457200" indent="-457200"/>
            <a:endParaRPr lang="en-US" altLang="zh-CN" dirty="0">
              <a:solidFill>
                <a:schemeClr val="tx1"/>
              </a:solidFill>
            </a:endParaRPr>
          </a:p>
          <a:p>
            <a:pPr marL="0" indent="0">
              <a:buNone/>
            </a:pPr>
            <a:endParaRPr lang="en-US" altLang="zh-CN" dirty="0">
              <a:solidFill>
                <a:schemeClr val="tx1"/>
              </a:solidFill>
              <a:latin typeface="Times New Roman" panose="02020603050405020304" pitchFamily="18" charset="0"/>
            </a:endParaRPr>
          </a:p>
          <a:p>
            <a:pPr marL="457200" indent="-457200"/>
            <a:endParaRPr kumimoji="1" lang="en-US" altLang="zh-CN"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标题 1">
            <a:extLst>
              <a:ext uri="{FF2B5EF4-FFF2-40B4-BE49-F238E27FC236}">
                <a16:creationId xmlns:a16="http://schemas.microsoft.com/office/drawing/2014/main" id="{416D9F6C-3854-4D10-BA44-97E23382EB84}"/>
              </a:ext>
            </a:extLst>
          </p:cNvPr>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rPr>
              <a:t>Graph Reasoning Policy Gradient</a:t>
            </a:r>
          </a:p>
        </p:txBody>
      </p:sp>
      <p:pic>
        <p:nvPicPr>
          <p:cNvPr id="4" name="图片 3">
            <a:extLst>
              <a:ext uri="{FF2B5EF4-FFF2-40B4-BE49-F238E27FC236}">
                <a16:creationId xmlns:a16="http://schemas.microsoft.com/office/drawing/2014/main" id="{E310249B-3816-44B6-840B-AF39F37B430F}"/>
              </a:ext>
            </a:extLst>
          </p:cNvPr>
          <p:cNvPicPr>
            <a:picLocks noChangeAspect="1"/>
          </p:cNvPicPr>
          <p:nvPr/>
        </p:nvPicPr>
        <p:blipFill>
          <a:blip r:embed="rId3"/>
          <a:stretch>
            <a:fillRect/>
          </a:stretch>
        </p:blipFill>
        <p:spPr>
          <a:xfrm>
            <a:off x="2310898" y="2600184"/>
            <a:ext cx="4695238" cy="371429"/>
          </a:xfrm>
          <a:prstGeom prst="rect">
            <a:avLst/>
          </a:prstGeom>
        </p:spPr>
      </p:pic>
      <p:pic>
        <p:nvPicPr>
          <p:cNvPr id="10" name="图片 9">
            <a:extLst>
              <a:ext uri="{FF2B5EF4-FFF2-40B4-BE49-F238E27FC236}">
                <a16:creationId xmlns:a16="http://schemas.microsoft.com/office/drawing/2014/main" id="{72767D34-4E0C-4AF5-B138-95073941B801}"/>
              </a:ext>
            </a:extLst>
          </p:cNvPr>
          <p:cNvPicPr>
            <a:picLocks noChangeAspect="1"/>
          </p:cNvPicPr>
          <p:nvPr/>
        </p:nvPicPr>
        <p:blipFill>
          <a:blip r:embed="rId4"/>
          <a:stretch>
            <a:fillRect/>
          </a:stretch>
        </p:blipFill>
        <p:spPr>
          <a:xfrm>
            <a:off x="2772007" y="3886388"/>
            <a:ext cx="3457143" cy="304762"/>
          </a:xfrm>
          <a:prstGeom prst="rect">
            <a:avLst/>
          </a:prstGeom>
        </p:spPr>
      </p:pic>
    </p:spTree>
    <p:extLst>
      <p:ext uri="{BB962C8B-B14F-4D97-AF65-F5344CB8AC3E}">
        <p14:creationId xmlns:p14="http://schemas.microsoft.com/office/powerpoint/2010/main" val="229753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571480"/>
            <a:ext cx="9001156" cy="585806"/>
          </a:xfrm>
        </p:spPr>
        <p:txBody>
          <a:bodyPr/>
          <a:lstStyle/>
          <a:p>
            <a:r>
              <a:rPr lang="en-US" altLang="zh-CN" dirty="0"/>
              <a:t>METHODOLOGY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16" name="标题 1">
            <a:extLst>
              <a:ext uri="{FF2B5EF4-FFF2-40B4-BE49-F238E27FC236}">
                <a16:creationId xmlns:a16="http://schemas.microsoft.com/office/drawing/2014/main" id="{F186FF34-C016-4F32-8C08-0F89551C8043}"/>
              </a:ext>
            </a:extLst>
          </p:cNvPr>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rPr>
              <a:t>DETAILED PROOFS</a:t>
            </a:r>
          </a:p>
        </p:txBody>
      </p:sp>
      <p:pic>
        <p:nvPicPr>
          <p:cNvPr id="7" name="图片 6">
            <a:extLst>
              <a:ext uri="{FF2B5EF4-FFF2-40B4-BE49-F238E27FC236}">
                <a16:creationId xmlns:a16="http://schemas.microsoft.com/office/drawing/2014/main" id="{CC748F63-C7E9-4D2F-9747-9BDD84858EA5}"/>
              </a:ext>
            </a:extLst>
          </p:cNvPr>
          <p:cNvPicPr>
            <a:picLocks noChangeAspect="1"/>
          </p:cNvPicPr>
          <p:nvPr/>
        </p:nvPicPr>
        <p:blipFill>
          <a:blip r:embed="rId3"/>
          <a:stretch>
            <a:fillRect/>
          </a:stretch>
        </p:blipFill>
        <p:spPr>
          <a:xfrm>
            <a:off x="1065290" y="2186472"/>
            <a:ext cx="3933333" cy="1000000"/>
          </a:xfrm>
          <a:prstGeom prst="rect">
            <a:avLst/>
          </a:prstGeom>
        </p:spPr>
      </p:pic>
      <p:pic>
        <p:nvPicPr>
          <p:cNvPr id="9" name="图片 8">
            <a:extLst>
              <a:ext uri="{FF2B5EF4-FFF2-40B4-BE49-F238E27FC236}">
                <a16:creationId xmlns:a16="http://schemas.microsoft.com/office/drawing/2014/main" id="{DB66E6F6-86B0-4396-BB29-202A39D66E1A}"/>
              </a:ext>
            </a:extLst>
          </p:cNvPr>
          <p:cNvPicPr>
            <a:picLocks noChangeAspect="1"/>
          </p:cNvPicPr>
          <p:nvPr/>
        </p:nvPicPr>
        <p:blipFill>
          <a:blip r:embed="rId4"/>
          <a:stretch>
            <a:fillRect/>
          </a:stretch>
        </p:blipFill>
        <p:spPr>
          <a:xfrm>
            <a:off x="1065290" y="3429000"/>
            <a:ext cx="4847619" cy="895238"/>
          </a:xfrm>
          <a:prstGeom prst="rect">
            <a:avLst/>
          </a:prstGeom>
        </p:spPr>
      </p:pic>
      <p:pic>
        <p:nvPicPr>
          <p:cNvPr id="10" name="图片 9">
            <a:extLst>
              <a:ext uri="{FF2B5EF4-FFF2-40B4-BE49-F238E27FC236}">
                <a16:creationId xmlns:a16="http://schemas.microsoft.com/office/drawing/2014/main" id="{01CF8ED8-BC5A-42AD-BFB9-63867293E1DC}"/>
              </a:ext>
            </a:extLst>
          </p:cNvPr>
          <p:cNvPicPr>
            <a:picLocks noChangeAspect="1"/>
          </p:cNvPicPr>
          <p:nvPr/>
        </p:nvPicPr>
        <p:blipFill>
          <a:blip r:embed="rId5"/>
          <a:stretch>
            <a:fillRect/>
          </a:stretch>
        </p:blipFill>
        <p:spPr>
          <a:xfrm>
            <a:off x="1065290" y="4694728"/>
            <a:ext cx="3457143" cy="380952"/>
          </a:xfrm>
          <a:prstGeom prst="rect">
            <a:avLst/>
          </a:prstGeom>
        </p:spPr>
      </p:pic>
    </p:spTree>
    <p:extLst>
      <p:ext uri="{BB962C8B-B14F-4D97-AF65-F5344CB8AC3E}">
        <p14:creationId xmlns:p14="http://schemas.microsoft.com/office/powerpoint/2010/main" val="3551108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571480"/>
            <a:ext cx="9001156" cy="585806"/>
          </a:xfrm>
        </p:spPr>
        <p:txBody>
          <a:bodyPr/>
          <a:lstStyle/>
          <a:p>
            <a:r>
              <a:rPr lang="en-US" altLang="zh-CN" dirty="0"/>
              <a:t>METHODOLOGY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3" name="Content Placeholder 2"/>
          <p:cNvSpPr>
            <a:spLocks noGrp="1"/>
          </p:cNvSpPr>
          <p:nvPr>
            <p:ph sz="half" idx="1"/>
          </p:nvPr>
        </p:nvSpPr>
        <p:spPr>
          <a:xfrm>
            <a:off x="214297" y="2131038"/>
            <a:ext cx="8715406" cy="4964668"/>
          </a:xfrm>
        </p:spPr>
        <p:txBody>
          <a:bodyPr/>
          <a:lstStyle/>
          <a:p>
            <a:pPr marL="457200" indent="-457200"/>
            <a:r>
              <a:rPr lang="en-US" altLang="zh-CN" dirty="0">
                <a:solidFill>
                  <a:schemeClr val="tx1"/>
                </a:solidFill>
              </a:rPr>
              <a:t>Latent adjacency matrices </a:t>
            </a:r>
          </a:p>
          <a:p>
            <a:pPr marL="457200" indent="-457200"/>
            <a:endParaRPr lang="en-US" altLang="zh-CN" dirty="0">
              <a:solidFill>
                <a:schemeClr val="tx1"/>
              </a:solidFill>
            </a:endParaRPr>
          </a:p>
          <a:p>
            <a:pPr marL="457200" indent="-457200"/>
            <a:r>
              <a:rPr lang="en-US" altLang="zh-CN" dirty="0">
                <a:solidFill>
                  <a:schemeClr val="tx1"/>
                </a:solidFill>
              </a:rPr>
              <a:t>Normalization Flow</a:t>
            </a:r>
          </a:p>
          <a:p>
            <a:pPr marL="673100" lvl="1" indent="-457200"/>
            <a:r>
              <a:rPr lang="en-US" altLang="zh-CN" dirty="0">
                <a:solidFill>
                  <a:schemeClr val="tx1"/>
                </a:solidFill>
              </a:rPr>
              <a:t>Create more distributions by integrating</a:t>
            </a:r>
          </a:p>
          <a:p>
            <a:pPr marL="0" indent="0">
              <a:buNone/>
            </a:pPr>
            <a:endParaRPr lang="en-US" altLang="zh-CN" dirty="0">
              <a:solidFill>
                <a:schemeClr val="tx1"/>
              </a:solidFill>
              <a:latin typeface="Times New Roman" panose="02020603050405020304" pitchFamily="18" charset="0"/>
            </a:endParaRPr>
          </a:p>
          <a:p>
            <a:pPr marL="673100" lvl="1" indent="-457200"/>
            <a:r>
              <a:rPr kumimoji="1" lang="en-US" altLang="zh-CN"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Objective</a:t>
            </a:r>
          </a:p>
          <a:p>
            <a:pPr marL="673100" lvl="1" indent="-457200"/>
            <a:endParaRPr kumimoji="1" lang="en-US" altLang="zh-CN" dirty="0">
              <a:solidFill>
                <a:schemeClr val="tx1"/>
              </a:solidFill>
              <a:ea typeface="黑体" panose="02010609060101010101" pitchFamily="49" charset="-122"/>
              <a:cs typeface="Times New Roman" panose="02020603050405020304" pitchFamily="18" charset="0"/>
            </a:endParaRPr>
          </a:p>
          <a:p>
            <a:pPr marL="673100" lvl="1" indent="-457200"/>
            <a:r>
              <a:rPr kumimoji="1" lang="en-US" altLang="zh-CN"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Flow </a:t>
            </a:r>
          </a:p>
          <a:p>
            <a:pPr marL="673100" lvl="1" indent="-457200"/>
            <a:r>
              <a:rPr kumimoji="1" lang="en-US" altLang="zh-CN" dirty="0">
                <a:solidFill>
                  <a:schemeClr val="tx1"/>
                </a:solidFill>
                <a:ea typeface="黑体" panose="02010609060101010101" pitchFamily="49" charset="-122"/>
                <a:cs typeface="Times New Roman" panose="02020603050405020304" pitchFamily="18" charset="0"/>
              </a:rPr>
              <a:t>Change of variables, change of volume</a:t>
            </a:r>
            <a:endParaRPr kumimoji="1" lang="en-US" altLang="zh-CN"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标题 1">
            <a:extLst>
              <a:ext uri="{FF2B5EF4-FFF2-40B4-BE49-F238E27FC236}">
                <a16:creationId xmlns:a16="http://schemas.microsoft.com/office/drawing/2014/main" id="{416D9F6C-3854-4D10-BA44-97E23382EB84}"/>
              </a:ext>
            </a:extLst>
          </p:cNvPr>
          <p:cNvSpPr txBox="1"/>
          <p:nvPr/>
        </p:nvSpPr>
        <p:spPr>
          <a:xfrm>
            <a:off x="-177980" y="1353240"/>
            <a:ext cx="9357115"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r>
              <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rPr>
              <a:t>Discrete Normalizing Flow for Graph Reasoning</a:t>
            </a:r>
          </a:p>
        </p:txBody>
      </p:sp>
      <p:pic>
        <p:nvPicPr>
          <p:cNvPr id="6" name="图片 5">
            <a:extLst>
              <a:ext uri="{FF2B5EF4-FFF2-40B4-BE49-F238E27FC236}">
                <a16:creationId xmlns:a16="http://schemas.microsoft.com/office/drawing/2014/main" id="{CB582B69-5219-4587-8F67-D07B01E7A93A}"/>
              </a:ext>
            </a:extLst>
          </p:cNvPr>
          <p:cNvPicPr>
            <a:picLocks noChangeAspect="1"/>
          </p:cNvPicPr>
          <p:nvPr/>
        </p:nvPicPr>
        <p:blipFill>
          <a:blip r:embed="rId3"/>
          <a:stretch>
            <a:fillRect/>
          </a:stretch>
        </p:blipFill>
        <p:spPr>
          <a:xfrm>
            <a:off x="4152952" y="2676374"/>
            <a:ext cx="838095" cy="295238"/>
          </a:xfrm>
          <a:prstGeom prst="rect">
            <a:avLst/>
          </a:prstGeom>
        </p:spPr>
      </p:pic>
      <p:pic>
        <p:nvPicPr>
          <p:cNvPr id="7" name="图片 6">
            <a:extLst>
              <a:ext uri="{FF2B5EF4-FFF2-40B4-BE49-F238E27FC236}">
                <a16:creationId xmlns:a16="http://schemas.microsoft.com/office/drawing/2014/main" id="{0C0B2D6C-4D31-4654-AE0E-56236DD7721D}"/>
              </a:ext>
            </a:extLst>
          </p:cNvPr>
          <p:cNvPicPr>
            <a:picLocks noChangeAspect="1"/>
          </p:cNvPicPr>
          <p:nvPr/>
        </p:nvPicPr>
        <p:blipFill>
          <a:blip r:embed="rId4"/>
          <a:stretch>
            <a:fillRect/>
          </a:stretch>
        </p:blipFill>
        <p:spPr>
          <a:xfrm>
            <a:off x="3757713" y="3989967"/>
            <a:ext cx="1628571" cy="571429"/>
          </a:xfrm>
          <a:prstGeom prst="rect">
            <a:avLst/>
          </a:prstGeom>
        </p:spPr>
      </p:pic>
      <p:pic>
        <p:nvPicPr>
          <p:cNvPr id="8" name="图片 7">
            <a:extLst>
              <a:ext uri="{FF2B5EF4-FFF2-40B4-BE49-F238E27FC236}">
                <a16:creationId xmlns:a16="http://schemas.microsoft.com/office/drawing/2014/main" id="{B1A97CE2-9696-4653-9CD1-F13094814C77}"/>
              </a:ext>
            </a:extLst>
          </p:cNvPr>
          <p:cNvPicPr>
            <a:picLocks noChangeAspect="1"/>
          </p:cNvPicPr>
          <p:nvPr/>
        </p:nvPicPr>
        <p:blipFill>
          <a:blip r:embed="rId5"/>
          <a:stretch>
            <a:fillRect/>
          </a:stretch>
        </p:blipFill>
        <p:spPr>
          <a:xfrm>
            <a:off x="3843434" y="4639012"/>
            <a:ext cx="1314286" cy="342857"/>
          </a:xfrm>
          <a:prstGeom prst="rect">
            <a:avLst/>
          </a:prstGeom>
        </p:spPr>
      </p:pic>
      <p:pic>
        <p:nvPicPr>
          <p:cNvPr id="11" name="图片 10">
            <a:extLst>
              <a:ext uri="{FF2B5EF4-FFF2-40B4-BE49-F238E27FC236}">
                <a16:creationId xmlns:a16="http://schemas.microsoft.com/office/drawing/2014/main" id="{EE92626D-D8E5-4D6C-9BD3-B93BF487813C}"/>
              </a:ext>
            </a:extLst>
          </p:cNvPr>
          <p:cNvPicPr>
            <a:picLocks noChangeAspect="1"/>
          </p:cNvPicPr>
          <p:nvPr/>
        </p:nvPicPr>
        <p:blipFill>
          <a:blip r:embed="rId6"/>
          <a:stretch>
            <a:fillRect/>
          </a:stretch>
        </p:blipFill>
        <p:spPr>
          <a:xfrm>
            <a:off x="1881260" y="5197096"/>
            <a:ext cx="1495238" cy="304762"/>
          </a:xfrm>
          <a:prstGeom prst="rect">
            <a:avLst/>
          </a:prstGeom>
        </p:spPr>
      </p:pic>
      <p:pic>
        <p:nvPicPr>
          <p:cNvPr id="12" name="图片 11">
            <a:extLst>
              <a:ext uri="{FF2B5EF4-FFF2-40B4-BE49-F238E27FC236}">
                <a16:creationId xmlns:a16="http://schemas.microsoft.com/office/drawing/2014/main" id="{53690C51-01D4-4B32-8EFB-6AC2C0528C99}"/>
              </a:ext>
            </a:extLst>
          </p:cNvPr>
          <p:cNvPicPr>
            <a:picLocks noChangeAspect="1"/>
          </p:cNvPicPr>
          <p:nvPr/>
        </p:nvPicPr>
        <p:blipFill>
          <a:blip r:embed="rId7"/>
          <a:stretch>
            <a:fillRect/>
          </a:stretch>
        </p:blipFill>
        <p:spPr>
          <a:xfrm>
            <a:off x="770603" y="5882016"/>
            <a:ext cx="3114286" cy="704762"/>
          </a:xfrm>
          <a:prstGeom prst="rect">
            <a:avLst/>
          </a:prstGeom>
        </p:spPr>
      </p:pic>
      <p:pic>
        <p:nvPicPr>
          <p:cNvPr id="13" name="图片 12">
            <a:extLst>
              <a:ext uri="{FF2B5EF4-FFF2-40B4-BE49-F238E27FC236}">
                <a16:creationId xmlns:a16="http://schemas.microsoft.com/office/drawing/2014/main" id="{58CC62B1-2A0B-4686-9EA8-05FBF60F68D2}"/>
              </a:ext>
            </a:extLst>
          </p:cNvPr>
          <p:cNvPicPr>
            <a:picLocks noChangeAspect="1"/>
          </p:cNvPicPr>
          <p:nvPr/>
        </p:nvPicPr>
        <p:blipFill>
          <a:blip r:embed="rId8"/>
          <a:stretch>
            <a:fillRect/>
          </a:stretch>
        </p:blipFill>
        <p:spPr>
          <a:xfrm>
            <a:off x="4059632" y="5882016"/>
            <a:ext cx="3647619" cy="704762"/>
          </a:xfrm>
          <a:prstGeom prst="rect">
            <a:avLst/>
          </a:prstGeom>
        </p:spPr>
      </p:pic>
    </p:spTree>
    <p:extLst>
      <p:ext uri="{BB962C8B-B14F-4D97-AF65-F5344CB8AC3E}">
        <p14:creationId xmlns:p14="http://schemas.microsoft.com/office/powerpoint/2010/main" val="4141935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571480"/>
            <a:ext cx="9001156" cy="585806"/>
          </a:xfrm>
        </p:spPr>
        <p:txBody>
          <a:bodyPr/>
          <a:lstStyle/>
          <a:p>
            <a:r>
              <a:rPr lang="en-US" altLang="zh-CN" dirty="0"/>
              <a:t>METHODOLOGY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3" name="Content Placeholder 2"/>
          <p:cNvSpPr>
            <a:spLocks noGrp="1"/>
          </p:cNvSpPr>
          <p:nvPr>
            <p:ph sz="half" idx="1"/>
          </p:nvPr>
        </p:nvSpPr>
        <p:spPr>
          <a:xfrm>
            <a:off x="214297" y="2131038"/>
            <a:ext cx="8715406" cy="4964668"/>
          </a:xfrm>
        </p:spPr>
        <p:txBody>
          <a:bodyPr/>
          <a:lstStyle/>
          <a:p>
            <a:pPr marL="457200" indent="-457200"/>
            <a:r>
              <a:rPr lang="en-US" altLang="zh-CN" dirty="0">
                <a:solidFill>
                  <a:schemeClr val="tx1"/>
                </a:solidFill>
              </a:rPr>
              <a:t>Coupling flows</a:t>
            </a:r>
          </a:p>
          <a:p>
            <a:pPr marL="457200" indent="-457200"/>
            <a:endParaRPr lang="en-US" altLang="zh-CN" dirty="0">
              <a:solidFill>
                <a:schemeClr val="tx1"/>
              </a:solidFill>
            </a:endParaRPr>
          </a:p>
          <a:p>
            <a:pPr marL="457200" indent="-457200"/>
            <a:endParaRPr lang="en-US" altLang="zh-CN" dirty="0">
              <a:solidFill>
                <a:schemeClr val="tx1"/>
              </a:solidFill>
            </a:endParaRPr>
          </a:p>
          <a:p>
            <a:pPr marL="457200" indent="-457200"/>
            <a:endParaRPr lang="en-US" altLang="zh-CN" dirty="0">
              <a:solidFill>
                <a:schemeClr val="tx1"/>
              </a:solidFill>
            </a:endParaRPr>
          </a:p>
          <a:p>
            <a:pPr marL="457200" indent="-457200"/>
            <a:r>
              <a:rPr lang="en-US" altLang="zh-CN" dirty="0">
                <a:solidFill>
                  <a:schemeClr val="tx1"/>
                </a:solidFill>
              </a:rPr>
              <a:t>Flow </a:t>
            </a:r>
          </a:p>
          <a:p>
            <a:pPr marL="457200" indent="-457200"/>
            <a:endParaRPr lang="en-US" altLang="zh-CN" dirty="0">
              <a:solidFill>
                <a:schemeClr val="tx1"/>
              </a:solidFill>
            </a:endParaRPr>
          </a:p>
          <a:p>
            <a:pPr marL="457200" indent="-457200"/>
            <a:endParaRPr lang="en-US" altLang="zh-CN" dirty="0">
              <a:solidFill>
                <a:schemeClr val="tx1"/>
              </a:solidFill>
            </a:endParaRPr>
          </a:p>
          <a:p>
            <a:pPr marL="457200" indent="-457200"/>
            <a:endParaRPr lang="en-US" altLang="zh-CN" dirty="0">
              <a:solidFill>
                <a:schemeClr val="tx1"/>
              </a:solidFill>
            </a:endParaRPr>
          </a:p>
          <a:p>
            <a:pPr marL="457200" indent="-457200"/>
            <a:endParaRPr kumimoji="1" lang="en-US" altLang="zh-CN"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标题 1">
            <a:extLst>
              <a:ext uri="{FF2B5EF4-FFF2-40B4-BE49-F238E27FC236}">
                <a16:creationId xmlns:a16="http://schemas.microsoft.com/office/drawing/2014/main" id="{416D9F6C-3854-4D10-BA44-97E23382EB84}"/>
              </a:ext>
            </a:extLst>
          </p:cNvPr>
          <p:cNvSpPr txBox="1"/>
          <p:nvPr/>
        </p:nvSpPr>
        <p:spPr>
          <a:xfrm>
            <a:off x="-177980" y="1353240"/>
            <a:ext cx="9357115"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r>
              <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rPr>
              <a:t>Discrete Normalizing Flow for Graph Reasoning</a:t>
            </a:r>
          </a:p>
        </p:txBody>
      </p:sp>
      <p:pic>
        <p:nvPicPr>
          <p:cNvPr id="4" name="图片 3">
            <a:extLst>
              <a:ext uri="{FF2B5EF4-FFF2-40B4-BE49-F238E27FC236}">
                <a16:creationId xmlns:a16="http://schemas.microsoft.com/office/drawing/2014/main" id="{F2CAF1B2-6253-436A-9139-64D9E290572B}"/>
              </a:ext>
            </a:extLst>
          </p:cNvPr>
          <p:cNvPicPr>
            <a:picLocks noChangeAspect="1"/>
          </p:cNvPicPr>
          <p:nvPr/>
        </p:nvPicPr>
        <p:blipFill>
          <a:blip r:embed="rId3"/>
          <a:stretch>
            <a:fillRect/>
          </a:stretch>
        </p:blipFill>
        <p:spPr>
          <a:xfrm>
            <a:off x="3910093" y="2415997"/>
            <a:ext cx="1323810" cy="552381"/>
          </a:xfrm>
          <a:prstGeom prst="rect">
            <a:avLst/>
          </a:prstGeom>
        </p:spPr>
      </p:pic>
      <p:pic>
        <p:nvPicPr>
          <p:cNvPr id="5" name="图片 4">
            <a:extLst>
              <a:ext uri="{FF2B5EF4-FFF2-40B4-BE49-F238E27FC236}">
                <a16:creationId xmlns:a16="http://schemas.microsoft.com/office/drawing/2014/main" id="{0278BAEC-46F4-46A6-BC15-5DE25C16F6FC}"/>
              </a:ext>
            </a:extLst>
          </p:cNvPr>
          <p:cNvPicPr>
            <a:picLocks noChangeAspect="1"/>
          </p:cNvPicPr>
          <p:nvPr/>
        </p:nvPicPr>
        <p:blipFill>
          <a:blip r:embed="rId4"/>
          <a:stretch>
            <a:fillRect/>
          </a:stretch>
        </p:blipFill>
        <p:spPr>
          <a:xfrm>
            <a:off x="3763279" y="3165224"/>
            <a:ext cx="1790476" cy="580952"/>
          </a:xfrm>
          <a:prstGeom prst="rect">
            <a:avLst/>
          </a:prstGeom>
        </p:spPr>
      </p:pic>
      <p:pic>
        <p:nvPicPr>
          <p:cNvPr id="10" name="图片 9">
            <a:extLst>
              <a:ext uri="{FF2B5EF4-FFF2-40B4-BE49-F238E27FC236}">
                <a16:creationId xmlns:a16="http://schemas.microsoft.com/office/drawing/2014/main" id="{1022BAB4-B25D-4029-A11B-40C1D28F5A95}"/>
              </a:ext>
            </a:extLst>
          </p:cNvPr>
          <p:cNvPicPr>
            <a:picLocks noChangeAspect="1"/>
          </p:cNvPicPr>
          <p:nvPr/>
        </p:nvPicPr>
        <p:blipFill>
          <a:blip r:embed="rId5"/>
          <a:stretch>
            <a:fillRect/>
          </a:stretch>
        </p:blipFill>
        <p:spPr>
          <a:xfrm>
            <a:off x="2857712" y="4347561"/>
            <a:ext cx="3428571" cy="390476"/>
          </a:xfrm>
          <a:prstGeom prst="rect">
            <a:avLst/>
          </a:prstGeom>
        </p:spPr>
      </p:pic>
      <p:pic>
        <p:nvPicPr>
          <p:cNvPr id="14" name="图片 13">
            <a:extLst>
              <a:ext uri="{FF2B5EF4-FFF2-40B4-BE49-F238E27FC236}">
                <a16:creationId xmlns:a16="http://schemas.microsoft.com/office/drawing/2014/main" id="{C751D682-25A8-4491-9C7C-F8D11AE26DD8}"/>
              </a:ext>
            </a:extLst>
          </p:cNvPr>
          <p:cNvPicPr>
            <a:picLocks noChangeAspect="1"/>
          </p:cNvPicPr>
          <p:nvPr/>
        </p:nvPicPr>
        <p:blipFill>
          <a:blip r:embed="rId6"/>
          <a:stretch>
            <a:fillRect/>
          </a:stretch>
        </p:blipFill>
        <p:spPr>
          <a:xfrm>
            <a:off x="2471997" y="4878549"/>
            <a:ext cx="4200000" cy="580952"/>
          </a:xfrm>
          <a:prstGeom prst="rect">
            <a:avLst/>
          </a:prstGeom>
        </p:spPr>
      </p:pic>
    </p:spTree>
    <p:extLst>
      <p:ext uri="{BB962C8B-B14F-4D97-AF65-F5344CB8AC3E}">
        <p14:creationId xmlns:p14="http://schemas.microsoft.com/office/powerpoint/2010/main" val="2454135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571480"/>
            <a:ext cx="9001156" cy="585806"/>
          </a:xfrm>
        </p:spPr>
        <p:txBody>
          <a:bodyPr/>
          <a:lstStyle/>
          <a:p>
            <a:r>
              <a:rPr lang="en-US" altLang="zh-CN" dirty="0"/>
              <a:t>METHODOLOGY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3" name="Content Placeholder 2"/>
          <p:cNvSpPr>
            <a:spLocks noGrp="1"/>
          </p:cNvSpPr>
          <p:nvPr>
            <p:ph sz="half" idx="1"/>
          </p:nvPr>
        </p:nvSpPr>
        <p:spPr>
          <a:xfrm>
            <a:off x="214297" y="2131038"/>
            <a:ext cx="8715406" cy="4964668"/>
          </a:xfrm>
        </p:spPr>
        <p:txBody>
          <a:bodyPr/>
          <a:lstStyle/>
          <a:p>
            <a:pPr marL="457200" indent="-457200"/>
            <a:r>
              <a:rPr lang="en-US" altLang="zh-CN" dirty="0">
                <a:solidFill>
                  <a:schemeClr val="tx1"/>
                </a:solidFill>
              </a:rPr>
              <a:t>a simple, diagonal parametric distribution</a:t>
            </a:r>
          </a:p>
          <a:p>
            <a:pPr marL="673100" lvl="1" indent="-457200"/>
            <a:r>
              <a:rPr lang="en-US" altLang="zh-CN" dirty="0">
                <a:solidFill>
                  <a:schemeClr val="tx1"/>
                </a:solidFill>
              </a:rPr>
              <a:t>an ordered set of Bernoulli distributions with parameters ς ∈ (0, 1)</a:t>
            </a:r>
            <a:r>
              <a:rPr lang="en-US" altLang="zh-CN" baseline="30000" dirty="0" err="1">
                <a:solidFill>
                  <a:schemeClr val="tx1"/>
                </a:solidFill>
              </a:rPr>
              <a:t>n×n</a:t>
            </a:r>
            <a:r>
              <a:rPr lang="en-US" altLang="zh-CN" dirty="0">
                <a:solidFill>
                  <a:schemeClr val="tx1"/>
                </a:solidFill>
              </a:rPr>
              <a:t>.</a:t>
            </a:r>
          </a:p>
          <a:p>
            <a:pPr marL="457200" indent="-457200"/>
            <a:r>
              <a:rPr lang="en-US" altLang="zh-CN" dirty="0">
                <a:solidFill>
                  <a:schemeClr val="tx1"/>
                </a:solidFill>
              </a:rPr>
              <a:t>a sequence of n invertible and reversible parametric transforms</a:t>
            </a:r>
          </a:p>
          <a:p>
            <a:pPr marL="457200" indent="-457200"/>
            <a:endParaRPr lang="en-US" altLang="zh-CN" dirty="0">
              <a:solidFill>
                <a:schemeClr val="tx1"/>
              </a:solidFill>
            </a:endParaRPr>
          </a:p>
          <a:p>
            <a:pPr marL="457200" indent="-457200"/>
            <a:r>
              <a:rPr lang="en-US" altLang="zh-CN" dirty="0">
                <a:solidFill>
                  <a:schemeClr val="tx1"/>
                </a:solidFill>
              </a:rPr>
              <a:t>relationship between A</a:t>
            </a:r>
            <a:r>
              <a:rPr lang="en-US" altLang="zh-CN" baseline="-25000" dirty="0">
                <a:solidFill>
                  <a:schemeClr val="tx1"/>
                </a:solidFill>
              </a:rPr>
              <a:t>0</a:t>
            </a:r>
            <a:r>
              <a:rPr lang="en-US" altLang="zh-CN" dirty="0">
                <a:solidFill>
                  <a:schemeClr val="tx1"/>
                </a:solidFill>
              </a:rPr>
              <a:t> and A </a:t>
            </a:r>
          </a:p>
          <a:p>
            <a:pPr marL="457200" indent="-457200"/>
            <a:endParaRPr lang="en-US" altLang="zh-CN" dirty="0">
              <a:solidFill>
                <a:schemeClr val="tx1"/>
              </a:solidFill>
            </a:endParaRPr>
          </a:p>
          <a:p>
            <a:pPr marL="457200" indent="-457200"/>
            <a:endParaRPr lang="en-US" altLang="zh-CN" dirty="0">
              <a:solidFill>
                <a:schemeClr val="tx1"/>
              </a:solidFill>
            </a:endParaRPr>
          </a:p>
          <a:p>
            <a:pPr marL="457200" indent="-457200"/>
            <a:r>
              <a:rPr lang="en-US" altLang="zh-CN" dirty="0">
                <a:solidFill>
                  <a:schemeClr val="tx1"/>
                </a:solidFill>
              </a:rPr>
              <a:t>Message </a:t>
            </a:r>
          </a:p>
          <a:p>
            <a:pPr marL="457200" indent="-457200"/>
            <a:endParaRPr lang="en-US" altLang="zh-CN" dirty="0">
              <a:solidFill>
                <a:schemeClr val="tx1"/>
              </a:solidFill>
            </a:endParaRPr>
          </a:p>
          <a:p>
            <a:pPr marL="0" indent="0">
              <a:buNone/>
            </a:pPr>
            <a:endParaRPr lang="en-US" altLang="zh-CN" dirty="0">
              <a:solidFill>
                <a:schemeClr val="tx1"/>
              </a:solidFill>
            </a:endParaRPr>
          </a:p>
          <a:p>
            <a:pPr marL="0" indent="0">
              <a:buNone/>
            </a:pPr>
            <a:endParaRPr lang="en-US" altLang="zh-CN" dirty="0">
              <a:solidFill>
                <a:schemeClr val="tx1"/>
              </a:solidFill>
            </a:endParaRPr>
          </a:p>
          <a:p>
            <a:pPr marL="457200" indent="-457200"/>
            <a:endParaRPr lang="en-US" altLang="zh-CN" dirty="0">
              <a:solidFill>
                <a:schemeClr val="tx1"/>
              </a:solidFill>
            </a:endParaRPr>
          </a:p>
          <a:p>
            <a:pPr marL="457200" indent="-457200"/>
            <a:endParaRPr kumimoji="1" lang="en-US" altLang="zh-CN"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标题 1">
            <a:extLst>
              <a:ext uri="{FF2B5EF4-FFF2-40B4-BE49-F238E27FC236}">
                <a16:creationId xmlns:a16="http://schemas.microsoft.com/office/drawing/2014/main" id="{416D9F6C-3854-4D10-BA44-97E23382EB84}"/>
              </a:ext>
            </a:extLst>
          </p:cNvPr>
          <p:cNvSpPr txBox="1"/>
          <p:nvPr/>
        </p:nvSpPr>
        <p:spPr>
          <a:xfrm>
            <a:off x="-177980" y="1353240"/>
            <a:ext cx="9357115"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r>
              <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rPr>
              <a:t>Discrete Normalizing Flow for Graph Reasoning</a:t>
            </a:r>
          </a:p>
        </p:txBody>
      </p:sp>
      <p:pic>
        <p:nvPicPr>
          <p:cNvPr id="6" name="图片 5">
            <a:extLst>
              <a:ext uri="{FF2B5EF4-FFF2-40B4-BE49-F238E27FC236}">
                <a16:creationId xmlns:a16="http://schemas.microsoft.com/office/drawing/2014/main" id="{64E7DA5C-7749-433A-9769-AF03C54EEAB6}"/>
              </a:ext>
            </a:extLst>
          </p:cNvPr>
          <p:cNvPicPr>
            <a:picLocks noChangeAspect="1"/>
          </p:cNvPicPr>
          <p:nvPr/>
        </p:nvPicPr>
        <p:blipFill>
          <a:blip r:embed="rId3"/>
          <a:stretch>
            <a:fillRect/>
          </a:stretch>
        </p:blipFill>
        <p:spPr>
          <a:xfrm>
            <a:off x="6770285" y="2019630"/>
            <a:ext cx="519312" cy="639154"/>
          </a:xfrm>
          <a:prstGeom prst="rect">
            <a:avLst/>
          </a:prstGeom>
        </p:spPr>
      </p:pic>
      <p:pic>
        <p:nvPicPr>
          <p:cNvPr id="7" name="图片 6">
            <a:extLst>
              <a:ext uri="{FF2B5EF4-FFF2-40B4-BE49-F238E27FC236}">
                <a16:creationId xmlns:a16="http://schemas.microsoft.com/office/drawing/2014/main" id="{9221C991-E733-470A-8BC1-94008E53452B}"/>
              </a:ext>
            </a:extLst>
          </p:cNvPr>
          <p:cNvPicPr>
            <a:picLocks noChangeAspect="1"/>
          </p:cNvPicPr>
          <p:nvPr/>
        </p:nvPicPr>
        <p:blipFill>
          <a:blip r:embed="rId4"/>
          <a:stretch>
            <a:fillRect/>
          </a:stretch>
        </p:blipFill>
        <p:spPr>
          <a:xfrm>
            <a:off x="2618692" y="3475016"/>
            <a:ext cx="2274914" cy="470671"/>
          </a:xfrm>
          <a:prstGeom prst="rect">
            <a:avLst/>
          </a:prstGeom>
        </p:spPr>
      </p:pic>
      <p:pic>
        <p:nvPicPr>
          <p:cNvPr id="8" name="图片 7">
            <a:extLst>
              <a:ext uri="{FF2B5EF4-FFF2-40B4-BE49-F238E27FC236}">
                <a16:creationId xmlns:a16="http://schemas.microsoft.com/office/drawing/2014/main" id="{053EF2AA-CCEB-48F8-8B7B-FF074A583D7B}"/>
              </a:ext>
            </a:extLst>
          </p:cNvPr>
          <p:cNvPicPr>
            <a:picLocks noChangeAspect="1"/>
          </p:cNvPicPr>
          <p:nvPr/>
        </p:nvPicPr>
        <p:blipFill>
          <a:blip r:embed="rId5"/>
          <a:stretch>
            <a:fillRect/>
          </a:stretch>
        </p:blipFill>
        <p:spPr>
          <a:xfrm>
            <a:off x="5397277" y="4381384"/>
            <a:ext cx="2438095" cy="476190"/>
          </a:xfrm>
          <a:prstGeom prst="rect">
            <a:avLst/>
          </a:prstGeom>
        </p:spPr>
      </p:pic>
      <p:pic>
        <p:nvPicPr>
          <p:cNvPr id="11" name="图片 10">
            <a:extLst>
              <a:ext uri="{FF2B5EF4-FFF2-40B4-BE49-F238E27FC236}">
                <a16:creationId xmlns:a16="http://schemas.microsoft.com/office/drawing/2014/main" id="{A5F2815E-E8E3-4B45-A609-487DEEAD7615}"/>
              </a:ext>
            </a:extLst>
          </p:cNvPr>
          <p:cNvPicPr>
            <a:picLocks noChangeAspect="1"/>
          </p:cNvPicPr>
          <p:nvPr/>
        </p:nvPicPr>
        <p:blipFill>
          <a:blip r:embed="rId6"/>
          <a:stretch>
            <a:fillRect/>
          </a:stretch>
        </p:blipFill>
        <p:spPr>
          <a:xfrm>
            <a:off x="1604610" y="4915888"/>
            <a:ext cx="5934779" cy="1039027"/>
          </a:xfrm>
          <a:prstGeom prst="rect">
            <a:avLst/>
          </a:prstGeom>
        </p:spPr>
      </p:pic>
      <p:pic>
        <p:nvPicPr>
          <p:cNvPr id="12" name="图片 11">
            <a:extLst>
              <a:ext uri="{FF2B5EF4-FFF2-40B4-BE49-F238E27FC236}">
                <a16:creationId xmlns:a16="http://schemas.microsoft.com/office/drawing/2014/main" id="{20269753-7E53-4AAF-86FC-2CDC94DE83A5}"/>
              </a:ext>
            </a:extLst>
          </p:cNvPr>
          <p:cNvPicPr>
            <a:picLocks noChangeAspect="1"/>
          </p:cNvPicPr>
          <p:nvPr/>
        </p:nvPicPr>
        <p:blipFill>
          <a:blip r:embed="rId7"/>
          <a:stretch>
            <a:fillRect/>
          </a:stretch>
        </p:blipFill>
        <p:spPr>
          <a:xfrm>
            <a:off x="3652958" y="5929377"/>
            <a:ext cx="1695238" cy="714286"/>
          </a:xfrm>
          <a:prstGeom prst="rect">
            <a:avLst/>
          </a:prstGeom>
        </p:spPr>
      </p:pic>
    </p:spTree>
    <p:extLst>
      <p:ext uri="{BB962C8B-B14F-4D97-AF65-F5344CB8AC3E}">
        <p14:creationId xmlns:p14="http://schemas.microsoft.com/office/powerpoint/2010/main" val="1031791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目录</a:t>
            </a:r>
          </a:p>
        </p:txBody>
      </p:sp>
      <p:sp>
        <p:nvSpPr>
          <p:cNvPr id="7" name="Content Placeholder 1">
            <a:extLst>
              <a:ext uri="{FF2B5EF4-FFF2-40B4-BE49-F238E27FC236}">
                <a16:creationId xmlns:a16="http://schemas.microsoft.com/office/drawing/2014/main" id="{7EB3E3AC-9DCE-43BD-9FD9-3895D6C52DEA}"/>
              </a:ext>
            </a:extLst>
          </p:cNvPr>
          <p:cNvSpPr>
            <a:spLocks noGrp="1"/>
          </p:cNvSpPr>
          <p:nvPr>
            <p:ph sz="half" idx="1"/>
          </p:nvPr>
        </p:nvSpPr>
        <p:spPr>
          <a:xfrm>
            <a:off x="285750" y="1524000"/>
            <a:ext cx="8715375" cy="4964113"/>
          </a:xfrm>
        </p:spPr>
        <p:txBody>
          <a:bodyPr/>
          <a:lstStyle/>
          <a:p>
            <a:pPr>
              <a:lnSpc>
                <a:spcPts val="4000"/>
              </a:lnSpc>
              <a:buFont typeface="Wingdings" panose="05000000000000000000" pitchFamily="2" charset="2"/>
              <a:buChar char="Ø"/>
            </a:pPr>
            <a:r>
              <a:rPr lang="en-US" altLang="zh-CN" sz="3600" dirty="0"/>
              <a:t>INTRODUCTION</a:t>
            </a:r>
          </a:p>
          <a:p>
            <a:pPr>
              <a:lnSpc>
                <a:spcPts val="4000"/>
              </a:lnSpc>
              <a:buFont typeface="Wingdings" panose="05000000000000000000" pitchFamily="2" charset="2"/>
              <a:buChar char="Ø"/>
            </a:pPr>
            <a:endParaRPr lang="en-US" altLang="zh-CN" sz="3600" dirty="0">
              <a:solidFill>
                <a:srgbClr val="FF0000"/>
              </a:solidFill>
              <a:latin typeface="Times New Roman" panose="02020603050405020304" pitchFamily="18" charset="0"/>
            </a:endParaRPr>
          </a:p>
          <a:p>
            <a:pPr>
              <a:lnSpc>
                <a:spcPts val="4000"/>
              </a:lnSpc>
              <a:buFont typeface="Wingdings" panose="05000000000000000000" pitchFamily="2" charset="2"/>
              <a:buChar char="Ø"/>
            </a:pPr>
            <a:r>
              <a:rPr lang="en-US" altLang="zh-CN" sz="3600" dirty="0"/>
              <a:t>METHODOLOGY</a:t>
            </a:r>
          </a:p>
          <a:p>
            <a:pPr>
              <a:lnSpc>
                <a:spcPts val="4000"/>
              </a:lnSpc>
              <a:buFont typeface="Wingdings" panose="05000000000000000000" pitchFamily="2" charset="2"/>
              <a:buChar char="Ø"/>
            </a:pPr>
            <a:endParaRPr lang="en-US" altLang="zh-CN" sz="3600" dirty="0">
              <a:latin typeface="Times New Roman" panose="02020603050405020304" pitchFamily="18" charset="0"/>
            </a:endParaRPr>
          </a:p>
          <a:p>
            <a:pPr>
              <a:lnSpc>
                <a:spcPts val="4000"/>
              </a:lnSpc>
              <a:buFont typeface="Wingdings" panose="05000000000000000000" pitchFamily="2" charset="2"/>
              <a:buChar char="Ø"/>
            </a:pPr>
            <a:r>
              <a:rPr lang="en-US" altLang="en-US" sz="3600" dirty="0">
                <a:solidFill>
                  <a:srgbClr val="FF0000"/>
                </a:solidFill>
              </a:rPr>
              <a:t>NUMERICAL EXPERIMENTS</a:t>
            </a:r>
          </a:p>
          <a:p>
            <a:pPr>
              <a:lnSpc>
                <a:spcPts val="4000"/>
              </a:lnSpc>
              <a:buFont typeface="Wingdings" panose="05000000000000000000" pitchFamily="2" charset="2"/>
              <a:buChar char="Ø"/>
            </a:pPr>
            <a:endParaRPr lang="en-US" sz="3600" dirty="0"/>
          </a:p>
          <a:p>
            <a:pPr>
              <a:lnSpc>
                <a:spcPts val="4000"/>
              </a:lnSpc>
              <a:buFont typeface="Wingdings" panose="05000000000000000000" pitchFamily="2" charset="2"/>
              <a:buChar char="Ø"/>
            </a:pPr>
            <a:r>
              <a:rPr lang="en-US" sz="3600" dirty="0"/>
              <a:t>CONCLUSION</a:t>
            </a:r>
            <a:endParaRPr sz="3600" dirty="0">
              <a:latin typeface="Times New Roman" panose="02020603050405020304" pitchFamily="18" charset="0"/>
            </a:endParaRPr>
          </a:p>
        </p:txBody>
      </p:sp>
    </p:spTree>
    <p:extLst>
      <p:ext uri="{BB962C8B-B14F-4D97-AF65-F5344CB8AC3E}">
        <p14:creationId xmlns:p14="http://schemas.microsoft.com/office/powerpoint/2010/main" val="536791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7579" y="571480"/>
            <a:ext cx="6113577" cy="585806"/>
          </a:xfrm>
        </p:spPr>
        <p:txBody>
          <a:bodyPr/>
          <a:lstStyle/>
          <a:p>
            <a:r>
              <a:rPr lang="en-US" altLang="zh-CN" dirty="0"/>
              <a:t>NUMERICAL EXPERIMENTS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62" name="标题 1"/>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rPr>
              <a:t>Multi-agent Environments</a:t>
            </a:r>
          </a:p>
        </p:txBody>
      </p:sp>
      <p:sp>
        <p:nvSpPr>
          <p:cNvPr id="5" name="内容占位符 4">
            <a:extLst>
              <a:ext uri="{FF2B5EF4-FFF2-40B4-BE49-F238E27FC236}">
                <a16:creationId xmlns:a16="http://schemas.microsoft.com/office/drawing/2014/main" id="{8FC035B6-7062-4847-9700-1E11E4594701}"/>
              </a:ext>
            </a:extLst>
          </p:cNvPr>
          <p:cNvSpPr>
            <a:spLocks noGrp="1"/>
          </p:cNvSpPr>
          <p:nvPr>
            <p:ph sz="half" idx="1"/>
          </p:nvPr>
        </p:nvSpPr>
        <p:spPr>
          <a:xfrm>
            <a:off x="210613" y="4211053"/>
            <a:ext cx="8715406" cy="2237872"/>
          </a:xfrm>
        </p:spPr>
        <p:txBody>
          <a:bodyPr/>
          <a:lstStyle/>
          <a:p>
            <a:pPr marL="0" indent="0">
              <a:buNone/>
            </a:pPr>
            <a:endParaRPr lang="en-US" altLang="zh-CN" dirty="0"/>
          </a:p>
          <a:p>
            <a:pPr marL="514350" indent="-514350">
              <a:buAutoNum type="alphaLcParenBoth"/>
            </a:pPr>
            <a:r>
              <a:rPr lang="en-US" altLang="zh-CN" dirty="0">
                <a:solidFill>
                  <a:schemeClr val="tx1"/>
                </a:solidFill>
              </a:rPr>
              <a:t>Four agents that need to reach different landmarks respectively.</a:t>
            </a:r>
          </a:p>
          <a:p>
            <a:pPr marL="514350" indent="-514350">
              <a:buAutoNum type="alphaLcParenBoth"/>
            </a:pPr>
            <a:r>
              <a:rPr lang="en-US" altLang="zh-CN" dirty="0">
                <a:solidFill>
                  <a:schemeClr val="tx1"/>
                </a:solidFill>
              </a:rPr>
              <a:t>A platoon of five vehicles that need to coordinate to keep a proper headway and stable velocity.</a:t>
            </a:r>
          </a:p>
          <a:p>
            <a:endParaRPr lang="zh-CN" altLang="en-US" dirty="0">
              <a:solidFill>
                <a:schemeClr val="tx1"/>
              </a:solidFill>
            </a:endParaRPr>
          </a:p>
        </p:txBody>
      </p:sp>
      <p:pic>
        <p:nvPicPr>
          <p:cNvPr id="6" name="图片 5">
            <a:extLst>
              <a:ext uri="{FF2B5EF4-FFF2-40B4-BE49-F238E27FC236}">
                <a16:creationId xmlns:a16="http://schemas.microsoft.com/office/drawing/2014/main" id="{EC209C38-1C9C-4C1E-9D6B-5AEA3A079B24}"/>
              </a:ext>
            </a:extLst>
          </p:cNvPr>
          <p:cNvPicPr>
            <a:picLocks noChangeAspect="1"/>
          </p:cNvPicPr>
          <p:nvPr/>
        </p:nvPicPr>
        <p:blipFill>
          <a:blip r:embed="rId3"/>
          <a:stretch>
            <a:fillRect/>
          </a:stretch>
        </p:blipFill>
        <p:spPr>
          <a:xfrm>
            <a:off x="2103232" y="1875653"/>
            <a:ext cx="4937535" cy="2718189"/>
          </a:xfrm>
          <a:prstGeom prst="rect">
            <a:avLst/>
          </a:prstGeom>
        </p:spPr>
      </p:pic>
    </p:spTree>
    <p:extLst>
      <p:ext uri="{BB962C8B-B14F-4D97-AF65-F5344CB8AC3E}">
        <p14:creationId xmlns:p14="http://schemas.microsoft.com/office/powerpoint/2010/main" val="1636860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7579" y="571480"/>
            <a:ext cx="6113577" cy="585806"/>
          </a:xfrm>
        </p:spPr>
        <p:txBody>
          <a:bodyPr/>
          <a:lstStyle/>
          <a:p>
            <a:r>
              <a:rPr lang="en-US" altLang="zh-CN" dirty="0"/>
              <a:t>NUMERICAL EXPERIMENTS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62" name="标题 1"/>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rPr>
              <a:t>Results</a:t>
            </a:r>
          </a:p>
        </p:txBody>
      </p:sp>
      <p:pic>
        <p:nvPicPr>
          <p:cNvPr id="3" name="图片 2">
            <a:extLst>
              <a:ext uri="{FF2B5EF4-FFF2-40B4-BE49-F238E27FC236}">
                <a16:creationId xmlns:a16="http://schemas.microsoft.com/office/drawing/2014/main" id="{C062570E-2E65-49F8-87FB-B07ED823FEEE}"/>
              </a:ext>
            </a:extLst>
          </p:cNvPr>
          <p:cNvPicPr>
            <a:picLocks noChangeAspect="1"/>
          </p:cNvPicPr>
          <p:nvPr/>
        </p:nvPicPr>
        <p:blipFill>
          <a:blip r:embed="rId3"/>
          <a:stretch>
            <a:fillRect/>
          </a:stretch>
        </p:blipFill>
        <p:spPr>
          <a:xfrm>
            <a:off x="324152" y="2084933"/>
            <a:ext cx="8488327" cy="3729719"/>
          </a:xfrm>
          <a:prstGeom prst="rect">
            <a:avLst/>
          </a:prstGeom>
        </p:spPr>
      </p:pic>
    </p:spTree>
    <p:extLst>
      <p:ext uri="{BB962C8B-B14F-4D97-AF65-F5344CB8AC3E}">
        <p14:creationId xmlns:p14="http://schemas.microsoft.com/office/powerpoint/2010/main" val="2504418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7579" y="571480"/>
            <a:ext cx="6113577" cy="585806"/>
          </a:xfrm>
        </p:spPr>
        <p:txBody>
          <a:bodyPr/>
          <a:lstStyle/>
          <a:p>
            <a:r>
              <a:rPr lang="en-US" altLang="zh-CN" dirty="0"/>
              <a:t>NUMERICAL EXPERIMENTS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62" name="标题 1"/>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rPr>
              <a:t>Results</a:t>
            </a:r>
          </a:p>
        </p:txBody>
      </p:sp>
      <p:pic>
        <p:nvPicPr>
          <p:cNvPr id="5" name="图片 4">
            <a:extLst>
              <a:ext uri="{FF2B5EF4-FFF2-40B4-BE49-F238E27FC236}">
                <a16:creationId xmlns:a16="http://schemas.microsoft.com/office/drawing/2014/main" id="{27F7ECD2-DA9A-4968-930E-24EB8938A0ED}"/>
              </a:ext>
            </a:extLst>
          </p:cNvPr>
          <p:cNvPicPr>
            <a:picLocks noChangeAspect="1"/>
          </p:cNvPicPr>
          <p:nvPr/>
        </p:nvPicPr>
        <p:blipFill>
          <a:blip r:embed="rId3"/>
          <a:stretch>
            <a:fillRect/>
          </a:stretch>
        </p:blipFill>
        <p:spPr>
          <a:xfrm>
            <a:off x="832241" y="2084933"/>
            <a:ext cx="7652551" cy="3392031"/>
          </a:xfrm>
          <a:prstGeom prst="rect">
            <a:avLst/>
          </a:prstGeom>
        </p:spPr>
      </p:pic>
    </p:spTree>
    <p:extLst>
      <p:ext uri="{BB962C8B-B14F-4D97-AF65-F5344CB8AC3E}">
        <p14:creationId xmlns:p14="http://schemas.microsoft.com/office/powerpoint/2010/main" val="1183236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9000" y="1524000"/>
            <a:ext cx="8112156" cy="4964668"/>
          </a:xfrm>
        </p:spPr>
        <p:txBody>
          <a:bodyPr/>
          <a:lstStyle/>
          <a:p>
            <a:pPr>
              <a:lnSpc>
                <a:spcPts val="4000"/>
              </a:lnSpc>
              <a:buFont typeface="Wingdings" panose="05000000000000000000" pitchFamily="2" charset="2"/>
              <a:buChar char="Ø"/>
            </a:pPr>
            <a:r>
              <a:rPr lang="en-US" altLang="zh-CN" sz="3600" dirty="0">
                <a:solidFill>
                  <a:srgbClr val="FF0000"/>
                </a:solidFill>
              </a:rPr>
              <a:t>INTRODUCTION</a:t>
            </a:r>
          </a:p>
          <a:p>
            <a:pPr>
              <a:lnSpc>
                <a:spcPts val="4000"/>
              </a:lnSpc>
              <a:buFont typeface="Wingdings" panose="05000000000000000000" pitchFamily="2" charset="2"/>
              <a:buChar char="Ø"/>
            </a:pPr>
            <a:endParaRPr lang="en-US" altLang="zh-CN" sz="3600" dirty="0">
              <a:solidFill>
                <a:srgbClr val="FF0000"/>
              </a:solidFill>
              <a:latin typeface="Times New Roman" panose="02020603050405020304" pitchFamily="18" charset="0"/>
            </a:endParaRPr>
          </a:p>
          <a:p>
            <a:pPr>
              <a:lnSpc>
                <a:spcPts val="4000"/>
              </a:lnSpc>
              <a:buFont typeface="Wingdings" panose="05000000000000000000" pitchFamily="2" charset="2"/>
              <a:buChar char="Ø"/>
            </a:pPr>
            <a:r>
              <a:rPr lang="en-US" altLang="zh-CN" sz="3600" dirty="0"/>
              <a:t>METHODOLOGY</a:t>
            </a:r>
          </a:p>
          <a:p>
            <a:pPr>
              <a:lnSpc>
                <a:spcPts val="4000"/>
              </a:lnSpc>
              <a:buFont typeface="Wingdings" panose="05000000000000000000" pitchFamily="2" charset="2"/>
              <a:buChar char="Ø"/>
            </a:pPr>
            <a:endParaRPr lang="en-US" altLang="zh-CN" sz="3600" dirty="0">
              <a:latin typeface="Times New Roman" panose="02020603050405020304" pitchFamily="18" charset="0"/>
            </a:endParaRPr>
          </a:p>
          <a:p>
            <a:pPr>
              <a:lnSpc>
                <a:spcPts val="4000"/>
              </a:lnSpc>
              <a:buFont typeface="Wingdings" panose="05000000000000000000" pitchFamily="2" charset="2"/>
              <a:buChar char="Ø"/>
            </a:pPr>
            <a:r>
              <a:rPr lang="en-US" sz="3600" dirty="0"/>
              <a:t>NUMERICAL EXPERIMENTS</a:t>
            </a:r>
          </a:p>
          <a:p>
            <a:pPr>
              <a:lnSpc>
                <a:spcPts val="4000"/>
              </a:lnSpc>
              <a:buFont typeface="Wingdings" panose="05000000000000000000" pitchFamily="2" charset="2"/>
              <a:buChar char="Ø"/>
            </a:pPr>
            <a:endParaRPr lang="en-US" sz="3600" dirty="0"/>
          </a:p>
          <a:p>
            <a:pPr>
              <a:lnSpc>
                <a:spcPts val="4000"/>
              </a:lnSpc>
              <a:buFont typeface="Wingdings" panose="05000000000000000000" pitchFamily="2" charset="2"/>
              <a:buChar char="Ø"/>
            </a:pPr>
            <a:r>
              <a:rPr lang="en-US" sz="3600" dirty="0"/>
              <a:t>CONCLUSION</a:t>
            </a:r>
            <a:endParaRPr sz="3600" dirty="0">
              <a:latin typeface="Times New Roman" panose="02020603050405020304" pitchFamily="18" charset="0"/>
            </a:endParaRPr>
          </a:p>
        </p:txBody>
      </p:sp>
      <p:sp>
        <p:nvSpPr>
          <p:cNvPr id="3" name="Title 2"/>
          <p:cNvSpPr>
            <a:spLocks noGrp="1"/>
          </p:cNvSpPr>
          <p:nvPr>
            <p:ph type="title"/>
          </p:nvPr>
        </p:nvSpPr>
        <p:spPr/>
        <p:txBody>
          <a:bodyPr/>
          <a:lstStyle/>
          <a:p>
            <a:r>
              <a:rPr lang="zh-CN" altLang="en-US" dirty="0"/>
              <a:t>目录</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目录</a:t>
            </a:r>
          </a:p>
        </p:txBody>
      </p:sp>
      <p:sp>
        <p:nvSpPr>
          <p:cNvPr id="7" name="Content Placeholder 1">
            <a:extLst>
              <a:ext uri="{FF2B5EF4-FFF2-40B4-BE49-F238E27FC236}">
                <a16:creationId xmlns:a16="http://schemas.microsoft.com/office/drawing/2014/main" id="{7EB3E3AC-9DCE-43BD-9FD9-3895D6C52DEA}"/>
              </a:ext>
            </a:extLst>
          </p:cNvPr>
          <p:cNvSpPr>
            <a:spLocks noGrp="1"/>
          </p:cNvSpPr>
          <p:nvPr>
            <p:ph sz="half" idx="1"/>
          </p:nvPr>
        </p:nvSpPr>
        <p:spPr>
          <a:xfrm>
            <a:off x="285750" y="1524000"/>
            <a:ext cx="8715375" cy="4964113"/>
          </a:xfrm>
        </p:spPr>
        <p:txBody>
          <a:bodyPr/>
          <a:lstStyle/>
          <a:p>
            <a:pPr>
              <a:lnSpc>
                <a:spcPts val="4000"/>
              </a:lnSpc>
              <a:buFont typeface="Wingdings" panose="05000000000000000000" pitchFamily="2" charset="2"/>
              <a:buChar char="Ø"/>
            </a:pPr>
            <a:r>
              <a:rPr lang="en-US" altLang="zh-CN" sz="3600" dirty="0"/>
              <a:t>INTRODUCTION</a:t>
            </a:r>
          </a:p>
          <a:p>
            <a:pPr>
              <a:lnSpc>
                <a:spcPts val="4000"/>
              </a:lnSpc>
              <a:buFont typeface="Wingdings" panose="05000000000000000000" pitchFamily="2" charset="2"/>
              <a:buChar char="Ø"/>
            </a:pPr>
            <a:endParaRPr lang="en-US" altLang="zh-CN" sz="3600" dirty="0">
              <a:solidFill>
                <a:srgbClr val="FF0000"/>
              </a:solidFill>
              <a:latin typeface="Times New Roman" panose="02020603050405020304" pitchFamily="18" charset="0"/>
            </a:endParaRPr>
          </a:p>
          <a:p>
            <a:pPr>
              <a:lnSpc>
                <a:spcPts val="4000"/>
              </a:lnSpc>
              <a:buFont typeface="Wingdings" panose="05000000000000000000" pitchFamily="2" charset="2"/>
              <a:buChar char="Ø"/>
            </a:pPr>
            <a:r>
              <a:rPr lang="en-US" altLang="zh-CN" sz="3600" dirty="0"/>
              <a:t>METHODOLOGY</a:t>
            </a:r>
          </a:p>
          <a:p>
            <a:pPr>
              <a:lnSpc>
                <a:spcPts val="4000"/>
              </a:lnSpc>
              <a:buFont typeface="Wingdings" panose="05000000000000000000" pitchFamily="2" charset="2"/>
              <a:buChar char="Ø"/>
            </a:pPr>
            <a:endParaRPr lang="en-US" altLang="zh-CN" sz="3600" dirty="0">
              <a:latin typeface="Times New Roman" panose="02020603050405020304" pitchFamily="18" charset="0"/>
            </a:endParaRPr>
          </a:p>
          <a:p>
            <a:pPr>
              <a:lnSpc>
                <a:spcPts val="4000"/>
              </a:lnSpc>
              <a:buFont typeface="Wingdings" panose="05000000000000000000" pitchFamily="2" charset="2"/>
              <a:buChar char="Ø"/>
            </a:pPr>
            <a:r>
              <a:rPr lang="en-US" altLang="en-US" sz="3600" dirty="0"/>
              <a:t>NUMERICAL</a:t>
            </a:r>
            <a:r>
              <a:rPr lang="en-US" altLang="en-US" sz="3600" dirty="0">
                <a:solidFill>
                  <a:srgbClr val="FF0000"/>
                </a:solidFill>
              </a:rPr>
              <a:t> </a:t>
            </a:r>
            <a:r>
              <a:rPr lang="en-US" altLang="en-US" sz="3600" dirty="0"/>
              <a:t>EXPERIMENTS</a:t>
            </a:r>
          </a:p>
          <a:p>
            <a:pPr>
              <a:lnSpc>
                <a:spcPts val="4000"/>
              </a:lnSpc>
              <a:buFont typeface="Wingdings" panose="05000000000000000000" pitchFamily="2" charset="2"/>
              <a:buChar char="Ø"/>
            </a:pPr>
            <a:endParaRPr lang="en-US" sz="3600" dirty="0"/>
          </a:p>
          <a:p>
            <a:pPr>
              <a:lnSpc>
                <a:spcPts val="4000"/>
              </a:lnSpc>
              <a:buFont typeface="Wingdings" panose="05000000000000000000" pitchFamily="2" charset="2"/>
              <a:buChar char="Ø"/>
            </a:pPr>
            <a:r>
              <a:rPr lang="en-US" altLang="en-US" sz="3600" dirty="0">
                <a:solidFill>
                  <a:srgbClr val="FF0000"/>
                </a:solidFill>
              </a:rPr>
              <a:t>CONCLUSION</a:t>
            </a:r>
            <a:endParaRPr lang="zh-CN" altLang="en-US" sz="3600" dirty="0">
              <a:solidFill>
                <a:srgbClr val="FF0000"/>
              </a:solidFill>
            </a:endParaRPr>
          </a:p>
        </p:txBody>
      </p:sp>
    </p:spTree>
    <p:extLst>
      <p:ext uri="{BB962C8B-B14F-4D97-AF65-F5344CB8AC3E}">
        <p14:creationId xmlns:p14="http://schemas.microsoft.com/office/powerpoint/2010/main" val="1511590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1564" y="3063286"/>
            <a:ext cx="7886700" cy="1325563"/>
          </a:xfrm>
        </p:spPr>
        <p:txBody>
          <a:bodyPr/>
          <a:lstStyle/>
          <a:p>
            <a:r>
              <a:rPr lang="en-US" altLang="zh-CN" dirty="0"/>
              <a:t>Thanks</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INTRODUCTION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62" name="标题 1"/>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rPr>
              <a:t>Communications among agents</a:t>
            </a:r>
          </a:p>
        </p:txBody>
      </p:sp>
      <p:sp>
        <p:nvSpPr>
          <p:cNvPr id="3" name="Content Placeholder 2"/>
          <p:cNvSpPr>
            <a:spLocks noGrp="1"/>
          </p:cNvSpPr>
          <p:nvPr>
            <p:ph sz="half" idx="1"/>
          </p:nvPr>
        </p:nvSpPr>
        <p:spPr>
          <a:xfrm>
            <a:off x="214630" y="2010410"/>
            <a:ext cx="8715406" cy="4964668"/>
          </a:xfrm>
        </p:spPr>
        <p:txBody>
          <a:bodyPr/>
          <a:lstStyle/>
          <a:p>
            <a:pPr marL="457200" indent="-457200"/>
            <a:r>
              <a:rPr lang="en-US" altLang="zh-CN" dirty="0">
                <a:solidFill>
                  <a:schemeClr val="tx1"/>
                </a:solidFill>
                <a:ea typeface="宋体" panose="02010600030101010101" pitchFamily="2" charset="-122"/>
              </a:rPr>
              <a:t>AI require the collaboration of multiple</a:t>
            </a:r>
          </a:p>
          <a:p>
            <a:pPr marL="457200" indent="-457200"/>
            <a:r>
              <a:rPr lang="en-US" altLang="zh-CN" dirty="0">
                <a:solidFill>
                  <a:schemeClr val="tx1"/>
                </a:solidFill>
                <a:ea typeface="宋体" panose="02010600030101010101" pitchFamily="2" charset="-122"/>
              </a:rPr>
              <a:t>the communication between agents is vital to coordinate the </a:t>
            </a:r>
            <a:r>
              <a:rPr lang="en-US" altLang="zh-CN" dirty="0" err="1">
                <a:solidFill>
                  <a:schemeClr val="tx1"/>
                </a:solidFill>
                <a:ea typeface="宋体" panose="02010600030101010101" pitchFamily="2" charset="-122"/>
              </a:rPr>
              <a:t>behaviour</a:t>
            </a:r>
            <a:r>
              <a:rPr lang="en-US" altLang="zh-CN" dirty="0">
                <a:solidFill>
                  <a:schemeClr val="tx1"/>
                </a:solidFill>
                <a:ea typeface="宋体" panose="02010600030101010101" pitchFamily="2" charset="-122"/>
              </a:rPr>
              <a:t> of each individual</a:t>
            </a:r>
            <a:endPar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41C9579D-2625-4543-850B-113BC636061C}"/>
              </a:ext>
            </a:extLst>
          </p:cNvPr>
          <p:cNvPicPr>
            <a:picLocks noChangeAspect="1"/>
          </p:cNvPicPr>
          <p:nvPr/>
        </p:nvPicPr>
        <p:blipFill>
          <a:blip r:embed="rId3"/>
          <a:stretch>
            <a:fillRect/>
          </a:stretch>
        </p:blipFill>
        <p:spPr>
          <a:xfrm>
            <a:off x="1444955" y="3345266"/>
            <a:ext cx="6254090" cy="351273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INTRODUCTION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62" name="标题 1"/>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rPr>
              <a:t>Communications among agents</a:t>
            </a:r>
          </a:p>
        </p:txBody>
      </p:sp>
      <p:sp>
        <p:nvSpPr>
          <p:cNvPr id="3" name="Content Placeholder 2"/>
          <p:cNvSpPr>
            <a:spLocks noGrp="1"/>
          </p:cNvSpPr>
          <p:nvPr>
            <p:ph sz="half" idx="1"/>
          </p:nvPr>
        </p:nvSpPr>
        <p:spPr>
          <a:xfrm>
            <a:off x="214630" y="2010410"/>
            <a:ext cx="8715406" cy="4964668"/>
          </a:xfrm>
        </p:spPr>
        <p:txBody>
          <a:bodyPr/>
          <a:lstStyle/>
          <a:p>
            <a:pPr marL="457200" indent="-457200"/>
            <a:r>
              <a:rPr lang="en-US" altLang="zh-CN" dirty="0">
                <a:solidFill>
                  <a:schemeClr val="tx1"/>
                </a:solidFill>
                <a:ea typeface="宋体" panose="02010600030101010101" pitchFamily="2" charset="-122"/>
              </a:rPr>
              <a:t>communication based on available connections</a:t>
            </a:r>
          </a:p>
          <a:p>
            <a:pPr marL="673100" lvl="1" indent="-457200"/>
            <a:r>
              <a:rPr lang="en-US" altLang="zh-CN" dirty="0">
                <a:solidFill>
                  <a:schemeClr val="tx1"/>
                </a:solidFill>
                <a:ea typeface="宋体" panose="02010600030101010101" pitchFamily="2" charset="-122"/>
              </a:rPr>
              <a:t>Learning to communicate with deep multi-agent reinforcement learning</a:t>
            </a:r>
          </a:p>
          <a:p>
            <a:pPr marL="673100" lvl="1" indent="-457200"/>
            <a:r>
              <a:rPr lang="en-US" altLang="zh-CN" dirty="0">
                <a:solidFill>
                  <a:schemeClr val="tx1"/>
                </a:solidFill>
                <a:ea typeface="宋体" panose="02010600030101010101" pitchFamily="2" charset="-122"/>
              </a:rPr>
              <a:t>Learning multiagent communication with backpropagation</a:t>
            </a:r>
          </a:p>
          <a:p>
            <a:pPr marL="457200" indent="-457200"/>
            <a:r>
              <a:rPr lang="en-US" altLang="zh-CN" dirty="0">
                <a:solidFill>
                  <a:schemeClr val="tx1"/>
                </a:solidFill>
                <a:ea typeface="宋体" panose="02010600030101010101" pitchFamily="2" charset="-122"/>
              </a:rPr>
              <a:t>communication with the nearest neighbors</a:t>
            </a:r>
          </a:p>
          <a:p>
            <a:pPr marL="673100" lvl="1" indent="-457200"/>
            <a:r>
              <a:rPr lang="en-US" altLang="zh-CN" dirty="0">
                <a:solidFill>
                  <a:schemeClr val="tx1"/>
                </a:solidFill>
                <a:ea typeface="宋体" panose="02010600030101010101" pitchFamily="2" charset="-122"/>
              </a:rPr>
              <a:t>Multi-agent Reinforcement Learning for Networked System Control </a:t>
            </a:r>
          </a:p>
          <a:p>
            <a:pPr marL="673100" lvl="1" indent="-457200"/>
            <a:r>
              <a:rPr lang="en-US" altLang="zh-CN" dirty="0">
                <a:solidFill>
                  <a:schemeClr val="tx1"/>
                </a:solidFill>
                <a:ea typeface="宋体" panose="02010600030101010101" pitchFamily="2" charset="-122"/>
              </a:rPr>
              <a:t>Graph Convolutional Reinforcement Learning </a:t>
            </a:r>
          </a:p>
          <a:p>
            <a:pPr marL="673100" lvl="1" indent="-457200"/>
            <a:r>
              <a:rPr lang="en-US" altLang="zh-CN" dirty="0">
                <a:solidFill>
                  <a:schemeClr val="tx1"/>
                </a:solidFill>
                <a:ea typeface="宋体" panose="02010600030101010101" pitchFamily="2" charset="-122"/>
              </a:rPr>
              <a:t>Learning attentional communication for multi-agent cooperation </a:t>
            </a:r>
          </a:p>
          <a:p>
            <a:pPr marL="457200" indent="-457200"/>
            <a:r>
              <a:rPr lang="en-US" altLang="zh-CN" dirty="0">
                <a:solidFill>
                  <a:schemeClr val="tx1"/>
                </a:solidFill>
                <a:ea typeface="宋体" panose="02010600030101010101" pitchFamily="2" charset="-122"/>
              </a:rPr>
              <a:t>attention-based mechanisms </a:t>
            </a:r>
          </a:p>
          <a:p>
            <a:pPr marL="673100" lvl="1" indent="-457200"/>
            <a:r>
              <a:rPr lang="en-US" altLang="zh-CN" dirty="0">
                <a:solidFill>
                  <a:schemeClr val="tx1"/>
                </a:solidFill>
                <a:ea typeface="宋体" panose="02010600030101010101" pitchFamily="2" charset="-122"/>
              </a:rPr>
              <a:t>Tarmac: Targeted multi-agent communication</a:t>
            </a:r>
          </a:p>
          <a:p>
            <a:pPr marL="673100" lvl="1" indent="-457200"/>
            <a:r>
              <a:rPr lang="en-US" altLang="zh-CN" dirty="0">
                <a:solidFill>
                  <a:schemeClr val="tx1"/>
                </a:solidFill>
                <a:ea typeface="宋体" panose="02010600030101010101" pitchFamily="2" charset="-122"/>
              </a:rPr>
              <a:t>Vain: Attentional multi-agent predictive modeling</a:t>
            </a:r>
          </a:p>
          <a:p>
            <a:pPr marL="673100" lvl="1" indent="-457200"/>
            <a:r>
              <a:rPr lang="en-US" altLang="zh-CN" dirty="0">
                <a:solidFill>
                  <a:schemeClr val="tx1"/>
                </a:solidFill>
                <a:ea typeface="宋体" panose="02010600030101010101" pitchFamily="2" charset="-122"/>
              </a:rPr>
              <a:t>Learning when to Communicate at Scale in Multiagent Cooperative and Competitive Tasks</a:t>
            </a:r>
          </a:p>
        </p:txBody>
      </p:sp>
    </p:spTree>
    <p:extLst>
      <p:ext uri="{BB962C8B-B14F-4D97-AF65-F5344CB8AC3E}">
        <p14:creationId xmlns:p14="http://schemas.microsoft.com/office/powerpoint/2010/main" val="2266101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INTRODUCTION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62" name="标题 1"/>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rPr>
              <a:t>Contributions</a:t>
            </a:r>
          </a:p>
        </p:txBody>
      </p:sp>
      <p:sp>
        <p:nvSpPr>
          <p:cNvPr id="3" name="Content Placeholder 2"/>
          <p:cNvSpPr>
            <a:spLocks noGrp="1"/>
          </p:cNvSpPr>
          <p:nvPr>
            <p:ph sz="half" idx="1"/>
          </p:nvPr>
        </p:nvSpPr>
        <p:spPr>
          <a:xfrm>
            <a:off x="214630" y="2010410"/>
            <a:ext cx="8715406" cy="4964668"/>
          </a:xfrm>
        </p:spPr>
        <p:txBody>
          <a:bodyPr/>
          <a:lstStyle/>
          <a:p>
            <a:pPr marL="457200" indent="-457200"/>
            <a:r>
              <a:rPr lang="en-US" altLang="zh-CN" dirty="0">
                <a:solidFill>
                  <a:schemeClr val="tx1"/>
                </a:solidFill>
                <a:ea typeface="宋体" panose="02010600030101010101" pitchFamily="2" charset="-122"/>
              </a:rPr>
              <a:t>the correlation between agents interactions in the topology</a:t>
            </a:r>
          </a:p>
          <a:p>
            <a:pPr marL="457200" indent="-457200"/>
            <a:endParaRPr lang="en-US" altLang="zh-CN" dirty="0">
              <a:solidFill>
                <a:schemeClr val="tx1"/>
              </a:solidFill>
              <a:ea typeface="宋体" panose="02010600030101010101" pitchFamily="2" charset="-122"/>
            </a:endParaRPr>
          </a:p>
          <a:p>
            <a:pPr marL="457200" indent="-457200"/>
            <a:r>
              <a:rPr lang="en-US" altLang="zh-CN" dirty="0">
                <a:solidFill>
                  <a:schemeClr val="tx1"/>
                </a:solidFill>
                <a:ea typeface="宋体" panose="02010600030101010101" pitchFamily="2" charset="-122"/>
              </a:rPr>
              <a:t>learn communicative policies and graph reasoning policies together</a:t>
            </a:r>
          </a:p>
          <a:p>
            <a:pPr marL="457200" indent="-457200"/>
            <a:endParaRPr lang="en-US" altLang="zh-CN" dirty="0">
              <a:solidFill>
                <a:schemeClr val="tx1"/>
              </a:solidFill>
              <a:ea typeface="宋体" panose="02010600030101010101" pitchFamily="2" charset="-122"/>
            </a:endParaRPr>
          </a:p>
          <a:p>
            <a:pPr marL="457200" indent="-457200"/>
            <a:r>
              <a:rPr lang="en-US" altLang="zh-CN" dirty="0">
                <a:solidFill>
                  <a:schemeClr val="tx1"/>
                </a:solidFill>
                <a:ea typeface="宋体" panose="02010600030101010101" pitchFamily="2" charset="-122"/>
              </a:rPr>
              <a:t>Coupling flow</a:t>
            </a:r>
          </a:p>
          <a:p>
            <a:pPr marL="457200" indent="-457200"/>
            <a:endParaRPr lang="en-US" altLang="zh-CN" dirty="0">
              <a:solidFill>
                <a:schemeClr val="tx1"/>
              </a:solidFill>
              <a:ea typeface="宋体" panose="02010600030101010101" pitchFamily="2" charset="-122"/>
            </a:endParaRPr>
          </a:p>
          <a:p>
            <a:pPr marL="457200" indent="-457200"/>
            <a:endParaRPr lang="en-US" altLang="zh-CN" dirty="0">
              <a:solidFill>
                <a:schemeClr val="tx1"/>
              </a:solidFill>
              <a:ea typeface="宋体" panose="02010600030101010101" pitchFamily="2" charset="-122"/>
            </a:endParaRPr>
          </a:p>
        </p:txBody>
      </p:sp>
    </p:spTree>
    <p:extLst>
      <p:ext uri="{BB962C8B-B14F-4D97-AF65-F5344CB8AC3E}">
        <p14:creationId xmlns:p14="http://schemas.microsoft.com/office/powerpoint/2010/main" val="4046090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INTRODUCTION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62" name="标题 1"/>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rPr>
              <a:t>Dec-POMDP</a:t>
            </a:r>
          </a:p>
        </p:txBody>
      </p:sp>
      <p:sp>
        <p:nvSpPr>
          <p:cNvPr id="3" name="Content Placeholder 2"/>
          <p:cNvSpPr>
            <a:spLocks noGrp="1"/>
          </p:cNvSpPr>
          <p:nvPr>
            <p:ph sz="half" idx="1"/>
          </p:nvPr>
        </p:nvSpPr>
        <p:spPr>
          <a:xfrm>
            <a:off x="214630" y="2010410"/>
            <a:ext cx="8715406" cy="4964668"/>
          </a:xfrm>
        </p:spPr>
        <p:txBody>
          <a:bodyPr/>
          <a:lstStyle/>
          <a:p>
            <a:pPr marL="457200" indent="-457200"/>
            <a:r>
              <a:rPr lang="pt-BR" altLang="zh-CN" dirty="0">
                <a:solidFill>
                  <a:schemeClr val="tx1"/>
                </a:solidFill>
              </a:rPr>
              <a:t>⟨N, S,U, P, r,γ, ρ</a:t>
            </a:r>
            <a:r>
              <a:rPr lang="pt-BR" altLang="zh-CN" baseline="-25000" dirty="0">
                <a:solidFill>
                  <a:schemeClr val="tx1"/>
                </a:solidFill>
              </a:rPr>
              <a:t>0</a:t>
            </a:r>
            <a:r>
              <a:rPr lang="pt-BR" altLang="zh-CN" dirty="0">
                <a:solidFill>
                  <a:schemeClr val="tx1"/>
                </a:solidFill>
              </a:rPr>
              <a:t>, o, Ω⟩</a:t>
            </a:r>
          </a:p>
          <a:p>
            <a:pPr marL="673100" lvl="1" indent="-457200"/>
            <a:r>
              <a:rPr lang="en-US" altLang="zh-CN" dirty="0">
                <a:solidFill>
                  <a:schemeClr val="tx1"/>
                </a:solidFill>
                <a:latin typeface="Times New Roman" panose="02020603050405020304" pitchFamily="18" charset="0"/>
                <a:cs typeface="Times New Roman" panose="02020603050405020304" pitchFamily="18" charset="0"/>
              </a:rPr>
              <a:t>a mapping from states to actions</a:t>
            </a:r>
          </a:p>
          <a:p>
            <a:pPr marL="673100" lvl="1" indent="-457200"/>
            <a:r>
              <a:rPr lang="en-US" altLang="zh-CN" dirty="0">
                <a:solidFill>
                  <a:schemeClr val="tx1"/>
                </a:solidFill>
                <a:cs typeface="Times New Roman" panose="02020603050405020304" pitchFamily="18" charset="0"/>
              </a:rPr>
              <a:t>where</a:t>
            </a:r>
            <a:endParaRPr lang="en-US" altLang="zh-CN" dirty="0">
              <a:solidFill>
                <a:schemeClr val="tx1"/>
              </a:solidFill>
              <a:latin typeface="Times New Roman" panose="02020603050405020304" pitchFamily="18" charset="0"/>
              <a:cs typeface="Times New Roman" panose="02020603050405020304" pitchFamily="18" charset="0"/>
            </a:endParaRPr>
          </a:p>
          <a:p>
            <a:pPr marL="215900" lvl="1" indent="0">
              <a:buNone/>
            </a:pPr>
            <a:endParaRPr lang="en-US" altLang="zh-CN" dirty="0">
              <a:solidFill>
                <a:schemeClr val="tx1"/>
              </a:solidFill>
              <a:latin typeface="Times New Roman" panose="02020603050405020304" pitchFamily="18" charset="0"/>
              <a:cs typeface="Times New Roman" panose="02020603050405020304" pitchFamily="18" charset="0"/>
            </a:endParaRPr>
          </a:p>
          <a:p>
            <a:pPr marL="673100" lvl="1" indent="-457200"/>
            <a:r>
              <a:rPr lang="en-US" altLang="zh-CN" dirty="0">
                <a:solidFill>
                  <a:schemeClr val="tx1"/>
                </a:solidFill>
                <a:cs typeface="Times New Roman" panose="02020603050405020304" pitchFamily="18" charset="0"/>
              </a:rPr>
              <a:t>Observations</a:t>
            </a:r>
          </a:p>
          <a:p>
            <a:pPr marL="673100" lvl="1" indent="-457200"/>
            <a:r>
              <a:rPr lang="en-US" altLang="zh-CN" dirty="0">
                <a:solidFill>
                  <a:schemeClr val="tx1"/>
                </a:solidFill>
                <a:cs typeface="Times New Roman" panose="02020603050405020304" pitchFamily="18" charset="0"/>
              </a:rPr>
              <a:t>Policy  </a:t>
            </a:r>
          </a:p>
          <a:p>
            <a:pPr marL="673100" lvl="1" indent="-457200"/>
            <a:r>
              <a:rPr lang="en-US" altLang="zh-CN" dirty="0">
                <a:solidFill>
                  <a:schemeClr val="tx1"/>
                </a:solidFill>
                <a:cs typeface="Times New Roman" panose="02020603050405020304" pitchFamily="18" charset="0"/>
              </a:rPr>
              <a:t>Cumulative reward</a:t>
            </a:r>
          </a:p>
          <a:p>
            <a:pPr marL="673100" lvl="1" indent="-457200"/>
            <a:r>
              <a:rPr lang="en-US" altLang="zh-CN" dirty="0">
                <a:solidFill>
                  <a:schemeClr val="tx1"/>
                </a:solidFill>
                <a:cs typeface="Times New Roman" panose="02020603050405020304" pitchFamily="18" charset="0"/>
              </a:rPr>
              <a:t>Target  </a:t>
            </a:r>
          </a:p>
          <a:p>
            <a:pPr marL="457200" lvl="1" indent="-457200">
              <a:spcBef>
                <a:spcPts val="1000"/>
              </a:spcBef>
              <a:buClr>
                <a:srgbClr val="FF0000"/>
              </a:buClr>
              <a:buSzPct val="100000"/>
              <a:buFont typeface="Wingdings" panose="05000000000000000000" pitchFamily="2" charset="2"/>
              <a:buChar char="l"/>
            </a:pPr>
            <a:r>
              <a:rPr kumimoji="1" lang="pt-BR" altLang="zh-CN" sz="2800" dirty="0">
                <a:solidFill>
                  <a:schemeClr val="tx1"/>
                </a:solidFill>
                <a:cs typeface="Times New Roman" panose="02020603050405020304" pitchFamily="18" charset="0"/>
              </a:rPr>
              <a:t>Dec-POMDP with Communication</a:t>
            </a:r>
          </a:p>
          <a:p>
            <a:pPr marL="673100" lvl="1" indent="-457200"/>
            <a:r>
              <a:rPr lang="pt-BR" altLang="zh-CN" dirty="0">
                <a:solidFill>
                  <a:schemeClr val="tx1"/>
                </a:solidFill>
                <a:cs typeface="Times New Roman" panose="02020603050405020304" pitchFamily="18" charset="0"/>
              </a:rPr>
              <a:t>communication topology graph </a:t>
            </a:r>
            <a:r>
              <a:rPr lang="en-US" altLang="zh-CN" dirty="0">
                <a:solidFill>
                  <a:schemeClr val="tx1"/>
                </a:solidFill>
                <a:cs typeface="Times New Roman" panose="02020603050405020304" pitchFamily="18" charset="0"/>
              </a:rPr>
              <a:t>A</a:t>
            </a:r>
          </a:p>
          <a:p>
            <a:pPr marL="673100" lvl="1" indent="-457200"/>
            <a:r>
              <a:rPr lang="en-US" altLang="zh-CN" dirty="0">
                <a:solidFill>
                  <a:schemeClr val="tx1"/>
                </a:solidFill>
                <a:cs typeface="Times New Roman" panose="02020603050405020304" pitchFamily="18" charset="0"/>
              </a:rPr>
              <a:t>             </a:t>
            </a:r>
            <a:r>
              <a:rPr lang="en-US" altLang="zh-CN" dirty="0" err="1">
                <a:solidFill>
                  <a:schemeClr val="tx1"/>
                </a:solidFill>
                <a:cs typeface="Times New Roman" panose="02020603050405020304" pitchFamily="18" charset="0"/>
              </a:rPr>
              <a:t>i</a:t>
            </a:r>
            <a:r>
              <a:rPr lang="en-US" altLang="zh-CN" dirty="0">
                <a:solidFill>
                  <a:schemeClr val="tx1"/>
                </a:solidFill>
                <a:cs typeface="Times New Roman" panose="02020603050405020304" pitchFamily="18" charset="0"/>
              </a:rPr>
              <a:t> needs to receive a message from j, 0 otherwise.</a:t>
            </a:r>
          </a:p>
          <a:p>
            <a:pPr marL="673100" lvl="1" indent="-457200"/>
            <a:r>
              <a:rPr lang="pt-BR" altLang="zh-CN" dirty="0">
                <a:solidFill>
                  <a:schemeClr val="tx1"/>
                </a:solidFill>
                <a:cs typeface="Times New Roman" panose="02020603050405020304" pitchFamily="18" charset="0"/>
              </a:rPr>
              <a:t>draw observation </a:t>
            </a:r>
          </a:p>
          <a:p>
            <a:pPr marL="673100" lvl="1" indent="-457200"/>
            <a:r>
              <a:rPr lang="pt-BR" altLang="zh-CN" dirty="0">
                <a:solidFill>
                  <a:schemeClr val="tx1"/>
                </a:solidFill>
                <a:cs typeface="Times New Roman" panose="02020603050405020304" pitchFamily="18" charset="0"/>
              </a:rPr>
              <a:t>state-action </a:t>
            </a:r>
            <a:r>
              <a:rPr lang="en-US" altLang="zh-CN" dirty="0">
                <a:solidFill>
                  <a:schemeClr val="tx1"/>
                </a:solidFill>
                <a:cs typeface="Times New Roman" panose="02020603050405020304" pitchFamily="18" charset="0"/>
              </a:rPr>
              <a:t>and value </a:t>
            </a:r>
            <a:r>
              <a:rPr lang="pt-BR" altLang="zh-CN" dirty="0">
                <a:solidFill>
                  <a:schemeClr val="tx1"/>
                </a:solidFill>
                <a:cs typeface="Times New Roman" panose="02020603050405020304" pitchFamily="18" charset="0"/>
              </a:rPr>
              <a:t>Q-function </a:t>
            </a:r>
          </a:p>
        </p:txBody>
      </p:sp>
      <p:pic>
        <p:nvPicPr>
          <p:cNvPr id="4" name="图片 3">
            <a:extLst>
              <a:ext uri="{FF2B5EF4-FFF2-40B4-BE49-F238E27FC236}">
                <a16:creationId xmlns:a16="http://schemas.microsoft.com/office/drawing/2014/main" id="{15E8E105-61D7-48F5-A9D8-A485AA49AF6A}"/>
              </a:ext>
            </a:extLst>
          </p:cNvPr>
          <p:cNvPicPr>
            <a:picLocks noChangeAspect="1"/>
          </p:cNvPicPr>
          <p:nvPr/>
        </p:nvPicPr>
        <p:blipFill>
          <a:blip r:embed="rId3"/>
          <a:stretch>
            <a:fillRect/>
          </a:stretch>
        </p:blipFill>
        <p:spPr>
          <a:xfrm>
            <a:off x="1724348" y="2890199"/>
            <a:ext cx="1171429" cy="219048"/>
          </a:xfrm>
          <a:prstGeom prst="rect">
            <a:avLst/>
          </a:prstGeom>
        </p:spPr>
      </p:pic>
      <p:pic>
        <p:nvPicPr>
          <p:cNvPr id="6" name="图片 5">
            <a:extLst>
              <a:ext uri="{FF2B5EF4-FFF2-40B4-BE49-F238E27FC236}">
                <a16:creationId xmlns:a16="http://schemas.microsoft.com/office/drawing/2014/main" id="{D03E0696-E1B3-4D17-88D6-6A6CEDE159F4}"/>
              </a:ext>
            </a:extLst>
          </p:cNvPr>
          <p:cNvPicPr>
            <a:picLocks noChangeAspect="1"/>
          </p:cNvPicPr>
          <p:nvPr/>
        </p:nvPicPr>
        <p:blipFill>
          <a:blip r:embed="rId4"/>
          <a:stretch>
            <a:fillRect/>
          </a:stretch>
        </p:blipFill>
        <p:spPr>
          <a:xfrm>
            <a:off x="3024234" y="2883087"/>
            <a:ext cx="1628571" cy="247619"/>
          </a:xfrm>
          <a:prstGeom prst="rect">
            <a:avLst/>
          </a:prstGeom>
        </p:spPr>
      </p:pic>
      <p:pic>
        <p:nvPicPr>
          <p:cNvPr id="7" name="图片 6">
            <a:extLst>
              <a:ext uri="{FF2B5EF4-FFF2-40B4-BE49-F238E27FC236}">
                <a16:creationId xmlns:a16="http://schemas.microsoft.com/office/drawing/2014/main" id="{548D5132-4149-4886-BE37-2ADB9242FA72}"/>
              </a:ext>
            </a:extLst>
          </p:cNvPr>
          <p:cNvPicPr>
            <a:picLocks noChangeAspect="1"/>
          </p:cNvPicPr>
          <p:nvPr/>
        </p:nvPicPr>
        <p:blipFill>
          <a:blip r:embed="rId5"/>
          <a:stretch>
            <a:fillRect/>
          </a:stretch>
        </p:blipFill>
        <p:spPr>
          <a:xfrm>
            <a:off x="4781262" y="2892610"/>
            <a:ext cx="2228571" cy="228571"/>
          </a:xfrm>
          <a:prstGeom prst="rect">
            <a:avLst/>
          </a:prstGeom>
        </p:spPr>
      </p:pic>
      <p:pic>
        <p:nvPicPr>
          <p:cNvPr id="8" name="图片 7">
            <a:extLst>
              <a:ext uri="{FF2B5EF4-FFF2-40B4-BE49-F238E27FC236}">
                <a16:creationId xmlns:a16="http://schemas.microsoft.com/office/drawing/2014/main" id="{0BE92FD3-27FD-460D-A384-2C88F34C0A3F}"/>
              </a:ext>
            </a:extLst>
          </p:cNvPr>
          <p:cNvPicPr>
            <a:picLocks noChangeAspect="1"/>
          </p:cNvPicPr>
          <p:nvPr/>
        </p:nvPicPr>
        <p:blipFill>
          <a:blip r:embed="rId6"/>
          <a:stretch>
            <a:fillRect/>
          </a:stretch>
        </p:blipFill>
        <p:spPr>
          <a:xfrm>
            <a:off x="7138290" y="2857327"/>
            <a:ext cx="1600000" cy="228571"/>
          </a:xfrm>
          <a:prstGeom prst="rect">
            <a:avLst/>
          </a:prstGeom>
        </p:spPr>
      </p:pic>
      <p:pic>
        <p:nvPicPr>
          <p:cNvPr id="9" name="图片 8">
            <a:extLst>
              <a:ext uri="{FF2B5EF4-FFF2-40B4-BE49-F238E27FC236}">
                <a16:creationId xmlns:a16="http://schemas.microsoft.com/office/drawing/2014/main" id="{1500D1F8-8E8C-4E99-B6EB-712008AC2D7F}"/>
              </a:ext>
            </a:extLst>
          </p:cNvPr>
          <p:cNvPicPr>
            <a:picLocks noChangeAspect="1"/>
          </p:cNvPicPr>
          <p:nvPr/>
        </p:nvPicPr>
        <p:blipFill>
          <a:blip r:embed="rId7"/>
          <a:stretch>
            <a:fillRect/>
          </a:stretch>
        </p:blipFill>
        <p:spPr>
          <a:xfrm>
            <a:off x="1724348" y="3200429"/>
            <a:ext cx="847619" cy="228571"/>
          </a:xfrm>
          <a:prstGeom prst="rect">
            <a:avLst/>
          </a:prstGeom>
        </p:spPr>
      </p:pic>
      <p:pic>
        <p:nvPicPr>
          <p:cNvPr id="10" name="图片 9">
            <a:extLst>
              <a:ext uri="{FF2B5EF4-FFF2-40B4-BE49-F238E27FC236}">
                <a16:creationId xmlns:a16="http://schemas.microsoft.com/office/drawing/2014/main" id="{E846D465-B3F7-4301-8E42-D69E6120CF13}"/>
              </a:ext>
            </a:extLst>
          </p:cNvPr>
          <p:cNvPicPr>
            <a:picLocks noChangeAspect="1"/>
          </p:cNvPicPr>
          <p:nvPr/>
        </p:nvPicPr>
        <p:blipFill>
          <a:blip r:embed="rId8"/>
          <a:stretch>
            <a:fillRect/>
          </a:stretch>
        </p:blipFill>
        <p:spPr>
          <a:xfrm>
            <a:off x="2490726" y="3611634"/>
            <a:ext cx="1980952" cy="219048"/>
          </a:xfrm>
          <a:prstGeom prst="rect">
            <a:avLst/>
          </a:prstGeom>
        </p:spPr>
      </p:pic>
      <p:pic>
        <p:nvPicPr>
          <p:cNvPr id="11" name="图片 10">
            <a:extLst>
              <a:ext uri="{FF2B5EF4-FFF2-40B4-BE49-F238E27FC236}">
                <a16:creationId xmlns:a16="http://schemas.microsoft.com/office/drawing/2014/main" id="{B382425A-A522-443C-A3C1-7C271040439E}"/>
              </a:ext>
            </a:extLst>
          </p:cNvPr>
          <p:cNvPicPr>
            <a:picLocks noChangeAspect="1"/>
          </p:cNvPicPr>
          <p:nvPr/>
        </p:nvPicPr>
        <p:blipFill>
          <a:blip r:embed="rId9"/>
          <a:stretch>
            <a:fillRect/>
          </a:stretch>
        </p:blipFill>
        <p:spPr>
          <a:xfrm>
            <a:off x="2490726" y="3881311"/>
            <a:ext cx="2257143" cy="257143"/>
          </a:xfrm>
          <a:prstGeom prst="rect">
            <a:avLst/>
          </a:prstGeom>
        </p:spPr>
      </p:pic>
      <p:pic>
        <p:nvPicPr>
          <p:cNvPr id="12" name="图片 11">
            <a:extLst>
              <a:ext uri="{FF2B5EF4-FFF2-40B4-BE49-F238E27FC236}">
                <a16:creationId xmlns:a16="http://schemas.microsoft.com/office/drawing/2014/main" id="{39833BB3-561A-4C74-A5DF-193AB7784A38}"/>
              </a:ext>
            </a:extLst>
          </p:cNvPr>
          <p:cNvPicPr>
            <a:picLocks noChangeAspect="1"/>
          </p:cNvPicPr>
          <p:nvPr/>
        </p:nvPicPr>
        <p:blipFill>
          <a:blip r:embed="rId10"/>
          <a:stretch>
            <a:fillRect/>
          </a:stretch>
        </p:blipFill>
        <p:spPr>
          <a:xfrm>
            <a:off x="3194955" y="4230808"/>
            <a:ext cx="1980952" cy="361905"/>
          </a:xfrm>
          <a:prstGeom prst="rect">
            <a:avLst/>
          </a:prstGeom>
        </p:spPr>
      </p:pic>
      <p:pic>
        <p:nvPicPr>
          <p:cNvPr id="13" name="图片 12">
            <a:extLst>
              <a:ext uri="{FF2B5EF4-FFF2-40B4-BE49-F238E27FC236}">
                <a16:creationId xmlns:a16="http://schemas.microsoft.com/office/drawing/2014/main" id="{5796323A-137F-48FF-B920-82F1127BEB2C}"/>
              </a:ext>
            </a:extLst>
          </p:cNvPr>
          <p:cNvPicPr>
            <a:picLocks noChangeAspect="1"/>
          </p:cNvPicPr>
          <p:nvPr/>
        </p:nvPicPr>
        <p:blipFill>
          <a:blip r:embed="rId11"/>
          <a:stretch>
            <a:fillRect/>
          </a:stretch>
        </p:blipFill>
        <p:spPr>
          <a:xfrm>
            <a:off x="2572156" y="4592713"/>
            <a:ext cx="1200000" cy="390476"/>
          </a:xfrm>
          <a:prstGeom prst="rect">
            <a:avLst/>
          </a:prstGeom>
        </p:spPr>
      </p:pic>
      <p:pic>
        <p:nvPicPr>
          <p:cNvPr id="14" name="图片 13">
            <a:extLst>
              <a:ext uri="{FF2B5EF4-FFF2-40B4-BE49-F238E27FC236}">
                <a16:creationId xmlns:a16="http://schemas.microsoft.com/office/drawing/2014/main" id="{8CC72797-F894-462E-B03C-5544410DCDB3}"/>
              </a:ext>
            </a:extLst>
          </p:cNvPr>
          <p:cNvPicPr>
            <a:picLocks noChangeAspect="1"/>
          </p:cNvPicPr>
          <p:nvPr/>
        </p:nvPicPr>
        <p:blipFill>
          <a:blip r:embed="rId12"/>
          <a:stretch>
            <a:fillRect/>
          </a:stretch>
        </p:blipFill>
        <p:spPr>
          <a:xfrm>
            <a:off x="1051757" y="5800489"/>
            <a:ext cx="657143" cy="238095"/>
          </a:xfrm>
          <a:prstGeom prst="rect">
            <a:avLst/>
          </a:prstGeom>
        </p:spPr>
      </p:pic>
      <p:pic>
        <p:nvPicPr>
          <p:cNvPr id="15" name="图片 14">
            <a:extLst>
              <a:ext uri="{FF2B5EF4-FFF2-40B4-BE49-F238E27FC236}">
                <a16:creationId xmlns:a16="http://schemas.microsoft.com/office/drawing/2014/main" id="{9D6A99E3-4035-4788-BA05-FD1F573BD889}"/>
              </a:ext>
            </a:extLst>
          </p:cNvPr>
          <p:cNvPicPr>
            <a:picLocks noChangeAspect="1"/>
          </p:cNvPicPr>
          <p:nvPr/>
        </p:nvPicPr>
        <p:blipFill>
          <a:blip r:embed="rId13"/>
          <a:stretch>
            <a:fillRect/>
          </a:stretch>
        </p:blipFill>
        <p:spPr>
          <a:xfrm>
            <a:off x="2967090" y="6048425"/>
            <a:ext cx="1742857" cy="238095"/>
          </a:xfrm>
          <a:prstGeom prst="rect">
            <a:avLst/>
          </a:prstGeom>
        </p:spPr>
      </p:pic>
      <p:pic>
        <p:nvPicPr>
          <p:cNvPr id="16" name="图片 15">
            <a:extLst>
              <a:ext uri="{FF2B5EF4-FFF2-40B4-BE49-F238E27FC236}">
                <a16:creationId xmlns:a16="http://schemas.microsoft.com/office/drawing/2014/main" id="{059D5963-76E1-48A3-97EC-47AEFB405B3A}"/>
              </a:ext>
            </a:extLst>
          </p:cNvPr>
          <p:cNvPicPr>
            <a:picLocks noChangeAspect="1"/>
          </p:cNvPicPr>
          <p:nvPr/>
        </p:nvPicPr>
        <p:blipFill>
          <a:blip r:embed="rId14"/>
          <a:stretch>
            <a:fillRect/>
          </a:stretch>
        </p:blipFill>
        <p:spPr>
          <a:xfrm>
            <a:off x="4419443" y="6383177"/>
            <a:ext cx="2495238" cy="247619"/>
          </a:xfrm>
          <a:prstGeom prst="rect">
            <a:avLst/>
          </a:prstGeom>
        </p:spPr>
      </p:pic>
      <p:pic>
        <p:nvPicPr>
          <p:cNvPr id="17" name="图片 16">
            <a:extLst>
              <a:ext uri="{FF2B5EF4-FFF2-40B4-BE49-F238E27FC236}">
                <a16:creationId xmlns:a16="http://schemas.microsoft.com/office/drawing/2014/main" id="{71C4EE49-BF4E-42D9-99BE-1B2BB1E04A01}"/>
              </a:ext>
            </a:extLst>
          </p:cNvPr>
          <p:cNvPicPr>
            <a:picLocks noChangeAspect="1"/>
          </p:cNvPicPr>
          <p:nvPr/>
        </p:nvPicPr>
        <p:blipFill>
          <a:blip r:embed="rId15"/>
          <a:stretch>
            <a:fillRect/>
          </a:stretch>
        </p:blipFill>
        <p:spPr>
          <a:xfrm>
            <a:off x="7009833" y="6393111"/>
            <a:ext cx="1685714" cy="276190"/>
          </a:xfrm>
          <a:prstGeom prst="rect">
            <a:avLst/>
          </a:prstGeom>
        </p:spPr>
      </p:pic>
    </p:spTree>
    <p:extLst>
      <p:ext uri="{BB962C8B-B14F-4D97-AF65-F5344CB8AC3E}">
        <p14:creationId xmlns:p14="http://schemas.microsoft.com/office/powerpoint/2010/main" val="1761336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目录</a:t>
            </a:r>
          </a:p>
        </p:txBody>
      </p:sp>
      <p:sp>
        <p:nvSpPr>
          <p:cNvPr id="7" name="Content Placeholder 1">
            <a:extLst>
              <a:ext uri="{FF2B5EF4-FFF2-40B4-BE49-F238E27FC236}">
                <a16:creationId xmlns:a16="http://schemas.microsoft.com/office/drawing/2014/main" id="{FEE447E3-AEEA-4150-B504-A51B5C22BCD4}"/>
              </a:ext>
            </a:extLst>
          </p:cNvPr>
          <p:cNvSpPr>
            <a:spLocks noGrp="1"/>
          </p:cNvSpPr>
          <p:nvPr>
            <p:ph sz="half" idx="1"/>
          </p:nvPr>
        </p:nvSpPr>
        <p:spPr>
          <a:xfrm>
            <a:off x="285750" y="1524000"/>
            <a:ext cx="8715375" cy="4964113"/>
          </a:xfrm>
        </p:spPr>
        <p:txBody>
          <a:bodyPr/>
          <a:lstStyle/>
          <a:p>
            <a:pPr>
              <a:lnSpc>
                <a:spcPts val="4000"/>
              </a:lnSpc>
              <a:buFont typeface="Wingdings" panose="05000000000000000000" pitchFamily="2" charset="2"/>
              <a:buChar char="Ø"/>
            </a:pPr>
            <a:r>
              <a:rPr lang="en-US" altLang="zh-CN" sz="3600" dirty="0"/>
              <a:t>INTRODUCTION</a:t>
            </a:r>
          </a:p>
          <a:p>
            <a:pPr>
              <a:lnSpc>
                <a:spcPts val="4000"/>
              </a:lnSpc>
              <a:buFont typeface="Wingdings" panose="05000000000000000000" pitchFamily="2" charset="2"/>
              <a:buChar char="Ø"/>
            </a:pPr>
            <a:endParaRPr lang="en-US" altLang="zh-CN" sz="3600" dirty="0">
              <a:solidFill>
                <a:srgbClr val="FF0000"/>
              </a:solidFill>
              <a:latin typeface="Times New Roman" panose="02020603050405020304" pitchFamily="18" charset="0"/>
            </a:endParaRPr>
          </a:p>
          <a:p>
            <a:pPr>
              <a:lnSpc>
                <a:spcPts val="4000"/>
              </a:lnSpc>
              <a:buFont typeface="Wingdings" panose="05000000000000000000" pitchFamily="2" charset="2"/>
              <a:buChar char="Ø"/>
            </a:pPr>
            <a:r>
              <a:rPr lang="en-US" altLang="zh-CN" sz="3600" dirty="0">
                <a:solidFill>
                  <a:srgbClr val="FF0000"/>
                </a:solidFill>
              </a:rPr>
              <a:t>METHODOLOGY</a:t>
            </a:r>
          </a:p>
          <a:p>
            <a:pPr>
              <a:lnSpc>
                <a:spcPts val="4000"/>
              </a:lnSpc>
              <a:buFont typeface="Wingdings" panose="05000000000000000000" pitchFamily="2" charset="2"/>
              <a:buChar char="Ø"/>
            </a:pPr>
            <a:endParaRPr lang="en-US" altLang="zh-CN" sz="3600" dirty="0">
              <a:latin typeface="Times New Roman" panose="02020603050405020304" pitchFamily="18" charset="0"/>
            </a:endParaRPr>
          </a:p>
          <a:p>
            <a:pPr>
              <a:lnSpc>
                <a:spcPts val="4000"/>
              </a:lnSpc>
              <a:buFont typeface="Wingdings" panose="05000000000000000000" pitchFamily="2" charset="2"/>
              <a:buChar char="Ø"/>
            </a:pPr>
            <a:r>
              <a:rPr lang="en-US" sz="3600" dirty="0"/>
              <a:t>NUMERICAL EXPERIMENTS</a:t>
            </a:r>
          </a:p>
          <a:p>
            <a:pPr>
              <a:lnSpc>
                <a:spcPts val="4000"/>
              </a:lnSpc>
              <a:buFont typeface="Wingdings" panose="05000000000000000000" pitchFamily="2" charset="2"/>
              <a:buChar char="Ø"/>
            </a:pPr>
            <a:endParaRPr lang="en-US" sz="3600" dirty="0"/>
          </a:p>
          <a:p>
            <a:pPr>
              <a:lnSpc>
                <a:spcPts val="4000"/>
              </a:lnSpc>
              <a:buFont typeface="Wingdings" panose="05000000000000000000" pitchFamily="2" charset="2"/>
              <a:buChar char="Ø"/>
            </a:pPr>
            <a:r>
              <a:rPr lang="en-US" sz="3600" dirty="0"/>
              <a:t>CONCLUSION</a:t>
            </a:r>
            <a:endParaRPr sz="3600" dirty="0">
              <a:latin typeface="Times New Roman" panose="02020603050405020304" pitchFamily="18" charset="0"/>
            </a:endParaRPr>
          </a:p>
        </p:txBody>
      </p:sp>
    </p:spTree>
    <p:extLst>
      <p:ext uri="{BB962C8B-B14F-4D97-AF65-F5344CB8AC3E}">
        <p14:creationId xmlns:p14="http://schemas.microsoft.com/office/powerpoint/2010/main" val="335782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571480"/>
            <a:ext cx="9001156" cy="585806"/>
          </a:xfrm>
        </p:spPr>
        <p:txBody>
          <a:bodyPr/>
          <a:lstStyle/>
          <a:p>
            <a:r>
              <a:rPr lang="en-US" altLang="zh-CN" dirty="0"/>
              <a:t>METHODOLOGY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3" name="Content Placeholder 2"/>
          <p:cNvSpPr>
            <a:spLocks noGrp="1"/>
          </p:cNvSpPr>
          <p:nvPr>
            <p:ph sz="half" idx="1"/>
          </p:nvPr>
        </p:nvSpPr>
        <p:spPr>
          <a:xfrm>
            <a:off x="210613" y="1321852"/>
            <a:ext cx="8715406" cy="4964668"/>
          </a:xfrm>
        </p:spPr>
        <p:txBody>
          <a:bodyPr/>
          <a:lstStyle/>
          <a:p>
            <a:pPr marL="457200" indent="-457200"/>
            <a:r>
              <a:rPr lang="en-US" altLang="zh-CN" dirty="0">
                <a:solidFill>
                  <a:schemeClr val="tx1"/>
                </a:solidFill>
              </a:rPr>
              <a:t>Conditional action policy</a:t>
            </a:r>
          </a:p>
          <a:p>
            <a:pPr marL="0" indent="0">
              <a:buNone/>
            </a:pPr>
            <a:endParaRPr lang="en-US" altLang="zh-CN" dirty="0">
              <a:solidFill>
                <a:schemeClr val="tx1"/>
              </a:solidFill>
              <a:latin typeface="Times New Roman" panose="02020603050405020304" pitchFamily="18" charset="0"/>
            </a:endParaRPr>
          </a:p>
          <a:p>
            <a:pPr marL="457200" indent="-457200"/>
            <a:r>
              <a:rPr kumimoji="1"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Approximate</a:t>
            </a:r>
          </a:p>
          <a:p>
            <a:pPr marL="673100" lvl="1" indent="-457200"/>
            <a:endParaRPr kumimoji="1" lang="en-US" altLang="zh-CN" dirty="0">
              <a:solidFill>
                <a:schemeClr val="tx1"/>
              </a:solidFill>
              <a:ea typeface="黑体" panose="02010609060101010101" pitchFamily="49" charset="-122"/>
              <a:cs typeface="Times New Roman" panose="02020603050405020304" pitchFamily="18" charset="0"/>
            </a:endParaRPr>
          </a:p>
          <a:p>
            <a:pPr marL="673100" lvl="1" indent="-457200"/>
            <a:r>
              <a:rPr kumimoji="1" lang="en-US" altLang="zh-CN" dirty="0">
                <a:solidFill>
                  <a:schemeClr val="tx1"/>
                </a:solidFill>
                <a:ea typeface="黑体" panose="02010609060101010101" pitchFamily="49" charset="-122"/>
                <a:cs typeface="Times New Roman" panose="02020603050405020304" pitchFamily="18" charset="0"/>
              </a:rPr>
              <a:t>With </a:t>
            </a:r>
          </a:p>
          <a:p>
            <a:pPr marL="673100" lvl="1" indent="-457200"/>
            <a:r>
              <a:rPr kumimoji="1" lang="en-US" altLang="zh-CN" dirty="0">
                <a:solidFill>
                  <a:schemeClr val="tx1"/>
                </a:solidFill>
                <a:ea typeface="黑体" panose="02010609060101010101" pitchFamily="49" charset="-122"/>
                <a:cs typeface="Times New Roman" panose="02020603050405020304" pitchFamily="18" charset="0"/>
              </a:rPr>
              <a:t>Where </a:t>
            </a:r>
            <a:endParaRPr kumimoji="1" lang="en-US" altLang="zh-CN"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457200" indent="-457200"/>
            <a:r>
              <a:rPr lang="en-US" altLang="zh-CN" dirty="0">
                <a:solidFill>
                  <a:schemeClr val="tx1"/>
                </a:solidFill>
                <a:ea typeface="黑体" panose="02010609060101010101" pitchFamily="49" charset="-122"/>
              </a:rPr>
              <a:t>Optimize agent-i’s policy</a:t>
            </a:r>
          </a:p>
          <a:p>
            <a:pPr marL="673100" lvl="1" indent="-457200"/>
            <a:r>
              <a:rPr kumimoji="1" lang="en-US" altLang="zh-CN" dirty="0">
                <a:solidFill>
                  <a:schemeClr val="tx1"/>
                </a:solidFill>
                <a:ea typeface="黑体" panose="02010609060101010101" pitchFamily="49" charset="-122"/>
                <a:cs typeface="Times New Roman" panose="02020603050405020304" pitchFamily="18" charset="0"/>
              </a:rPr>
              <a:t>minimizing the </a:t>
            </a:r>
            <a:r>
              <a:rPr kumimoji="1" lang="en-US" altLang="zh-CN" dirty="0" err="1">
                <a:solidFill>
                  <a:schemeClr val="tx1"/>
                </a:solidFill>
                <a:ea typeface="黑体" panose="02010609060101010101" pitchFamily="49" charset="-122"/>
                <a:cs typeface="Times New Roman" panose="02020603050405020304" pitchFamily="18" charset="0"/>
              </a:rPr>
              <a:t>Kullback</a:t>
            </a:r>
            <a:r>
              <a:rPr kumimoji="1" lang="en-US" altLang="zh-CN" dirty="0">
                <a:solidFill>
                  <a:schemeClr val="tx1"/>
                </a:solidFill>
                <a:ea typeface="黑体" panose="02010609060101010101" pitchFamily="49" charset="-122"/>
                <a:cs typeface="Times New Roman" panose="02020603050405020304" pitchFamily="18" charset="0"/>
              </a:rPr>
              <a:t>–</a:t>
            </a:r>
            <a:r>
              <a:rPr kumimoji="1" lang="en-US" altLang="zh-CN" dirty="0" err="1">
                <a:solidFill>
                  <a:schemeClr val="tx1"/>
                </a:solidFill>
                <a:ea typeface="黑体" panose="02010609060101010101" pitchFamily="49" charset="-122"/>
                <a:cs typeface="Times New Roman" panose="02020603050405020304" pitchFamily="18" charset="0"/>
              </a:rPr>
              <a:t>Leibler</a:t>
            </a:r>
            <a:r>
              <a:rPr kumimoji="1" lang="en-US" altLang="zh-CN" dirty="0">
                <a:solidFill>
                  <a:schemeClr val="tx1"/>
                </a:solidFill>
                <a:ea typeface="黑体" panose="02010609060101010101" pitchFamily="49" charset="-122"/>
                <a:cs typeface="Times New Roman" panose="02020603050405020304" pitchFamily="18" charset="0"/>
              </a:rPr>
              <a:t> divergence</a:t>
            </a:r>
            <a:endParaRPr kumimoji="1" lang="en-US" altLang="zh-CN"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673100" lvl="1" indent="-457200"/>
            <a:endParaRPr kumimoji="1" lang="en-US" altLang="zh-CN" dirty="0">
              <a:solidFill>
                <a:schemeClr val="tx1"/>
              </a:solidFill>
              <a:ea typeface="黑体" panose="02010609060101010101" pitchFamily="49" charset="-122"/>
              <a:cs typeface="Times New Roman" panose="02020603050405020304" pitchFamily="18" charset="0"/>
            </a:endParaRPr>
          </a:p>
          <a:p>
            <a:pPr marL="215900" lvl="1" indent="0">
              <a:buNone/>
            </a:pPr>
            <a:r>
              <a:rPr kumimoji="1" lang="en-US" altLang="zh-CN"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p>
        </p:txBody>
      </p:sp>
      <p:pic>
        <p:nvPicPr>
          <p:cNvPr id="4" name="图片 3">
            <a:extLst>
              <a:ext uri="{FF2B5EF4-FFF2-40B4-BE49-F238E27FC236}">
                <a16:creationId xmlns:a16="http://schemas.microsoft.com/office/drawing/2014/main" id="{4FE333C5-D5C9-4FF8-AFBA-D6480050B641}"/>
              </a:ext>
            </a:extLst>
          </p:cNvPr>
          <p:cNvPicPr>
            <a:picLocks noChangeAspect="1"/>
          </p:cNvPicPr>
          <p:nvPr/>
        </p:nvPicPr>
        <p:blipFill>
          <a:blip r:embed="rId3"/>
          <a:stretch>
            <a:fillRect/>
          </a:stretch>
        </p:blipFill>
        <p:spPr>
          <a:xfrm>
            <a:off x="2953755" y="1802131"/>
            <a:ext cx="3409524" cy="438095"/>
          </a:xfrm>
          <a:prstGeom prst="rect">
            <a:avLst/>
          </a:prstGeom>
        </p:spPr>
      </p:pic>
      <p:pic>
        <p:nvPicPr>
          <p:cNvPr id="11" name="图片 10">
            <a:extLst>
              <a:ext uri="{FF2B5EF4-FFF2-40B4-BE49-F238E27FC236}">
                <a16:creationId xmlns:a16="http://schemas.microsoft.com/office/drawing/2014/main" id="{0BAB85C2-EF66-4C3B-B195-FD1A7A84E694}"/>
              </a:ext>
            </a:extLst>
          </p:cNvPr>
          <p:cNvPicPr>
            <a:picLocks noChangeAspect="1"/>
          </p:cNvPicPr>
          <p:nvPr/>
        </p:nvPicPr>
        <p:blipFill>
          <a:blip r:embed="rId4"/>
          <a:stretch>
            <a:fillRect/>
          </a:stretch>
        </p:blipFill>
        <p:spPr>
          <a:xfrm>
            <a:off x="2776071" y="2285751"/>
            <a:ext cx="3933333" cy="600000"/>
          </a:xfrm>
          <a:prstGeom prst="rect">
            <a:avLst/>
          </a:prstGeom>
        </p:spPr>
      </p:pic>
      <p:pic>
        <p:nvPicPr>
          <p:cNvPr id="12" name="图片 11">
            <a:extLst>
              <a:ext uri="{FF2B5EF4-FFF2-40B4-BE49-F238E27FC236}">
                <a16:creationId xmlns:a16="http://schemas.microsoft.com/office/drawing/2014/main" id="{CBF70611-D003-4C8A-9376-618B38951D3B}"/>
              </a:ext>
            </a:extLst>
          </p:cNvPr>
          <p:cNvPicPr>
            <a:picLocks noChangeAspect="1"/>
          </p:cNvPicPr>
          <p:nvPr/>
        </p:nvPicPr>
        <p:blipFill>
          <a:blip r:embed="rId5"/>
          <a:stretch>
            <a:fillRect/>
          </a:stretch>
        </p:blipFill>
        <p:spPr>
          <a:xfrm>
            <a:off x="1863278" y="3014076"/>
            <a:ext cx="3048141" cy="515179"/>
          </a:xfrm>
          <a:prstGeom prst="rect">
            <a:avLst/>
          </a:prstGeom>
        </p:spPr>
      </p:pic>
      <p:pic>
        <p:nvPicPr>
          <p:cNvPr id="13" name="图片 12">
            <a:extLst>
              <a:ext uri="{FF2B5EF4-FFF2-40B4-BE49-F238E27FC236}">
                <a16:creationId xmlns:a16="http://schemas.microsoft.com/office/drawing/2014/main" id="{CA602940-35FD-4878-8F07-765872C57519}"/>
              </a:ext>
            </a:extLst>
          </p:cNvPr>
          <p:cNvPicPr>
            <a:picLocks noChangeAspect="1"/>
          </p:cNvPicPr>
          <p:nvPr/>
        </p:nvPicPr>
        <p:blipFill>
          <a:blip r:embed="rId6"/>
          <a:stretch>
            <a:fillRect/>
          </a:stretch>
        </p:blipFill>
        <p:spPr>
          <a:xfrm>
            <a:off x="1947499" y="3506336"/>
            <a:ext cx="1657143" cy="266667"/>
          </a:xfrm>
          <a:prstGeom prst="rect">
            <a:avLst/>
          </a:prstGeom>
        </p:spPr>
      </p:pic>
      <p:pic>
        <p:nvPicPr>
          <p:cNvPr id="14" name="图片 13">
            <a:extLst>
              <a:ext uri="{FF2B5EF4-FFF2-40B4-BE49-F238E27FC236}">
                <a16:creationId xmlns:a16="http://schemas.microsoft.com/office/drawing/2014/main" id="{5A05EEFB-30CC-444C-8B3F-69F4FD7BADB3}"/>
              </a:ext>
            </a:extLst>
          </p:cNvPr>
          <p:cNvPicPr>
            <a:picLocks noChangeAspect="1"/>
          </p:cNvPicPr>
          <p:nvPr/>
        </p:nvPicPr>
        <p:blipFill>
          <a:blip r:embed="rId7"/>
          <a:stretch>
            <a:fillRect/>
          </a:stretch>
        </p:blipFill>
        <p:spPr>
          <a:xfrm>
            <a:off x="5599278" y="4430323"/>
            <a:ext cx="1314286" cy="276190"/>
          </a:xfrm>
          <a:prstGeom prst="rect">
            <a:avLst/>
          </a:prstGeom>
        </p:spPr>
      </p:pic>
      <p:pic>
        <p:nvPicPr>
          <p:cNvPr id="15" name="图片 14">
            <a:extLst>
              <a:ext uri="{FF2B5EF4-FFF2-40B4-BE49-F238E27FC236}">
                <a16:creationId xmlns:a16="http://schemas.microsoft.com/office/drawing/2014/main" id="{C089A5E3-F6E0-4071-9407-27CC04E9B6EF}"/>
              </a:ext>
            </a:extLst>
          </p:cNvPr>
          <p:cNvPicPr>
            <a:picLocks noChangeAspect="1"/>
          </p:cNvPicPr>
          <p:nvPr/>
        </p:nvPicPr>
        <p:blipFill>
          <a:blip r:embed="rId8"/>
          <a:stretch>
            <a:fillRect/>
          </a:stretch>
        </p:blipFill>
        <p:spPr>
          <a:xfrm>
            <a:off x="2311173" y="4730576"/>
            <a:ext cx="4514286" cy="942857"/>
          </a:xfrm>
          <a:prstGeom prst="rect">
            <a:avLst/>
          </a:prstGeom>
        </p:spPr>
      </p:pic>
    </p:spTree>
    <p:extLst>
      <p:ext uri="{BB962C8B-B14F-4D97-AF65-F5344CB8AC3E}">
        <p14:creationId xmlns:p14="http://schemas.microsoft.com/office/powerpoint/2010/main" val="146002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DE15855-34FD-4D61-970B-B51D7E244902}"/>
              </a:ext>
            </a:extLst>
          </p:cNvPr>
          <p:cNvPicPr>
            <a:picLocks noChangeAspect="1"/>
          </p:cNvPicPr>
          <p:nvPr/>
        </p:nvPicPr>
        <p:blipFill>
          <a:blip r:embed="rId3"/>
          <a:stretch>
            <a:fillRect/>
          </a:stretch>
        </p:blipFill>
        <p:spPr>
          <a:xfrm>
            <a:off x="4744578" y="2544224"/>
            <a:ext cx="3552381" cy="647619"/>
          </a:xfrm>
          <a:prstGeom prst="rect">
            <a:avLst/>
          </a:prstGeom>
        </p:spPr>
      </p:pic>
      <p:sp>
        <p:nvSpPr>
          <p:cNvPr id="2" name="Title 1"/>
          <p:cNvSpPr>
            <a:spLocks noGrp="1"/>
          </p:cNvSpPr>
          <p:nvPr>
            <p:ph type="title"/>
          </p:nvPr>
        </p:nvSpPr>
        <p:spPr>
          <a:xfrm>
            <a:off x="1" y="571480"/>
            <a:ext cx="9001156" cy="585806"/>
          </a:xfrm>
        </p:spPr>
        <p:txBody>
          <a:bodyPr/>
          <a:lstStyle/>
          <a:p>
            <a:r>
              <a:rPr lang="en-US" altLang="zh-CN" dirty="0"/>
              <a:t>METHODOLOGY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16" name="标题 1">
            <a:extLst>
              <a:ext uri="{FF2B5EF4-FFF2-40B4-BE49-F238E27FC236}">
                <a16:creationId xmlns:a16="http://schemas.microsoft.com/office/drawing/2014/main" id="{F186FF34-C016-4F32-8C08-0F89551C8043}"/>
              </a:ext>
            </a:extLst>
          </p:cNvPr>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rPr>
              <a:t>DETAILED PROOFS</a:t>
            </a:r>
          </a:p>
        </p:txBody>
      </p:sp>
      <p:pic>
        <p:nvPicPr>
          <p:cNvPr id="5" name="内容占位符 4">
            <a:extLst>
              <a:ext uri="{FF2B5EF4-FFF2-40B4-BE49-F238E27FC236}">
                <a16:creationId xmlns:a16="http://schemas.microsoft.com/office/drawing/2014/main" id="{23A7EE3F-F971-4D11-942D-7D88EA181F6A}"/>
              </a:ext>
            </a:extLst>
          </p:cNvPr>
          <p:cNvPicPr>
            <a:picLocks noGrp="1" noChangeAspect="1"/>
          </p:cNvPicPr>
          <p:nvPr>
            <p:ph sz="half" idx="1"/>
          </p:nvPr>
        </p:nvPicPr>
        <p:blipFill>
          <a:blip r:embed="rId4"/>
          <a:stretch>
            <a:fillRect/>
          </a:stretch>
        </p:blipFill>
        <p:spPr>
          <a:xfrm>
            <a:off x="725347" y="2222567"/>
            <a:ext cx="4219048" cy="1000000"/>
          </a:xfrm>
          <a:prstGeom prst="rect">
            <a:avLst/>
          </a:prstGeom>
        </p:spPr>
      </p:pic>
      <p:pic>
        <p:nvPicPr>
          <p:cNvPr id="8" name="图片 7">
            <a:extLst>
              <a:ext uri="{FF2B5EF4-FFF2-40B4-BE49-F238E27FC236}">
                <a16:creationId xmlns:a16="http://schemas.microsoft.com/office/drawing/2014/main" id="{C6201F7D-644B-4071-9825-61B789B1E462}"/>
              </a:ext>
            </a:extLst>
          </p:cNvPr>
          <p:cNvPicPr>
            <a:picLocks noChangeAspect="1"/>
          </p:cNvPicPr>
          <p:nvPr/>
        </p:nvPicPr>
        <p:blipFill>
          <a:blip r:embed="rId5"/>
          <a:stretch>
            <a:fillRect/>
          </a:stretch>
        </p:blipFill>
        <p:spPr>
          <a:xfrm>
            <a:off x="733244" y="3222567"/>
            <a:ext cx="4876190" cy="1866667"/>
          </a:xfrm>
          <a:prstGeom prst="rect">
            <a:avLst/>
          </a:prstGeom>
        </p:spPr>
      </p:pic>
    </p:spTree>
    <p:extLst>
      <p:ext uri="{BB962C8B-B14F-4D97-AF65-F5344CB8AC3E}">
        <p14:creationId xmlns:p14="http://schemas.microsoft.com/office/powerpoint/2010/main" val="11976972"/>
      </p:ext>
    </p:extLst>
  </p:cSld>
  <p:clrMapOvr>
    <a:masterClrMapping/>
  </p:clrMapOvr>
</p:sld>
</file>

<file path=ppt/theme/theme1.xml><?xml version="1.0" encoding="utf-8"?>
<a:theme xmlns:a="http://schemas.openxmlformats.org/drawingml/2006/main" name="THU">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717</TotalTime>
  <Words>2126</Words>
  <Application>Microsoft Office PowerPoint</Application>
  <PresentationFormat>全屏显示(4:3)</PresentationFormat>
  <Paragraphs>226</Paragraphs>
  <Slides>21</Slides>
  <Notes>20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21</vt:i4>
      </vt:variant>
    </vt:vector>
  </HeadingPairs>
  <TitlesOfParts>
    <vt:vector size="34" baseType="lpstr">
      <vt:lpstr>Calibri</vt:lpstr>
      <vt:lpstr>华文新魏</vt:lpstr>
      <vt:lpstr>CMSSI8</vt:lpstr>
      <vt:lpstr>黑体</vt:lpstr>
      <vt:lpstr>CMSS8</vt:lpstr>
      <vt:lpstr>Arial</vt:lpstr>
      <vt:lpstr>微软雅黑</vt:lpstr>
      <vt:lpstr>Wingdings</vt:lpstr>
      <vt:lpstr>宋体</vt:lpstr>
      <vt:lpstr>Arial Black</vt:lpstr>
      <vt:lpstr>Times New Roman</vt:lpstr>
      <vt:lpstr>仿宋</vt:lpstr>
      <vt:lpstr>THU</vt:lpstr>
      <vt:lpstr>PowerPoint 演示文稿</vt:lpstr>
      <vt:lpstr>目录</vt:lpstr>
      <vt:lpstr>INTRODUCTION </vt:lpstr>
      <vt:lpstr>INTRODUCTION </vt:lpstr>
      <vt:lpstr>INTRODUCTION </vt:lpstr>
      <vt:lpstr>INTRODUCTION </vt:lpstr>
      <vt:lpstr>目录</vt:lpstr>
      <vt:lpstr>METHODOLOGY </vt:lpstr>
      <vt:lpstr>METHODOLOGY </vt:lpstr>
      <vt:lpstr>METHODOLOGY </vt:lpstr>
      <vt:lpstr>METHODOLOGY </vt:lpstr>
      <vt:lpstr>METHODOLOGY </vt:lpstr>
      <vt:lpstr>METHODOLOGY </vt:lpstr>
      <vt:lpstr>METHODOLOGY </vt:lpstr>
      <vt:lpstr>METHODOLOGY </vt:lpstr>
      <vt:lpstr>目录</vt:lpstr>
      <vt:lpstr>NUMERICAL EXPERIMENTS </vt:lpstr>
      <vt:lpstr>NUMERICAL EXPERIMENTS </vt:lpstr>
      <vt:lpstr>NUMERICAL EXPERIMENTS </vt:lpstr>
      <vt:lpstr>目录</vt:lpstr>
      <vt:lpstr>Thanks</vt:lpstr>
    </vt:vector>
  </TitlesOfParts>
  <Company>THU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GHOST580.COM</dc:creator>
  <cp:lastModifiedBy>NostalLD</cp:lastModifiedBy>
  <cp:revision>861</cp:revision>
  <dcterms:created xsi:type="dcterms:W3CDTF">2018-06-12T03:09:00Z</dcterms:created>
  <dcterms:modified xsi:type="dcterms:W3CDTF">2021-10-25T07:50:37Z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2052-11.8.2.8875</vt:lpwstr>
  </property>
</Properties>
</file>