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sldIdLst>
    <p:sldId id="518" r:id="rId2"/>
    <p:sldId id="519" r:id="rId3"/>
    <p:sldId id="538" r:id="rId4"/>
    <p:sldId id="539" r:id="rId5"/>
    <p:sldId id="540" r:id="rId6"/>
    <p:sldId id="541" r:id="rId7"/>
    <p:sldId id="542" r:id="rId8"/>
    <p:sldId id="543" r:id="rId9"/>
    <p:sldId id="544" r:id="rId10"/>
    <p:sldId id="545" r:id="rId11"/>
    <p:sldId id="524" r:id="rId12"/>
    <p:sldId id="526" r:id="rId13"/>
    <p:sldId id="52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54F4"/>
    <a:srgbClr val="D9D9D9"/>
    <a:srgbClr val="CCCCFF"/>
    <a:srgbClr val="00E0DB"/>
    <a:srgbClr val="FFFFFF"/>
    <a:srgbClr val="FFFF99"/>
    <a:srgbClr val="CCFFFF"/>
    <a:srgbClr val="66FFCC"/>
    <a:srgbClr val="96C0F2"/>
    <a:srgbClr val="00E2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58402" autoAdjust="0"/>
  </p:normalViewPr>
  <p:slideViewPr>
    <p:cSldViewPr>
      <p:cViewPr varScale="1">
        <p:scale>
          <a:sx n="66" d="100"/>
          <a:sy n="66" d="100"/>
        </p:scale>
        <p:origin x="2430" y="72"/>
      </p:cViewPr>
      <p:guideLst>
        <p:guide/>
        <p:guide orient="horz" pos="216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3721A0-1885-4C27-A77D-D0F848549FC0}" type="datetimeFigureOut">
              <a:rPr lang="zh-CN" altLang="en-US" smtClean="0"/>
              <a:t>2022/10/24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D62BF8-D29B-4EDA-8B2A-F5CB3CB8F5E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9</a:t>
            </a:fld>
            <a:endParaRPr lang="zh-CN" altLang="en-US"/>
          </a:p>
        </p:txBody>
      </p:sp>
    </p:spTree>
    <p:extLst>
      <p:ext uri="{BB962C8B-B14F-4D97-AF65-F5344CB8AC3E}">
        <p14:creationId xmlns:p14="http://schemas.microsoft.com/office/powerpoint/2010/main" val="3824566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10</a:t>
            </a:fld>
            <a:endParaRPr lang="zh-CN" altLang="en-US"/>
          </a:p>
        </p:txBody>
      </p:sp>
    </p:spTree>
    <p:extLst>
      <p:ext uri="{BB962C8B-B14F-4D97-AF65-F5344CB8AC3E}">
        <p14:creationId xmlns:p14="http://schemas.microsoft.com/office/powerpoint/2010/main" val="1640327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bwMode="gray">
      <p:bgPr>
        <a:solidFill>
          <a:schemeClr val="accent1"/>
        </a:solidFill>
        <a:effectLst/>
      </p:bgPr>
    </p:bg>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28" y="0"/>
            <a:ext cx="9139943" cy="6858000"/>
          </a:xfrm>
          <a:prstGeom prst="rect">
            <a:avLst/>
          </a:prstGeom>
        </p:spPr>
      </p:pic>
      <p:sp>
        <p:nvSpPr>
          <p:cNvPr id="3074" name="Rectangle 2"/>
          <p:cNvSpPr>
            <a:spLocks noGrp="1" noChangeArrowheads="1"/>
          </p:cNvSpPr>
          <p:nvPr>
            <p:ph type="ctrTitle"/>
          </p:nvPr>
        </p:nvSpPr>
        <p:spPr>
          <a:xfrm>
            <a:off x="109181" y="3890192"/>
            <a:ext cx="5800299" cy="1215208"/>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3200" b="1" cap="none" spc="0">
                <a:ln>
                  <a:noFill/>
                </a:ln>
                <a:solidFill>
                  <a:srgbClr val="FFFF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defRPr>
            </a:lvl1pPr>
          </a:lstStyle>
          <a:p>
            <a:pPr lvl="0"/>
            <a:r>
              <a:rPr lang="zh-CN" altLang="en-US"/>
              <a:t>单击此处编辑母版标题样式</a:t>
            </a:r>
            <a:endParaRPr lang="en-US" altLang="zh-CN" noProof="0" dirty="0"/>
          </a:p>
        </p:txBody>
      </p:sp>
      <p:sp>
        <p:nvSpPr>
          <p:cNvPr id="19" name="文本占位符 18"/>
          <p:cNvSpPr>
            <a:spLocks noGrp="1"/>
          </p:cNvSpPr>
          <p:nvPr>
            <p:ph type="body" sz="quarter" idx="10" hasCustomPrompt="1"/>
          </p:nvPr>
        </p:nvSpPr>
        <p:spPr>
          <a:xfrm>
            <a:off x="600500" y="5308979"/>
            <a:ext cx="7833815" cy="1396621"/>
          </a:xfrm>
        </p:spPr>
        <p:txBody>
          <a:bodyPr/>
          <a:lstStyle>
            <a:lvl1pPr marL="0" indent="0" algn="ctr">
              <a:buNone/>
              <a:defRPr sz="2800">
                <a:solidFill>
                  <a:schemeClr val="bg1"/>
                </a:solidFill>
                <a:latin typeface="华文中宋" panose="02010600040101010101" pitchFamily="2" charset="-122"/>
                <a:ea typeface="华文中宋" panose="02010600040101010101" pitchFamily="2" charset="-122"/>
              </a:defRPr>
            </a:lvl1pPr>
          </a:lstStyle>
          <a:p>
            <a:pPr lvl="0"/>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342900" indent="-342900">
              <a:buClrTx/>
              <a:defRPr lang="zh-CN" altLang="en-US" sz="3000" b="0" dirty="0" smtClean="0">
                <a:solidFill>
                  <a:schemeClr val="tx1"/>
                </a:solidFill>
                <a:latin typeface="华文中宋" panose="02010600040101010101" pitchFamily="2" charset="-122"/>
                <a:ea typeface="华文中宋" panose="02010600040101010101" pitchFamily="2" charset="-122"/>
                <a:cs typeface="+mn-cs"/>
              </a:defRPr>
            </a:lvl1pPr>
            <a:lvl2pPr marL="742950" indent="-285750">
              <a:defRPr lang="zh-CN" altLang="en-US" sz="2600" b="0" dirty="0" smtClean="0">
                <a:solidFill>
                  <a:schemeClr val="tx1"/>
                </a:solidFill>
                <a:latin typeface="华文中宋" panose="02010600040101010101" pitchFamily="2" charset="-122"/>
                <a:ea typeface="华文中宋" panose="02010600040101010101" pitchFamily="2" charset="-122"/>
              </a:defRPr>
            </a:lvl2pPr>
            <a:lvl3pPr marL="1143000" indent="-228600" algn="l" rtl="0" eaLnBrk="1" fontAlgn="base" hangingPunct="1">
              <a:spcBef>
                <a:spcPct val="20000"/>
              </a:spcBef>
              <a:spcAft>
                <a:spcPct val="0"/>
              </a:spcAft>
              <a:buClr>
                <a:schemeClr val="hlink"/>
              </a:buClr>
              <a:buFont typeface="+mj-lt"/>
              <a:buChar char="•"/>
              <a:defRPr lang="zh-CN" altLang="en-US" sz="2400" b="0" cap="none" spc="0" baseline="0" dirty="0" smtClean="0">
                <a:ln>
                  <a:noFill/>
                </a:ln>
                <a:solidFill>
                  <a:schemeClr val="tx1"/>
                </a:solidFill>
                <a:effectLst/>
                <a:latin typeface="华文中宋" panose="02010600040101010101" pitchFamily="2" charset="-122"/>
                <a:ea typeface="华文中宋" panose="02010600040101010101" pitchFamily="2" charset="-122"/>
              </a:defRPr>
            </a:lvl3pPr>
            <a:lvl4pPr marL="1600200" indent="-228600">
              <a:defRPr lang="zh-CN" altLang="en-US" sz="2200" b="0" dirty="0" smtClean="0">
                <a:solidFill>
                  <a:schemeClr val="tx1"/>
                </a:solidFill>
                <a:latin typeface="华文中宋" panose="02010600040101010101" pitchFamily="2" charset="-122"/>
                <a:ea typeface="华文中宋" panose="02010600040101010101" pitchFamily="2" charset="-122"/>
              </a:defRPr>
            </a:lvl4pPr>
            <a:lvl5pPr marL="2057400" indent="-228600" algn="l" rtl="0" eaLnBrk="1" fontAlgn="base" hangingPunct="1">
              <a:spcBef>
                <a:spcPct val="20000"/>
              </a:spcBef>
              <a:spcAft>
                <a:spcPct val="0"/>
              </a:spcAft>
              <a:buChar char="»"/>
              <a:defRPr b="0" cap="none" spc="0">
                <a:ln>
                  <a:noFill/>
                </a:ln>
                <a:solidFill>
                  <a:schemeClr val="tx1"/>
                </a:solidFill>
                <a:effectLst/>
                <a:latin typeface="华文中宋" panose="02010600040101010101" pitchFamily="2" charset="-122"/>
                <a:ea typeface="华文中宋" panose="02010600040101010101" pitchFamily="2" charset="-122"/>
              </a:defRPr>
            </a:lvl5pPr>
          </a:lstStyle>
          <a:p>
            <a:pPr lvl="0"/>
            <a:r>
              <a:rPr lang="zh-CN" altLang="en-US" dirty="0"/>
              <a:t>单击此处编辑母版文本样式</a:t>
            </a:r>
          </a:p>
          <a:p>
            <a:pPr lvl="1"/>
            <a:r>
              <a:rPr lang="zh-CN" altLang="en-US" dirty="0"/>
              <a:t>第二级</a:t>
            </a:r>
          </a:p>
          <a:p>
            <a:pPr marL="1143000" lvl="2" indent="-228600" algn="l" rtl="0" eaLnBrk="1" fontAlgn="base" hangingPunct="1">
              <a:spcBef>
                <a:spcPct val="20000"/>
              </a:spcBef>
              <a:spcAft>
                <a:spcPct val="0"/>
              </a:spcAft>
              <a:buClr>
                <a:schemeClr val="hlink"/>
              </a:buClr>
              <a:buChar char="•"/>
            </a:pPr>
            <a:r>
              <a:rPr lang="zh-CN" altLang="en-US" dirty="0"/>
              <a:t>第三级</a:t>
            </a:r>
          </a:p>
          <a:p>
            <a:pPr lvl="3"/>
            <a:r>
              <a:rPr lang="zh-CN" altLang="en-US" dirty="0"/>
              <a:t>第四级</a:t>
            </a:r>
          </a:p>
          <a:p>
            <a:pPr marL="2057400" lvl="4" indent="-228600" algn="l" rtl="0" eaLnBrk="1" fontAlgn="base" hangingPunct="1">
              <a:spcBef>
                <a:spcPct val="20000"/>
              </a:spcBef>
              <a:spcAft>
                <a:spcPct val="0"/>
              </a:spcAft>
              <a:buChar char="»"/>
            </a:pPr>
            <a:r>
              <a:rPr lang="zh-CN" altLang="en-US" dirty="0"/>
              <a:t>第五级</a:t>
            </a:r>
          </a:p>
        </p:txBody>
      </p:sp>
      <p:sp>
        <p:nvSpPr>
          <p:cNvPr id="6" name="灯片编号占位符 5"/>
          <p:cNvSpPr>
            <a:spLocks noGrp="1"/>
          </p:cNvSpPr>
          <p:nvPr>
            <p:ph type="sldNum" sz="quarter" idx="12"/>
          </p:nvPr>
        </p:nvSpPr>
        <p:spPr>
          <a:xfrm>
            <a:off x="8342312" y="6411435"/>
            <a:ext cx="564828" cy="365125"/>
          </a:xfrm>
        </p:spPr>
        <p:txBody>
          <a:bodyPr/>
          <a:lstStyle/>
          <a:p>
            <a:fld id="{D9A2D461-AF4D-47C7-9839-6831AAAE9194}" type="slidenum">
              <a:rPr lang="zh-CN" altLang="en-US" smtClean="0"/>
              <a:t>‹#›</a:t>
            </a:fld>
            <a:endParaRPr lang="zh-CN" altLang="en-US" dirty="0"/>
          </a:p>
        </p:txBody>
      </p:sp>
      <p:sp>
        <p:nvSpPr>
          <p:cNvPr id="7" name="Rectangle 2"/>
          <p:cNvSpPr>
            <a:spLocks noGrp="1" noChangeArrowheads="1"/>
          </p:cNvSpPr>
          <p:nvPr>
            <p:ph type="title"/>
          </p:nvPr>
        </p:nvSpPr>
        <p:spPr bwMode="gray">
          <a:xfrm>
            <a:off x="0" y="44624"/>
            <a:ext cx="6781800" cy="685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列菜单">
    <p:spTree>
      <p:nvGrpSpPr>
        <p:cNvPr id="1" name=""/>
        <p:cNvGrpSpPr/>
        <p:nvPr/>
      </p:nvGrpSpPr>
      <p:grpSpPr>
        <a:xfrm>
          <a:off x="0" y="0"/>
          <a:ext cx="0" cy="0"/>
          <a:chOff x="0" y="0"/>
          <a:chExt cx="0" cy="0"/>
        </a:xfrm>
      </p:grpSpPr>
      <p:sp>
        <p:nvSpPr>
          <p:cNvPr id="2" name="标题 1"/>
          <p:cNvSpPr>
            <a:spLocks noGrp="1"/>
          </p:cNvSpPr>
          <p:nvPr>
            <p:ph type="title"/>
          </p:nvPr>
        </p:nvSpPr>
        <p:spPr>
          <a:xfrm>
            <a:off x="0" y="107363"/>
            <a:ext cx="6781800" cy="685800"/>
          </a:xfrm>
          <a:prstGeom prst="rect">
            <a:avLst/>
          </a:prstGeom>
        </p:spPr>
        <p:txBody>
          <a:bodyPr/>
          <a:lstStyle>
            <a:lvl1pPr>
              <a:defRPr>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54222"/>
            <a:ext cx="8229600" cy="4431535"/>
          </a:xfrm>
        </p:spPr>
        <p:txBody>
          <a:bodyPr/>
          <a:lstStyle>
            <a:lvl1pPr marL="342900" indent="-342900">
              <a:buClrTx/>
              <a:defRPr lang="zh-CN" altLang="en-US" sz="3000" b="0" dirty="0" smtClean="0">
                <a:solidFill>
                  <a:srgbClr val="1D518D"/>
                </a:solidFill>
                <a:latin typeface="黑体" panose="02010609060101010101" pitchFamily="2" charset="-122"/>
                <a:ea typeface="黑体" panose="02010609060101010101" pitchFamily="2" charset="-122"/>
                <a:cs typeface="+mn-cs"/>
              </a:defRPr>
            </a:lvl1pPr>
            <a:lvl2pPr marL="742950" indent="-285750">
              <a:defRPr lang="zh-CN" altLang="en-US" sz="2600" b="0" dirty="0" smtClean="0">
                <a:solidFill>
                  <a:schemeClr val="tx1"/>
                </a:solidFill>
                <a:latin typeface="黑体" panose="02010609060101010101" pitchFamily="2" charset="-122"/>
                <a:ea typeface="黑体" panose="02010609060101010101" pitchFamily="2" charset="-122"/>
              </a:defRPr>
            </a:lvl2pPr>
            <a:lvl3pPr marL="1257300" indent="-342900">
              <a:buClr>
                <a:srgbClr val="00B0F0"/>
              </a:buClr>
              <a:buFont typeface="+mj-lt"/>
              <a:buNone/>
              <a:defRPr lang="zh-CN" altLang="en-US" sz="2400" b="0" cap="none" spc="0" baseline="0" dirty="0" smtClean="0">
                <a:ln>
                  <a:noFill/>
                </a:ln>
                <a:solidFill>
                  <a:srgbClr val="005A9E"/>
                </a:solidFill>
                <a:effectLst/>
                <a:latin typeface="黑体" panose="02010609060101010101" pitchFamily="2" charset="-122"/>
                <a:ea typeface="黑体" panose="02010609060101010101" pitchFamily="2" charset="-122"/>
              </a:defRPr>
            </a:lvl3pPr>
            <a:lvl4pPr marL="1600200" indent="-228600">
              <a:defRPr lang="zh-CN" altLang="en-US" sz="2200" b="0" dirty="0" smtClean="0">
                <a:solidFill>
                  <a:schemeClr val="tx1"/>
                </a:solidFill>
                <a:latin typeface="黑体" panose="02010609060101010101" pitchFamily="2" charset="-122"/>
                <a:ea typeface="黑体" panose="02010609060101010101" pitchFamily="2" charset="-122"/>
              </a:defRPr>
            </a:lvl4pPr>
            <a:lvl5pPr>
              <a:defRPr b="0" cap="none" spc="0">
                <a:ln>
                  <a:noFill/>
                </a:ln>
                <a:solidFill>
                  <a:srgbClr val="0099CB"/>
                </a:solidFill>
                <a:effectLst/>
                <a:latin typeface="黑体" panose="02010609060101010101" pitchFamily="2" charset="-122"/>
                <a:ea typeface="黑体" panose="02010609060101010101" pitchFamily="2" charset="-122"/>
              </a:defRPr>
            </a:lvl5pPr>
          </a:lstStyle>
          <a:p>
            <a:pPr marL="342900" lvl="0" indent="-342900" algn="l" rtl="0" eaLnBrk="1" fontAlgn="base" hangingPunct="1">
              <a:spcBef>
                <a:spcPct val="20000"/>
              </a:spcBef>
              <a:spcAft>
                <a:spcPct val="0"/>
              </a:spcAft>
              <a:buClrTx/>
              <a:buFont typeface="Wingdings" panose="05000000000000000000" pitchFamily="2" charset="2"/>
              <a:buChar char=""/>
            </a:pPr>
            <a:r>
              <a:rPr lang="zh-CN" altLang="en-US"/>
              <a:t>单击此处编辑母版文本样式</a:t>
            </a:r>
          </a:p>
          <a:p>
            <a:pPr marL="342900" lvl="1" indent="-342900" algn="l" rtl="0" eaLnBrk="1" fontAlgn="base" hangingPunct="1">
              <a:spcBef>
                <a:spcPct val="20000"/>
              </a:spcBef>
              <a:spcAft>
                <a:spcPct val="0"/>
              </a:spcAft>
              <a:buClrTx/>
              <a:buFont typeface="Wingdings" panose="05000000000000000000" pitchFamily="2" charset="2"/>
              <a:buChar char=""/>
            </a:pPr>
            <a:r>
              <a:rPr lang="zh-CN" altLang="en-US"/>
              <a:t>第二级</a:t>
            </a:r>
          </a:p>
          <a:p>
            <a:pPr marL="342900" lvl="2" indent="-342900" algn="l" rtl="0" eaLnBrk="1" fontAlgn="base" hangingPunct="1">
              <a:spcBef>
                <a:spcPct val="20000"/>
              </a:spcBef>
              <a:spcAft>
                <a:spcPct val="0"/>
              </a:spcAft>
              <a:buClrTx/>
              <a:buFont typeface="Wingdings" panose="05000000000000000000" pitchFamily="2" charset="2"/>
              <a:buChar char=""/>
            </a:pPr>
            <a:r>
              <a:rPr lang="zh-CN" altLang="en-US"/>
              <a:t>第三级</a:t>
            </a:r>
          </a:p>
          <a:p>
            <a:pPr marL="342900" lvl="3" indent="-342900" algn="l" rtl="0" eaLnBrk="1" fontAlgn="base" hangingPunct="1">
              <a:spcBef>
                <a:spcPct val="20000"/>
              </a:spcBef>
              <a:spcAft>
                <a:spcPct val="0"/>
              </a:spcAft>
              <a:buClrTx/>
              <a:buFont typeface="Wingdings" panose="05000000000000000000" pitchFamily="2" charset="2"/>
              <a:buChar char=""/>
            </a:pPr>
            <a:r>
              <a:rPr lang="zh-CN" altLang="en-US"/>
              <a:t>第四级</a:t>
            </a:r>
          </a:p>
          <a:p>
            <a:pPr marL="342900" lvl="4" indent="-342900" algn="l" rtl="0" eaLnBrk="1" fontAlgn="base" hangingPunct="1">
              <a:spcBef>
                <a:spcPct val="20000"/>
              </a:spcBef>
              <a:spcAft>
                <a:spcPct val="0"/>
              </a:spcAft>
              <a:buClrTx/>
              <a:buFont typeface="Wingdings" panose="05000000000000000000" pitchFamily="2" charset="2"/>
              <a:buChar char=""/>
            </a:pPr>
            <a:r>
              <a:rPr lang="zh-CN" altLang="en-US"/>
              <a:t>第五级</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D9A2D461-AF4D-47C7-9839-6831AAAE919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96230" y="29701"/>
            <a:ext cx="67818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95000"/>
                    <a:lumOff val="5000"/>
                  </a:schemeClr>
                </a:solidFill>
              </a:defRPr>
            </a:lvl1pPr>
          </a:lstStyle>
          <a:p>
            <a:fld id="{D9A2D461-AF4D-47C7-9839-6831AAAE919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96230" y="29701"/>
            <a:ext cx="67818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D9A2D461-AF4D-47C7-9839-6831AAAE919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Freeform 91"/>
          <p:cNvSpPr/>
          <p:nvPr userDrawn="1"/>
        </p:nvSpPr>
        <p:spPr bwMode="gray">
          <a:xfrm>
            <a:off x="-1" y="6078880"/>
            <a:ext cx="9144001" cy="788656"/>
          </a:xfrm>
          <a:custGeom>
            <a:avLst/>
            <a:gdLst>
              <a:gd name="T0" fmla="*/ 0 w 5760"/>
              <a:gd name="T1" fmla="*/ 812800 h 768"/>
              <a:gd name="T2" fmla="*/ 8128000 w 5760"/>
              <a:gd name="T3" fmla="*/ 812800 h 768"/>
              <a:gd name="T4" fmla="*/ 9144000 w 5760"/>
              <a:gd name="T5" fmla="*/ 0 h 768"/>
              <a:gd name="T6" fmla="*/ 9144000 w 5760"/>
              <a:gd name="T7" fmla="*/ 1219200 h 768"/>
              <a:gd name="T8" fmla="*/ 0 w 5760"/>
              <a:gd name="T9" fmla="*/ 1219200 h 768"/>
              <a:gd name="T10" fmla="*/ 0 w 5760"/>
              <a:gd name="T11" fmla="*/ 812800 h 768"/>
              <a:gd name="T12" fmla="*/ 0 60000 65536"/>
              <a:gd name="T13" fmla="*/ 0 60000 65536"/>
              <a:gd name="T14" fmla="*/ 0 60000 65536"/>
              <a:gd name="T15" fmla="*/ 0 60000 65536"/>
              <a:gd name="T16" fmla="*/ 0 60000 65536"/>
              <a:gd name="T17" fmla="*/ 0 60000 65536"/>
              <a:gd name="connsiteX0" fmla="*/ 0 w 10010"/>
              <a:gd name="connsiteY0" fmla="*/ 12376 h 15709"/>
              <a:gd name="connsiteX1" fmla="*/ 8889 w 10010"/>
              <a:gd name="connsiteY1" fmla="*/ 12376 h 15709"/>
              <a:gd name="connsiteX2" fmla="*/ 10010 w 10010"/>
              <a:gd name="connsiteY2" fmla="*/ 0 h 15709"/>
              <a:gd name="connsiteX3" fmla="*/ 10000 w 10010"/>
              <a:gd name="connsiteY3" fmla="*/ 15709 h 15709"/>
              <a:gd name="connsiteX4" fmla="*/ 0 w 10010"/>
              <a:gd name="connsiteY4" fmla="*/ 15709 h 15709"/>
              <a:gd name="connsiteX5" fmla="*/ 0 w 10010"/>
              <a:gd name="connsiteY5" fmla="*/ 12376 h 15709"/>
              <a:gd name="connsiteX0-1" fmla="*/ 0 w 10010"/>
              <a:gd name="connsiteY0-2" fmla="*/ 12376 h 15709"/>
              <a:gd name="connsiteX1-3" fmla="*/ 9150 w 10010"/>
              <a:gd name="connsiteY1-4" fmla="*/ 12030 h 15709"/>
              <a:gd name="connsiteX2-5" fmla="*/ 10010 w 10010"/>
              <a:gd name="connsiteY2-6" fmla="*/ 0 h 15709"/>
              <a:gd name="connsiteX3-7" fmla="*/ 10000 w 10010"/>
              <a:gd name="connsiteY3-8" fmla="*/ 15709 h 15709"/>
              <a:gd name="connsiteX4-9" fmla="*/ 0 w 10010"/>
              <a:gd name="connsiteY4-10" fmla="*/ 15709 h 15709"/>
              <a:gd name="connsiteX5-11" fmla="*/ 0 w 10010"/>
              <a:gd name="connsiteY5-12" fmla="*/ 12376 h 15709"/>
              <a:gd name="connsiteX0-13" fmla="*/ 0 w 10010"/>
              <a:gd name="connsiteY0-14" fmla="*/ 12376 h 15709"/>
              <a:gd name="connsiteX1-15" fmla="*/ 9025 w 10010"/>
              <a:gd name="connsiteY1-16" fmla="*/ 12030 h 15709"/>
              <a:gd name="connsiteX2-17" fmla="*/ 10010 w 10010"/>
              <a:gd name="connsiteY2-18" fmla="*/ 0 h 15709"/>
              <a:gd name="connsiteX3-19" fmla="*/ 10000 w 10010"/>
              <a:gd name="connsiteY3-20" fmla="*/ 15709 h 15709"/>
              <a:gd name="connsiteX4-21" fmla="*/ 0 w 10010"/>
              <a:gd name="connsiteY4-22" fmla="*/ 15709 h 15709"/>
              <a:gd name="connsiteX5-23" fmla="*/ 0 w 10010"/>
              <a:gd name="connsiteY5-24" fmla="*/ 12376 h 15709"/>
              <a:gd name="connsiteX0-25" fmla="*/ 0 w 10010"/>
              <a:gd name="connsiteY0-26" fmla="*/ 10992 h 14325"/>
              <a:gd name="connsiteX1-27" fmla="*/ 9025 w 10010"/>
              <a:gd name="connsiteY1-28" fmla="*/ 10646 h 14325"/>
              <a:gd name="connsiteX2-29" fmla="*/ 10010 w 10010"/>
              <a:gd name="connsiteY2-30" fmla="*/ 0 h 14325"/>
              <a:gd name="connsiteX3-31" fmla="*/ 10000 w 10010"/>
              <a:gd name="connsiteY3-32" fmla="*/ 14325 h 14325"/>
              <a:gd name="connsiteX4-33" fmla="*/ 0 w 10010"/>
              <a:gd name="connsiteY4-34" fmla="*/ 14325 h 14325"/>
              <a:gd name="connsiteX5-35" fmla="*/ 0 w 10010"/>
              <a:gd name="connsiteY5-36" fmla="*/ 10992 h 14325"/>
              <a:gd name="connsiteX0-37" fmla="*/ 0 w 10010"/>
              <a:gd name="connsiteY0-38" fmla="*/ 10992 h 14325"/>
              <a:gd name="connsiteX1-39" fmla="*/ 9025 w 10010"/>
              <a:gd name="connsiteY1-40" fmla="*/ 10646 h 14325"/>
              <a:gd name="connsiteX2-41" fmla="*/ 10010 w 10010"/>
              <a:gd name="connsiteY2-42" fmla="*/ 0 h 14325"/>
              <a:gd name="connsiteX3-43" fmla="*/ 10000 w 10010"/>
              <a:gd name="connsiteY3-44" fmla="*/ 14325 h 14325"/>
              <a:gd name="connsiteX4-45" fmla="*/ 0 w 10010"/>
              <a:gd name="connsiteY4-46" fmla="*/ 14325 h 14325"/>
              <a:gd name="connsiteX5-47" fmla="*/ 0 w 10010"/>
              <a:gd name="connsiteY5-48" fmla="*/ 10992 h 14325"/>
              <a:gd name="connsiteX0-49" fmla="*/ 0 w 10010"/>
              <a:gd name="connsiteY0-50" fmla="*/ 10992 h 14325"/>
              <a:gd name="connsiteX1-51" fmla="*/ 9025 w 10010"/>
              <a:gd name="connsiteY1-52" fmla="*/ 10646 h 14325"/>
              <a:gd name="connsiteX2-53" fmla="*/ 10010 w 10010"/>
              <a:gd name="connsiteY2-54" fmla="*/ 0 h 14325"/>
              <a:gd name="connsiteX3-55" fmla="*/ 10010 w 10010"/>
              <a:gd name="connsiteY3-56" fmla="*/ 14325 h 14325"/>
              <a:gd name="connsiteX4-57" fmla="*/ 0 w 10010"/>
              <a:gd name="connsiteY4-58" fmla="*/ 14325 h 14325"/>
              <a:gd name="connsiteX5-59" fmla="*/ 0 w 10010"/>
              <a:gd name="connsiteY5-60" fmla="*/ 10992 h 143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10" h="14325">
                <a:moveTo>
                  <a:pt x="0" y="10992"/>
                </a:moveTo>
                <a:lnTo>
                  <a:pt x="9025" y="10646"/>
                </a:lnTo>
                <a:cubicBezTo>
                  <a:pt x="9399" y="6521"/>
                  <a:pt x="9636" y="4125"/>
                  <a:pt x="10010" y="0"/>
                </a:cubicBezTo>
                <a:cubicBezTo>
                  <a:pt x="10007" y="5236"/>
                  <a:pt x="10013" y="9089"/>
                  <a:pt x="10010" y="14325"/>
                </a:cubicBezTo>
                <a:lnTo>
                  <a:pt x="0" y="14325"/>
                </a:lnTo>
                <a:lnTo>
                  <a:pt x="0" y="10992"/>
                </a:lnTo>
                <a:close/>
              </a:path>
            </a:pathLst>
          </a:custGeom>
          <a:solidFill>
            <a:srgbClr val="2254F4"/>
          </a:solidFill>
          <a:ln>
            <a:noFill/>
          </a:ln>
          <a:effectLst>
            <a:outerShdw blurRad="50800" dist="38100" dir="16200000" rotWithShape="0">
              <a:prstClr val="black">
                <a:alpha val="40000"/>
              </a:prstClr>
            </a:outerShdw>
          </a:effectLst>
        </p:spPr>
        <p:txBody>
          <a:bodyPr/>
          <a:lstStyle/>
          <a:p>
            <a:endParaRPr lang="zh-CN" altLang="en-US"/>
          </a:p>
        </p:txBody>
      </p:sp>
      <p:sp>
        <p:nvSpPr>
          <p:cNvPr id="1029" name="Rectangle 3"/>
          <p:cNvSpPr>
            <a:spLocks noGrp="1" noChangeArrowheads="1"/>
          </p:cNvSpPr>
          <p:nvPr>
            <p:ph type="body" idx="1"/>
          </p:nvPr>
        </p:nvSpPr>
        <p:spPr bwMode="gray">
          <a:xfrm>
            <a:off x="457200" y="1028700"/>
            <a:ext cx="8229600" cy="535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143000" lvl="2" indent="-228600" algn="l" rtl="0" eaLnBrk="1" fontAlgn="base" hangingPunct="1">
              <a:spcBef>
                <a:spcPct val="20000"/>
              </a:spcBef>
              <a:spcAft>
                <a:spcPct val="0"/>
              </a:spcAft>
              <a:buClr>
                <a:schemeClr val="hlink"/>
              </a:buClr>
              <a:buChar char="•"/>
            </a:pPr>
            <a:r>
              <a:rPr lang="zh-CN" altLang="en-US" dirty="0"/>
              <a:t>第三级</a:t>
            </a:r>
          </a:p>
          <a:p>
            <a:pPr lvl="3"/>
            <a:r>
              <a:rPr lang="zh-CN" altLang="en-US" dirty="0"/>
              <a:t>第四级</a:t>
            </a:r>
          </a:p>
          <a:p>
            <a:pPr marL="2057400" lvl="4" indent="-228600" algn="l" rtl="0" eaLnBrk="1" fontAlgn="base" hangingPunct="1">
              <a:spcBef>
                <a:spcPct val="20000"/>
              </a:spcBef>
              <a:spcAft>
                <a:spcPct val="0"/>
              </a:spcAft>
              <a:buChar char="»"/>
            </a:pPr>
            <a:r>
              <a:rPr lang="zh-CN" altLang="en-US" dirty="0"/>
              <a:t>第五级</a:t>
            </a:r>
          </a:p>
        </p:txBody>
      </p:sp>
      <p:sp>
        <p:nvSpPr>
          <p:cNvPr id="8" name="灯片编号占位符 7"/>
          <p:cNvSpPr>
            <a:spLocks noGrp="1"/>
          </p:cNvSpPr>
          <p:nvPr>
            <p:ph type="sldNum" sz="quarter" idx="4"/>
          </p:nvPr>
        </p:nvSpPr>
        <p:spPr>
          <a:xfrm>
            <a:off x="8342312" y="6411435"/>
            <a:ext cx="564828" cy="365125"/>
          </a:xfrm>
          <a:prstGeom prst="rect">
            <a:avLst/>
          </a:prstGeom>
        </p:spPr>
        <p:txBody>
          <a:bodyPr vert="horz" lIns="91440" tIns="45720" rIns="91440" bIns="45720" rtlCol="0" anchor="ctr"/>
          <a:lstStyle>
            <a:lvl1pPr algn="r">
              <a:defRPr sz="1200" b="1">
                <a:solidFill>
                  <a:schemeClr val="tx1">
                    <a:lumMod val="95000"/>
                    <a:lumOff val="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D9A2D461-AF4D-47C7-9839-6831AAAE9194}" type="slidenum">
              <a:rPr lang="zh-CN" altLang="en-US" smtClean="0"/>
              <a:t>‹#›</a:t>
            </a:fld>
            <a:endParaRPr lang="zh-CN" altLang="en-US"/>
          </a:p>
        </p:txBody>
      </p:sp>
      <p:grpSp>
        <p:nvGrpSpPr>
          <p:cNvPr id="16" name="Group 6">
            <a:extLst>
              <a:ext uri="{FF2B5EF4-FFF2-40B4-BE49-F238E27FC236}">
                <a16:creationId xmlns:a16="http://schemas.microsoft.com/office/drawing/2014/main" id="{532A4981-8DDE-4D84-8386-FEA5445DD17E}"/>
              </a:ext>
            </a:extLst>
          </p:cNvPr>
          <p:cNvGrpSpPr/>
          <p:nvPr userDrawn="1"/>
        </p:nvGrpSpPr>
        <p:grpSpPr>
          <a:xfrm>
            <a:off x="1" y="0"/>
            <a:ext cx="9143999" cy="1188814"/>
            <a:chOff x="-74646" y="1716833"/>
            <a:chExt cx="12192000" cy="1614196"/>
          </a:xfrm>
        </p:grpSpPr>
        <p:grpSp>
          <p:nvGrpSpPr>
            <p:cNvPr id="17" name="Group 1">
              <a:extLst>
                <a:ext uri="{FF2B5EF4-FFF2-40B4-BE49-F238E27FC236}">
                  <a16:creationId xmlns:a16="http://schemas.microsoft.com/office/drawing/2014/main" id="{9A3F2219-C501-457E-A9CF-89BCE2C9EC66}"/>
                </a:ext>
              </a:extLst>
            </p:cNvPr>
            <p:cNvGrpSpPr/>
            <p:nvPr/>
          </p:nvGrpSpPr>
          <p:grpSpPr>
            <a:xfrm>
              <a:off x="-74646" y="1716833"/>
              <a:ext cx="12192000" cy="1614196"/>
              <a:chOff x="0" y="0"/>
              <a:chExt cx="12192000" cy="1287624"/>
            </a:xfrm>
          </p:grpSpPr>
          <p:pic>
            <p:nvPicPr>
              <p:cNvPr id="19" name="image 101">
                <a:extLst>
                  <a:ext uri="{FF2B5EF4-FFF2-40B4-BE49-F238E27FC236}">
                    <a16:creationId xmlns:a16="http://schemas.microsoft.com/office/drawing/2014/main" id="{56741857-AE84-4070-8CEB-EE54946A3F14}"/>
                  </a:ext>
                </a:extLst>
              </p:cNvPr>
              <p:cNvPicPr>
                <a:picLocks noChangeAspect="1"/>
              </p:cNvPicPr>
              <p:nvPr/>
            </p:nvPicPr>
            <p:blipFill>
              <a:blip r:embed="rId7">
                <a:alphaModFix amt="14901"/>
              </a:blip>
              <a:srcRect/>
              <a:stretch>
                <a:fillRect/>
              </a:stretch>
            </p:blipFill>
            <p:spPr>
              <a:xfrm>
                <a:off x="0" y="0"/>
                <a:ext cx="12192000" cy="1287624"/>
              </a:xfrm>
              <a:prstGeom prst="rect">
                <a:avLst/>
              </a:prstGeom>
            </p:spPr>
          </p:pic>
          <p:pic>
            <p:nvPicPr>
              <p:cNvPr id="20" name="image 102">
                <a:extLst>
                  <a:ext uri="{FF2B5EF4-FFF2-40B4-BE49-F238E27FC236}">
                    <a16:creationId xmlns:a16="http://schemas.microsoft.com/office/drawing/2014/main" id="{58BCD32B-0D59-4A80-862B-BA36B2B63263}"/>
                  </a:ext>
                </a:extLst>
              </p:cNvPr>
              <p:cNvPicPr>
                <a:picLocks noChangeAspect="1"/>
              </p:cNvPicPr>
              <p:nvPr/>
            </p:nvPicPr>
            <p:blipFill>
              <a:blip r:embed="rId8">
                <a:alphaModFix amt="45882"/>
              </a:blip>
              <a:srcRect/>
              <a:stretch>
                <a:fillRect/>
              </a:stretch>
            </p:blipFill>
            <p:spPr>
              <a:xfrm>
                <a:off x="0" y="0"/>
                <a:ext cx="12192000" cy="1184988"/>
              </a:xfrm>
              <a:prstGeom prst="rect">
                <a:avLst/>
              </a:prstGeom>
            </p:spPr>
          </p:pic>
          <p:pic>
            <p:nvPicPr>
              <p:cNvPr id="21" name="image 103">
                <a:extLst>
                  <a:ext uri="{FF2B5EF4-FFF2-40B4-BE49-F238E27FC236}">
                    <a16:creationId xmlns:a16="http://schemas.microsoft.com/office/drawing/2014/main" id="{E1D5EE4C-22B5-4315-AD89-6CA6BE0B5FD4}"/>
                  </a:ext>
                </a:extLst>
              </p:cNvPr>
              <p:cNvPicPr>
                <a:picLocks noChangeAspect="1"/>
              </p:cNvPicPr>
              <p:nvPr/>
            </p:nvPicPr>
            <p:blipFill>
              <a:blip r:embed="rId9"/>
              <a:srcRect/>
              <a:stretch>
                <a:fillRect/>
              </a:stretch>
            </p:blipFill>
            <p:spPr>
              <a:xfrm>
                <a:off x="0" y="0"/>
                <a:ext cx="12192000" cy="1033638"/>
              </a:xfrm>
              <a:prstGeom prst="rect">
                <a:avLst/>
              </a:prstGeom>
            </p:spPr>
          </p:pic>
        </p:grpSp>
        <p:pic>
          <p:nvPicPr>
            <p:cNvPr id="18" name="Picture 3">
              <a:extLst>
                <a:ext uri="{FF2B5EF4-FFF2-40B4-BE49-F238E27FC236}">
                  <a16:creationId xmlns:a16="http://schemas.microsoft.com/office/drawing/2014/main" id="{EF62AF2B-0A91-41BE-8E91-0A8D70AB852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30630" y="1780796"/>
              <a:ext cx="4000500" cy="990600"/>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rtl="0" eaLnBrk="1" fontAlgn="base" hangingPunct="1">
        <a:spcBef>
          <a:spcPct val="0"/>
        </a:spcBef>
        <a:spcAft>
          <a:spcPct val="0"/>
        </a:spcAft>
        <a:defRPr sz="2800" b="1" cap="none" spc="0">
          <a:ln>
            <a:noFill/>
          </a:ln>
          <a:solidFill>
            <a:schemeClr val="bg1"/>
          </a:solidFill>
          <a:effectLst/>
          <a:latin typeface="华文中宋" panose="02010600040101010101" pitchFamily="2" charset="-122"/>
          <a:ea typeface="华文中宋" panose="02010600040101010101" pitchFamily="2" charset="-122"/>
          <a:cs typeface="+mj-cs"/>
        </a:defRPr>
      </a:lvl1pPr>
      <a:lvl2pPr algn="l" rtl="0" eaLnBrk="1" fontAlgn="base" hangingPunct="1">
        <a:spcBef>
          <a:spcPct val="0"/>
        </a:spcBef>
        <a:spcAft>
          <a:spcPct val="0"/>
        </a:spcAft>
        <a:defRPr sz="3200">
          <a:solidFill>
            <a:schemeClr val="bg1"/>
          </a:solidFill>
          <a:latin typeface="Verdana" panose="020B0604030504040204" pitchFamily="34" charset="0"/>
        </a:defRPr>
      </a:lvl2pPr>
      <a:lvl3pPr algn="l" rtl="0" eaLnBrk="1" fontAlgn="base" hangingPunct="1">
        <a:spcBef>
          <a:spcPct val="0"/>
        </a:spcBef>
        <a:spcAft>
          <a:spcPct val="0"/>
        </a:spcAft>
        <a:defRPr sz="3200">
          <a:solidFill>
            <a:schemeClr val="bg1"/>
          </a:solidFill>
          <a:latin typeface="Verdana" panose="020B0604030504040204" pitchFamily="34" charset="0"/>
        </a:defRPr>
      </a:lvl3pPr>
      <a:lvl4pPr algn="l" rtl="0" eaLnBrk="1" fontAlgn="base" hangingPunct="1">
        <a:spcBef>
          <a:spcPct val="0"/>
        </a:spcBef>
        <a:spcAft>
          <a:spcPct val="0"/>
        </a:spcAft>
        <a:defRPr sz="3200">
          <a:solidFill>
            <a:schemeClr val="bg1"/>
          </a:solidFill>
          <a:latin typeface="Verdana" panose="020B0604030504040204" pitchFamily="34" charset="0"/>
        </a:defRPr>
      </a:lvl4pPr>
      <a:lvl5pPr algn="l" rtl="0" eaLnBrk="1" fontAlgn="base" hangingPunct="1">
        <a:spcBef>
          <a:spcPct val="0"/>
        </a:spcBef>
        <a:spcAft>
          <a:spcPct val="0"/>
        </a:spcAft>
        <a:defRPr sz="3200">
          <a:solidFill>
            <a:schemeClr val="bg1"/>
          </a:solidFill>
          <a:latin typeface="Verdana" panose="020B0604030504040204" pitchFamily="34" charset="0"/>
        </a:defRPr>
      </a:lvl5pPr>
      <a:lvl6pPr marL="457200" algn="l" rtl="0" eaLnBrk="1" fontAlgn="base" hangingPunct="1">
        <a:spcBef>
          <a:spcPct val="0"/>
        </a:spcBef>
        <a:spcAft>
          <a:spcPct val="0"/>
        </a:spcAft>
        <a:defRPr sz="3200">
          <a:solidFill>
            <a:schemeClr val="bg1"/>
          </a:solidFill>
          <a:latin typeface="Verdana" panose="020B0604030504040204" pitchFamily="34" charset="0"/>
        </a:defRPr>
      </a:lvl6pPr>
      <a:lvl7pPr marL="914400" algn="l" rtl="0" eaLnBrk="1" fontAlgn="base" hangingPunct="1">
        <a:spcBef>
          <a:spcPct val="0"/>
        </a:spcBef>
        <a:spcAft>
          <a:spcPct val="0"/>
        </a:spcAft>
        <a:defRPr sz="3200">
          <a:solidFill>
            <a:schemeClr val="bg1"/>
          </a:solidFill>
          <a:latin typeface="Verdana" panose="020B0604030504040204" pitchFamily="34" charset="0"/>
        </a:defRPr>
      </a:lvl7pPr>
      <a:lvl8pPr marL="1371600" algn="l" rtl="0" eaLnBrk="1" fontAlgn="base" hangingPunct="1">
        <a:spcBef>
          <a:spcPct val="0"/>
        </a:spcBef>
        <a:spcAft>
          <a:spcPct val="0"/>
        </a:spcAft>
        <a:defRPr sz="3200">
          <a:solidFill>
            <a:schemeClr val="bg1"/>
          </a:solidFill>
          <a:latin typeface="Verdana" panose="020B0604030504040204" pitchFamily="34" charset="0"/>
        </a:defRPr>
      </a:lvl8pPr>
      <a:lvl9pPr marL="1828800" algn="l" rtl="0" eaLnBrk="1" fontAlgn="base" hangingPunct="1">
        <a:spcBef>
          <a:spcPct val="0"/>
        </a:spcBef>
        <a:spcAft>
          <a:spcPct val="0"/>
        </a:spcAft>
        <a:defRPr sz="3200">
          <a:solidFill>
            <a:schemeClr val="bg1"/>
          </a:solidFill>
          <a:latin typeface="Verdana" panose="020B0604030504040204" pitchFamily="34" charset="0"/>
        </a:defRPr>
      </a:lvl9pPr>
    </p:titleStyle>
    <p:bodyStyle>
      <a:lvl1pPr marL="342900" indent="-342900" algn="l" rtl="0" eaLnBrk="1" fontAlgn="base" hangingPunct="1">
        <a:lnSpc>
          <a:spcPct val="120000"/>
        </a:lnSpc>
        <a:spcBef>
          <a:spcPct val="20000"/>
        </a:spcBef>
        <a:spcAft>
          <a:spcPct val="0"/>
        </a:spcAft>
        <a:buClrTx/>
        <a:buFont typeface="Wingdings" panose="05000000000000000000" pitchFamily="2" charset="2"/>
        <a:buChar char=""/>
        <a:defRPr sz="3000" b="0" spc="0" baseline="0">
          <a:solidFill>
            <a:schemeClr val="tx1"/>
          </a:solidFill>
          <a:latin typeface="华文中宋" panose="02010600040101010101" pitchFamily="2" charset="-122"/>
          <a:ea typeface="华文中宋" panose="02010600040101010101" pitchFamily="2" charset="-122"/>
          <a:cs typeface="+mn-cs"/>
        </a:defRPr>
      </a:lvl1pPr>
      <a:lvl2pPr marL="742950" indent="-285750" algn="l" rtl="0" eaLnBrk="1" fontAlgn="base" hangingPunct="1">
        <a:lnSpc>
          <a:spcPct val="120000"/>
        </a:lnSpc>
        <a:spcBef>
          <a:spcPct val="20000"/>
        </a:spcBef>
        <a:spcAft>
          <a:spcPct val="0"/>
        </a:spcAft>
        <a:buClrTx/>
        <a:buFont typeface="Wingdings" panose="05000000000000000000" pitchFamily="2" charset="2"/>
        <a:buChar char="§"/>
        <a:defRPr sz="2600" b="0" spc="0" baseline="0">
          <a:solidFill>
            <a:schemeClr val="tx1"/>
          </a:solidFill>
          <a:latin typeface="华文中宋" panose="02010600040101010101" pitchFamily="2" charset="-122"/>
          <a:ea typeface="华文中宋" panose="02010600040101010101" pitchFamily="2" charset="-122"/>
        </a:defRPr>
      </a:lvl2pPr>
      <a:lvl3pPr marL="914400" indent="0" algn="l" rtl="0" eaLnBrk="1" fontAlgn="base" hangingPunct="1">
        <a:lnSpc>
          <a:spcPct val="120000"/>
        </a:lnSpc>
        <a:spcBef>
          <a:spcPct val="20000"/>
        </a:spcBef>
        <a:spcAft>
          <a:spcPct val="0"/>
        </a:spcAft>
        <a:buClr>
          <a:srgbClr val="00B0F0"/>
        </a:buClr>
        <a:buNone/>
        <a:defRPr lang="zh-CN" altLang="en-US" sz="2400" b="0" cap="none" spc="0" baseline="0" dirty="0" smtClean="0">
          <a:ln>
            <a:noFill/>
          </a:ln>
          <a:solidFill>
            <a:schemeClr val="tx1"/>
          </a:solidFill>
          <a:effectLst/>
          <a:latin typeface="华文中宋" panose="02010600040101010101" pitchFamily="2" charset="-122"/>
          <a:ea typeface="华文中宋" panose="02010600040101010101" pitchFamily="2" charset="-122"/>
        </a:defRPr>
      </a:lvl3pPr>
      <a:lvl4pPr marL="1600200" indent="-228600" algn="l" rtl="0" eaLnBrk="1" fontAlgn="base" hangingPunct="1">
        <a:lnSpc>
          <a:spcPct val="120000"/>
        </a:lnSpc>
        <a:spcBef>
          <a:spcPct val="20000"/>
        </a:spcBef>
        <a:spcAft>
          <a:spcPct val="0"/>
        </a:spcAft>
        <a:buChar char="–"/>
        <a:defRPr sz="2200" b="0" spc="0" baseline="0">
          <a:solidFill>
            <a:schemeClr val="tx1"/>
          </a:solidFill>
          <a:latin typeface="华文中宋" panose="02010600040101010101" pitchFamily="2" charset="-122"/>
          <a:ea typeface="华文中宋" panose="02010600040101010101" pitchFamily="2" charset="-122"/>
        </a:defRPr>
      </a:lvl4pPr>
      <a:lvl5pPr marL="2057400" indent="-228600" algn="l" rtl="0" eaLnBrk="1" fontAlgn="base" hangingPunct="1">
        <a:lnSpc>
          <a:spcPct val="120000"/>
        </a:lnSpc>
        <a:spcBef>
          <a:spcPct val="20000"/>
        </a:spcBef>
        <a:spcAft>
          <a:spcPct val="0"/>
        </a:spcAft>
        <a:buChar char="»"/>
        <a:defRPr lang="zh-CN" altLang="en-US" sz="2000" b="0" cap="none" spc="0" baseline="0" dirty="0" smtClean="0">
          <a:ln>
            <a:noFill/>
          </a:ln>
          <a:solidFill>
            <a:schemeClr val="tx1"/>
          </a:solidFill>
          <a:effectLst/>
          <a:latin typeface="华文中宋" panose="02010600040101010101" pitchFamily="2" charset="-122"/>
          <a:ea typeface="华文中宋" panose="02010600040101010101" pitchFamily="2" charset="-122"/>
        </a:defRPr>
      </a:lvl5pPr>
      <a:lvl6pPr marL="2514600" indent="-228600" algn="l" rtl="0" eaLnBrk="1" fontAlgn="base" hangingPunct="1">
        <a:spcBef>
          <a:spcPct val="20000"/>
        </a:spcBef>
        <a:spcAft>
          <a:spcPct val="0"/>
        </a:spcAft>
        <a:buChar char="»"/>
        <a:defRPr sz="2000">
          <a:solidFill>
            <a:schemeClr val="tx2"/>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2"/>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2"/>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2"/>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1</a:t>
            </a:fld>
            <a:endParaRPr lang="zh-CN" altLang="en-US"/>
          </a:p>
        </p:txBody>
      </p:sp>
      <p:sp>
        <p:nvSpPr>
          <p:cNvPr id="4" name="文本框 3">
            <a:extLst>
              <a:ext uri="{FF2B5EF4-FFF2-40B4-BE49-F238E27FC236}">
                <a16:creationId xmlns:a16="http://schemas.microsoft.com/office/drawing/2014/main" id="{79A7B7C6-6D22-4803-AC1F-0B930C113280}"/>
              </a:ext>
            </a:extLst>
          </p:cNvPr>
          <p:cNvSpPr txBox="1"/>
          <p:nvPr/>
        </p:nvSpPr>
        <p:spPr>
          <a:xfrm>
            <a:off x="243787" y="2074570"/>
            <a:ext cx="8663333" cy="2123658"/>
          </a:xfrm>
          <a:prstGeom prst="rect">
            <a:avLst/>
          </a:prstGeom>
          <a:noFill/>
        </p:spPr>
        <p:txBody>
          <a:bodyPr wrap="square" rtlCol="0">
            <a:spAutoFit/>
          </a:bodyPr>
          <a:lstStyle/>
          <a:p>
            <a:pPr algn="ctr"/>
            <a:r>
              <a:rPr lang="zh-CN" altLang="en-US" sz="6600" b="1" dirty="0">
                <a:solidFill>
                  <a:srgbClr val="AF0102"/>
                </a:solidFill>
                <a:cs typeface="+mn-ea"/>
                <a:sym typeface="+mn-lt"/>
              </a:rPr>
              <a:t>中国电子科技集团公司 </a:t>
            </a:r>
            <a:endParaRPr lang="en-US" altLang="zh-CN" sz="6600" b="1" dirty="0">
              <a:solidFill>
                <a:srgbClr val="AF0102"/>
              </a:solidFill>
              <a:cs typeface="+mn-ea"/>
              <a:sym typeface="+mn-lt"/>
            </a:endParaRPr>
          </a:p>
          <a:p>
            <a:pPr algn="ctr"/>
            <a:r>
              <a:rPr lang="zh-CN" altLang="en-US" sz="6600" b="1" dirty="0">
                <a:solidFill>
                  <a:srgbClr val="AF0102"/>
                </a:solidFill>
                <a:cs typeface="+mn-ea"/>
                <a:sym typeface="+mn-lt"/>
              </a:rPr>
              <a:t>奖学金答辩 </a:t>
            </a:r>
          </a:p>
        </p:txBody>
      </p:sp>
      <p:sp>
        <p:nvSpPr>
          <p:cNvPr id="5" name="矩形 4">
            <a:extLst>
              <a:ext uri="{FF2B5EF4-FFF2-40B4-BE49-F238E27FC236}">
                <a16:creationId xmlns:a16="http://schemas.microsoft.com/office/drawing/2014/main" id="{0499DD82-0F11-4B5C-A369-B765F88305FB}"/>
              </a:ext>
            </a:extLst>
          </p:cNvPr>
          <p:cNvSpPr/>
          <p:nvPr/>
        </p:nvSpPr>
        <p:spPr>
          <a:xfrm>
            <a:off x="2186212" y="4450834"/>
            <a:ext cx="2392680" cy="874407"/>
          </a:xfrm>
          <a:prstGeom prst="rect">
            <a:avLst/>
          </a:prstGeom>
        </p:spPr>
        <p:txBody>
          <a:bodyPr wrap="square">
            <a:spAutoFit/>
          </a:bodyPr>
          <a:lstStyle/>
          <a:p>
            <a:pPr>
              <a:lnSpc>
                <a:spcPct val="150000"/>
              </a:lnSpc>
            </a:pPr>
            <a:r>
              <a:rPr lang="zh-CN" altLang="en-US" dirty="0"/>
              <a:t>答辩人：李志圆</a:t>
            </a:r>
            <a:endParaRPr lang="en-US" altLang="zh-CN" dirty="0"/>
          </a:p>
          <a:p>
            <a:pPr>
              <a:lnSpc>
                <a:spcPct val="150000"/>
              </a:lnSpc>
            </a:pPr>
            <a:r>
              <a:rPr lang="zh-CN" altLang="en-US" dirty="0"/>
              <a:t>导   师：吴立军教授</a:t>
            </a:r>
          </a:p>
        </p:txBody>
      </p:sp>
      <p:sp>
        <p:nvSpPr>
          <p:cNvPr id="6" name="矩形 5">
            <a:extLst>
              <a:ext uri="{FF2B5EF4-FFF2-40B4-BE49-F238E27FC236}">
                <a16:creationId xmlns:a16="http://schemas.microsoft.com/office/drawing/2014/main" id="{6C85F71A-BE06-4976-8446-9C9DCAEA7B3D}"/>
              </a:ext>
            </a:extLst>
          </p:cNvPr>
          <p:cNvSpPr/>
          <p:nvPr/>
        </p:nvSpPr>
        <p:spPr>
          <a:xfrm>
            <a:off x="4791478" y="4437112"/>
            <a:ext cx="3816424" cy="874407"/>
          </a:xfrm>
          <a:prstGeom prst="rect">
            <a:avLst/>
          </a:prstGeom>
        </p:spPr>
        <p:txBody>
          <a:bodyPr wrap="square">
            <a:spAutoFit/>
          </a:bodyPr>
          <a:lstStyle/>
          <a:p>
            <a:pPr>
              <a:lnSpc>
                <a:spcPct val="150000"/>
              </a:lnSpc>
            </a:pPr>
            <a:r>
              <a:rPr lang="zh-CN" altLang="en-US" dirty="0"/>
              <a:t>学   号：</a:t>
            </a:r>
            <a:r>
              <a:rPr lang="en-US" altLang="zh-CN" dirty="0"/>
              <a:t>201911081315</a:t>
            </a:r>
          </a:p>
          <a:p>
            <a:pPr>
              <a:lnSpc>
                <a:spcPct val="150000"/>
              </a:lnSpc>
            </a:pPr>
            <a:r>
              <a:rPr lang="zh-CN" altLang="en-US" dirty="0"/>
              <a:t>学   院：计算机科学与工程学院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10</a:t>
            </a:fld>
            <a:endParaRPr lang="zh-CN" altLang="en-US"/>
          </a:p>
        </p:txBody>
      </p:sp>
      <p:sp>
        <p:nvSpPr>
          <p:cNvPr id="4" name="标题 3"/>
          <p:cNvSpPr>
            <a:spLocks noGrp="1"/>
          </p:cNvSpPr>
          <p:nvPr>
            <p:ph type="title"/>
          </p:nvPr>
        </p:nvSpPr>
        <p:spPr/>
        <p:txBody>
          <a:bodyPr/>
          <a:lstStyle/>
          <a:p>
            <a:r>
              <a:rPr lang="zh-CN" altLang="en-US" sz="2400" dirty="0"/>
              <a:t>科研成果</a:t>
            </a:r>
          </a:p>
        </p:txBody>
      </p:sp>
      <p:sp>
        <p:nvSpPr>
          <p:cNvPr id="60" name="文本框 224"/>
          <p:cNvSpPr txBox="1">
            <a:spLocks noChangeArrowheads="1"/>
          </p:cNvSpPr>
          <p:nvPr/>
        </p:nvSpPr>
        <p:spPr bwMode="auto">
          <a:xfrm>
            <a:off x="357368" y="1067115"/>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FF0000"/>
                </a:solidFill>
                <a:latin typeface="微软雅黑" panose="020B0503020204020204" pitchFamily="34" charset="-122"/>
                <a:ea typeface="微软雅黑" panose="020B0503020204020204" pitchFamily="34" charset="-122"/>
              </a:rPr>
              <a:t>框架结构</a:t>
            </a:r>
            <a:r>
              <a:rPr lang="zh-CN" altLang="en-US" sz="2400" b="1" dirty="0">
                <a:solidFill>
                  <a:srgbClr val="0D0957"/>
                </a:solidFill>
                <a:latin typeface="微软雅黑" panose="020B0503020204020204" pitchFamily="34" charset="-122"/>
                <a:ea typeface="微软雅黑" panose="020B0503020204020204" pitchFamily="34" charset="-122"/>
              </a:rPr>
              <a:t>：</a:t>
            </a:r>
            <a:r>
              <a:rPr lang="en-US" altLang="zh-CN" sz="2400" b="1" dirty="0">
                <a:solidFill>
                  <a:srgbClr val="0D0957"/>
                </a:solidFill>
                <a:latin typeface="微软雅黑" panose="020B0503020204020204" pitchFamily="34" charset="-122"/>
                <a:ea typeface="微软雅黑" panose="020B0503020204020204" pitchFamily="34" charset="-122"/>
              </a:rPr>
              <a:t>Deep Motor System</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62" name="Rectangle 4"/>
          <p:cNvSpPr txBox="1">
            <a:spLocks noChangeArrowheads="1"/>
          </p:cNvSpPr>
          <p:nvPr/>
        </p:nvSpPr>
        <p:spPr bwMode="auto">
          <a:xfrm>
            <a:off x="374793" y="1658952"/>
            <a:ext cx="7956976" cy="1477315"/>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zh-CN" altLang="en-US" dirty="0"/>
              <a:t>为了理解他人的行为，感知者必须首先观察行为，然后对其进行</a:t>
            </a:r>
            <a:r>
              <a:rPr lang="zh-CN" altLang="en-US" dirty="0">
                <a:solidFill>
                  <a:srgbClr val="FF0000"/>
                </a:solidFill>
              </a:rPr>
              <a:t>心理模仿</a:t>
            </a:r>
            <a:r>
              <a:rPr lang="zh-CN" altLang="en-US" dirty="0"/>
              <a:t>，并通过镜像神经系统将观察到的行为与模仿的行为进行</a:t>
            </a:r>
            <a:r>
              <a:rPr lang="zh-CN" altLang="en-US" dirty="0">
                <a:solidFill>
                  <a:srgbClr val="FF0000"/>
                </a:solidFill>
              </a:rPr>
              <a:t>比较</a:t>
            </a:r>
            <a:endParaRPr lang="en-US" altLang="zh-CN" dirty="0">
              <a:solidFill>
                <a:srgbClr val="FF0000"/>
              </a:solidFill>
            </a:endParaRPr>
          </a:p>
          <a:p>
            <a:pPr>
              <a:lnSpc>
                <a:spcPct val="100000"/>
              </a:lnSpc>
              <a:spcBef>
                <a:spcPts val="0"/>
              </a:spcBef>
              <a:spcAft>
                <a:spcPts val="0"/>
              </a:spcAft>
            </a:pPr>
            <a:endParaRPr lang="en-US" altLang="zh-CN" dirty="0">
              <a:solidFill>
                <a:srgbClr val="FF0000"/>
              </a:solidFill>
            </a:endParaRPr>
          </a:p>
          <a:p>
            <a:pPr>
              <a:lnSpc>
                <a:spcPct val="100000"/>
              </a:lnSpc>
              <a:spcBef>
                <a:spcPts val="0"/>
              </a:spcBef>
              <a:spcAft>
                <a:spcPts val="0"/>
              </a:spcAft>
            </a:pPr>
            <a:r>
              <a:rPr lang="zh-CN" altLang="en-US" dirty="0"/>
              <a:t>通过了解他人意图对其策略的</a:t>
            </a:r>
            <a:r>
              <a:rPr lang="zh-CN" altLang="en-US" dirty="0">
                <a:solidFill>
                  <a:srgbClr val="FF0000"/>
                </a:solidFill>
              </a:rPr>
              <a:t>因果效应</a:t>
            </a:r>
            <a:r>
              <a:rPr lang="zh-CN" altLang="en-US" dirty="0"/>
              <a:t>，将自己的策略与合作伙伴的策略相匹配</a:t>
            </a:r>
            <a:endParaRPr lang="en-US" altLang="zh-CN" dirty="0">
              <a:solidFill>
                <a:srgbClr val="FF0000"/>
              </a:solidFill>
            </a:endParaRPr>
          </a:p>
        </p:txBody>
      </p:sp>
      <p:pic>
        <p:nvPicPr>
          <p:cNvPr id="6" name="图片 5">
            <a:extLst>
              <a:ext uri="{FF2B5EF4-FFF2-40B4-BE49-F238E27FC236}">
                <a16:creationId xmlns:a16="http://schemas.microsoft.com/office/drawing/2014/main" id="{5A9CDB9D-AB08-4B4A-A076-800D8F6A3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80949"/>
            <a:ext cx="9144000" cy="3131820"/>
          </a:xfrm>
          <a:prstGeom prst="rect">
            <a:avLst/>
          </a:prstGeom>
        </p:spPr>
      </p:pic>
    </p:spTree>
    <p:extLst>
      <p:ext uri="{BB962C8B-B14F-4D97-AF65-F5344CB8AC3E}">
        <p14:creationId xmlns:p14="http://schemas.microsoft.com/office/powerpoint/2010/main" val="182031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11</a:t>
            </a:fld>
            <a:endParaRPr lang="zh-CN" altLang="en-US"/>
          </a:p>
        </p:txBody>
      </p:sp>
      <p:sp>
        <p:nvSpPr>
          <p:cNvPr id="4" name="标题 3"/>
          <p:cNvSpPr>
            <a:spLocks noGrp="1"/>
          </p:cNvSpPr>
          <p:nvPr>
            <p:ph type="title"/>
          </p:nvPr>
        </p:nvSpPr>
        <p:spPr/>
        <p:txBody>
          <a:bodyPr/>
          <a:lstStyle/>
          <a:p>
            <a:r>
              <a:rPr lang="zh-CN" altLang="en-US" sz="2400" dirty="0"/>
              <a:t>科研成果</a:t>
            </a:r>
          </a:p>
        </p:txBody>
      </p:sp>
      <p:sp>
        <p:nvSpPr>
          <p:cNvPr id="8" name="文本框 224"/>
          <p:cNvSpPr txBox="1">
            <a:spLocks noChangeArrowheads="1"/>
          </p:cNvSpPr>
          <p:nvPr/>
        </p:nvSpPr>
        <p:spPr bwMode="auto">
          <a:xfrm>
            <a:off x="200762" y="1336907"/>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0D0957"/>
                </a:solidFill>
                <a:latin typeface="微软雅黑" panose="020B0503020204020204" pitchFamily="34" charset="-122"/>
                <a:ea typeface="微软雅黑" panose="020B0503020204020204" pitchFamily="34" charset="-122"/>
              </a:rPr>
              <a:t>论文</a:t>
            </a:r>
          </a:p>
        </p:txBody>
      </p:sp>
      <p:sp>
        <p:nvSpPr>
          <p:cNvPr id="10" name="文本框 9"/>
          <p:cNvSpPr txBox="1"/>
          <p:nvPr/>
        </p:nvSpPr>
        <p:spPr>
          <a:xfrm>
            <a:off x="200762" y="1856751"/>
            <a:ext cx="8780610" cy="830997"/>
          </a:xfrm>
          <a:prstGeom prst="rect">
            <a:avLst/>
          </a:prstGeom>
          <a:noFill/>
        </p:spPr>
        <p:txBody>
          <a:bodyPr wrap="square" rtlCol="0">
            <a:spAutoFit/>
          </a:bodyPr>
          <a:lstStyle/>
          <a:p>
            <a:pPr marL="285750" indent="-285750">
              <a:buFont typeface="Wingdings" panose="05000000000000000000" pitchFamily="2" charset="2"/>
              <a:buChar char="l"/>
            </a:pPr>
            <a:r>
              <a:rPr lang="en-US" altLang="zh-CN" sz="1600" dirty="0"/>
              <a:t>Z. Li et al., "Online Coordinated NFV Resource Allocation via Novel Machine Learning Techniques," in IEEE Transactions on Network and Service Management, 2022, </a:t>
            </a:r>
            <a:r>
              <a:rPr lang="en-US" altLang="zh-CN" sz="1600" dirty="0" err="1"/>
              <a:t>doi</a:t>
            </a:r>
            <a:r>
              <a:rPr lang="en-US" altLang="zh-CN" sz="1600" dirty="0"/>
              <a:t>: 10.1109/TNSM.2022.3205900.</a:t>
            </a:r>
            <a:endParaRPr lang="zh-CN" altLang="en-US" sz="1600" dirty="0"/>
          </a:p>
        </p:txBody>
      </p:sp>
      <p:sp>
        <p:nvSpPr>
          <p:cNvPr id="11" name="文本框 224"/>
          <p:cNvSpPr txBox="1">
            <a:spLocks noChangeArrowheads="1"/>
          </p:cNvSpPr>
          <p:nvPr/>
        </p:nvSpPr>
        <p:spPr bwMode="auto">
          <a:xfrm>
            <a:off x="181695" y="2428726"/>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0D0957"/>
                </a:solidFill>
                <a:latin typeface="微软雅黑" panose="020B0503020204020204" pitchFamily="34" charset="-122"/>
                <a:ea typeface="微软雅黑" panose="020B0503020204020204" pitchFamily="34" charset="-122"/>
              </a:rPr>
              <a:t>专利</a:t>
            </a:r>
          </a:p>
        </p:txBody>
      </p:sp>
      <p:sp>
        <p:nvSpPr>
          <p:cNvPr id="15" name="文本框 14"/>
          <p:cNvSpPr txBox="1"/>
          <p:nvPr/>
        </p:nvSpPr>
        <p:spPr>
          <a:xfrm>
            <a:off x="181695" y="3013501"/>
            <a:ext cx="8780610" cy="830997"/>
          </a:xfrm>
          <a:prstGeom prst="rect">
            <a:avLst/>
          </a:prstGeom>
          <a:noFill/>
        </p:spPr>
        <p:txBody>
          <a:bodyPr wrap="square" rtlCol="0">
            <a:spAutoFit/>
          </a:bodyPr>
          <a:lstStyle/>
          <a:p>
            <a:r>
              <a:rPr lang="zh-CN" altLang="en-US" sz="1600" dirty="0"/>
              <a:t>     </a:t>
            </a:r>
            <a:r>
              <a:rPr lang="zh-CN" altLang="en-US" sz="1600" b="1" dirty="0"/>
              <a:t>已申请发明专利</a:t>
            </a:r>
            <a:r>
              <a:rPr lang="en-US" altLang="zh-CN" sz="1600" b="1" dirty="0"/>
              <a:t>2</a:t>
            </a:r>
            <a:r>
              <a:rPr lang="zh-CN" altLang="en-US" sz="1600" b="1" dirty="0"/>
              <a:t>项：</a:t>
            </a:r>
            <a:endParaRPr lang="en-US" altLang="zh-CN" sz="1600" dirty="0"/>
          </a:p>
          <a:p>
            <a:pPr marL="285750" indent="-285750">
              <a:buFont typeface="Wingdings" panose="05000000000000000000" pitchFamily="2" charset="2"/>
              <a:buChar char="l"/>
            </a:pPr>
            <a:r>
              <a:rPr lang="zh-CN" altLang="en-US" sz="1600" dirty="0"/>
              <a:t>电子科技大学</a:t>
            </a:r>
            <a:r>
              <a:rPr lang="en-US" altLang="zh-CN" sz="1600" dirty="0"/>
              <a:t>.</a:t>
            </a:r>
            <a:r>
              <a:rPr lang="zh-CN" altLang="en-US" sz="1600" dirty="0"/>
              <a:t>一种</a:t>
            </a:r>
            <a:r>
              <a:rPr lang="en-US" altLang="zh-CN" sz="1600" dirty="0"/>
              <a:t>NFV</a:t>
            </a:r>
            <a:r>
              <a:rPr lang="zh-CN" altLang="en-US" sz="1600" dirty="0"/>
              <a:t>资源调度方法、装置以及系统</a:t>
            </a:r>
            <a:r>
              <a:rPr lang="en-US" altLang="zh-CN" sz="1600" dirty="0"/>
              <a:t>. </a:t>
            </a:r>
          </a:p>
          <a:p>
            <a:pPr marL="285750" indent="-285750">
              <a:buFont typeface="Wingdings" panose="05000000000000000000" pitchFamily="2" charset="2"/>
              <a:buChar char="l"/>
            </a:pPr>
            <a:r>
              <a:rPr lang="zh-CN" altLang="en-US" sz="1600" dirty="0"/>
              <a:t>电子科技大学</a:t>
            </a:r>
            <a:r>
              <a:rPr lang="en-US" altLang="zh-CN" sz="1600" dirty="0"/>
              <a:t>.</a:t>
            </a:r>
            <a:r>
              <a:rPr lang="zh-CN" altLang="en-US" sz="1600" dirty="0"/>
              <a:t>一种基于生成对抗网络的虚拟网络映射方法及装置</a:t>
            </a:r>
            <a:r>
              <a:rPr lang="en-US" altLang="zh-CN" sz="16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12</a:t>
            </a:fld>
            <a:endParaRPr lang="zh-CN" altLang="en-US"/>
          </a:p>
        </p:txBody>
      </p:sp>
      <p:sp>
        <p:nvSpPr>
          <p:cNvPr id="4" name="标题 3"/>
          <p:cNvSpPr>
            <a:spLocks noGrp="1"/>
          </p:cNvSpPr>
          <p:nvPr>
            <p:ph type="title"/>
          </p:nvPr>
        </p:nvSpPr>
        <p:spPr/>
        <p:txBody>
          <a:bodyPr/>
          <a:lstStyle/>
          <a:p>
            <a:r>
              <a:rPr lang="zh-CN" altLang="en-US" sz="2400" dirty="0"/>
              <a:t>未来展望</a:t>
            </a:r>
          </a:p>
        </p:txBody>
      </p:sp>
      <p:sp>
        <p:nvSpPr>
          <p:cNvPr id="5" name="文本框 224"/>
          <p:cNvSpPr txBox="1">
            <a:spLocks noChangeArrowheads="1"/>
          </p:cNvSpPr>
          <p:nvPr/>
        </p:nvSpPr>
        <p:spPr bwMode="auto">
          <a:xfrm>
            <a:off x="337715" y="1340768"/>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0D0957"/>
                </a:solidFill>
                <a:latin typeface="微软雅黑" panose="020B0503020204020204" pitchFamily="34" charset="-122"/>
                <a:ea typeface="微软雅黑" panose="020B0503020204020204" pitchFamily="34" charset="-122"/>
              </a:rPr>
              <a:t>网络资源高效调度</a:t>
            </a:r>
          </a:p>
        </p:txBody>
      </p:sp>
      <p:sp>
        <p:nvSpPr>
          <p:cNvPr id="6" name="文本框 224"/>
          <p:cNvSpPr txBox="1">
            <a:spLocks noChangeArrowheads="1"/>
          </p:cNvSpPr>
          <p:nvPr/>
        </p:nvSpPr>
        <p:spPr bwMode="auto">
          <a:xfrm>
            <a:off x="337715" y="3008722"/>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0D0957"/>
                </a:solidFill>
                <a:latin typeface="微软雅黑" panose="020B0503020204020204" pitchFamily="34" charset="-122"/>
                <a:ea typeface="微软雅黑" panose="020B0503020204020204" pitchFamily="34" charset="-122"/>
              </a:rPr>
              <a:t>机器智能化</a:t>
            </a:r>
          </a:p>
        </p:txBody>
      </p:sp>
      <p:sp>
        <p:nvSpPr>
          <p:cNvPr id="11" name="文本框 10"/>
          <p:cNvSpPr txBox="1"/>
          <p:nvPr/>
        </p:nvSpPr>
        <p:spPr>
          <a:xfrm>
            <a:off x="173460" y="2033752"/>
            <a:ext cx="8757773" cy="707886"/>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t>利用</a:t>
            </a:r>
            <a:r>
              <a:rPr lang="en-US" altLang="zh-CN" sz="2000" dirty="0"/>
              <a:t>AI</a:t>
            </a:r>
            <a:r>
              <a:rPr lang="zh-CN" altLang="en-US" sz="2000" dirty="0"/>
              <a:t>等先进技术提升网络的“自配置、自优化”能力，为用户提供高速率、高可靠、低时延的新型网络服务。</a:t>
            </a:r>
            <a:endParaRPr lang="en-US" altLang="zh-CN" sz="2000" dirty="0"/>
          </a:p>
        </p:txBody>
      </p:sp>
      <p:sp>
        <p:nvSpPr>
          <p:cNvPr id="12" name="文本框 11"/>
          <p:cNvSpPr txBox="1"/>
          <p:nvPr/>
        </p:nvSpPr>
        <p:spPr>
          <a:xfrm>
            <a:off x="173460" y="3794455"/>
            <a:ext cx="8757773" cy="707886"/>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t>帮助多智能体人工智能等信息技术与机器人</a:t>
            </a:r>
            <a:r>
              <a:rPr lang="en-US" altLang="zh-CN" sz="2000" dirty="0"/>
              <a:t>(</a:t>
            </a:r>
            <a:r>
              <a:rPr lang="zh-CN" altLang="en-US" sz="2000" dirty="0"/>
              <a:t>无人机等</a:t>
            </a:r>
            <a:r>
              <a:rPr lang="en-US" altLang="zh-CN" sz="2000" dirty="0"/>
              <a:t>)</a:t>
            </a:r>
            <a:r>
              <a:rPr lang="zh-CN" altLang="en-US" sz="2000" dirty="0"/>
              <a:t>技术加速融合，提升智能水平及自主可控能力</a:t>
            </a:r>
            <a:endParaRPr lang="en-US" altLang="zh-CN" sz="2000" dirty="0"/>
          </a:p>
        </p:txBody>
      </p:sp>
      <p:sp>
        <p:nvSpPr>
          <p:cNvPr id="8" name="文本框 224">
            <a:extLst>
              <a:ext uri="{FF2B5EF4-FFF2-40B4-BE49-F238E27FC236}">
                <a16:creationId xmlns:a16="http://schemas.microsoft.com/office/drawing/2014/main" id="{590FD900-0C1A-485F-9B20-A02DB02A1D82}"/>
              </a:ext>
            </a:extLst>
          </p:cNvPr>
          <p:cNvSpPr txBox="1">
            <a:spLocks noChangeArrowheads="1"/>
          </p:cNvSpPr>
          <p:nvPr/>
        </p:nvSpPr>
        <p:spPr bwMode="auto">
          <a:xfrm>
            <a:off x="345603" y="4650731"/>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0D0957"/>
                </a:solidFill>
                <a:latin typeface="微软雅黑" panose="020B0503020204020204" pitchFamily="34" charset="-122"/>
                <a:ea typeface="微软雅黑" panose="020B0503020204020204" pitchFamily="34" charset="-122"/>
              </a:rPr>
              <a:t>赴外联培</a:t>
            </a:r>
          </a:p>
        </p:txBody>
      </p:sp>
      <p:sp>
        <p:nvSpPr>
          <p:cNvPr id="9" name="文本框 8">
            <a:extLst>
              <a:ext uri="{FF2B5EF4-FFF2-40B4-BE49-F238E27FC236}">
                <a16:creationId xmlns:a16="http://schemas.microsoft.com/office/drawing/2014/main" id="{B696E0FA-E728-45AD-965E-933F931C1514}"/>
              </a:ext>
            </a:extLst>
          </p:cNvPr>
          <p:cNvSpPr txBox="1"/>
          <p:nvPr/>
        </p:nvSpPr>
        <p:spPr>
          <a:xfrm>
            <a:off x="181348" y="5436464"/>
            <a:ext cx="8757773" cy="707886"/>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t>有幸得到国家留学基金委</a:t>
            </a:r>
            <a:r>
              <a:rPr lang="en-US" altLang="zh-CN" sz="2000" dirty="0"/>
              <a:t>(CSC)</a:t>
            </a:r>
            <a:r>
              <a:rPr lang="zh-CN" altLang="en-US" sz="2000" dirty="0"/>
              <a:t>的资助，将前往芬兰阿尔托大学进行为期一年的联合培养。回国后将继续致力于智能化发展。</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13</a:t>
            </a:fld>
            <a:endParaRPr lang="zh-CN" altLang="en-US"/>
          </a:p>
        </p:txBody>
      </p:sp>
      <p:sp>
        <p:nvSpPr>
          <p:cNvPr id="9" name="标题 1"/>
          <p:cNvSpPr>
            <a:spLocks noGrp="1"/>
          </p:cNvSpPr>
          <p:nvPr/>
        </p:nvSpPr>
        <p:spPr>
          <a:xfrm>
            <a:off x="302959" y="2874138"/>
            <a:ext cx="8811697" cy="1109724"/>
          </a:xfrm>
          <a:prstGeom prst="rect">
            <a:avLst/>
          </a:prstGeom>
        </p:spPr>
        <p:txBody>
          <a:bodyPr/>
          <a:lstStyle>
            <a:lvl1pPr algn="ctr" defTabSz="914400" rtl="0" eaLnBrk="1" latinLnBrk="0" hangingPunct="1">
              <a:lnSpc>
                <a:spcPct val="90000"/>
              </a:lnSpc>
              <a:spcBef>
                <a:spcPct val="0"/>
              </a:spcBef>
              <a:buNone/>
              <a:defRPr kumimoji="1" lang="zh-CN" altLang="en-US" sz="4800" b="1" kern="1200" dirty="0">
                <a:solidFill>
                  <a:srgbClr val="80008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defRPr>
            </a:lvl1pPr>
          </a:lstStyle>
          <a:p>
            <a:r>
              <a:rPr lang="zh-CN" altLang="en-US" sz="8000" dirty="0">
                <a:solidFill>
                  <a:srgbClr val="FF0000"/>
                </a:solidFill>
                <a:latin typeface="楷体" panose="02010609060101010101" pitchFamily="49" charset="-122"/>
                <a:ea typeface="楷体" panose="02010609060101010101" pitchFamily="49" charset="-122"/>
              </a:rPr>
              <a:t>谢  谢！</a:t>
            </a:r>
            <a:endParaRPr lang="en-US" altLang="zh-CN" sz="8000" dirty="0">
              <a:solidFill>
                <a:srgbClr val="FF0000"/>
              </a:solidFill>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endParaRPr>
          </a:p>
          <a:p>
            <a:endParaRPr lang="en-US" altLang="zh-CN" sz="4400" dirty="0">
              <a:solidFill>
                <a:srgbClr val="FF0000"/>
              </a:solidFill>
              <a:effectLst>
                <a:outerShdw blurRad="38100" dist="19050" dir="2700000" algn="tl" rotWithShape="0">
                  <a:schemeClr val="dk1">
                    <a:alpha val="40000"/>
                  </a:schemeClr>
                </a:outerShdw>
              </a:effectLst>
              <a:latin typeface="+mn-ea"/>
              <a:ea typeface="+mn-ea"/>
            </a:endParaRPr>
          </a:p>
          <a:p>
            <a:endParaRPr lang="en-US" altLang="zh-CN" sz="4400" dirty="0">
              <a:solidFill>
                <a:schemeClr val="tx1"/>
              </a:solidFill>
              <a:effectLst>
                <a:outerShdw blurRad="38100" dist="19050" dir="2700000" algn="tl" rotWithShape="0">
                  <a:schemeClr val="dk1">
                    <a:alpha val="40000"/>
                  </a:schemeClr>
                </a:outerShdw>
              </a:effectLst>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2</a:t>
            </a:fld>
            <a:endParaRPr lang="zh-CN" altLang="en-US"/>
          </a:p>
        </p:txBody>
      </p:sp>
      <p:sp>
        <p:nvSpPr>
          <p:cNvPr id="4" name="标题 3"/>
          <p:cNvSpPr>
            <a:spLocks noGrp="1"/>
          </p:cNvSpPr>
          <p:nvPr>
            <p:ph type="title"/>
          </p:nvPr>
        </p:nvSpPr>
        <p:spPr/>
        <p:txBody>
          <a:bodyPr/>
          <a:lstStyle/>
          <a:p>
            <a:r>
              <a:rPr lang="zh-CN" altLang="en-US" sz="2400" dirty="0"/>
              <a:t>目录</a:t>
            </a:r>
          </a:p>
        </p:txBody>
      </p:sp>
      <p:grpSp>
        <p:nvGrpSpPr>
          <p:cNvPr id="12" name="组合 11">
            <a:extLst>
              <a:ext uri="{FF2B5EF4-FFF2-40B4-BE49-F238E27FC236}">
                <a16:creationId xmlns:a16="http://schemas.microsoft.com/office/drawing/2014/main" id="{0A66B21A-24C6-435C-A509-3500CD5D2B13}"/>
              </a:ext>
            </a:extLst>
          </p:cNvPr>
          <p:cNvGrpSpPr/>
          <p:nvPr/>
        </p:nvGrpSpPr>
        <p:grpSpPr>
          <a:xfrm>
            <a:off x="1828433" y="2420134"/>
            <a:ext cx="5859780" cy="739140"/>
            <a:chOff x="3166110" y="1988820"/>
            <a:chExt cx="5859780" cy="739140"/>
          </a:xfrm>
        </p:grpSpPr>
        <p:sp>
          <p:nvSpPr>
            <p:cNvPr id="13" name="等腰三角形 12">
              <a:extLst>
                <a:ext uri="{FF2B5EF4-FFF2-40B4-BE49-F238E27FC236}">
                  <a16:creationId xmlns:a16="http://schemas.microsoft.com/office/drawing/2014/main" id="{FF7C6B57-39C2-4755-8CDA-59345E452FD3}"/>
                </a:ext>
              </a:extLst>
            </p:cNvPr>
            <p:cNvSpPr/>
            <p:nvPr/>
          </p:nvSpPr>
          <p:spPr>
            <a:xfrm rot="5400000">
              <a:off x="3136837" y="2152604"/>
              <a:ext cx="424462" cy="365916"/>
            </a:xfrm>
            <a:prstGeom prst="triangle">
              <a:avLst/>
            </a:prstGeom>
            <a:solidFill>
              <a:srgbClr val="AF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089F555-F0A4-44FF-9C35-50AEFCCBF3B3}"/>
                </a:ext>
              </a:extLst>
            </p:cNvPr>
            <p:cNvSpPr/>
            <p:nvPr/>
          </p:nvSpPr>
          <p:spPr>
            <a:xfrm>
              <a:off x="4376380" y="2096780"/>
              <a:ext cx="2339102" cy="523220"/>
            </a:xfrm>
            <a:prstGeom prst="rect">
              <a:avLst/>
            </a:prstGeom>
          </p:spPr>
          <p:txBody>
            <a:bodyPr wrap="none">
              <a:spAutoFit/>
            </a:bodyPr>
            <a:lstStyle/>
            <a:p>
              <a:pPr lvl="0"/>
              <a:r>
                <a:rPr lang="zh-CN" altLang="en-US" sz="2800" b="1" dirty="0">
                  <a:solidFill>
                    <a:schemeClr val="tx1">
                      <a:lumMod val="75000"/>
                      <a:lumOff val="25000"/>
                    </a:schemeClr>
                  </a:solidFill>
                </a:rPr>
                <a:t>一、科研成果</a:t>
              </a:r>
            </a:p>
          </p:txBody>
        </p:sp>
        <p:sp>
          <p:nvSpPr>
            <p:cNvPr id="15" name="矩形 14">
              <a:extLst>
                <a:ext uri="{FF2B5EF4-FFF2-40B4-BE49-F238E27FC236}">
                  <a16:creationId xmlns:a16="http://schemas.microsoft.com/office/drawing/2014/main" id="{80652A14-D5FE-416C-B36C-FD1D65393DEC}"/>
                </a:ext>
              </a:extLst>
            </p:cNvPr>
            <p:cNvSpPr/>
            <p:nvPr/>
          </p:nvSpPr>
          <p:spPr>
            <a:xfrm>
              <a:off x="3166110" y="1988820"/>
              <a:ext cx="5859780" cy="739140"/>
            </a:xfrm>
            <a:prstGeom prst="rect">
              <a:avLst/>
            </a:prstGeom>
            <a:noFill/>
            <a:ln>
              <a:solidFill>
                <a:srgbClr val="AF01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E954EE31-849E-496F-BB72-AE5877335F63}"/>
              </a:ext>
            </a:extLst>
          </p:cNvPr>
          <p:cNvGrpSpPr/>
          <p:nvPr/>
        </p:nvGrpSpPr>
        <p:grpSpPr>
          <a:xfrm>
            <a:off x="1828433" y="3717032"/>
            <a:ext cx="5859780" cy="739140"/>
            <a:chOff x="3166110" y="1988820"/>
            <a:chExt cx="5859780" cy="739140"/>
          </a:xfrm>
        </p:grpSpPr>
        <p:sp>
          <p:nvSpPr>
            <p:cNvPr id="17" name="等腰三角形 16">
              <a:extLst>
                <a:ext uri="{FF2B5EF4-FFF2-40B4-BE49-F238E27FC236}">
                  <a16:creationId xmlns:a16="http://schemas.microsoft.com/office/drawing/2014/main" id="{8DF23233-62E7-41B2-B6D3-64EEFBB22241}"/>
                </a:ext>
              </a:extLst>
            </p:cNvPr>
            <p:cNvSpPr/>
            <p:nvPr/>
          </p:nvSpPr>
          <p:spPr>
            <a:xfrm rot="5400000">
              <a:off x="3136837" y="2152604"/>
              <a:ext cx="424462" cy="365916"/>
            </a:xfrm>
            <a:prstGeom prst="triangle">
              <a:avLst/>
            </a:prstGeom>
            <a:solidFill>
              <a:srgbClr val="AF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50388A7-0CC6-42D8-9A82-BE0945BA64EA}"/>
                </a:ext>
              </a:extLst>
            </p:cNvPr>
            <p:cNvSpPr/>
            <p:nvPr/>
          </p:nvSpPr>
          <p:spPr>
            <a:xfrm>
              <a:off x="4376380" y="2096780"/>
              <a:ext cx="2339102" cy="523220"/>
            </a:xfrm>
            <a:prstGeom prst="rect">
              <a:avLst/>
            </a:prstGeom>
          </p:spPr>
          <p:txBody>
            <a:bodyPr wrap="none">
              <a:spAutoFit/>
            </a:bodyPr>
            <a:lstStyle/>
            <a:p>
              <a:pPr lvl="0"/>
              <a:r>
                <a:rPr lang="zh-CN" altLang="en-US" sz="2800" b="1" dirty="0">
                  <a:solidFill>
                    <a:schemeClr val="tx1">
                      <a:lumMod val="75000"/>
                      <a:lumOff val="25000"/>
                    </a:schemeClr>
                  </a:solidFill>
                </a:rPr>
                <a:t>二、未来展望</a:t>
              </a:r>
            </a:p>
          </p:txBody>
        </p:sp>
        <p:sp>
          <p:nvSpPr>
            <p:cNvPr id="19" name="矩形 18">
              <a:extLst>
                <a:ext uri="{FF2B5EF4-FFF2-40B4-BE49-F238E27FC236}">
                  <a16:creationId xmlns:a16="http://schemas.microsoft.com/office/drawing/2014/main" id="{FFB980E1-7151-4B02-8368-546790AF65AE}"/>
                </a:ext>
              </a:extLst>
            </p:cNvPr>
            <p:cNvSpPr/>
            <p:nvPr/>
          </p:nvSpPr>
          <p:spPr>
            <a:xfrm>
              <a:off x="3166110" y="1988820"/>
              <a:ext cx="5859780" cy="739140"/>
            </a:xfrm>
            <a:prstGeom prst="rect">
              <a:avLst/>
            </a:prstGeom>
            <a:noFill/>
            <a:ln>
              <a:solidFill>
                <a:srgbClr val="AF01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3</a:t>
            </a:fld>
            <a:endParaRPr lang="zh-CN" altLang="en-US"/>
          </a:p>
        </p:txBody>
      </p:sp>
      <p:sp>
        <p:nvSpPr>
          <p:cNvPr id="4" name="标题 3"/>
          <p:cNvSpPr>
            <a:spLocks noGrp="1"/>
          </p:cNvSpPr>
          <p:nvPr>
            <p:ph type="title"/>
          </p:nvPr>
        </p:nvSpPr>
        <p:spPr/>
        <p:txBody>
          <a:bodyPr/>
          <a:lstStyle/>
          <a:p>
            <a:r>
              <a:rPr lang="zh-CN" altLang="en-US" sz="2400" dirty="0"/>
              <a:t>科研成果</a:t>
            </a:r>
          </a:p>
        </p:txBody>
      </p:sp>
      <p:sp>
        <p:nvSpPr>
          <p:cNvPr id="60" name="文本框 224"/>
          <p:cNvSpPr txBox="1">
            <a:spLocks noChangeArrowheads="1"/>
          </p:cNvSpPr>
          <p:nvPr/>
        </p:nvSpPr>
        <p:spPr bwMode="auto">
          <a:xfrm>
            <a:off x="357368" y="1067115"/>
            <a:ext cx="8175072"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FF0000"/>
                </a:solidFill>
                <a:latin typeface="微软雅黑" panose="020B0503020204020204" pitchFamily="34" charset="-122"/>
                <a:ea typeface="微软雅黑" panose="020B0503020204020204" pitchFamily="34" charset="-122"/>
              </a:rPr>
              <a:t>工作一</a:t>
            </a:r>
            <a:r>
              <a:rPr lang="zh-CN" altLang="en-US" sz="2400" b="1" dirty="0">
                <a:solidFill>
                  <a:srgbClr val="0D0957"/>
                </a:solidFill>
                <a:latin typeface="微软雅黑" panose="020B0503020204020204" pitchFamily="34" charset="-122"/>
                <a:ea typeface="微软雅黑" panose="020B0503020204020204" pitchFamily="34" charset="-122"/>
              </a:rPr>
              <a:t>：基于机器学习的虚拟化网络的资源高效利用研究</a:t>
            </a:r>
          </a:p>
        </p:txBody>
      </p:sp>
      <p:sp>
        <p:nvSpPr>
          <p:cNvPr id="62" name="Rectangle 4"/>
          <p:cNvSpPr txBox="1">
            <a:spLocks noChangeArrowheads="1"/>
          </p:cNvSpPr>
          <p:nvPr/>
        </p:nvSpPr>
        <p:spPr bwMode="auto">
          <a:xfrm>
            <a:off x="357368" y="1766020"/>
            <a:ext cx="7984944" cy="923318"/>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zh-CN" altLang="en-US" dirty="0"/>
              <a:t>针对</a:t>
            </a:r>
            <a:r>
              <a:rPr lang="en-US" altLang="zh-CN" dirty="0">
                <a:solidFill>
                  <a:srgbClr val="FF0000"/>
                </a:solidFill>
              </a:rPr>
              <a:t>NFV</a:t>
            </a:r>
            <a:r>
              <a:rPr lang="zh-CN" altLang="zh-CN" dirty="0">
                <a:solidFill>
                  <a:srgbClr val="FF0000"/>
                </a:solidFill>
              </a:rPr>
              <a:t>资源分配</a:t>
            </a:r>
            <a:r>
              <a:rPr lang="en-US" altLang="zh-CN" dirty="0"/>
              <a:t>(</a:t>
            </a:r>
            <a:r>
              <a:rPr lang="zh-CN" altLang="zh-CN" dirty="0"/>
              <a:t>即</a:t>
            </a:r>
            <a:r>
              <a:rPr lang="en-US" altLang="zh-CN" dirty="0"/>
              <a:t>NFV-RA)</a:t>
            </a:r>
            <a:r>
              <a:rPr lang="zh-CN" altLang="en-US" dirty="0"/>
              <a:t>问题的</a:t>
            </a:r>
            <a:r>
              <a:rPr lang="zh-CN" altLang="en-US" dirty="0">
                <a:solidFill>
                  <a:srgbClr val="FF0000"/>
                </a:solidFill>
              </a:rPr>
              <a:t>动态性</a:t>
            </a:r>
            <a:r>
              <a:rPr lang="zh-CN" altLang="en-US" dirty="0"/>
              <a:t>和</a:t>
            </a:r>
            <a:r>
              <a:rPr lang="zh-CN" altLang="en-US" dirty="0">
                <a:solidFill>
                  <a:srgbClr val="FF0000"/>
                </a:solidFill>
              </a:rPr>
              <a:t>依赖性</a:t>
            </a:r>
            <a:r>
              <a:rPr lang="zh-CN" altLang="en-US" dirty="0"/>
              <a:t>特点，我们提出了</a:t>
            </a:r>
            <a:r>
              <a:rPr lang="zh-CN" altLang="en-US" dirty="0">
                <a:solidFill>
                  <a:srgbClr val="FF0000"/>
                </a:solidFill>
              </a:rPr>
              <a:t>在线协调式的资源分配框架</a:t>
            </a:r>
            <a:r>
              <a:rPr lang="en-US" altLang="zh-CN" dirty="0">
                <a:solidFill>
                  <a:srgbClr val="FF0000"/>
                </a:solidFill>
              </a:rPr>
              <a:t>(OCRA)</a:t>
            </a:r>
            <a:r>
              <a:rPr lang="zh-CN" altLang="en-US" dirty="0"/>
              <a:t>，将问题的三个阶段</a:t>
            </a:r>
            <a:r>
              <a:rPr lang="zh-CN" altLang="en-US" dirty="0">
                <a:solidFill>
                  <a:srgbClr val="FF0000"/>
                </a:solidFill>
              </a:rPr>
              <a:t>以在线的方式同时解决</a:t>
            </a:r>
            <a:r>
              <a:rPr lang="zh-CN" altLang="en-US" dirty="0"/>
              <a:t>。</a:t>
            </a:r>
            <a:endParaRPr lang="en-US" altLang="zh-CN" dirty="0"/>
          </a:p>
        </p:txBody>
      </p:sp>
      <p:pic>
        <p:nvPicPr>
          <p:cNvPr id="2" name="图片 1"/>
          <p:cNvPicPr>
            <a:picLocks noChangeAspect="1"/>
          </p:cNvPicPr>
          <p:nvPr/>
        </p:nvPicPr>
        <p:blipFill>
          <a:blip r:embed="rId3"/>
          <a:stretch>
            <a:fillRect/>
          </a:stretch>
        </p:blipFill>
        <p:spPr>
          <a:xfrm>
            <a:off x="349406" y="2912126"/>
            <a:ext cx="2568851" cy="2170860"/>
          </a:xfrm>
          <a:prstGeom prst="rect">
            <a:avLst/>
          </a:prstGeom>
        </p:spPr>
      </p:pic>
      <p:pic>
        <p:nvPicPr>
          <p:cNvPr id="5" name="图片 4"/>
          <p:cNvPicPr>
            <a:picLocks noChangeAspect="1"/>
          </p:cNvPicPr>
          <p:nvPr/>
        </p:nvPicPr>
        <p:blipFill>
          <a:blip r:embed="rId4"/>
          <a:stretch>
            <a:fillRect/>
          </a:stretch>
        </p:blipFill>
        <p:spPr>
          <a:xfrm>
            <a:off x="2910376" y="2912126"/>
            <a:ext cx="2592830" cy="2170860"/>
          </a:xfrm>
          <a:prstGeom prst="rect">
            <a:avLst/>
          </a:prstGeom>
        </p:spPr>
      </p:pic>
      <p:pic>
        <p:nvPicPr>
          <p:cNvPr id="6" name="图片 5"/>
          <p:cNvPicPr>
            <a:picLocks noChangeAspect="1"/>
          </p:cNvPicPr>
          <p:nvPr/>
        </p:nvPicPr>
        <p:blipFill>
          <a:blip r:embed="rId5"/>
          <a:stretch>
            <a:fillRect/>
          </a:stretch>
        </p:blipFill>
        <p:spPr>
          <a:xfrm>
            <a:off x="5503206" y="2912126"/>
            <a:ext cx="3300858" cy="1706320"/>
          </a:xfrm>
          <a:prstGeom prst="rect">
            <a:avLst/>
          </a:prstGeom>
        </p:spPr>
      </p:pic>
      <p:sp>
        <p:nvSpPr>
          <p:cNvPr id="13" name="矩形 12"/>
          <p:cNvSpPr/>
          <p:nvPr/>
        </p:nvSpPr>
        <p:spPr>
          <a:xfrm>
            <a:off x="59083" y="5098025"/>
            <a:ext cx="3149496" cy="415498"/>
          </a:xfrm>
          <a:prstGeom prst="rect">
            <a:avLst/>
          </a:prstGeom>
        </p:spPr>
        <p:txBody>
          <a:bodyPr wrap="square">
            <a:spAutoFit/>
          </a:bodyPr>
          <a:lstStyle/>
          <a:p>
            <a:pPr algn="ctr" eaLnBrk="0" fontAlgn="base" hangingPunct="0">
              <a:spcBef>
                <a:spcPct val="0"/>
              </a:spcBef>
              <a:spcAft>
                <a:spcPct val="0"/>
              </a:spcAft>
            </a:pPr>
            <a:r>
              <a:rPr lang="en-US" altLang="zh-CN" sz="1200" dirty="0"/>
              <a:t>VNFs</a:t>
            </a:r>
            <a:r>
              <a:rPr lang="zh-CN" altLang="en-US" sz="1200" dirty="0">
                <a:solidFill>
                  <a:srgbClr val="FF0000"/>
                </a:solidFill>
              </a:rPr>
              <a:t>链合成</a:t>
            </a:r>
            <a:endParaRPr lang="en-US" altLang="zh-CN" sz="1200" dirty="0">
              <a:solidFill>
                <a:srgbClr val="FF0000"/>
              </a:solidFill>
            </a:endParaRPr>
          </a:p>
          <a:p>
            <a:pPr algn="ctr" eaLnBrk="0" fontAlgn="base" hangingPunct="0">
              <a:spcBef>
                <a:spcPct val="0"/>
              </a:spcBef>
              <a:spcAft>
                <a:spcPct val="0"/>
              </a:spcAft>
            </a:pPr>
            <a:r>
              <a:rPr lang="zh-CN" altLang="en-US" sz="900" b="1" dirty="0">
                <a:solidFill>
                  <a:prstClr val="black"/>
                </a:solidFill>
                <a:latin typeface="微软雅黑" panose="020B0503020204020204" pitchFamily="34" charset="-122"/>
                <a:ea typeface="微软雅黑" panose="020B0503020204020204" pitchFamily="34" charset="-122"/>
              </a:rPr>
              <a:t>动态地组成</a:t>
            </a:r>
            <a:r>
              <a:rPr lang="en-US" altLang="zh-CN" sz="900" b="1" dirty="0">
                <a:solidFill>
                  <a:prstClr val="black"/>
                </a:solidFill>
                <a:latin typeface="微软雅黑" panose="020B0503020204020204" pitchFamily="34" charset="-122"/>
                <a:ea typeface="微软雅黑" panose="020B0503020204020204" pitchFamily="34" charset="-122"/>
              </a:rPr>
              <a:t>VNF</a:t>
            </a:r>
            <a:r>
              <a:rPr lang="zh-CN" altLang="en-US" sz="900" b="1" dirty="0">
                <a:solidFill>
                  <a:prstClr val="black"/>
                </a:solidFill>
                <a:latin typeface="微软雅黑" panose="020B0503020204020204" pitchFamily="34" charset="-122"/>
                <a:ea typeface="微软雅黑" panose="020B0503020204020204" pitchFamily="34" charset="-122"/>
              </a:rPr>
              <a:t>链，生成</a:t>
            </a:r>
            <a:r>
              <a:rPr lang="en-US" altLang="zh-CN" sz="900" b="1" dirty="0">
                <a:solidFill>
                  <a:srgbClr val="FF0000"/>
                </a:solidFill>
                <a:latin typeface="微软雅黑" panose="020B0503020204020204" pitchFamily="34" charset="-122"/>
                <a:ea typeface="微软雅黑" panose="020B0503020204020204" pitchFamily="34" charset="-122"/>
              </a:rPr>
              <a:t>VNF</a:t>
            </a:r>
            <a:r>
              <a:rPr lang="zh-CN" altLang="en-US" sz="900" b="1" dirty="0">
                <a:solidFill>
                  <a:srgbClr val="FF0000"/>
                </a:solidFill>
                <a:latin typeface="微软雅黑" panose="020B0503020204020204" pitchFamily="34" charset="-122"/>
                <a:ea typeface="微软雅黑" panose="020B0503020204020204" pitchFamily="34" charset="-122"/>
              </a:rPr>
              <a:t>转发图</a:t>
            </a:r>
          </a:p>
        </p:txBody>
      </p:sp>
      <p:sp>
        <p:nvSpPr>
          <p:cNvPr id="14" name="矩形 13"/>
          <p:cNvSpPr/>
          <p:nvPr/>
        </p:nvSpPr>
        <p:spPr>
          <a:xfrm>
            <a:off x="5937706" y="5086278"/>
            <a:ext cx="2431857" cy="553998"/>
          </a:xfrm>
          <a:prstGeom prst="rect">
            <a:avLst/>
          </a:prstGeom>
        </p:spPr>
        <p:txBody>
          <a:bodyPr wrap="square">
            <a:spAutoFit/>
          </a:bodyPr>
          <a:lstStyle/>
          <a:p>
            <a:pPr algn="ctr" eaLnBrk="0" fontAlgn="base" hangingPunct="0">
              <a:spcBef>
                <a:spcPct val="0"/>
              </a:spcBef>
              <a:spcAft>
                <a:spcPct val="0"/>
              </a:spcAft>
            </a:pPr>
            <a:r>
              <a:rPr lang="en-US" altLang="zh-CN" sz="1200" dirty="0"/>
              <a:t>VNFs</a:t>
            </a:r>
            <a:r>
              <a:rPr lang="zh-CN" altLang="en-US" sz="1200" dirty="0"/>
              <a:t>调度</a:t>
            </a:r>
            <a:endParaRPr lang="en-US" altLang="zh-CN" sz="1200" dirty="0"/>
          </a:p>
          <a:p>
            <a:pPr algn="ctr" eaLnBrk="0" fontAlgn="base" hangingPunct="0">
              <a:spcBef>
                <a:spcPct val="0"/>
              </a:spcBef>
              <a:spcAft>
                <a:spcPct val="0"/>
              </a:spcAft>
            </a:pPr>
            <a:r>
              <a:rPr lang="zh-CN" altLang="en-US" sz="900" b="1" dirty="0">
                <a:solidFill>
                  <a:prstClr val="black"/>
                </a:solidFill>
                <a:latin typeface="微软雅黑" panose="020B0503020204020204" pitchFamily="34" charset="-122"/>
                <a:ea typeface="微软雅黑" panose="020B0503020204020204" pitchFamily="34" charset="-122"/>
              </a:rPr>
              <a:t>执行每个网络功能以使总执行时间最小化而不降低服务性能</a:t>
            </a:r>
          </a:p>
        </p:txBody>
      </p:sp>
      <p:sp>
        <p:nvSpPr>
          <p:cNvPr id="15" name="矩形 14"/>
          <p:cNvSpPr/>
          <p:nvPr/>
        </p:nvSpPr>
        <p:spPr>
          <a:xfrm>
            <a:off x="3053425" y="5108421"/>
            <a:ext cx="2592830" cy="415498"/>
          </a:xfrm>
          <a:prstGeom prst="rect">
            <a:avLst/>
          </a:prstGeom>
        </p:spPr>
        <p:txBody>
          <a:bodyPr wrap="square">
            <a:spAutoFit/>
          </a:bodyPr>
          <a:lstStyle/>
          <a:p>
            <a:pPr algn="ctr" eaLnBrk="0" fontAlgn="base" hangingPunct="0">
              <a:spcBef>
                <a:spcPct val="0"/>
              </a:spcBef>
              <a:spcAft>
                <a:spcPct val="0"/>
              </a:spcAft>
            </a:pPr>
            <a:r>
              <a:rPr lang="en-US" altLang="zh-CN" sz="1200" dirty="0"/>
              <a:t>VNFs</a:t>
            </a:r>
            <a:r>
              <a:rPr lang="zh-CN" altLang="en-US" sz="1200" dirty="0">
                <a:solidFill>
                  <a:srgbClr val="FF0000"/>
                </a:solidFill>
              </a:rPr>
              <a:t>转发图嵌入</a:t>
            </a:r>
            <a:endParaRPr lang="en-US" altLang="zh-CN" sz="1200" dirty="0">
              <a:solidFill>
                <a:srgbClr val="FF0000"/>
              </a:solidFill>
            </a:endParaRPr>
          </a:p>
          <a:p>
            <a:pPr algn="ctr" eaLnBrk="0" fontAlgn="base" hangingPunct="0">
              <a:spcBef>
                <a:spcPct val="0"/>
              </a:spcBef>
              <a:spcAft>
                <a:spcPct val="0"/>
              </a:spcAft>
            </a:pPr>
            <a:r>
              <a:rPr lang="zh-CN" altLang="en-US" sz="900" b="1" dirty="0">
                <a:latin typeface="微软雅黑" panose="020B0503020204020204" pitchFamily="34" charset="-122"/>
                <a:ea typeface="微软雅黑" panose="020B0503020204020204" pitchFamily="34" charset="-122"/>
              </a:rPr>
              <a:t>在网络基础设施中分配</a:t>
            </a:r>
            <a:r>
              <a:rPr lang="en-US" altLang="zh-CN" sz="900" b="1" dirty="0">
                <a:latin typeface="微软雅黑" panose="020B0503020204020204" pitchFamily="34" charset="-122"/>
                <a:ea typeface="微软雅黑" panose="020B0503020204020204" pitchFamily="34" charset="-122"/>
              </a:rPr>
              <a:t>VNF-FGs</a:t>
            </a:r>
            <a:endParaRPr lang="zh-CN" altLang="en-US" sz="900" b="1" dirty="0">
              <a:latin typeface="微软雅黑" panose="020B0503020204020204" pitchFamily="34" charset="-122"/>
              <a:ea typeface="微软雅黑" panose="020B0503020204020204" pitchFamily="34" charset="-122"/>
            </a:endParaRPr>
          </a:p>
        </p:txBody>
      </p:sp>
      <p:sp>
        <p:nvSpPr>
          <p:cNvPr id="16" name="Rectangle 4"/>
          <p:cNvSpPr txBox="1">
            <a:spLocks noChangeArrowheads="1"/>
          </p:cNvSpPr>
          <p:nvPr/>
        </p:nvSpPr>
        <p:spPr bwMode="auto">
          <a:xfrm>
            <a:off x="388206" y="5640276"/>
            <a:ext cx="8367588" cy="905236"/>
          </a:xfrm>
          <a:prstGeom prst="rect">
            <a:avLst/>
          </a:prstGeom>
          <a:ln w="19050">
            <a:solidFill>
              <a:srgbClr val="2B6AB7"/>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91429" tIns="45714" rIns="91429" bIns="45714">
            <a:spAutoFit/>
          </a:bodyPr>
          <a:lstStyle>
            <a:defPPr>
              <a:defRPr lang="zh-CN"/>
            </a:defPPr>
            <a:lvl1pPr marL="393700" indent="-285750" algn="just" eaLnBrk="0" fontAlgn="base" hangingPunct="0">
              <a:lnSpc>
                <a:spcPct val="130000"/>
              </a:lnSpc>
              <a:spcBef>
                <a:spcPts val="0"/>
              </a:spcBef>
              <a:spcAft>
                <a:spcPts val="0"/>
              </a:spcAft>
              <a:buClr>
                <a:srgbClr val="FF0000"/>
              </a:buClr>
              <a:buSzPct val="90000"/>
              <a:buFont typeface="Wingdings" panose="05000000000000000000" pitchFamily="2" charset="2"/>
              <a:buChar char="l"/>
              <a:defRPr sz="1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solidFill>
                  <a:schemeClr val="dk1"/>
                </a:solidFill>
              </a:defRPr>
            </a:lvl2pPr>
            <a:lvl3pPr marL="1143000" indent="-228600" eaLnBrk="0" fontAlgn="base" hangingPunct="0">
              <a:spcBef>
                <a:spcPct val="20000"/>
              </a:spcBef>
              <a:spcAft>
                <a:spcPct val="0"/>
              </a:spcAft>
              <a:buClr>
                <a:schemeClr val="tx1"/>
              </a:buClr>
              <a:buChar char="•"/>
              <a:defRPr>
                <a:solidFill>
                  <a:schemeClr val="dk1"/>
                </a:solidFill>
              </a:defRPr>
            </a:lvl3pPr>
            <a:lvl4pPr marL="1600200" indent="-228600" eaLnBrk="0" fontAlgn="base" hangingPunct="0">
              <a:spcBef>
                <a:spcPct val="20000"/>
              </a:spcBef>
              <a:spcAft>
                <a:spcPct val="0"/>
              </a:spcAft>
              <a:buChar char="–"/>
              <a:defRPr sz="2000">
                <a:solidFill>
                  <a:schemeClr val="dk1"/>
                </a:solidFill>
              </a:defRPr>
            </a:lvl4pPr>
            <a:lvl5pPr marL="2057400" indent="-228600" eaLnBrk="0" fontAlgn="base" hangingPunct="0">
              <a:spcBef>
                <a:spcPct val="20000"/>
              </a:spcBef>
              <a:spcAft>
                <a:spcPct val="0"/>
              </a:spcAft>
              <a:buChar char="»"/>
              <a:defRPr sz="2000">
                <a:solidFill>
                  <a:schemeClr val="dk1"/>
                </a:solidFill>
              </a:defRPr>
            </a:lvl5pPr>
            <a:lvl6pPr marL="2514600" indent="-228600">
              <a:lnSpc>
                <a:spcPct val="90000"/>
              </a:lnSpc>
              <a:spcBef>
                <a:spcPts val="500"/>
              </a:spcBef>
              <a:buFont typeface="Arial" panose="020B0604020202020204" pitchFamily="34" charset="0"/>
              <a:buChar char="•"/>
              <a:defRPr>
                <a:solidFill>
                  <a:schemeClr val="dk1"/>
                </a:solidFill>
              </a:defRPr>
            </a:lvl6pPr>
            <a:lvl7pPr marL="2971800" indent="-228600">
              <a:lnSpc>
                <a:spcPct val="90000"/>
              </a:lnSpc>
              <a:spcBef>
                <a:spcPts val="500"/>
              </a:spcBef>
              <a:buFont typeface="Arial" panose="020B0604020202020204" pitchFamily="34" charset="0"/>
              <a:buChar char="•"/>
              <a:defRPr>
                <a:solidFill>
                  <a:schemeClr val="dk1"/>
                </a:solidFill>
              </a:defRPr>
            </a:lvl7pPr>
            <a:lvl8pPr marL="3429000" indent="-228600">
              <a:lnSpc>
                <a:spcPct val="90000"/>
              </a:lnSpc>
              <a:spcBef>
                <a:spcPts val="500"/>
              </a:spcBef>
              <a:buFont typeface="Arial" panose="020B0604020202020204" pitchFamily="34" charset="0"/>
              <a:buChar char="•"/>
              <a:defRPr>
                <a:solidFill>
                  <a:schemeClr val="dk1"/>
                </a:solidFill>
              </a:defRPr>
            </a:lvl8pPr>
            <a:lvl9pPr marL="3886200" indent="-228600">
              <a:lnSpc>
                <a:spcPct val="90000"/>
              </a:lnSpc>
              <a:spcBef>
                <a:spcPts val="500"/>
              </a:spcBef>
              <a:buFont typeface="Arial" panose="020B0604020202020204" pitchFamily="34" charset="0"/>
              <a:buChar char="•"/>
              <a:defRPr>
                <a:solidFill>
                  <a:schemeClr val="dk1"/>
                </a:solidFill>
              </a:defRPr>
            </a:lvl9pPr>
          </a:lstStyle>
          <a:p>
            <a:r>
              <a:rPr lang="zh-CN" altLang="zh-CN" dirty="0">
                <a:solidFill>
                  <a:srgbClr val="0D0957"/>
                </a:solidFill>
                <a:latin typeface="微软雅黑" panose="020B0503020204020204" pitchFamily="34" charset="-122"/>
                <a:cs typeface="+mn-cs"/>
              </a:rPr>
              <a:t>我们</a:t>
            </a:r>
            <a:r>
              <a:rPr lang="zh-CN" altLang="en-US" dirty="0">
                <a:solidFill>
                  <a:srgbClr val="0D0957"/>
                </a:solidFill>
                <a:latin typeface="微软雅黑" panose="020B0503020204020204" pitchFamily="34" charset="-122"/>
                <a:cs typeface="+mn-cs"/>
              </a:rPr>
              <a:t>将</a:t>
            </a:r>
            <a:r>
              <a:rPr lang="en-US" altLang="zh-CN" dirty="0">
                <a:solidFill>
                  <a:srgbClr val="0D0957"/>
                </a:solidFill>
                <a:latin typeface="微软雅黑" panose="020B0503020204020204" pitchFamily="34" charset="-122"/>
                <a:cs typeface="+mn-cs"/>
              </a:rPr>
              <a:t>NFV-RA</a:t>
            </a:r>
            <a:r>
              <a:rPr lang="zh-CN" altLang="en-US" dirty="0">
                <a:solidFill>
                  <a:srgbClr val="0D0957"/>
                </a:solidFill>
                <a:latin typeface="微软雅黑" panose="020B0503020204020204" pitchFamily="34" charset="-122"/>
                <a:cs typeface="+mn-cs"/>
              </a:rPr>
              <a:t>形式化为</a:t>
            </a:r>
            <a:r>
              <a:rPr lang="en-US" altLang="zh-CN" dirty="0">
                <a:solidFill>
                  <a:srgbClr val="0D0957"/>
                </a:solidFill>
                <a:latin typeface="微软雅黑" panose="020B0503020204020204" pitchFamily="34" charset="-122"/>
                <a:cs typeface="+mn-cs"/>
              </a:rPr>
              <a:t>MIP</a:t>
            </a:r>
            <a:r>
              <a:rPr lang="zh-CN" altLang="en-US" dirty="0">
                <a:solidFill>
                  <a:srgbClr val="0D0957"/>
                </a:solidFill>
                <a:latin typeface="微软雅黑" panose="020B0503020204020204" pitchFamily="34" charset="-122"/>
                <a:cs typeface="+mn-cs"/>
              </a:rPr>
              <a:t>问题，利用</a:t>
            </a:r>
            <a:r>
              <a:rPr lang="zh-CN" altLang="zh-CN" dirty="0">
                <a:solidFill>
                  <a:srgbClr val="0D0957"/>
                </a:solidFill>
                <a:latin typeface="微软雅黑" panose="020B0503020204020204" pitchFamily="34" charset="-122"/>
                <a:cs typeface="+mn-cs"/>
              </a:rPr>
              <a:t>深度强化学习</a:t>
            </a:r>
            <a:r>
              <a:rPr lang="zh-CN" altLang="en-US" dirty="0">
                <a:solidFill>
                  <a:srgbClr val="0D0957"/>
                </a:solidFill>
                <a:latin typeface="微软雅黑" panose="020B0503020204020204" pitchFamily="34" charset="-122"/>
                <a:cs typeface="+mn-cs"/>
              </a:rPr>
              <a:t>优化，将</a:t>
            </a:r>
            <a:r>
              <a:rPr lang="en-US" altLang="zh-CN" dirty="0">
                <a:solidFill>
                  <a:srgbClr val="0D0957"/>
                </a:solidFill>
                <a:latin typeface="微软雅黑" panose="020B0503020204020204" pitchFamily="34" charset="-122"/>
                <a:cs typeface="+mn-cs"/>
              </a:rPr>
              <a:t>MIP</a:t>
            </a:r>
            <a:r>
              <a:rPr lang="zh-CN" altLang="en-US" dirty="0">
                <a:solidFill>
                  <a:srgbClr val="0D0957"/>
                </a:solidFill>
                <a:latin typeface="微软雅黑" panose="020B0503020204020204" pitchFamily="34" charset="-122"/>
                <a:cs typeface="+mn-cs"/>
              </a:rPr>
              <a:t>问题的目标与约束设置为奖励</a:t>
            </a:r>
            <a:endParaRPr lang="en-US" altLang="zh-CN" dirty="0">
              <a:solidFill>
                <a:srgbClr val="0D0957"/>
              </a:solidFill>
              <a:latin typeface="微软雅黑" panose="020B0503020204020204" pitchFamily="34" charset="-122"/>
              <a:cs typeface="+mn-cs"/>
            </a:endParaRPr>
          </a:p>
          <a:p>
            <a:r>
              <a:rPr lang="zh-CN" altLang="en-US" dirty="0">
                <a:solidFill>
                  <a:srgbClr val="0D0957"/>
                </a:solidFill>
                <a:latin typeface="微软雅黑" panose="020B0503020204020204" pitchFamily="34" charset="-122"/>
                <a:cs typeface="+mn-cs"/>
              </a:rPr>
              <a:t>请求的嵌入和调度问题可以被认为是选择网络拓扑的某个子拓扑来处理服务请求，因此我们将动作设置为子图，包含节点信息</a:t>
            </a:r>
            <a:r>
              <a:rPr lang="en-US" altLang="zh-CN" dirty="0">
                <a:solidFill>
                  <a:srgbClr val="0D0957"/>
                </a:solidFill>
                <a:latin typeface="微软雅黑" panose="020B0503020204020204" pitchFamily="34" charset="-122"/>
                <a:cs typeface="+mn-cs"/>
              </a:rPr>
              <a:t>(1 2 3</a:t>
            </a:r>
            <a:r>
              <a:rPr lang="zh-CN" altLang="en-US" dirty="0">
                <a:solidFill>
                  <a:srgbClr val="0D0957"/>
                </a:solidFill>
                <a:latin typeface="微软雅黑" panose="020B0503020204020204" pitchFamily="34" charset="-122"/>
                <a:cs typeface="+mn-cs"/>
              </a:rPr>
              <a:t>阶段</a:t>
            </a:r>
            <a:r>
              <a:rPr lang="en-US" altLang="zh-CN" dirty="0">
                <a:solidFill>
                  <a:srgbClr val="0D0957"/>
                </a:solidFill>
                <a:latin typeface="微软雅黑" panose="020B0503020204020204" pitchFamily="34" charset="-122"/>
                <a:cs typeface="+mn-cs"/>
              </a:rPr>
              <a:t>)</a:t>
            </a:r>
            <a:r>
              <a:rPr lang="zh-CN" altLang="en-US" dirty="0">
                <a:solidFill>
                  <a:srgbClr val="0D0957"/>
                </a:solidFill>
                <a:latin typeface="微软雅黑" panose="020B0503020204020204" pitchFamily="34" charset="-122"/>
                <a:cs typeface="+mn-cs"/>
              </a:rPr>
              <a:t>和链路信息</a:t>
            </a:r>
            <a:r>
              <a:rPr lang="en-US" altLang="zh-CN" dirty="0">
                <a:solidFill>
                  <a:srgbClr val="0D0957"/>
                </a:solidFill>
                <a:latin typeface="微软雅黑" panose="020B0503020204020204" pitchFamily="34" charset="-122"/>
                <a:cs typeface="+mn-cs"/>
              </a:rPr>
              <a:t>(1 2</a:t>
            </a:r>
            <a:r>
              <a:rPr lang="zh-CN" altLang="en-US" dirty="0">
                <a:solidFill>
                  <a:srgbClr val="0D0957"/>
                </a:solidFill>
                <a:latin typeface="微软雅黑" panose="020B0503020204020204" pitchFamily="34" charset="-122"/>
                <a:cs typeface="+mn-cs"/>
              </a:rPr>
              <a:t>阶段</a:t>
            </a:r>
            <a:r>
              <a:rPr lang="en-US" altLang="zh-CN" dirty="0">
                <a:solidFill>
                  <a:srgbClr val="0D0957"/>
                </a:solidFill>
                <a:latin typeface="微软雅黑" panose="020B0503020204020204" pitchFamily="34" charset="-122"/>
                <a:cs typeface="+mn-cs"/>
              </a:rPr>
              <a:t>)</a:t>
            </a:r>
            <a:r>
              <a:rPr lang="zh-CN" altLang="en-US" dirty="0">
                <a:solidFill>
                  <a:srgbClr val="0D0957"/>
                </a:solidFill>
                <a:latin typeface="微软雅黑" panose="020B0503020204020204" pitchFamily="34" charset="-122"/>
                <a:cs typeface="+mn-cs"/>
              </a:rPr>
              <a:t>，因此三个阶段协调解决。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4</a:t>
            </a:fld>
            <a:endParaRPr lang="zh-CN" altLang="en-US"/>
          </a:p>
        </p:txBody>
      </p:sp>
      <p:sp>
        <p:nvSpPr>
          <p:cNvPr id="4" name="标题 3"/>
          <p:cNvSpPr>
            <a:spLocks noGrp="1"/>
          </p:cNvSpPr>
          <p:nvPr>
            <p:ph type="title"/>
          </p:nvPr>
        </p:nvSpPr>
        <p:spPr/>
        <p:txBody>
          <a:bodyPr/>
          <a:lstStyle/>
          <a:p>
            <a:r>
              <a:rPr lang="zh-CN" altLang="en-US" sz="2400" dirty="0"/>
              <a:t>科研成果</a:t>
            </a:r>
          </a:p>
        </p:txBody>
      </p:sp>
      <p:sp>
        <p:nvSpPr>
          <p:cNvPr id="60" name="文本框 224"/>
          <p:cNvSpPr txBox="1">
            <a:spLocks noChangeArrowheads="1"/>
          </p:cNvSpPr>
          <p:nvPr/>
        </p:nvSpPr>
        <p:spPr bwMode="auto">
          <a:xfrm>
            <a:off x="357368" y="1067115"/>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FF0000"/>
                </a:solidFill>
                <a:latin typeface="微软雅黑" panose="020B0503020204020204" pitchFamily="34" charset="-122"/>
                <a:ea typeface="微软雅黑" panose="020B0503020204020204" pitchFamily="34" charset="-122"/>
              </a:rPr>
              <a:t>框架结构</a:t>
            </a:r>
            <a:r>
              <a:rPr lang="zh-CN" altLang="en-US" sz="2400" b="1" dirty="0">
                <a:solidFill>
                  <a:srgbClr val="0D0957"/>
                </a:solidFill>
                <a:latin typeface="微软雅黑" panose="020B0503020204020204" pitchFamily="34" charset="-122"/>
                <a:ea typeface="微软雅黑" panose="020B0503020204020204" pitchFamily="34" charset="-122"/>
              </a:rPr>
              <a:t>：在线协调式资源调度框架 </a:t>
            </a:r>
            <a:r>
              <a:rPr lang="en-US" altLang="zh-CN" sz="2400" b="1" dirty="0">
                <a:solidFill>
                  <a:srgbClr val="0D0957"/>
                </a:solidFill>
                <a:latin typeface="微软雅黑" panose="020B0503020204020204" pitchFamily="34" charset="-122"/>
                <a:ea typeface="微软雅黑" panose="020B0503020204020204" pitchFamily="34" charset="-122"/>
              </a:rPr>
              <a:t>OCRA</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62" name="Rectangle 4"/>
          <p:cNvSpPr txBox="1">
            <a:spLocks noChangeArrowheads="1"/>
          </p:cNvSpPr>
          <p:nvPr/>
        </p:nvSpPr>
        <p:spPr bwMode="auto">
          <a:xfrm>
            <a:off x="374793" y="1658952"/>
            <a:ext cx="7956976" cy="1200316"/>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zh-CN" altLang="en-US" dirty="0"/>
              <a:t>将</a:t>
            </a:r>
            <a:r>
              <a:rPr lang="en-US" altLang="zh-CN" dirty="0"/>
              <a:t>NFV-RA</a:t>
            </a:r>
            <a:r>
              <a:rPr lang="zh-CN" altLang="en-US" dirty="0"/>
              <a:t>形式化为</a:t>
            </a:r>
            <a:r>
              <a:rPr lang="en-US" altLang="zh-CN" dirty="0">
                <a:solidFill>
                  <a:srgbClr val="FF0000"/>
                </a:solidFill>
              </a:rPr>
              <a:t>MIP</a:t>
            </a:r>
            <a:r>
              <a:rPr lang="zh-CN" altLang="en-US" dirty="0"/>
              <a:t>问题，并用多智能体强化学习优化；</a:t>
            </a:r>
          </a:p>
          <a:p>
            <a:pPr>
              <a:lnSpc>
                <a:spcPct val="100000"/>
              </a:lnSpc>
              <a:spcBef>
                <a:spcPts val="0"/>
              </a:spcBef>
              <a:spcAft>
                <a:spcPts val="0"/>
              </a:spcAft>
            </a:pPr>
            <a:r>
              <a:rPr lang="zh-CN" altLang="en-US" dirty="0">
                <a:solidFill>
                  <a:srgbClr val="FF0000"/>
                </a:solidFill>
              </a:rPr>
              <a:t>并行</a:t>
            </a:r>
            <a:r>
              <a:rPr lang="zh-CN" altLang="en-US" dirty="0"/>
              <a:t>的多智能体资源分配框架；</a:t>
            </a:r>
            <a:endParaRPr lang="en-US" altLang="zh-CN" dirty="0"/>
          </a:p>
          <a:p>
            <a:pPr>
              <a:lnSpc>
                <a:spcPct val="100000"/>
              </a:lnSpc>
              <a:spcBef>
                <a:spcPts val="0"/>
              </a:spcBef>
              <a:spcAft>
                <a:spcPts val="0"/>
              </a:spcAft>
            </a:pPr>
            <a:r>
              <a:rPr lang="zh-CN" altLang="en-US" dirty="0">
                <a:solidFill>
                  <a:srgbClr val="FF0000"/>
                </a:solidFill>
              </a:rPr>
              <a:t>双组件图卷积</a:t>
            </a:r>
            <a:r>
              <a:rPr lang="zh-CN" altLang="en-US" dirty="0"/>
              <a:t>模型提取动态拓扑特征；</a:t>
            </a:r>
          </a:p>
          <a:p>
            <a:pPr>
              <a:lnSpc>
                <a:spcPct val="100000"/>
              </a:lnSpc>
              <a:spcBef>
                <a:spcPts val="0"/>
              </a:spcBef>
              <a:spcAft>
                <a:spcPts val="0"/>
              </a:spcAft>
            </a:pPr>
            <a:r>
              <a:rPr lang="zh-CN" altLang="en-US" dirty="0">
                <a:solidFill>
                  <a:srgbClr val="FF0000"/>
                </a:solidFill>
              </a:rPr>
              <a:t>生成式对抗模型</a:t>
            </a:r>
            <a:r>
              <a:rPr lang="zh-CN" altLang="en-US" dirty="0"/>
              <a:t>生成子图；</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54" y="3119854"/>
            <a:ext cx="6036386" cy="3166588"/>
          </a:xfrm>
          <a:prstGeom prst="rect">
            <a:avLst/>
          </a:prstGeom>
        </p:spPr>
      </p:pic>
      <p:sp>
        <p:nvSpPr>
          <p:cNvPr id="11" name="文本框 10"/>
          <p:cNvSpPr txBox="1"/>
          <p:nvPr/>
        </p:nvSpPr>
        <p:spPr>
          <a:xfrm>
            <a:off x="6105891" y="3119853"/>
            <a:ext cx="2932858" cy="2308324"/>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动态拓扑特征提取</a:t>
            </a:r>
            <a:r>
              <a:rPr lang="en-US" altLang="zh-CN" dirty="0"/>
              <a:t>: </a:t>
            </a:r>
            <a:r>
              <a:rPr lang="zh-CN" altLang="en-US" dirty="0"/>
              <a:t>不规则的</a:t>
            </a:r>
            <a:r>
              <a:rPr lang="zh-CN" altLang="en-US" dirty="0">
                <a:solidFill>
                  <a:srgbClr val="FF0000"/>
                </a:solidFill>
              </a:rPr>
              <a:t>网络拓扑的空间特征</a:t>
            </a:r>
            <a:r>
              <a:rPr lang="zh-CN" altLang="en-US" dirty="0"/>
              <a:t>是关键信息。我们使用图卷积网络（</a:t>
            </a:r>
            <a:r>
              <a:rPr lang="en-US" altLang="zh-CN" dirty="0"/>
              <a:t>GCN</a:t>
            </a:r>
            <a:r>
              <a:rPr lang="zh-CN" altLang="en-US" dirty="0"/>
              <a:t>）进行自动特征提取。并且我们引入</a:t>
            </a:r>
            <a:r>
              <a:rPr lang="zh-CN" altLang="en-US" dirty="0">
                <a:solidFill>
                  <a:srgbClr val="FF0000"/>
                </a:solidFill>
              </a:rPr>
              <a:t>双组件</a:t>
            </a:r>
            <a:r>
              <a:rPr lang="zh-CN" altLang="en-US" dirty="0"/>
              <a:t>图卷积来显式地建模</a:t>
            </a:r>
            <a:r>
              <a:rPr lang="zh-CN" altLang="en-US" dirty="0">
                <a:solidFill>
                  <a:srgbClr val="FF0000"/>
                </a:solidFill>
              </a:rPr>
              <a:t>节点和边</a:t>
            </a:r>
            <a:r>
              <a:rPr lang="zh-CN" altLang="en-US" dirty="0"/>
              <a:t>的相关性。</a:t>
            </a:r>
            <a:endParaRPr lang="en-US" altLang="zh-CN" dirty="0"/>
          </a:p>
        </p:txBody>
      </p:sp>
      <p:cxnSp>
        <p:nvCxnSpPr>
          <p:cNvPr id="9" name="直接箭头连接符 8"/>
          <p:cNvCxnSpPr/>
          <p:nvPr/>
        </p:nvCxnSpPr>
        <p:spPr bwMode="auto">
          <a:xfrm>
            <a:off x="2051720" y="3429002"/>
            <a:ext cx="4051920" cy="144014"/>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5</a:t>
            </a:fld>
            <a:endParaRPr lang="zh-CN" altLang="en-US"/>
          </a:p>
        </p:txBody>
      </p:sp>
      <p:sp>
        <p:nvSpPr>
          <p:cNvPr id="4" name="标题 3"/>
          <p:cNvSpPr>
            <a:spLocks noGrp="1"/>
          </p:cNvSpPr>
          <p:nvPr>
            <p:ph type="title"/>
          </p:nvPr>
        </p:nvSpPr>
        <p:spPr/>
        <p:txBody>
          <a:bodyPr/>
          <a:lstStyle/>
          <a:p>
            <a:r>
              <a:rPr lang="zh-CN" altLang="en-US" sz="2400" dirty="0"/>
              <a:t>科研成果</a:t>
            </a:r>
          </a:p>
        </p:txBody>
      </p:sp>
      <p:sp>
        <p:nvSpPr>
          <p:cNvPr id="60" name="文本框 224"/>
          <p:cNvSpPr txBox="1">
            <a:spLocks noChangeArrowheads="1"/>
          </p:cNvSpPr>
          <p:nvPr/>
        </p:nvSpPr>
        <p:spPr bwMode="auto">
          <a:xfrm>
            <a:off x="357368" y="1067115"/>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FF0000"/>
                </a:solidFill>
                <a:latin typeface="微软雅黑" panose="020B0503020204020204" pitchFamily="34" charset="-122"/>
                <a:ea typeface="微软雅黑" panose="020B0503020204020204" pitchFamily="34" charset="-122"/>
              </a:rPr>
              <a:t>框架结构</a:t>
            </a:r>
            <a:r>
              <a:rPr lang="zh-CN" altLang="en-US" sz="2400" b="1" dirty="0">
                <a:solidFill>
                  <a:srgbClr val="0D0957"/>
                </a:solidFill>
                <a:latin typeface="微软雅黑" panose="020B0503020204020204" pitchFamily="34" charset="-122"/>
                <a:ea typeface="微软雅黑" panose="020B0503020204020204" pitchFamily="34" charset="-122"/>
              </a:rPr>
              <a:t>：在线协调式资源调度框架 </a:t>
            </a:r>
            <a:r>
              <a:rPr lang="en-US" altLang="zh-CN" sz="2400" b="1" dirty="0">
                <a:solidFill>
                  <a:srgbClr val="0D0957"/>
                </a:solidFill>
                <a:latin typeface="微软雅黑" panose="020B0503020204020204" pitchFamily="34" charset="-122"/>
                <a:ea typeface="微软雅黑" panose="020B0503020204020204" pitchFamily="34" charset="-122"/>
              </a:rPr>
              <a:t>OCRA</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62" name="Rectangle 4"/>
          <p:cNvSpPr txBox="1">
            <a:spLocks noChangeArrowheads="1"/>
          </p:cNvSpPr>
          <p:nvPr/>
        </p:nvSpPr>
        <p:spPr bwMode="auto">
          <a:xfrm>
            <a:off x="374793" y="1658952"/>
            <a:ext cx="7956976" cy="1200316"/>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zh-CN" altLang="en-US" dirty="0"/>
              <a:t>将</a:t>
            </a:r>
            <a:r>
              <a:rPr lang="en-US" altLang="zh-CN" dirty="0"/>
              <a:t>NFV-RA</a:t>
            </a:r>
            <a:r>
              <a:rPr lang="zh-CN" altLang="en-US" dirty="0"/>
              <a:t>形式化为</a:t>
            </a:r>
            <a:r>
              <a:rPr lang="en-US" altLang="zh-CN" dirty="0">
                <a:solidFill>
                  <a:srgbClr val="FF0000"/>
                </a:solidFill>
              </a:rPr>
              <a:t>MIP</a:t>
            </a:r>
            <a:r>
              <a:rPr lang="zh-CN" altLang="en-US" dirty="0"/>
              <a:t>问题，并用多智能体强化学习优化；</a:t>
            </a:r>
          </a:p>
          <a:p>
            <a:pPr>
              <a:lnSpc>
                <a:spcPct val="100000"/>
              </a:lnSpc>
              <a:spcBef>
                <a:spcPts val="0"/>
              </a:spcBef>
              <a:spcAft>
                <a:spcPts val="0"/>
              </a:spcAft>
            </a:pPr>
            <a:r>
              <a:rPr lang="zh-CN" altLang="en-US" dirty="0">
                <a:solidFill>
                  <a:srgbClr val="FF0000"/>
                </a:solidFill>
              </a:rPr>
              <a:t>并行</a:t>
            </a:r>
            <a:r>
              <a:rPr lang="zh-CN" altLang="en-US" dirty="0"/>
              <a:t>的多智能体资源分配框架；</a:t>
            </a:r>
            <a:endParaRPr lang="en-US" altLang="zh-CN" dirty="0"/>
          </a:p>
          <a:p>
            <a:pPr>
              <a:lnSpc>
                <a:spcPct val="100000"/>
              </a:lnSpc>
              <a:spcBef>
                <a:spcPts val="0"/>
              </a:spcBef>
              <a:spcAft>
                <a:spcPts val="0"/>
              </a:spcAft>
            </a:pPr>
            <a:r>
              <a:rPr lang="zh-CN" altLang="en-US" dirty="0">
                <a:solidFill>
                  <a:srgbClr val="FF0000"/>
                </a:solidFill>
              </a:rPr>
              <a:t>双组件图卷积</a:t>
            </a:r>
            <a:r>
              <a:rPr lang="zh-CN" altLang="en-US" dirty="0"/>
              <a:t>模型提取动态拓扑特征；</a:t>
            </a:r>
          </a:p>
          <a:p>
            <a:pPr>
              <a:lnSpc>
                <a:spcPct val="100000"/>
              </a:lnSpc>
              <a:spcBef>
                <a:spcPts val="0"/>
              </a:spcBef>
              <a:spcAft>
                <a:spcPts val="0"/>
              </a:spcAft>
            </a:pPr>
            <a:r>
              <a:rPr lang="zh-CN" altLang="en-US" dirty="0">
                <a:solidFill>
                  <a:srgbClr val="FF0000"/>
                </a:solidFill>
              </a:rPr>
              <a:t>生成式对抗模型</a:t>
            </a:r>
            <a:r>
              <a:rPr lang="zh-CN" altLang="en-US" dirty="0"/>
              <a:t>生成子图；</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54" y="3119854"/>
            <a:ext cx="6036386" cy="3166588"/>
          </a:xfrm>
          <a:prstGeom prst="rect">
            <a:avLst/>
          </a:prstGeom>
        </p:spPr>
      </p:pic>
      <p:sp>
        <p:nvSpPr>
          <p:cNvPr id="11" name="文本框 10"/>
          <p:cNvSpPr txBox="1"/>
          <p:nvPr/>
        </p:nvSpPr>
        <p:spPr>
          <a:xfrm>
            <a:off x="6105891" y="3119853"/>
            <a:ext cx="2932858"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基于自注意力服务请求特征提取</a:t>
            </a:r>
            <a:r>
              <a:rPr lang="en-US" altLang="zh-CN" dirty="0"/>
              <a:t>: SFC</a:t>
            </a:r>
            <a:r>
              <a:rPr lang="zh-CN" altLang="en-US" dirty="0"/>
              <a:t>中各</a:t>
            </a:r>
            <a:r>
              <a:rPr lang="en-US" altLang="zh-CN" dirty="0"/>
              <a:t>VNFs</a:t>
            </a:r>
            <a:r>
              <a:rPr lang="zh-CN" altLang="en-US" dirty="0"/>
              <a:t>间存在一定的</a:t>
            </a:r>
            <a:r>
              <a:rPr lang="zh-CN" altLang="en-US" dirty="0">
                <a:solidFill>
                  <a:srgbClr val="FF0000"/>
                </a:solidFill>
              </a:rPr>
              <a:t>依赖关系</a:t>
            </a:r>
            <a:r>
              <a:rPr lang="zh-CN" altLang="en-US" dirty="0"/>
              <a:t>，为了充分挖掘服务请求的特征，我们使用</a:t>
            </a:r>
            <a:r>
              <a:rPr lang="zh-CN" altLang="en-US" dirty="0">
                <a:solidFill>
                  <a:srgbClr val="FF0000"/>
                </a:solidFill>
              </a:rPr>
              <a:t>自注意力机制</a:t>
            </a:r>
            <a:r>
              <a:rPr lang="zh-CN" altLang="en-US" dirty="0"/>
              <a:t>，将</a:t>
            </a:r>
            <a:r>
              <a:rPr lang="en-US" altLang="zh-CN" dirty="0"/>
              <a:t>SFC</a:t>
            </a:r>
            <a:r>
              <a:rPr lang="zh-CN" altLang="en-US" dirty="0"/>
              <a:t>序列中不同位置的</a:t>
            </a:r>
            <a:r>
              <a:rPr lang="en-US" altLang="zh-CN" dirty="0"/>
              <a:t>VNF</a:t>
            </a:r>
            <a:r>
              <a:rPr lang="zh-CN" altLang="en-US" dirty="0"/>
              <a:t>联系起来，以计算服务请求的表示形式。</a:t>
            </a:r>
            <a:endParaRPr lang="en-US" altLang="zh-CN" dirty="0"/>
          </a:p>
        </p:txBody>
      </p:sp>
      <p:cxnSp>
        <p:nvCxnSpPr>
          <p:cNvPr id="9" name="直接箭头连接符 8"/>
          <p:cNvCxnSpPr/>
          <p:nvPr/>
        </p:nvCxnSpPr>
        <p:spPr bwMode="auto">
          <a:xfrm flipV="1">
            <a:off x="2267744" y="3573016"/>
            <a:ext cx="3835896" cy="144016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6</a:t>
            </a:fld>
            <a:endParaRPr lang="zh-CN" altLang="en-US"/>
          </a:p>
        </p:txBody>
      </p:sp>
      <p:sp>
        <p:nvSpPr>
          <p:cNvPr id="4" name="标题 3"/>
          <p:cNvSpPr>
            <a:spLocks noGrp="1"/>
          </p:cNvSpPr>
          <p:nvPr>
            <p:ph type="title"/>
          </p:nvPr>
        </p:nvSpPr>
        <p:spPr/>
        <p:txBody>
          <a:bodyPr/>
          <a:lstStyle/>
          <a:p>
            <a:r>
              <a:rPr lang="zh-CN" altLang="en-US" sz="2400" dirty="0"/>
              <a:t>科研成果</a:t>
            </a:r>
          </a:p>
        </p:txBody>
      </p:sp>
      <p:sp>
        <p:nvSpPr>
          <p:cNvPr id="60" name="文本框 224"/>
          <p:cNvSpPr txBox="1">
            <a:spLocks noChangeArrowheads="1"/>
          </p:cNvSpPr>
          <p:nvPr/>
        </p:nvSpPr>
        <p:spPr bwMode="auto">
          <a:xfrm>
            <a:off x="357368" y="1067115"/>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FF0000"/>
                </a:solidFill>
                <a:latin typeface="微软雅黑" panose="020B0503020204020204" pitchFamily="34" charset="-122"/>
                <a:ea typeface="微软雅黑" panose="020B0503020204020204" pitchFamily="34" charset="-122"/>
              </a:rPr>
              <a:t>框架结构</a:t>
            </a:r>
            <a:r>
              <a:rPr lang="zh-CN" altLang="en-US" sz="2400" b="1" dirty="0">
                <a:solidFill>
                  <a:srgbClr val="0D0957"/>
                </a:solidFill>
                <a:latin typeface="微软雅黑" panose="020B0503020204020204" pitchFamily="34" charset="-122"/>
                <a:ea typeface="微软雅黑" panose="020B0503020204020204" pitchFamily="34" charset="-122"/>
              </a:rPr>
              <a:t>：在线协调式资源调度框架 </a:t>
            </a:r>
            <a:r>
              <a:rPr lang="en-US" altLang="zh-CN" sz="2400" b="1" dirty="0">
                <a:solidFill>
                  <a:srgbClr val="0D0957"/>
                </a:solidFill>
                <a:latin typeface="微软雅黑" panose="020B0503020204020204" pitchFamily="34" charset="-122"/>
                <a:ea typeface="微软雅黑" panose="020B0503020204020204" pitchFamily="34" charset="-122"/>
              </a:rPr>
              <a:t>OCRA</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62" name="Rectangle 4"/>
          <p:cNvSpPr txBox="1">
            <a:spLocks noChangeArrowheads="1"/>
          </p:cNvSpPr>
          <p:nvPr/>
        </p:nvSpPr>
        <p:spPr bwMode="auto">
          <a:xfrm>
            <a:off x="374793" y="1658952"/>
            <a:ext cx="7956976" cy="1200316"/>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zh-CN" altLang="en-US" dirty="0"/>
              <a:t>将</a:t>
            </a:r>
            <a:r>
              <a:rPr lang="en-US" altLang="zh-CN" dirty="0"/>
              <a:t>NFV-RA</a:t>
            </a:r>
            <a:r>
              <a:rPr lang="zh-CN" altLang="en-US" dirty="0"/>
              <a:t>形式化为</a:t>
            </a:r>
            <a:r>
              <a:rPr lang="en-US" altLang="zh-CN" dirty="0">
                <a:solidFill>
                  <a:srgbClr val="FF0000"/>
                </a:solidFill>
              </a:rPr>
              <a:t>MIP</a:t>
            </a:r>
            <a:r>
              <a:rPr lang="zh-CN" altLang="en-US" dirty="0"/>
              <a:t>问题，并用多智能体强化学习优化；</a:t>
            </a:r>
          </a:p>
          <a:p>
            <a:pPr>
              <a:lnSpc>
                <a:spcPct val="100000"/>
              </a:lnSpc>
              <a:spcBef>
                <a:spcPts val="0"/>
              </a:spcBef>
              <a:spcAft>
                <a:spcPts val="0"/>
              </a:spcAft>
            </a:pPr>
            <a:r>
              <a:rPr lang="zh-CN" altLang="en-US" dirty="0">
                <a:solidFill>
                  <a:srgbClr val="FF0000"/>
                </a:solidFill>
              </a:rPr>
              <a:t>并行</a:t>
            </a:r>
            <a:r>
              <a:rPr lang="zh-CN" altLang="en-US" dirty="0"/>
              <a:t>的多智能体资源分配框架；</a:t>
            </a:r>
            <a:endParaRPr lang="en-US" altLang="zh-CN" dirty="0"/>
          </a:p>
          <a:p>
            <a:pPr>
              <a:lnSpc>
                <a:spcPct val="100000"/>
              </a:lnSpc>
              <a:spcBef>
                <a:spcPts val="0"/>
              </a:spcBef>
              <a:spcAft>
                <a:spcPts val="0"/>
              </a:spcAft>
            </a:pPr>
            <a:r>
              <a:rPr lang="zh-CN" altLang="en-US" dirty="0">
                <a:solidFill>
                  <a:srgbClr val="FF0000"/>
                </a:solidFill>
              </a:rPr>
              <a:t>双组件图卷积</a:t>
            </a:r>
            <a:r>
              <a:rPr lang="zh-CN" altLang="en-US" dirty="0"/>
              <a:t>模型提取动态拓扑特征；</a:t>
            </a:r>
          </a:p>
          <a:p>
            <a:pPr>
              <a:lnSpc>
                <a:spcPct val="100000"/>
              </a:lnSpc>
              <a:spcBef>
                <a:spcPts val="0"/>
              </a:spcBef>
              <a:spcAft>
                <a:spcPts val="0"/>
              </a:spcAft>
            </a:pPr>
            <a:r>
              <a:rPr lang="zh-CN" altLang="en-US" dirty="0">
                <a:solidFill>
                  <a:srgbClr val="FF0000"/>
                </a:solidFill>
              </a:rPr>
              <a:t>生成式对抗模型</a:t>
            </a:r>
            <a:r>
              <a:rPr lang="zh-CN" altLang="en-US" dirty="0"/>
              <a:t>生成子图；</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54" y="3119854"/>
            <a:ext cx="6036386" cy="3166588"/>
          </a:xfrm>
          <a:prstGeom prst="rect">
            <a:avLst/>
          </a:prstGeom>
        </p:spPr>
      </p:pic>
      <p:sp>
        <p:nvSpPr>
          <p:cNvPr id="11" name="文本框 10"/>
          <p:cNvSpPr txBox="1"/>
          <p:nvPr/>
        </p:nvSpPr>
        <p:spPr>
          <a:xfrm>
            <a:off x="6105891" y="3119853"/>
            <a:ext cx="2932858" cy="1754326"/>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生成对抗模型生成子拓扑作为动作</a:t>
            </a:r>
            <a:r>
              <a:rPr lang="en-US" altLang="zh-CN" dirty="0"/>
              <a:t>: </a:t>
            </a:r>
            <a:r>
              <a:rPr lang="zh-CN" altLang="en-US" dirty="0"/>
              <a:t>智能体产生的动作为</a:t>
            </a:r>
            <a:r>
              <a:rPr lang="zh-CN" altLang="en-US" dirty="0">
                <a:solidFill>
                  <a:srgbClr val="FF0000"/>
                </a:solidFill>
              </a:rPr>
              <a:t>子拓扑</a:t>
            </a:r>
            <a:r>
              <a:rPr lang="zh-CN" altLang="en-US" dirty="0"/>
              <a:t>，我们采用</a:t>
            </a:r>
            <a:r>
              <a:rPr lang="zh-CN" altLang="en-US" dirty="0">
                <a:solidFill>
                  <a:srgbClr val="FF0000"/>
                </a:solidFill>
              </a:rPr>
              <a:t>生成式对抗网络</a:t>
            </a:r>
            <a:r>
              <a:rPr lang="zh-CN" altLang="en-US" dirty="0"/>
              <a:t>直接对图结构数据进行操作。</a:t>
            </a:r>
            <a:endParaRPr lang="en-US" altLang="zh-CN" dirty="0"/>
          </a:p>
        </p:txBody>
      </p:sp>
      <p:cxnSp>
        <p:nvCxnSpPr>
          <p:cNvPr id="9" name="直接箭头连接符 8"/>
          <p:cNvCxnSpPr/>
          <p:nvPr/>
        </p:nvCxnSpPr>
        <p:spPr bwMode="auto">
          <a:xfrm flipV="1">
            <a:off x="4572000" y="3573016"/>
            <a:ext cx="1531640" cy="36004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7</a:t>
            </a:fld>
            <a:endParaRPr lang="zh-CN" altLang="en-US"/>
          </a:p>
        </p:txBody>
      </p:sp>
      <p:sp>
        <p:nvSpPr>
          <p:cNvPr id="4" name="标题 3"/>
          <p:cNvSpPr>
            <a:spLocks noGrp="1"/>
          </p:cNvSpPr>
          <p:nvPr>
            <p:ph type="title"/>
          </p:nvPr>
        </p:nvSpPr>
        <p:spPr/>
        <p:txBody>
          <a:bodyPr/>
          <a:lstStyle/>
          <a:p>
            <a:r>
              <a:rPr lang="zh-CN" altLang="en-US" sz="2400" dirty="0"/>
              <a:t>科研成果</a:t>
            </a:r>
          </a:p>
        </p:txBody>
      </p:sp>
      <p:sp>
        <p:nvSpPr>
          <p:cNvPr id="60" name="文本框 224"/>
          <p:cNvSpPr txBox="1">
            <a:spLocks noChangeArrowheads="1"/>
          </p:cNvSpPr>
          <p:nvPr/>
        </p:nvSpPr>
        <p:spPr bwMode="auto">
          <a:xfrm>
            <a:off x="357368" y="1067115"/>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FF0000"/>
                </a:solidFill>
                <a:latin typeface="微软雅黑" panose="020B0503020204020204" pitchFamily="34" charset="-122"/>
                <a:ea typeface="微软雅黑" panose="020B0503020204020204" pitchFamily="34" charset="-122"/>
              </a:rPr>
              <a:t>框架结构</a:t>
            </a:r>
            <a:r>
              <a:rPr lang="zh-CN" altLang="en-US" sz="2400" b="1" dirty="0">
                <a:solidFill>
                  <a:srgbClr val="0D0957"/>
                </a:solidFill>
                <a:latin typeface="微软雅黑" panose="020B0503020204020204" pitchFamily="34" charset="-122"/>
                <a:ea typeface="微软雅黑" panose="020B0503020204020204" pitchFamily="34" charset="-122"/>
              </a:rPr>
              <a:t>：在线协调式资源调度框架 </a:t>
            </a:r>
            <a:r>
              <a:rPr lang="en-US" altLang="zh-CN" sz="2400" b="1" dirty="0">
                <a:solidFill>
                  <a:srgbClr val="0D0957"/>
                </a:solidFill>
                <a:latin typeface="微软雅黑" panose="020B0503020204020204" pitchFamily="34" charset="-122"/>
                <a:ea typeface="微软雅黑" panose="020B0503020204020204" pitchFamily="34" charset="-122"/>
              </a:rPr>
              <a:t>OCRA</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62" name="Rectangle 4"/>
          <p:cNvSpPr txBox="1">
            <a:spLocks noChangeArrowheads="1"/>
          </p:cNvSpPr>
          <p:nvPr/>
        </p:nvSpPr>
        <p:spPr bwMode="auto">
          <a:xfrm>
            <a:off x="374793" y="1658952"/>
            <a:ext cx="7956976" cy="1200316"/>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zh-CN" altLang="en-US" dirty="0"/>
              <a:t>将</a:t>
            </a:r>
            <a:r>
              <a:rPr lang="en-US" altLang="zh-CN" dirty="0"/>
              <a:t>NFV-RA</a:t>
            </a:r>
            <a:r>
              <a:rPr lang="zh-CN" altLang="en-US" dirty="0"/>
              <a:t>形式化为</a:t>
            </a:r>
            <a:r>
              <a:rPr lang="en-US" altLang="zh-CN" dirty="0">
                <a:solidFill>
                  <a:srgbClr val="FF0000"/>
                </a:solidFill>
              </a:rPr>
              <a:t>MIP</a:t>
            </a:r>
            <a:r>
              <a:rPr lang="zh-CN" altLang="en-US" dirty="0"/>
              <a:t>问题，并用多智能体强化学习优化；</a:t>
            </a:r>
          </a:p>
          <a:p>
            <a:pPr>
              <a:lnSpc>
                <a:spcPct val="100000"/>
              </a:lnSpc>
              <a:spcBef>
                <a:spcPts val="0"/>
              </a:spcBef>
              <a:spcAft>
                <a:spcPts val="0"/>
              </a:spcAft>
            </a:pPr>
            <a:r>
              <a:rPr lang="zh-CN" altLang="en-US" dirty="0">
                <a:solidFill>
                  <a:srgbClr val="FF0000"/>
                </a:solidFill>
              </a:rPr>
              <a:t>并行</a:t>
            </a:r>
            <a:r>
              <a:rPr lang="zh-CN" altLang="en-US" dirty="0"/>
              <a:t>的多智能体资源分配框架；</a:t>
            </a:r>
            <a:endParaRPr lang="en-US" altLang="zh-CN" dirty="0"/>
          </a:p>
          <a:p>
            <a:pPr>
              <a:lnSpc>
                <a:spcPct val="100000"/>
              </a:lnSpc>
              <a:spcBef>
                <a:spcPts val="0"/>
              </a:spcBef>
              <a:spcAft>
                <a:spcPts val="0"/>
              </a:spcAft>
            </a:pPr>
            <a:r>
              <a:rPr lang="zh-CN" altLang="en-US" dirty="0">
                <a:solidFill>
                  <a:srgbClr val="FF0000"/>
                </a:solidFill>
              </a:rPr>
              <a:t>双组件图卷积</a:t>
            </a:r>
            <a:r>
              <a:rPr lang="zh-CN" altLang="en-US" dirty="0"/>
              <a:t>模型提取动态拓扑特征；</a:t>
            </a:r>
          </a:p>
          <a:p>
            <a:pPr>
              <a:lnSpc>
                <a:spcPct val="100000"/>
              </a:lnSpc>
              <a:spcBef>
                <a:spcPts val="0"/>
              </a:spcBef>
              <a:spcAft>
                <a:spcPts val="0"/>
              </a:spcAft>
            </a:pPr>
            <a:r>
              <a:rPr lang="zh-CN" altLang="en-US" dirty="0">
                <a:solidFill>
                  <a:srgbClr val="FF0000"/>
                </a:solidFill>
              </a:rPr>
              <a:t>生成式对抗模型</a:t>
            </a:r>
            <a:r>
              <a:rPr lang="zh-CN" altLang="en-US" dirty="0"/>
              <a:t>生成子图；</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54" y="3119854"/>
            <a:ext cx="6036386" cy="3166588"/>
          </a:xfrm>
          <a:prstGeom prst="rect">
            <a:avLst/>
          </a:prstGeom>
        </p:spPr>
      </p:pic>
      <p:sp>
        <p:nvSpPr>
          <p:cNvPr id="11" name="文本框 10"/>
          <p:cNvSpPr txBox="1"/>
          <p:nvPr/>
        </p:nvSpPr>
        <p:spPr>
          <a:xfrm>
            <a:off x="6105891" y="3119853"/>
            <a:ext cx="2932858" cy="1477328"/>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并行多智能体训练：我们受到</a:t>
            </a:r>
            <a:r>
              <a:rPr lang="en-US" altLang="zh-CN" dirty="0"/>
              <a:t>A3C</a:t>
            </a:r>
            <a:r>
              <a:rPr lang="zh-CN" altLang="en-US" dirty="0"/>
              <a:t>的启发，使用并行训练来加快训练过程，同时增强其鲁棒性。</a:t>
            </a:r>
            <a:endParaRPr lang="en-US" altLang="zh-CN" dirty="0"/>
          </a:p>
        </p:txBody>
      </p:sp>
      <p:cxnSp>
        <p:nvCxnSpPr>
          <p:cNvPr id="9" name="直接箭头连接符 8"/>
          <p:cNvCxnSpPr/>
          <p:nvPr/>
        </p:nvCxnSpPr>
        <p:spPr bwMode="auto">
          <a:xfrm flipV="1">
            <a:off x="5652120" y="3573016"/>
            <a:ext cx="451520" cy="28803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48085" y="2135698"/>
            <a:ext cx="7603510" cy="2974012"/>
          </a:xfrm>
          <a:prstGeom prst="rect">
            <a:avLst/>
          </a:prstGeom>
        </p:spPr>
      </p:pic>
      <p:sp>
        <p:nvSpPr>
          <p:cNvPr id="3" name="灯片编号占位符 2"/>
          <p:cNvSpPr>
            <a:spLocks noGrp="1"/>
          </p:cNvSpPr>
          <p:nvPr>
            <p:ph type="sldNum" sz="quarter" idx="12"/>
          </p:nvPr>
        </p:nvSpPr>
        <p:spPr/>
        <p:txBody>
          <a:bodyPr/>
          <a:lstStyle/>
          <a:p>
            <a:fld id="{D9A2D461-AF4D-47C7-9839-6831AAAE9194}" type="slidenum">
              <a:rPr lang="zh-CN" altLang="en-US" smtClean="0"/>
              <a:t>8</a:t>
            </a:fld>
            <a:endParaRPr lang="zh-CN" altLang="en-US"/>
          </a:p>
        </p:txBody>
      </p:sp>
      <p:sp>
        <p:nvSpPr>
          <p:cNvPr id="60" name="文本框 224"/>
          <p:cNvSpPr txBox="1">
            <a:spLocks noChangeArrowheads="1"/>
          </p:cNvSpPr>
          <p:nvPr/>
        </p:nvSpPr>
        <p:spPr bwMode="auto">
          <a:xfrm>
            <a:off x="357368" y="1067115"/>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FF0000"/>
                </a:solidFill>
                <a:latin typeface="微软雅黑" panose="020B0503020204020204" pitchFamily="34" charset="-122"/>
                <a:ea typeface="微软雅黑" panose="020B0503020204020204" pitchFamily="34" charset="-122"/>
              </a:rPr>
              <a:t>实验验证</a:t>
            </a:r>
            <a:r>
              <a:rPr lang="zh-CN" altLang="en-US" sz="2400" b="1" dirty="0">
                <a:solidFill>
                  <a:srgbClr val="0D0957"/>
                </a:solidFill>
                <a:latin typeface="微软雅黑" panose="020B0503020204020204" pitchFamily="34" charset="-122"/>
                <a:ea typeface="微软雅黑" panose="020B0503020204020204" pitchFamily="34" charset="-122"/>
              </a:rPr>
              <a:t>：基于多智能体深度强化学习的资源调度</a:t>
            </a:r>
          </a:p>
        </p:txBody>
      </p:sp>
      <p:sp>
        <p:nvSpPr>
          <p:cNvPr id="62" name="Rectangle 4"/>
          <p:cNvSpPr txBox="1">
            <a:spLocks noChangeArrowheads="1"/>
          </p:cNvSpPr>
          <p:nvPr/>
        </p:nvSpPr>
        <p:spPr bwMode="auto">
          <a:xfrm>
            <a:off x="357368" y="1717355"/>
            <a:ext cx="7984944" cy="369320"/>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zh-CN" altLang="en-US" dirty="0"/>
              <a:t>小规模网络实验结果</a:t>
            </a:r>
          </a:p>
        </p:txBody>
      </p:sp>
      <p:sp>
        <p:nvSpPr>
          <p:cNvPr id="11" name="文本框 10"/>
          <p:cNvSpPr txBox="1"/>
          <p:nvPr/>
        </p:nvSpPr>
        <p:spPr>
          <a:xfrm>
            <a:off x="357368" y="5158733"/>
            <a:ext cx="4512606" cy="1077218"/>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t>如图</a:t>
            </a:r>
            <a:r>
              <a:rPr lang="en-US" altLang="zh-CN" sz="1600" dirty="0"/>
              <a:t>a</a:t>
            </a:r>
            <a:r>
              <a:rPr lang="zh-CN" altLang="en-US" sz="1600" dirty="0"/>
              <a:t>，为训练历史</a:t>
            </a:r>
            <a:endParaRPr lang="en-US" altLang="zh-CN" sz="1600" dirty="0"/>
          </a:p>
          <a:p>
            <a:pPr marL="285750" indent="-285750">
              <a:buFont typeface="Wingdings" panose="05000000000000000000" pitchFamily="2" charset="2"/>
              <a:buChar char="l"/>
            </a:pPr>
            <a:r>
              <a:rPr lang="zh-CN" altLang="en-US" sz="1600" dirty="0"/>
              <a:t>如图</a:t>
            </a:r>
            <a:r>
              <a:rPr lang="en-US" altLang="zh-CN" sz="1600" dirty="0"/>
              <a:t>b</a:t>
            </a:r>
            <a:r>
              <a:rPr lang="zh-CN" altLang="en-US" sz="1600" dirty="0"/>
              <a:t>，为</a:t>
            </a:r>
            <a:r>
              <a:rPr lang="zh-CN" altLang="en-US" sz="1600" dirty="0">
                <a:solidFill>
                  <a:srgbClr val="FF0000"/>
                </a:solidFill>
              </a:rPr>
              <a:t>模仿学习</a:t>
            </a:r>
            <a:r>
              <a:rPr lang="zh-CN" altLang="en-US" sz="1600" dirty="0"/>
              <a:t>影响</a:t>
            </a:r>
            <a:endParaRPr lang="en-US" altLang="zh-CN" sz="1600" dirty="0"/>
          </a:p>
          <a:p>
            <a:pPr marL="285750" indent="-285750">
              <a:buFont typeface="Wingdings" panose="05000000000000000000" pitchFamily="2" charset="2"/>
              <a:buChar char="l"/>
            </a:pPr>
            <a:r>
              <a:rPr lang="zh-CN" altLang="en-US" sz="1600" dirty="0"/>
              <a:t>如图</a:t>
            </a:r>
            <a:r>
              <a:rPr lang="en-US" altLang="zh-CN" sz="1600" dirty="0"/>
              <a:t>c</a:t>
            </a:r>
            <a:r>
              <a:rPr lang="zh-CN" altLang="en-US" sz="1600" dirty="0"/>
              <a:t>，</a:t>
            </a:r>
            <a:r>
              <a:rPr lang="en-US" altLang="zh-CN" sz="1600" dirty="0"/>
              <a:t>OCRA</a:t>
            </a:r>
            <a:r>
              <a:rPr lang="zh-CN" altLang="en-US" sz="1600" dirty="0">
                <a:solidFill>
                  <a:srgbClr val="FF0000"/>
                </a:solidFill>
              </a:rPr>
              <a:t>执行时间</a:t>
            </a:r>
            <a:r>
              <a:rPr lang="zh-CN" altLang="en-US" sz="1600" dirty="0"/>
              <a:t>与</a:t>
            </a:r>
            <a:r>
              <a:rPr lang="zh-CN" altLang="en-US" sz="1600" dirty="0">
                <a:solidFill>
                  <a:srgbClr val="FF0000"/>
                </a:solidFill>
              </a:rPr>
              <a:t>等待时间</a:t>
            </a:r>
            <a:r>
              <a:rPr lang="zh-CN" altLang="en-US" sz="1600" dirty="0"/>
              <a:t>最短 </a:t>
            </a:r>
            <a:endParaRPr lang="en-US" altLang="zh-CN" sz="1600" dirty="0"/>
          </a:p>
          <a:p>
            <a:pPr marL="285750" indent="-285750">
              <a:buFont typeface="Wingdings" panose="05000000000000000000" pitchFamily="2" charset="2"/>
              <a:buChar char="l"/>
            </a:pPr>
            <a:r>
              <a:rPr lang="zh-CN" altLang="en-US" sz="1600" dirty="0"/>
              <a:t>如图</a:t>
            </a:r>
            <a:r>
              <a:rPr lang="en-US" altLang="zh-CN" sz="1600" dirty="0"/>
              <a:t>d</a:t>
            </a:r>
            <a:r>
              <a:rPr lang="zh-CN" altLang="en-US" sz="1600" dirty="0"/>
              <a:t>，</a:t>
            </a:r>
            <a:r>
              <a:rPr lang="zh-CN" altLang="en-US" sz="1600" dirty="0">
                <a:solidFill>
                  <a:srgbClr val="FF0000"/>
                </a:solidFill>
              </a:rPr>
              <a:t>接受率</a:t>
            </a:r>
            <a:r>
              <a:rPr lang="zh-CN" altLang="en-US" sz="1600" dirty="0"/>
              <a:t>最高</a:t>
            </a:r>
            <a:r>
              <a:rPr lang="zh-CN" altLang="en-US" sz="1600" dirty="0">
                <a:solidFill>
                  <a:srgbClr val="FF0000"/>
                </a:solidFill>
              </a:rPr>
              <a:t>，</a:t>
            </a:r>
            <a:r>
              <a:rPr lang="zh-CN" altLang="en-US" sz="1600" dirty="0"/>
              <a:t>为</a:t>
            </a:r>
            <a:r>
              <a:rPr lang="en-US" altLang="zh-CN" sz="1600" dirty="0"/>
              <a:t>96.5% </a:t>
            </a:r>
          </a:p>
        </p:txBody>
      </p:sp>
      <p:sp>
        <p:nvSpPr>
          <p:cNvPr id="8" name="文本框 7"/>
          <p:cNvSpPr txBox="1"/>
          <p:nvPr/>
        </p:nvSpPr>
        <p:spPr>
          <a:xfrm>
            <a:off x="4349840" y="5109710"/>
            <a:ext cx="4023915" cy="1077218"/>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t>如图</a:t>
            </a:r>
            <a:r>
              <a:rPr lang="en-US" altLang="zh-CN" sz="1600" dirty="0"/>
              <a:t>e</a:t>
            </a:r>
            <a:r>
              <a:rPr lang="zh-CN" altLang="en-US" sz="1600" dirty="0"/>
              <a:t>，</a:t>
            </a:r>
            <a:r>
              <a:rPr lang="en-US" altLang="zh-CN" sz="1600" dirty="0"/>
              <a:t>OCRA</a:t>
            </a:r>
            <a:r>
              <a:rPr lang="zh-CN" altLang="en-US" sz="1600" dirty="0"/>
              <a:t>受</a:t>
            </a:r>
            <a:r>
              <a:rPr lang="zh-CN" altLang="en-US" sz="1600" dirty="0">
                <a:solidFill>
                  <a:srgbClr val="FF0000"/>
                </a:solidFill>
              </a:rPr>
              <a:t>请求复杂度</a:t>
            </a:r>
            <a:r>
              <a:rPr lang="zh-CN" altLang="en-US" sz="1600" dirty="0"/>
              <a:t>影响最小</a:t>
            </a:r>
            <a:endParaRPr lang="en-US" altLang="zh-CN" sz="1600" dirty="0"/>
          </a:p>
          <a:p>
            <a:pPr marL="285750" indent="-285750">
              <a:buFont typeface="Wingdings" panose="05000000000000000000" pitchFamily="2" charset="2"/>
              <a:buChar char="l"/>
            </a:pPr>
            <a:r>
              <a:rPr lang="zh-CN" altLang="en-US" sz="1600" dirty="0"/>
              <a:t>如图</a:t>
            </a:r>
            <a:r>
              <a:rPr lang="en-US" altLang="zh-CN" sz="1600" dirty="0"/>
              <a:t>f</a:t>
            </a:r>
            <a:r>
              <a:rPr lang="zh-CN" altLang="en-US" sz="1600" dirty="0"/>
              <a:t>、</a:t>
            </a:r>
            <a:r>
              <a:rPr lang="en-US" altLang="zh-CN" sz="1600" dirty="0"/>
              <a:t>g</a:t>
            </a:r>
            <a:r>
              <a:rPr lang="zh-CN" altLang="en-US" sz="1600" dirty="0"/>
              <a:t>，</a:t>
            </a:r>
            <a:r>
              <a:rPr lang="zh-CN" altLang="en-US" sz="1600" dirty="0">
                <a:solidFill>
                  <a:srgbClr val="FF0000"/>
                </a:solidFill>
              </a:rPr>
              <a:t>资源开销</a:t>
            </a:r>
            <a:r>
              <a:rPr lang="zh-CN" altLang="en-US" sz="1600" dirty="0"/>
              <a:t>最少  </a:t>
            </a:r>
            <a:endParaRPr lang="en-US" altLang="zh-CN" sz="1600" dirty="0"/>
          </a:p>
          <a:p>
            <a:pPr marL="285750" indent="-285750">
              <a:buFont typeface="Wingdings" panose="05000000000000000000" pitchFamily="2" charset="2"/>
              <a:buChar char="l"/>
            </a:pPr>
            <a:r>
              <a:rPr lang="zh-CN" altLang="en-US" sz="1600" dirty="0"/>
              <a:t>如图</a:t>
            </a:r>
            <a:r>
              <a:rPr lang="en-US" altLang="zh-CN" sz="1600" dirty="0"/>
              <a:t>h</a:t>
            </a:r>
            <a:r>
              <a:rPr lang="zh-CN" altLang="en-US" sz="1600" dirty="0"/>
              <a:t>，采用多智能体相比于单智能体可大幅减少</a:t>
            </a:r>
            <a:r>
              <a:rPr lang="zh-CN" altLang="en-US" sz="1600" dirty="0">
                <a:solidFill>
                  <a:srgbClr val="FF0000"/>
                </a:solidFill>
              </a:rPr>
              <a:t>服务等待时间 </a:t>
            </a:r>
            <a:endParaRPr lang="en-US" altLang="zh-CN" sz="1600" dirty="0">
              <a:solidFill>
                <a:srgbClr val="FF0000"/>
              </a:solidFill>
            </a:endParaRPr>
          </a:p>
        </p:txBody>
      </p:sp>
      <p:sp>
        <p:nvSpPr>
          <p:cNvPr id="13" name="标题 3">
            <a:extLst>
              <a:ext uri="{FF2B5EF4-FFF2-40B4-BE49-F238E27FC236}">
                <a16:creationId xmlns:a16="http://schemas.microsoft.com/office/drawing/2014/main" id="{1931F303-D246-4565-BE0D-563A0E41AAE0}"/>
              </a:ext>
            </a:extLst>
          </p:cNvPr>
          <p:cNvSpPr>
            <a:spLocks noGrp="1"/>
          </p:cNvSpPr>
          <p:nvPr>
            <p:ph type="title"/>
          </p:nvPr>
        </p:nvSpPr>
        <p:spPr>
          <a:xfrm>
            <a:off x="0" y="44624"/>
            <a:ext cx="6781800" cy="685800"/>
          </a:xfrm>
        </p:spPr>
        <p:txBody>
          <a:bodyPr/>
          <a:lstStyle/>
          <a:p>
            <a:r>
              <a:rPr lang="zh-CN" altLang="en-US" sz="2400" dirty="0"/>
              <a:t>科研成果</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9</a:t>
            </a:fld>
            <a:endParaRPr lang="zh-CN" altLang="en-US"/>
          </a:p>
        </p:txBody>
      </p:sp>
      <p:sp>
        <p:nvSpPr>
          <p:cNvPr id="4" name="标题 3"/>
          <p:cNvSpPr>
            <a:spLocks noGrp="1"/>
          </p:cNvSpPr>
          <p:nvPr>
            <p:ph type="title"/>
          </p:nvPr>
        </p:nvSpPr>
        <p:spPr/>
        <p:txBody>
          <a:bodyPr/>
          <a:lstStyle/>
          <a:p>
            <a:r>
              <a:rPr lang="zh-CN" altLang="en-US" sz="2400" dirty="0"/>
              <a:t>科研成果</a:t>
            </a:r>
          </a:p>
        </p:txBody>
      </p:sp>
      <p:sp>
        <p:nvSpPr>
          <p:cNvPr id="60" name="文本框 224"/>
          <p:cNvSpPr txBox="1">
            <a:spLocks noChangeArrowheads="1"/>
          </p:cNvSpPr>
          <p:nvPr/>
        </p:nvSpPr>
        <p:spPr bwMode="auto">
          <a:xfrm>
            <a:off x="357368" y="1067115"/>
            <a:ext cx="8175072"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zh-CN" altLang="en-US" sz="2400" b="1" dirty="0">
                <a:solidFill>
                  <a:srgbClr val="FF0000"/>
                </a:solidFill>
                <a:latin typeface="微软雅黑" panose="020B0503020204020204" pitchFamily="34" charset="-122"/>
                <a:ea typeface="微软雅黑" panose="020B0503020204020204" pitchFamily="34" charset="-122"/>
              </a:rPr>
              <a:t>工作二</a:t>
            </a:r>
            <a:r>
              <a:rPr lang="zh-CN" altLang="en-US" sz="2400" b="1" dirty="0">
                <a:solidFill>
                  <a:srgbClr val="0D0957"/>
                </a:solidFill>
                <a:latin typeface="微软雅黑" panose="020B0503020204020204" pitchFamily="34" charset="-122"/>
                <a:ea typeface="微软雅黑" panose="020B0503020204020204" pitchFamily="34" charset="-122"/>
              </a:rPr>
              <a:t>：基于推理的多智能体强化学习协调策略</a:t>
            </a:r>
          </a:p>
        </p:txBody>
      </p:sp>
      <p:sp>
        <p:nvSpPr>
          <p:cNvPr id="62" name="Rectangle 4"/>
          <p:cNvSpPr txBox="1">
            <a:spLocks noChangeArrowheads="1"/>
          </p:cNvSpPr>
          <p:nvPr/>
        </p:nvSpPr>
        <p:spPr bwMode="auto">
          <a:xfrm>
            <a:off x="357368" y="1766020"/>
            <a:ext cx="7984944" cy="923318"/>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zh-CN" altLang="en-US" dirty="0"/>
              <a:t>尽管</a:t>
            </a:r>
            <a:r>
              <a:rPr lang="zh-CN" altLang="en-US" dirty="0">
                <a:solidFill>
                  <a:srgbClr val="FF0000"/>
                </a:solidFill>
              </a:rPr>
              <a:t>集中式训练和分散执行（</a:t>
            </a:r>
            <a:r>
              <a:rPr lang="en-US" altLang="zh-CN" dirty="0">
                <a:solidFill>
                  <a:srgbClr val="FF0000"/>
                </a:solidFill>
              </a:rPr>
              <a:t>CTDE</a:t>
            </a:r>
            <a:r>
              <a:rPr lang="zh-CN" altLang="en-US" dirty="0">
                <a:solidFill>
                  <a:srgbClr val="FF0000"/>
                </a:solidFill>
              </a:rPr>
              <a:t>）</a:t>
            </a:r>
            <a:r>
              <a:rPr lang="zh-CN" altLang="en-US" dirty="0"/>
              <a:t>范式因其在协作式多智能体强化学习（</a:t>
            </a:r>
            <a:r>
              <a:rPr lang="en-US" altLang="zh-CN" dirty="0"/>
              <a:t>MARL</a:t>
            </a:r>
            <a:r>
              <a:rPr lang="zh-CN" altLang="en-US" dirty="0"/>
              <a:t>）领域的卓越性能而备受关注，但使用集中式学习的完全分散策略可能因</a:t>
            </a:r>
            <a:r>
              <a:rPr lang="en-US" altLang="zh-CN" dirty="0">
                <a:solidFill>
                  <a:srgbClr val="FF0000"/>
                </a:solidFill>
              </a:rPr>
              <a:t>Centralized-Decentralized Mismatch</a:t>
            </a:r>
            <a:r>
              <a:rPr lang="zh-CN" altLang="en-US" dirty="0"/>
              <a:t>问题而失败。</a:t>
            </a:r>
            <a:endParaRPr lang="en-US" altLang="zh-CN" dirty="0"/>
          </a:p>
        </p:txBody>
      </p:sp>
      <p:sp>
        <p:nvSpPr>
          <p:cNvPr id="16" name="Rectangle 4"/>
          <p:cNvSpPr txBox="1">
            <a:spLocks noChangeArrowheads="1"/>
          </p:cNvSpPr>
          <p:nvPr/>
        </p:nvSpPr>
        <p:spPr bwMode="auto">
          <a:xfrm>
            <a:off x="388206" y="5277050"/>
            <a:ext cx="8367588" cy="1185312"/>
          </a:xfrm>
          <a:prstGeom prst="rect">
            <a:avLst/>
          </a:prstGeom>
          <a:ln w="19050">
            <a:solidFill>
              <a:srgbClr val="2B6AB7"/>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91429" tIns="45714" rIns="91429" bIns="45714">
            <a:spAutoFit/>
          </a:bodyPr>
          <a:lstStyle>
            <a:defPPr>
              <a:defRPr lang="zh-CN"/>
            </a:defPPr>
            <a:lvl1pPr marL="393700" indent="-285750" algn="just" eaLnBrk="0" fontAlgn="base" hangingPunct="0">
              <a:lnSpc>
                <a:spcPct val="130000"/>
              </a:lnSpc>
              <a:spcBef>
                <a:spcPts val="0"/>
              </a:spcBef>
              <a:spcAft>
                <a:spcPts val="0"/>
              </a:spcAft>
              <a:buClr>
                <a:srgbClr val="FF0000"/>
              </a:buClr>
              <a:buSzPct val="90000"/>
              <a:buFont typeface="Wingdings" panose="05000000000000000000" pitchFamily="2" charset="2"/>
              <a:buChar char="l"/>
              <a:defRPr sz="1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solidFill>
                  <a:schemeClr val="dk1"/>
                </a:solidFill>
              </a:defRPr>
            </a:lvl2pPr>
            <a:lvl3pPr marL="1143000" indent="-228600" eaLnBrk="0" fontAlgn="base" hangingPunct="0">
              <a:spcBef>
                <a:spcPct val="20000"/>
              </a:spcBef>
              <a:spcAft>
                <a:spcPct val="0"/>
              </a:spcAft>
              <a:buClr>
                <a:schemeClr val="tx1"/>
              </a:buClr>
              <a:buChar char="•"/>
              <a:defRPr>
                <a:solidFill>
                  <a:schemeClr val="dk1"/>
                </a:solidFill>
              </a:defRPr>
            </a:lvl3pPr>
            <a:lvl4pPr marL="1600200" indent="-228600" eaLnBrk="0" fontAlgn="base" hangingPunct="0">
              <a:spcBef>
                <a:spcPct val="20000"/>
              </a:spcBef>
              <a:spcAft>
                <a:spcPct val="0"/>
              </a:spcAft>
              <a:buChar char="–"/>
              <a:defRPr sz="2000">
                <a:solidFill>
                  <a:schemeClr val="dk1"/>
                </a:solidFill>
              </a:defRPr>
            </a:lvl4pPr>
            <a:lvl5pPr marL="2057400" indent="-228600" eaLnBrk="0" fontAlgn="base" hangingPunct="0">
              <a:spcBef>
                <a:spcPct val="20000"/>
              </a:spcBef>
              <a:spcAft>
                <a:spcPct val="0"/>
              </a:spcAft>
              <a:buChar char="»"/>
              <a:defRPr sz="2000">
                <a:solidFill>
                  <a:schemeClr val="dk1"/>
                </a:solidFill>
              </a:defRPr>
            </a:lvl5pPr>
            <a:lvl6pPr marL="2514600" indent="-228600">
              <a:lnSpc>
                <a:spcPct val="90000"/>
              </a:lnSpc>
              <a:spcBef>
                <a:spcPts val="500"/>
              </a:spcBef>
              <a:buFont typeface="Arial" panose="020B0604020202020204" pitchFamily="34" charset="0"/>
              <a:buChar char="•"/>
              <a:defRPr>
                <a:solidFill>
                  <a:schemeClr val="dk1"/>
                </a:solidFill>
              </a:defRPr>
            </a:lvl6pPr>
            <a:lvl7pPr marL="2971800" indent="-228600">
              <a:lnSpc>
                <a:spcPct val="90000"/>
              </a:lnSpc>
              <a:spcBef>
                <a:spcPts val="500"/>
              </a:spcBef>
              <a:buFont typeface="Arial" panose="020B0604020202020204" pitchFamily="34" charset="0"/>
              <a:buChar char="•"/>
              <a:defRPr>
                <a:solidFill>
                  <a:schemeClr val="dk1"/>
                </a:solidFill>
              </a:defRPr>
            </a:lvl7pPr>
            <a:lvl8pPr marL="3429000" indent="-228600">
              <a:lnSpc>
                <a:spcPct val="90000"/>
              </a:lnSpc>
              <a:spcBef>
                <a:spcPts val="500"/>
              </a:spcBef>
              <a:buFont typeface="Arial" panose="020B0604020202020204" pitchFamily="34" charset="0"/>
              <a:buChar char="•"/>
              <a:defRPr>
                <a:solidFill>
                  <a:schemeClr val="dk1"/>
                </a:solidFill>
              </a:defRPr>
            </a:lvl8pPr>
            <a:lvl9pPr marL="3886200" indent="-228600">
              <a:lnSpc>
                <a:spcPct val="90000"/>
              </a:lnSpc>
              <a:spcBef>
                <a:spcPts val="500"/>
              </a:spcBef>
              <a:buFont typeface="Arial" panose="020B0604020202020204" pitchFamily="34" charset="0"/>
              <a:buChar char="•"/>
              <a:defRPr>
                <a:solidFill>
                  <a:schemeClr val="dk1"/>
                </a:solidFill>
              </a:defRPr>
            </a:lvl9pPr>
          </a:lstStyle>
          <a:p>
            <a:r>
              <a:rPr lang="zh-CN" altLang="en-US" dirty="0">
                <a:solidFill>
                  <a:srgbClr val="0D0957"/>
                </a:solidFill>
                <a:latin typeface="微软雅黑" panose="020B0503020204020204" pitchFamily="34" charset="-122"/>
                <a:cs typeface="+mn-cs"/>
              </a:rPr>
              <a:t>本质上，最类似于人类合作的合作模型是一个完全分散的模型，其中智能体的策略是独立优化的，即</a:t>
            </a:r>
            <a:r>
              <a:rPr lang="en-US" altLang="zh-CN" dirty="0">
                <a:latin typeface="微软雅黑" panose="020B0503020204020204" pitchFamily="34" charset="-122"/>
                <a:cs typeface="+mn-cs"/>
              </a:rPr>
              <a:t>Independent Learning</a:t>
            </a:r>
            <a:r>
              <a:rPr lang="zh-CN" altLang="en-US" dirty="0">
                <a:solidFill>
                  <a:srgbClr val="0D0957"/>
                </a:solidFill>
                <a:latin typeface="微软雅黑" panose="020B0503020204020204" pitchFamily="34" charset="-122"/>
                <a:cs typeface="+mn-cs"/>
              </a:rPr>
              <a:t>（</a:t>
            </a:r>
            <a:r>
              <a:rPr lang="en-US" altLang="zh-CN" dirty="0">
                <a:solidFill>
                  <a:srgbClr val="0D0957"/>
                </a:solidFill>
                <a:latin typeface="微软雅黑" panose="020B0503020204020204" pitchFamily="34" charset="-122"/>
                <a:cs typeface="+mn-cs"/>
              </a:rPr>
              <a:t>IL</a:t>
            </a:r>
            <a:r>
              <a:rPr lang="zh-CN" altLang="en-US" dirty="0">
                <a:solidFill>
                  <a:srgbClr val="0D0957"/>
                </a:solidFill>
                <a:latin typeface="微软雅黑" panose="020B0503020204020204" pitchFamily="34" charset="-122"/>
                <a:cs typeface="+mn-cs"/>
              </a:rPr>
              <a:t>）。</a:t>
            </a:r>
            <a:endParaRPr lang="en-US" altLang="zh-CN" dirty="0">
              <a:solidFill>
                <a:srgbClr val="0D0957"/>
              </a:solidFill>
              <a:latin typeface="微软雅黑" panose="020B0503020204020204" pitchFamily="34" charset="-122"/>
              <a:cs typeface="+mn-cs"/>
            </a:endParaRPr>
          </a:p>
          <a:p>
            <a:r>
              <a:rPr lang="zh-CN" altLang="en-US" dirty="0">
                <a:solidFill>
                  <a:srgbClr val="0D0957"/>
                </a:solidFill>
                <a:latin typeface="微软雅黑" panose="020B0503020204020204" pitchFamily="34" charset="-122"/>
                <a:cs typeface="+mn-cs"/>
              </a:rPr>
              <a:t>我们提出了一种基于推理的协调</a:t>
            </a:r>
            <a:r>
              <a:rPr lang="en-US" altLang="zh-CN" dirty="0">
                <a:solidFill>
                  <a:srgbClr val="0D0957"/>
                </a:solidFill>
                <a:latin typeface="微软雅黑" panose="020B0503020204020204" pitchFamily="34" charset="-122"/>
                <a:cs typeface="+mn-cs"/>
              </a:rPr>
              <a:t>MARL</a:t>
            </a:r>
            <a:r>
              <a:rPr lang="zh-CN" altLang="en-US" dirty="0">
                <a:solidFill>
                  <a:srgbClr val="0D0957"/>
                </a:solidFill>
                <a:latin typeface="微软雅黑" panose="020B0503020204020204" pitchFamily="34" charset="-122"/>
                <a:cs typeface="+mn-cs"/>
              </a:rPr>
              <a:t>方法：即基于条件生成模型的个人</a:t>
            </a:r>
            <a:r>
              <a:rPr lang="zh-CN" altLang="en-US" dirty="0">
                <a:latin typeface="微软雅黑" panose="020B0503020204020204" pitchFamily="34" charset="-122"/>
                <a:cs typeface="+mn-cs"/>
              </a:rPr>
              <a:t>意图建模</a:t>
            </a:r>
            <a:r>
              <a:rPr lang="zh-CN" altLang="en-US" dirty="0">
                <a:solidFill>
                  <a:srgbClr val="0D0957"/>
                </a:solidFill>
                <a:latin typeface="微软雅黑" panose="020B0503020204020204" pitchFamily="34" charset="-122"/>
                <a:cs typeface="+mn-cs"/>
              </a:rPr>
              <a:t>，基于</a:t>
            </a:r>
            <a:r>
              <a:rPr lang="zh-CN" altLang="en-US" dirty="0">
                <a:latin typeface="微软雅黑" panose="020B0503020204020204" pitchFamily="34" charset="-122"/>
                <a:cs typeface="+mn-cs"/>
              </a:rPr>
              <a:t>因果推断</a:t>
            </a:r>
            <a:r>
              <a:rPr lang="zh-CN" altLang="en-US" dirty="0">
                <a:solidFill>
                  <a:srgbClr val="0D0957"/>
                </a:solidFill>
                <a:latin typeface="微软雅黑" panose="020B0503020204020204" pitchFamily="34" charset="-122"/>
                <a:cs typeface="+mn-cs"/>
              </a:rPr>
              <a:t>的智能体间协调</a:t>
            </a:r>
          </a:p>
        </p:txBody>
      </p:sp>
      <p:pic>
        <p:nvPicPr>
          <p:cNvPr id="1026" name="Picture 2" descr="Scalable and Robust Multi-Agent Reinforcement Learning - YouTube">
            <a:extLst>
              <a:ext uri="{FF2B5EF4-FFF2-40B4-BE49-F238E27FC236}">
                <a16:creationId xmlns:a16="http://schemas.microsoft.com/office/drawing/2014/main" id="{F51D677E-CFFD-4E1C-9DC9-A56893B4FCF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58" t="1" r="10048" b="-327"/>
          <a:stretch/>
        </p:blipFill>
        <p:spPr bwMode="auto">
          <a:xfrm>
            <a:off x="678121" y="2912126"/>
            <a:ext cx="3312368" cy="2255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lti-Agent Deep Reinforcement Learning in 13 Lines of Code Using  PettingZoo | by J K Terry | Towards Data Science">
            <a:extLst>
              <a:ext uri="{FF2B5EF4-FFF2-40B4-BE49-F238E27FC236}">
                <a16:creationId xmlns:a16="http://schemas.microsoft.com/office/drawing/2014/main" id="{B6FC5E2E-0A90-496B-B8B2-AD38BBB807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7091" y="3006813"/>
            <a:ext cx="3860050" cy="225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36446"/>
      </p:ext>
    </p:extLst>
  </p:cSld>
  <p:clrMapOvr>
    <a:masterClrMapping/>
  </p:clrMapOvr>
</p:sld>
</file>

<file path=ppt/theme/theme1.xml><?xml version="1.0" encoding="utf-8"?>
<a:theme xmlns:a="http://schemas.openxmlformats.org/drawingml/2006/main" name="主题1">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浅色PPT 4">
      <a:majorFont>
        <a:latin typeface="方正大黑简体"/>
        <a:ea typeface="方正大黑简体"/>
        <a:cs typeface=""/>
      </a:majorFont>
      <a:minorFont>
        <a:latin typeface="方正大黑简体"/>
        <a:ea typeface="方正大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nari_test 1">
        <a:dk1>
          <a:srgbClr val="2A4C41"/>
        </a:dk1>
        <a:lt1>
          <a:srgbClr val="FFFFFF"/>
        </a:lt1>
        <a:dk2>
          <a:srgbClr val="000000"/>
        </a:dk2>
        <a:lt2>
          <a:srgbClr val="DDDDDD"/>
        </a:lt2>
        <a:accent1>
          <a:srgbClr val="1D518D"/>
        </a:accent1>
        <a:accent2>
          <a:srgbClr val="0099CB"/>
        </a:accent2>
        <a:accent3>
          <a:srgbClr val="FFFFFF"/>
        </a:accent3>
        <a:accent4>
          <a:srgbClr val="224036"/>
        </a:accent4>
        <a:accent5>
          <a:srgbClr val="ABB3C5"/>
        </a:accent5>
        <a:accent6>
          <a:srgbClr val="008AB8"/>
        </a:accent6>
        <a:hlink>
          <a:srgbClr val="00CCFF"/>
        </a:hlink>
        <a:folHlink>
          <a:srgbClr val="749BD4"/>
        </a:folHlink>
      </a:clrScheme>
      <a:clrMap bg1="lt1" tx1="dk1" bg2="lt2" tx2="dk2" accent1="accent1" accent2="accent2" accent3="accent3" accent4="accent4" accent5="accent5" accent6="accent6" hlink="hlink" folHlink="folHlink"/>
    </a:extraClrScheme>
    <a:extraClrScheme>
      <a:clrScheme name="nari_test 2">
        <a:dk1>
          <a:srgbClr val="2A4C41"/>
        </a:dk1>
        <a:lt1>
          <a:srgbClr val="FFFFFF"/>
        </a:lt1>
        <a:dk2>
          <a:srgbClr val="000000"/>
        </a:dk2>
        <a:lt2>
          <a:srgbClr val="DDDDDD"/>
        </a:lt2>
        <a:accent1>
          <a:srgbClr val="7E784E"/>
        </a:accent1>
        <a:accent2>
          <a:srgbClr val="989780"/>
        </a:accent2>
        <a:accent3>
          <a:srgbClr val="FFFFFF"/>
        </a:accent3>
        <a:accent4>
          <a:srgbClr val="224036"/>
        </a:accent4>
        <a:accent5>
          <a:srgbClr val="C0BEB2"/>
        </a:accent5>
        <a:accent6>
          <a:srgbClr val="898873"/>
        </a:accent6>
        <a:hlink>
          <a:srgbClr val="BEBA9C"/>
        </a:hlink>
        <a:folHlink>
          <a:srgbClr val="94A1B4"/>
        </a:folHlink>
      </a:clrScheme>
      <a:clrMap bg1="lt1" tx1="dk1" bg2="lt2" tx2="dk2" accent1="accent1" accent2="accent2" accent3="accent3" accent4="accent4" accent5="accent5" accent6="accent6" hlink="hlink" folHlink="folHlink"/>
    </a:extraClrScheme>
    <a:extraClrScheme>
      <a:clrScheme name="nari_test 3">
        <a:dk1>
          <a:srgbClr val="2A4C41"/>
        </a:dk1>
        <a:lt1>
          <a:srgbClr val="FFFFFF"/>
        </a:lt1>
        <a:dk2>
          <a:srgbClr val="000000"/>
        </a:dk2>
        <a:lt2>
          <a:srgbClr val="DDDDDD"/>
        </a:lt2>
        <a:accent1>
          <a:srgbClr val="285F6A"/>
        </a:accent1>
        <a:accent2>
          <a:srgbClr val="419DAF"/>
        </a:accent2>
        <a:accent3>
          <a:srgbClr val="FFFFFF"/>
        </a:accent3>
        <a:accent4>
          <a:srgbClr val="224036"/>
        </a:accent4>
        <a:accent5>
          <a:srgbClr val="ACB6B9"/>
        </a:accent5>
        <a:accent6>
          <a:srgbClr val="3A8E9E"/>
        </a:accent6>
        <a:hlink>
          <a:srgbClr val="34C1D0"/>
        </a:hlink>
        <a:folHlink>
          <a:srgbClr val="749BD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1049</Words>
  <Application>Microsoft Office PowerPoint</Application>
  <PresentationFormat>全屏显示(4:3)</PresentationFormat>
  <Paragraphs>107</Paragraphs>
  <Slides>13</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 Unicode MS</vt:lpstr>
      <vt:lpstr>方正大黑简体</vt:lpstr>
      <vt:lpstr>黑体</vt:lpstr>
      <vt:lpstr>华文中宋</vt:lpstr>
      <vt:lpstr>楷体</vt:lpstr>
      <vt:lpstr>宋体</vt:lpstr>
      <vt:lpstr>微软雅黑</vt:lpstr>
      <vt:lpstr>Arial</vt:lpstr>
      <vt:lpstr>Calibri</vt:lpstr>
      <vt:lpstr>Times New Roman</vt:lpstr>
      <vt:lpstr>Verdana</vt:lpstr>
      <vt:lpstr>Wingdings</vt:lpstr>
      <vt:lpstr>主题1</vt:lpstr>
      <vt:lpstr>PowerPoint 演示文稿</vt:lpstr>
      <vt:lpstr>目录</vt:lpstr>
      <vt:lpstr>科研成果</vt:lpstr>
      <vt:lpstr>科研成果</vt:lpstr>
      <vt:lpstr>科研成果</vt:lpstr>
      <vt:lpstr>科研成果</vt:lpstr>
      <vt:lpstr>科研成果</vt:lpstr>
      <vt:lpstr>科研成果</vt:lpstr>
      <vt:lpstr>科研成果</vt:lpstr>
      <vt:lpstr>科研成果</vt:lpstr>
      <vt:lpstr>科研成果</vt:lpstr>
      <vt:lpstr>未来展望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基于异构多源信息的安全分析、态势感知与决策关键技术与系统</dc:title>
  <dc:creator>Mirror</dc:creator>
  <cp:lastModifiedBy>NostalLD</cp:lastModifiedBy>
  <cp:revision>901</cp:revision>
  <dcterms:created xsi:type="dcterms:W3CDTF">2017-03-02T08:29:00Z</dcterms:created>
  <dcterms:modified xsi:type="dcterms:W3CDTF">2022-10-24T06:51:27Z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2052-11.8.2.8875</vt:lpwstr>
  </property>
</Properties>
</file>