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353" r:id="rId3"/>
    <p:sldId id="410" r:id="rId4"/>
    <p:sldId id="515" r:id="rId5"/>
    <p:sldId id="516" r:id="rId6"/>
    <p:sldId id="528" r:id="rId7"/>
    <p:sldId id="496" r:id="rId8"/>
    <p:sldId id="530" r:id="rId9"/>
    <p:sldId id="529" r:id="rId10"/>
    <p:sldId id="501" r:id="rId11"/>
    <p:sldId id="502" r:id="rId12"/>
    <p:sldId id="531" r:id="rId13"/>
    <p:sldId id="532" r:id="rId14"/>
    <p:sldId id="533" r:id="rId15"/>
    <p:sldId id="534" r:id="rId16"/>
    <p:sldId id="535" r:id="rId17"/>
    <p:sldId id="537" r:id="rId18"/>
    <p:sldId id="536" r:id="rId19"/>
    <p:sldId id="511" r:id="rId20"/>
    <p:sldId id="525" r:id="rId21"/>
    <p:sldId id="526" r:id="rId22"/>
    <p:sldId id="517" r:id="rId23"/>
    <p:sldId id="424"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8A9E3"/>
    <a:srgbClr val="5280D3"/>
    <a:srgbClr val="EDEDED"/>
    <a:srgbClr val="4C7B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05" autoAdjust="0"/>
    <p:restoredTop sz="70623" autoAdjust="0"/>
  </p:normalViewPr>
  <p:slideViewPr>
    <p:cSldViewPr snapToGrid="0">
      <p:cViewPr varScale="1">
        <p:scale>
          <a:sx n="80" d="100"/>
          <a:sy n="80" d="100"/>
        </p:scale>
        <p:origin x="1716" y="96"/>
      </p:cViewPr>
      <p:guideLst>
        <p:guide orient="horz" pos="2160"/>
        <p:guide pos="2880"/>
      </p:guideLst>
    </p:cSldViewPr>
  </p:slideViewPr>
  <p:notesTextViewPr>
    <p:cViewPr>
      <p:scale>
        <a:sx n="1" d="1"/>
        <a:sy n="1" d="1"/>
      </p:scale>
      <p:origin x="0" y="0"/>
    </p:cViewPr>
  </p:notesTextViewPr>
  <p:notesViewPr>
    <p:cSldViewPr snapToGrid="0">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6A9EE6-C7F5-4D25-A747-36C1F12A39DE}" type="datetimeFigureOut">
              <a:rPr lang="zh-CN" altLang="en-US" smtClean="0"/>
              <a:t>2021/11/8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9E9D4-A3FA-4B20-95AF-FA27FCBA53E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59E9D4-A3FA-4B20-95AF-FA27FCBA53EA}"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59E9D4-A3FA-4B20-95AF-FA27FCBA53EA}" type="slidenum">
              <a:rPr lang="zh-CN" altLang="en-US" smtClean="0"/>
              <a:t>10</a:t>
            </a:fld>
            <a:endParaRPr lang="zh-CN" altLang="en-US"/>
          </a:p>
        </p:txBody>
      </p:sp>
    </p:spTree>
    <p:extLst>
      <p:ext uri="{BB962C8B-B14F-4D97-AF65-F5344CB8AC3E}">
        <p14:creationId xmlns:p14="http://schemas.microsoft.com/office/powerpoint/2010/main" val="2557193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子目标谓词</a:t>
            </a:r>
            <a:r>
              <a:rPr lang="en-US" altLang="zh-CN" dirty="0"/>
              <a:t>:</a:t>
            </a:r>
          </a:p>
          <a:p>
            <a:r>
              <a:rPr lang="zh-CN" altLang="en-US" dirty="0"/>
              <a:t>对于基于子目标的协调，智能体首先应该就如何选择子目标状态（即子目标谓词）达成共识。</a:t>
            </a:r>
            <a:endParaRPr lang="en-US" altLang="zh-CN" dirty="0"/>
          </a:p>
          <a:p>
            <a:r>
              <a:rPr lang="zh-CN" altLang="en-US" dirty="0"/>
              <a:t>我们使用小写字母</a:t>
            </a:r>
            <a:r>
              <a:rPr lang="en-US" altLang="zh-CN" dirty="0"/>
              <a:t>s</a:t>
            </a:r>
            <a:r>
              <a:rPr lang="zh-CN" altLang="en-US" dirty="0"/>
              <a:t>表示单个代理的状态，即</a:t>
            </a:r>
            <a:r>
              <a:rPr lang="en-US" altLang="zh-CN" dirty="0"/>
              <a:t>MMDP</a:t>
            </a:r>
            <a:r>
              <a:rPr lang="zh-CN" altLang="en-US" dirty="0"/>
              <a:t>中</a:t>
            </a:r>
            <a:r>
              <a:rPr lang="en-US" altLang="zh-CN" dirty="0"/>
              <a:t>s</a:t>
            </a:r>
            <a:r>
              <a:rPr lang="zh-CN" altLang="en-US" dirty="0"/>
              <a:t>的分解状态。我们将</a:t>
            </a:r>
            <a:r>
              <a:rPr lang="en-US" altLang="zh-CN" dirty="0"/>
              <a:t>g</a:t>
            </a:r>
            <a:r>
              <a:rPr lang="zh-CN" altLang="en-US" dirty="0"/>
              <a:t>（</a:t>
            </a:r>
            <a:r>
              <a:rPr lang="en-US" altLang="zh-CN" dirty="0"/>
              <a:t>s</a:t>
            </a:r>
            <a:r>
              <a:rPr lang="zh-CN" altLang="en-US" dirty="0"/>
              <a:t>）表示为子目标谓词。当代理处于子目标状态时，</a:t>
            </a:r>
            <a:r>
              <a:rPr lang="en-US" altLang="zh-CN" dirty="0"/>
              <a:t>g</a:t>
            </a:r>
            <a:r>
              <a:rPr lang="zh-CN" altLang="en-US" dirty="0"/>
              <a:t>（</a:t>
            </a:r>
            <a:r>
              <a:rPr lang="en-US" altLang="zh-CN" dirty="0"/>
              <a:t>s</a:t>
            </a:r>
            <a:r>
              <a:rPr lang="zh-CN" altLang="en-US" dirty="0"/>
              <a:t>）</a:t>
            </a:r>
            <a:r>
              <a:rPr lang="en-US" altLang="zh-CN" dirty="0"/>
              <a:t>=1</a:t>
            </a:r>
            <a:r>
              <a:rPr lang="zh-CN" altLang="en-US" dirty="0"/>
              <a:t>，否则，</a:t>
            </a:r>
            <a:r>
              <a:rPr lang="en-US" altLang="zh-CN" dirty="0"/>
              <a:t>g</a:t>
            </a:r>
            <a:r>
              <a:rPr lang="zh-CN" altLang="en-US" dirty="0"/>
              <a:t>（</a:t>
            </a:r>
            <a:r>
              <a:rPr lang="en-US" altLang="zh-CN" dirty="0"/>
              <a:t>s</a:t>
            </a:r>
            <a:r>
              <a:rPr lang="zh-CN" altLang="en-US" dirty="0"/>
              <a:t>）</a:t>
            </a:r>
            <a:r>
              <a:rPr lang="en-US" altLang="zh-CN" dirty="0"/>
              <a:t>=0</a:t>
            </a:r>
            <a:r>
              <a:rPr lang="zh-CN" altLang="en-US" dirty="0"/>
              <a:t>。</a:t>
            </a:r>
            <a:endParaRPr lang="en-US" altLang="zh-CN" dirty="0"/>
          </a:p>
          <a:p>
            <a:r>
              <a:rPr lang="zh-CN" altLang="en-US" dirty="0"/>
              <a:t>通常，子目标有两种类型。一个是直接从最终目标中分离出来的，带有一些分割的奖励，如图</a:t>
            </a:r>
            <a:r>
              <a:rPr lang="en-US" altLang="zh-CN" dirty="0"/>
              <a:t>1</a:t>
            </a:r>
            <a:r>
              <a:rPr lang="zh-CN" altLang="en-US" dirty="0"/>
              <a:t>中的包（黄星）。</a:t>
            </a:r>
          </a:p>
          <a:p>
            <a:r>
              <a:rPr lang="zh-CN" altLang="en-US" dirty="0"/>
              <a:t>另一个是辅助子目标</a:t>
            </a:r>
            <a:r>
              <a:rPr lang="en-US" altLang="zh-CN" dirty="0"/>
              <a:t>/</a:t>
            </a:r>
            <a:r>
              <a:rPr lang="zh-CN" altLang="en-US" dirty="0"/>
              <a:t>子任务，仅用于加速规划，无任何奖励，如图</a:t>
            </a:r>
            <a:r>
              <a:rPr lang="en-US" altLang="zh-CN" dirty="0"/>
              <a:t>1</a:t>
            </a:r>
            <a:r>
              <a:rPr lang="zh-CN" altLang="en-US" dirty="0"/>
              <a:t>所示（红旗）。</a:t>
            </a:r>
            <a:endParaRPr lang="en-US" altLang="zh-CN" dirty="0"/>
          </a:p>
          <a:p>
            <a:r>
              <a:rPr lang="zh-CN" altLang="en-US" dirty="0"/>
              <a:t>子目标连接</a:t>
            </a:r>
            <a:r>
              <a:rPr lang="en-US" altLang="zh-CN" dirty="0"/>
              <a:t>:</a:t>
            </a:r>
          </a:p>
          <a:p>
            <a:r>
              <a:rPr lang="zh-CN" altLang="en-US" dirty="0"/>
              <a:t>给定子目标谓词</a:t>
            </a:r>
            <a:r>
              <a:rPr lang="en-US" altLang="zh-CN" dirty="0"/>
              <a:t>g</a:t>
            </a:r>
            <a:r>
              <a:rPr lang="zh-CN" altLang="en-US" dirty="0"/>
              <a:t>，代理可以确定其连续状态是否为相邻子目标状态。随着协调的进行，智能体可以逐渐协同构建子目标状态图（图</a:t>
            </a:r>
            <a:r>
              <a:rPr lang="en-US" altLang="zh-CN" dirty="0"/>
              <a:t>1</a:t>
            </a:r>
            <a:r>
              <a:rPr lang="zh-CN" altLang="en-US" dirty="0"/>
              <a:t>（</a:t>
            </a:r>
            <a:r>
              <a:rPr lang="en-US" altLang="zh-CN" dirty="0"/>
              <a:t>b</a:t>
            </a:r>
            <a:r>
              <a:rPr lang="zh-CN" altLang="en-US" dirty="0"/>
              <a:t>）中的灰色虚线）。与主图（</a:t>
            </a:r>
            <a:r>
              <a:rPr lang="en-US" altLang="zh-CN" dirty="0"/>
              <a:t>V</a:t>
            </a:r>
            <a:r>
              <a:rPr lang="zh-CN" altLang="en-US" dirty="0"/>
              <a:t>；</a:t>
            </a:r>
            <a:r>
              <a:rPr lang="en-US" altLang="zh-CN" dirty="0"/>
              <a:t>E</a:t>
            </a:r>
            <a:r>
              <a:rPr lang="zh-CN" altLang="en-US" dirty="0"/>
              <a:t>）相比，它是高度压缩的。</a:t>
            </a:r>
          </a:p>
        </p:txBody>
      </p:sp>
      <p:sp>
        <p:nvSpPr>
          <p:cNvPr id="4" name="灯片编号占位符 3"/>
          <p:cNvSpPr>
            <a:spLocks noGrp="1"/>
          </p:cNvSpPr>
          <p:nvPr>
            <p:ph type="sldNum" sz="quarter" idx="5"/>
          </p:nvPr>
        </p:nvSpPr>
        <p:spPr/>
        <p:txBody>
          <a:bodyPr/>
          <a:lstStyle/>
          <a:p>
            <a:fld id="{B259E9D4-A3FA-4B20-95AF-FA27FCBA53EA}" type="slidenum">
              <a:rPr lang="zh-CN" altLang="en-US" smtClean="0"/>
              <a:t>11</a:t>
            </a:fld>
            <a:endParaRPr lang="zh-CN" altLang="en-US"/>
          </a:p>
        </p:txBody>
      </p:sp>
    </p:spTree>
    <p:extLst>
      <p:ext uri="{BB962C8B-B14F-4D97-AF65-F5344CB8AC3E}">
        <p14:creationId xmlns:p14="http://schemas.microsoft.com/office/powerpoint/2010/main" val="23399503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子目标到子目标的评估和政策：</a:t>
            </a:r>
            <a:endParaRPr lang="en-US" altLang="zh-CN" dirty="0"/>
          </a:p>
          <a:p>
            <a:r>
              <a:rPr lang="zh-CN" altLang="en-US" dirty="0"/>
              <a:t>对于</a:t>
            </a:r>
            <a:r>
              <a:rPr lang="en-US" altLang="zh-CN" dirty="0"/>
              <a:t>agent </a:t>
            </a:r>
            <a:r>
              <a:rPr lang="en-US" altLang="zh-CN" dirty="0" err="1"/>
              <a:t>i</a:t>
            </a:r>
            <a:r>
              <a:rPr lang="zh-CN" altLang="en-US" dirty="0"/>
              <a:t>，存在一组可行的子目标序列</a:t>
            </a:r>
            <a:endParaRPr lang="en-US" altLang="zh-CN" dirty="0"/>
          </a:p>
          <a:p>
            <a:r>
              <a:rPr lang="zh-CN" altLang="en-US" dirty="0"/>
              <a:t>由所有智能体选择的子目标状态序列集</a:t>
            </a:r>
            <a:endParaRPr lang="en-US" altLang="zh-CN" dirty="0"/>
          </a:p>
          <a:p>
            <a:r>
              <a:rPr lang="zh-CN" altLang="en-US" dirty="0"/>
              <a:t>智能体应该知道用</a:t>
            </a:r>
            <a:r>
              <a:rPr lang="en-US" altLang="zh-CN" dirty="0"/>
              <a:t>x</a:t>
            </a:r>
            <a:r>
              <a:rPr lang="zh-CN" altLang="en-US" dirty="0"/>
              <a:t>（</a:t>
            </a:r>
            <a:r>
              <a:rPr lang="en-US" altLang="zh-CN" dirty="0" err="1"/>
              <a:t>si</a:t>
            </a:r>
            <a:r>
              <a:rPr lang="en-US" altLang="zh-CN" dirty="0"/>
              <a:t> </a:t>
            </a:r>
            <a:r>
              <a:rPr lang="zh-CN" altLang="en-US" dirty="0"/>
              <a:t>；</a:t>
            </a:r>
            <a:r>
              <a:rPr lang="en-US" altLang="zh-CN" dirty="0" err="1"/>
              <a:t>si</a:t>
            </a:r>
            <a:r>
              <a:rPr lang="en-US" altLang="zh-CN" dirty="0"/>
              <a:t> +1</a:t>
            </a:r>
            <a:r>
              <a:rPr lang="zh-CN" altLang="en-US" dirty="0"/>
              <a:t>）表示的移动的子目标行动策略以及用</a:t>
            </a:r>
            <a:r>
              <a:rPr lang="en-US" altLang="zh-CN" dirty="0" err="1"/>
              <a:t>jx</a:t>
            </a:r>
            <a:r>
              <a:rPr lang="zh-CN" altLang="en-US" dirty="0"/>
              <a:t>（</a:t>
            </a:r>
            <a:r>
              <a:rPr lang="en-US" altLang="zh-CN" dirty="0" err="1"/>
              <a:t>si</a:t>
            </a:r>
            <a:r>
              <a:rPr lang="en-US" altLang="zh-CN" dirty="0"/>
              <a:t> </a:t>
            </a:r>
            <a:r>
              <a:rPr lang="zh-CN" altLang="en-US" dirty="0"/>
              <a:t>；</a:t>
            </a:r>
            <a:r>
              <a:rPr lang="en-US" altLang="zh-CN" dirty="0" err="1"/>
              <a:t>si</a:t>
            </a:r>
            <a:r>
              <a:rPr lang="en-US" altLang="zh-CN" dirty="0"/>
              <a:t> +1</a:t>
            </a:r>
            <a:r>
              <a:rPr lang="zh-CN" altLang="en-US" dirty="0"/>
              <a:t>）</a:t>
            </a:r>
            <a:r>
              <a:rPr lang="en-US" altLang="zh-CN" dirty="0"/>
              <a:t>j</a:t>
            </a:r>
            <a:r>
              <a:rPr lang="zh-CN" altLang="en-US" dirty="0"/>
              <a:t>表示的规划子目标对距离评估。</a:t>
            </a:r>
            <a:endParaRPr lang="en-US" altLang="zh-CN" dirty="0"/>
          </a:p>
          <a:p>
            <a:endParaRPr lang="en-US" altLang="zh-CN" dirty="0"/>
          </a:p>
          <a:p>
            <a:r>
              <a:rPr lang="zh-CN" altLang="en-US" dirty="0"/>
              <a:t>编码和共享子目标：</a:t>
            </a:r>
            <a:endParaRPr lang="en-US" altLang="zh-CN" dirty="0"/>
          </a:p>
          <a:p>
            <a:r>
              <a:rPr lang="zh-CN" altLang="en-US" dirty="0"/>
              <a:t>要共享的子目标可以抽象为子目标意图</a:t>
            </a:r>
            <a:endParaRPr lang="en-US" altLang="zh-CN" dirty="0"/>
          </a:p>
          <a:p>
            <a:r>
              <a:rPr lang="zh-CN" altLang="en-US" dirty="0"/>
              <a:t>此外，当智能体共享其当前子目标意图时，它还应该共享该意图中的子目标对评估，以便队友可以在接收时进行评估。</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B259E9D4-A3FA-4B20-95AF-FA27FCBA53EA}" type="slidenum">
              <a:rPr lang="zh-CN" altLang="en-US" smtClean="0"/>
              <a:t>12</a:t>
            </a:fld>
            <a:endParaRPr lang="zh-CN" altLang="en-US"/>
          </a:p>
        </p:txBody>
      </p:sp>
    </p:spTree>
    <p:extLst>
      <p:ext uri="{BB962C8B-B14F-4D97-AF65-F5344CB8AC3E}">
        <p14:creationId xmlns:p14="http://schemas.microsoft.com/office/powerpoint/2010/main" val="3984038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Dec SGTS</a:t>
            </a:r>
            <a:r>
              <a:rPr lang="zh-CN" altLang="en-US" dirty="0"/>
              <a:t>通过迭代执行三个阶段在每个代理上运行，包括局部子目标树搜索、局部子目标意图更新和全局子目标意图共享。</a:t>
            </a:r>
            <a:endParaRPr lang="en-US" altLang="zh-CN" dirty="0"/>
          </a:p>
          <a:p>
            <a:r>
              <a:rPr lang="zh-CN" altLang="en-US" dirty="0"/>
              <a:t>稀疏表示：定期从当前树中选择一组子目标序列。我们通过周期性地选择样本空间</a:t>
            </a:r>
            <a:r>
              <a:rPr lang="en-US" altLang="zh-CN" dirty="0"/>
              <a:t>^Gin 2 Gin</a:t>
            </a:r>
            <a:r>
              <a:rPr lang="zh-CN" altLang="en-US" dirty="0"/>
              <a:t>作为</a:t>
            </a:r>
            <a:r>
              <a:rPr lang="en-US" altLang="zh-CN" dirty="0"/>
              <a:t>SGTS</a:t>
            </a:r>
            <a:r>
              <a:rPr lang="zh-CN" altLang="en-US" dirty="0"/>
              <a:t>迄今为止发现的最有希望的子目标序列来利用稀疏表示</a:t>
            </a:r>
            <a:endParaRPr lang="en-US" altLang="zh-CN" dirty="0"/>
          </a:p>
          <a:p>
            <a:r>
              <a:rPr lang="zh-CN" altLang="en-US" dirty="0"/>
              <a:t>局部效用函数：模拟奖励引导局部子目标树的生长。每个智能体</a:t>
            </a:r>
            <a:r>
              <a:rPr lang="en-US" altLang="zh-CN" dirty="0" err="1"/>
              <a:t>i</a:t>
            </a:r>
            <a:r>
              <a:rPr lang="zh-CN" altLang="en-US" dirty="0"/>
              <a:t>不是直接针对全局目标函数</a:t>
            </a:r>
            <a:r>
              <a:rPr lang="en-US" altLang="zh-CN" dirty="0"/>
              <a:t>o</a:t>
            </a:r>
            <a:r>
              <a:rPr lang="zh-CN" altLang="en-US" dirty="0"/>
              <a:t>进行优化，而是针对局部效用函数</a:t>
            </a:r>
            <a:r>
              <a:rPr lang="en-US" altLang="zh-CN" dirty="0"/>
              <a:t>fi</a:t>
            </a:r>
            <a:r>
              <a:rPr lang="zh-CN" altLang="en-US" dirty="0"/>
              <a:t>进行优化以生长树：</a:t>
            </a:r>
            <a:endParaRPr lang="en-US" altLang="zh-CN" dirty="0"/>
          </a:p>
          <a:p>
            <a:r>
              <a:rPr lang="zh-CN" altLang="en-US" dirty="0"/>
              <a:t>执行动作序列</a:t>
            </a:r>
            <a:r>
              <a:rPr lang="en-US" altLang="zh-CN" dirty="0" err="1"/>
              <a:t>xr</a:t>
            </a:r>
            <a:r>
              <a:rPr lang="zh-CN" altLang="en-US" dirty="0"/>
              <a:t>和默认“无奖励”序列</a:t>
            </a:r>
            <a:r>
              <a:rPr lang="en-US" altLang="zh-CN" dirty="0" err="1"/>
              <a:t>xr</a:t>
            </a:r>
            <a:r>
              <a:rPr lang="zh-CN" altLang="en-US" dirty="0"/>
              <a:t>之间的全局效用差异，假设其他人的固定动作序列</a:t>
            </a:r>
            <a:r>
              <a:rPr lang="en-US" altLang="zh-CN" dirty="0"/>
              <a:t>x</a:t>
            </a:r>
            <a:r>
              <a:rPr lang="zh-CN" altLang="en-US" dirty="0"/>
              <a:t>（</a:t>
            </a:r>
            <a:r>
              <a:rPr lang="en-US" altLang="zh-CN" dirty="0"/>
              <a:t>r</a:t>
            </a:r>
            <a:r>
              <a:rPr lang="zh-CN" altLang="en-US" dirty="0"/>
              <a:t>）</a:t>
            </a:r>
            <a:endParaRPr lang="en-US" altLang="zh-CN" dirty="0"/>
          </a:p>
          <a:p>
            <a:r>
              <a:rPr lang="zh-CN" altLang="en-US" dirty="0"/>
              <a:t>对</a:t>
            </a:r>
            <a:r>
              <a:rPr lang="en-US" altLang="zh-CN" dirty="0"/>
              <a:t>fi</a:t>
            </a:r>
            <a:r>
              <a:rPr lang="zh-CN" altLang="en-US" dirty="0"/>
              <a:t>进行优化会导致更快的收敛，因为</a:t>
            </a:r>
            <a:r>
              <a:rPr lang="en-US" altLang="zh-CN" dirty="0"/>
              <a:t>fi</a:t>
            </a:r>
            <a:r>
              <a:rPr lang="zh-CN" altLang="en-US" dirty="0"/>
              <a:t>较少受到队友未知计划的影响，</a:t>
            </a:r>
            <a:endParaRPr lang="en-US" altLang="zh-CN" dirty="0"/>
          </a:p>
          <a:p>
            <a:endParaRPr lang="en-US" altLang="zh-CN" dirty="0"/>
          </a:p>
          <a:p>
            <a:r>
              <a:rPr lang="zh-CN" altLang="en-US" dirty="0"/>
              <a:t>我们使用</a:t>
            </a:r>
            <a:r>
              <a:rPr lang="en-US" altLang="zh-CN" dirty="0" err="1"/>
              <a:t>qn</a:t>
            </a:r>
            <a:r>
              <a:rPr lang="zh-CN" altLang="en-US" dirty="0"/>
              <a:t>表示所有智能体当前计划的联合分布，即</a:t>
            </a:r>
            <a:r>
              <a:rPr lang="en-US" altLang="zh-CN" dirty="0" err="1"/>
              <a:t>qin</a:t>
            </a:r>
            <a:r>
              <a:rPr lang="zh-CN" altLang="en-US" dirty="0"/>
              <a:t>（本地更新）和</a:t>
            </a:r>
            <a:r>
              <a:rPr lang="en-US" altLang="zh-CN" dirty="0"/>
              <a:t>q</a:t>
            </a:r>
            <a:r>
              <a:rPr lang="zh-CN" altLang="en-US" dirty="0"/>
              <a:t>（</a:t>
            </a:r>
            <a:r>
              <a:rPr lang="en-US" altLang="zh-CN" dirty="0" err="1"/>
              <a:t>i</a:t>
            </a:r>
            <a:r>
              <a:rPr lang="zh-CN" altLang="en-US" dirty="0"/>
              <a:t>）</a:t>
            </a:r>
            <a:r>
              <a:rPr lang="en-US" altLang="zh-CN" dirty="0"/>
              <a:t>n</a:t>
            </a:r>
            <a:r>
              <a:rPr lang="zh-CN" altLang="en-US" dirty="0"/>
              <a:t>（全球接收）的组合。在两个通信回合之间，</a:t>
            </a:r>
            <a:r>
              <a:rPr lang="en-US" altLang="zh-CN" dirty="0" err="1"/>
              <a:t>qn</a:t>
            </a:r>
            <a:r>
              <a:rPr lang="zh-CN" altLang="en-US" dirty="0"/>
              <a:t>可能会突然变化。它可能会振荡树生长的收敛</a:t>
            </a:r>
            <a:endParaRPr lang="en-US" altLang="zh-CN" dirty="0"/>
          </a:p>
          <a:p>
            <a:r>
              <a:rPr lang="en-US" altLang="zh-CN" dirty="0"/>
              <a:t>D-UCT</a:t>
            </a:r>
            <a:r>
              <a:rPr lang="zh-CN" altLang="en-US" dirty="0"/>
              <a:t>利用折扣因子折扣过去，</a:t>
            </a:r>
            <a:r>
              <a:rPr lang="en-US" altLang="zh-CN" dirty="0"/>
              <a:t>0&lt;&lt;1</a:t>
            </a:r>
            <a:r>
              <a:rPr lang="zh-CN" altLang="en-US" dirty="0"/>
              <a:t>。这是基于这样一个原则，即最近的试验更具相关性，因为它们是通过对最近的分布进行抽样获得的。形式上，选择规则与</a:t>
            </a:r>
            <a:r>
              <a:rPr lang="en-US" altLang="zh-CN" dirty="0"/>
              <a:t>UCT</a:t>
            </a:r>
            <a:r>
              <a:rPr lang="zh-CN" altLang="en-US" dirty="0"/>
              <a:t>（</a:t>
            </a:r>
            <a:r>
              <a:rPr lang="en-US" altLang="zh-CN" dirty="0"/>
              <a:t>j</a:t>
            </a:r>
            <a:r>
              <a:rPr lang="zh-CN" altLang="en-US" dirty="0"/>
              <a:t>）（等式</a:t>
            </a:r>
            <a:r>
              <a:rPr lang="en-US" altLang="zh-CN" dirty="0"/>
              <a:t>1</a:t>
            </a:r>
            <a:r>
              <a:rPr lang="zh-CN" altLang="en-US" dirty="0"/>
              <a:t>）相同，但</a:t>
            </a:r>
            <a:r>
              <a:rPr lang="en-US" altLang="zh-CN" dirty="0" err="1"/>
              <a:t>wj</a:t>
            </a:r>
            <a:r>
              <a:rPr lang="zh-CN" altLang="en-US" dirty="0"/>
              <a:t>的更新；镍；</a:t>
            </a:r>
            <a:r>
              <a:rPr lang="en-US" altLang="zh-CN" dirty="0" err="1"/>
              <a:t>nj</a:t>
            </a:r>
            <a:r>
              <a:rPr lang="zh-CN" altLang="en-US" dirty="0"/>
              <a:t>在这个函数中是不同的。</a:t>
            </a:r>
            <a:r>
              <a:rPr lang="en-US" altLang="zh-CN" dirty="0" err="1"/>
              <a:t>nc</a:t>
            </a:r>
            <a:r>
              <a:rPr lang="zh-CN" altLang="en-US" dirty="0"/>
              <a:t>是当前的总通信轮数</a:t>
            </a:r>
            <a:endParaRPr lang="en-US" altLang="zh-CN" dirty="0"/>
          </a:p>
        </p:txBody>
      </p:sp>
      <p:sp>
        <p:nvSpPr>
          <p:cNvPr id="4" name="灯片编号占位符 3"/>
          <p:cNvSpPr>
            <a:spLocks noGrp="1"/>
          </p:cNvSpPr>
          <p:nvPr>
            <p:ph type="sldNum" sz="quarter" idx="5"/>
          </p:nvPr>
        </p:nvSpPr>
        <p:spPr/>
        <p:txBody>
          <a:bodyPr/>
          <a:lstStyle/>
          <a:p>
            <a:fld id="{B259E9D4-A3FA-4B20-95AF-FA27FCBA53EA}" type="slidenum">
              <a:rPr lang="zh-CN" altLang="en-US" smtClean="0"/>
              <a:t>13</a:t>
            </a:fld>
            <a:endParaRPr lang="zh-CN" altLang="en-US"/>
          </a:p>
        </p:txBody>
      </p:sp>
    </p:spTree>
    <p:extLst>
      <p:ext uri="{BB962C8B-B14F-4D97-AF65-F5344CB8AC3E}">
        <p14:creationId xmlns:p14="http://schemas.microsoft.com/office/powerpoint/2010/main" val="1928296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扩展：使用子目标状态进行扩展</a:t>
            </a:r>
            <a:endParaRPr lang="en-US" altLang="zh-CN" dirty="0"/>
          </a:p>
          <a:p>
            <a:r>
              <a:rPr lang="zh-CN" altLang="en-US" dirty="0"/>
              <a:t>我们在树扩展中合并了</a:t>
            </a:r>
            <a:r>
              <a:rPr lang="en-US" altLang="zh-CN" dirty="0"/>
              <a:t>SP</a:t>
            </a:r>
            <a:r>
              <a:rPr lang="zh-CN" altLang="en-US" dirty="0"/>
              <a:t>的三个部分：（</a:t>
            </a:r>
            <a:r>
              <a:rPr lang="en-US" altLang="zh-CN" dirty="0"/>
              <a:t>1</a:t>
            </a:r>
            <a:r>
              <a:rPr lang="zh-CN" altLang="en-US" dirty="0"/>
              <a:t>）选择和连接子目标；（</a:t>
            </a:r>
            <a:r>
              <a:rPr lang="en-US" altLang="zh-CN" dirty="0"/>
              <a:t>2</a:t>
            </a:r>
            <a:r>
              <a:rPr lang="zh-CN" altLang="en-US" dirty="0"/>
              <a:t>） 子目标到子目标的距离；（</a:t>
            </a:r>
            <a:r>
              <a:rPr lang="en-US" altLang="zh-CN" dirty="0"/>
              <a:t>3</a:t>
            </a:r>
            <a:r>
              <a:rPr lang="zh-CN" altLang="en-US" dirty="0"/>
              <a:t>） 子目标到子目标策略作为原始操作序列</a:t>
            </a:r>
            <a:endParaRPr lang="en-US" altLang="zh-CN" dirty="0"/>
          </a:p>
          <a:p>
            <a:r>
              <a:rPr lang="zh-CN" altLang="en-US" dirty="0"/>
              <a:t>总的来说，扩展是通过近似采样找到几个相邻的连续子目标状态，直到确定为止，并将它们作为子节点添加到叶节点</a:t>
            </a:r>
            <a:endParaRPr lang="en-US" altLang="zh-CN" dirty="0"/>
          </a:p>
          <a:p>
            <a:endParaRPr lang="en-US" altLang="zh-CN" dirty="0"/>
          </a:p>
          <a:p>
            <a:r>
              <a:rPr lang="zh-CN" altLang="en-US" dirty="0"/>
              <a:t>算法</a:t>
            </a:r>
            <a:r>
              <a:rPr lang="en-US" altLang="zh-CN" dirty="0"/>
              <a:t>2</a:t>
            </a:r>
            <a:r>
              <a:rPr lang="zh-CN" altLang="en-US" dirty="0"/>
              <a:t>以在线和需求驱动的方式显示扩展的伪代码。这是</a:t>
            </a:r>
            <a:r>
              <a:rPr lang="en-US" altLang="zh-CN" dirty="0"/>
              <a:t>Dec SGTS</a:t>
            </a:r>
            <a:r>
              <a:rPr lang="zh-CN" altLang="en-US" dirty="0"/>
              <a:t>的关键，我们在树扩展中合并</a:t>
            </a:r>
            <a:r>
              <a:rPr lang="en-US" altLang="zh-CN" dirty="0"/>
              <a:t>SP</a:t>
            </a:r>
            <a:r>
              <a:rPr lang="zh-CN" altLang="en-US" dirty="0"/>
              <a:t>的三个部分</a:t>
            </a:r>
            <a:endParaRPr lang="en-US" altLang="zh-CN" dirty="0"/>
          </a:p>
          <a:p>
            <a:r>
              <a:rPr lang="zh-CN" altLang="en-US" dirty="0"/>
              <a:t>我们使用参数</a:t>
            </a:r>
            <a:r>
              <a:rPr lang="en-US" altLang="zh-CN" dirty="0"/>
              <a:t>sigma</a:t>
            </a:r>
            <a:r>
              <a:rPr lang="zh-CN" altLang="en-US" dirty="0"/>
              <a:t>表示发现连续子目标状态的抽样试验数量（第</a:t>
            </a:r>
            <a:r>
              <a:rPr lang="en-US" altLang="zh-CN" dirty="0"/>
              <a:t>3-33</a:t>
            </a:r>
            <a:r>
              <a:rPr lang="zh-CN" altLang="en-US" dirty="0"/>
              <a:t>行）。</a:t>
            </a:r>
            <a:endParaRPr lang="en-US" altLang="zh-CN" dirty="0"/>
          </a:p>
          <a:p>
            <a:r>
              <a:rPr lang="zh-CN" altLang="en-US" dirty="0"/>
              <a:t>首先，我们从叶节点（第</a:t>
            </a:r>
            <a:r>
              <a:rPr lang="en-US" altLang="zh-CN" dirty="0"/>
              <a:t>3</a:t>
            </a:r>
            <a:r>
              <a:rPr lang="zh-CN" altLang="en-US" dirty="0"/>
              <a:t>行）获取当前子目标状态</a:t>
            </a:r>
            <a:r>
              <a:rPr lang="en-US" altLang="zh-CN" dirty="0" err="1"/>
              <a:t>st</a:t>
            </a:r>
            <a:r>
              <a:rPr lang="zh-CN" altLang="en-US" dirty="0"/>
              <a:t>。</a:t>
            </a:r>
            <a:endParaRPr lang="en-US" altLang="zh-CN" dirty="0"/>
          </a:p>
          <a:p>
            <a:r>
              <a:rPr lang="zh-CN" altLang="en-US" dirty="0"/>
              <a:t>我们模拟了智能体从当前子目标状态随机行走到地平线</a:t>
            </a:r>
            <a:r>
              <a:rPr lang="en-US" altLang="zh-CN" dirty="0"/>
              <a:t>h</a:t>
            </a:r>
            <a:r>
              <a:rPr lang="zh-CN" altLang="en-US" dirty="0"/>
              <a:t>中由</a:t>
            </a:r>
            <a:r>
              <a:rPr lang="en-US" altLang="zh-CN" dirty="0"/>
              <a:t>g</a:t>
            </a:r>
            <a:r>
              <a:rPr lang="zh-CN" altLang="en-US" dirty="0"/>
              <a:t>决定的任何连续子目标状态</a:t>
            </a:r>
            <a:r>
              <a:rPr lang="en-US" altLang="zh-CN" dirty="0" err="1"/>
              <a:t>st</a:t>
            </a:r>
            <a:endParaRPr lang="en-US" altLang="zh-CN" dirty="0"/>
          </a:p>
          <a:p>
            <a:r>
              <a:rPr lang="zh-CN" altLang="en-US" dirty="0"/>
              <a:t>然后，我们检查是否已经发现连续的子目标状态</a:t>
            </a:r>
            <a:r>
              <a:rPr lang="en-US" altLang="zh-CN" dirty="0" err="1"/>
              <a:t>st</a:t>
            </a:r>
            <a:r>
              <a:rPr lang="zh-CN" altLang="en-US" dirty="0"/>
              <a:t>，并将其作为现有子目标添加到树中（第</a:t>
            </a:r>
            <a:r>
              <a:rPr lang="en-US" altLang="zh-CN" dirty="0"/>
              <a:t>11-14</a:t>
            </a:r>
            <a:r>
              <a:rPr lang="zh-CN" altLang="en-US" dirty="0"/>
              <a:t>行）。</a:t>
            </a:r>
            <a:endParaRPr lang="en-US" altLang="zh-CN" dirty="0"/>
          </a:p>
          <a:p>
            <a:r>
              <a:rPr lang="zh-CN" altLang="en-US" dirty="0"/>
              <a:t>如果是这样，我们用新发现的子目标对距离和策略更新现有子目标，如果它们比旧的更好。</a:t>
            </a:r>
            <a:endParaRPr lang="en-US" altLang="zh-CN" dirty="0"/>
          </a:p>
          <a:p>
            <a:r>
              <a:rPr lang="zh-CN" altLang="en-US" dirty="0"/>
              <a:t>每个节点存储从其父节点到自身的子目标对距离和动作序列（第</a:t>
            </a:r>
            <a:r>
              <a:rPr lang="en-US" altLang="zh-CN" dirty="0"/>
              <a:t>15-24</a:t>
            </a:r>
            <a:r>
              <a:rPr lang="zh-CN" altLang="en-US" dirty="0"/>
              <a:t>行）。</a:t>
            </a:r>
            <a:endParaRPr lang="en-US" altLang="zh-CN" dirty="0"/>
          </a:p>
          <a:p>
            <a:r>
              <a:rPr lang="zh-CN" altLang="en-US" dirty="0"/>
              <a:t>同时，行动覆盖率计数</a:t>
            </a:r>
            <a:r>
              <a:rPr lang="en-US" altLang="zh-CN" dirty="0"/>
              <a:t>c</a:t>
            </a:r>
            <a:r>
              <a:rPr lang="zh-CN" altLang="en-US" dirty="0"/>
              <a:t>增加（第</a:t>
            </a:r>
            <a:r>
              <a:rPr lang="en-US" altLang="zh-CN" dirty="0"/>
              <a:t>16</a:t>
            </a:r>
            <a:r>
              <a:rPr lang="zh-CN" altLang="en-US" dirty="0"/>
              <a:t>行）。</a:t>
            </a:r>
            <a:endParaRPr lang="en-US" altLang="zh-CN" dirty="0"/>
          </a:p>
          <a:p>
            <a:r>
              <a:rPr lang="zh-CN" altLang="en-US" dirty="0"/>
              <a:t>如果不是，这意味着后续子目标状态是新发现的，我们将其添加为叶节点的新子目标，并将当前子目标对距离和策略存储在新子目标中（第</a:t>
            </a:r>
            <a:r>
              <a:rPr lang="en-US" altLang="zh-CN" dirty="0"/>
              <a:t>28-32</a:t>
            </a:r>
            <a:r>
              <a:rPr lang="zh-CN" altLang="en-US" dirty="0"/>
              <a:t>行）。</a:t>
            </a:r>
            <a:endParaRPr lang="en-US" altLang="zh-CN" dirty="0"/>
          </a:p>
          <a:p>
            <a:r>
              <a:rPr lang="zh-CN" altLang="en-US" dirty="0"/>
              <a:t>最后，如果动作覆盖计数</a:t>
            </a:r>
            <a:r>
              <a:rPr lang="en-US" altLang="zh-CN" dirty="0"/>
              <a:t>c</a:t>
            </a:r>
            <a:r>
              <a:rPr lang="zh-CN" altLang="en-US" dirty="0"/>
              <a:t>达到阈值</a:t>
            </a:r>
            <a:r>
              <a:rPr lang="en-US" altLang="zh-CN" dirty="0"/>
              <a:t>sigma</a:t>
            </a:r>
            <a:r>
              <a:rPr lang="zh-CN" altLang="en-US" dirty="0"/>
              <a:t>，循环结束，叶节点设置为完全展开。</a:t>
            </a:r>
            <a:endParaRPr lang="en-US" altLang="zh-CN" dirty="0"/>
          </a:p>
          <a:p>
            <a:r>
              <a:rPr lang="zh-CN" altLang="en-US" dirty="0"/>
              <a:t>返回新的子对象（第</a:t>
            </a:r>
            <a:r>
              <a:rPr lang="en-US" altLang="zh-CN" dirty="0"/>
              <a:t>33-35</a:t>
            </a:r>
            <a:r>
              <a:rPr lang="zh-CN" altLang="en-US" dirty="0"/>
              <a:t>行）。</a:t>
            </a:r>
            <a:endParaRPr lang="en-US" altLang="zh-CN" dirty="0"/>
          </a:p>
        </p:txBody>
      </p:sp>
      <p:sp>
        <p:nvSpPr>
          <p:cNvPr id="4" name="灯片编号占位符 3"/>
          <p:cNvSpPr>
            <a:spLocks noGrp="1"/>
          </p:cNvSpPr>
          <p:nvPr>
            <p:ph type="sldNum" sz="quarter" idx="5"/>
          </p:nvPr>
        </p:nvSpPr>
        <p:spPr/>
        <p:txBody>
          <a:bodyPr/>
          <a:lstStyle/>
          <a:p>
            <a:fld id="{B259E9D4-A3FA-4B20-95AF-FA27FCBA53EA}" type="slidenum">
              <a:rPr lang="zh-CN" altLang="en-US" smtClean="0"/>
              <a:t>14</a:t>
            </a:fld>
            <a:endParaRPr lang="zh-CN" altLang="en-US"/>
          </a:p>
        </p:txBody>
      </p:sp>
    </p:spTree>
    <p:extLst>
      <p:ext uri="{BB962C8B-B14F-4D97-AF65-F5344CB8AC3E}">
        <p14:creationId xmlns:p14="http://schemas.microsoft.com/office/powerpoint/2010/main" val="35279167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推出：考虑队友意图的基于子目标的交互式仿真模型</a:t>
            </a:r>
            <a:endParaRPr lang="en-US" altLang="zh-CN" dirty="0"/>
          </a:p>
          <a:p>
            <a:r>
              <a:rPr lang="zh-CN" altLang="en-US" dirty="0"/>
              <a:t>我们通过从共享队友的意图（</a:t>
            </a:r>
            <a:r>
              <a:rPr lang="en-US" altLang="zh-CN" dirty="0"/>
              <a:t>g</a:t>
            </a:r>
            <a:r>
              <a:rPr lang="zh-CN" altLang="en-US" dirty="0"/>
              <a:t>（</a:t>
            </a:r>
            <a:r>
              <a:rPr lang="en-US" altLang="zh-CN" dirty="0" err="1"/>
              <a:t>i</a:t>
            </a:r>
            <a:r>
              <a:rPr lang="zh-CN" altLang="en-US" dirty="0"/>
              <a:t>）</a:t>
            </a:r>
            <a:r>
              <a:rPr lang="en-US" altLang="zh-CN" dirty="0"/>
              <a:t>n</a:t>
            </a:r>
            <a:r>
              <a:rPr lang="zh-CN" altLang="en-US" dirty="0"/>
              <a:t>；</a:t>
            </a:r>
            <a:r>
              <a:rPr lang="en-US" altLang="zh-CN" dirty="0"/>
              <a:t>q</a:t>
            </a:r>
            <a:r>
              <a:rPr lang="zh-CN" altLang="en-US" dirty="0"/>
              <a:t>（</a:t>
            </a:r>
            <a:r>
              <a:rPr lang="en-US" altLang="zh-CN" dirty="0" err="1"/>
              <a:t>i</a:t>
            </a:r>
            <a:r>
              <a:rPr lang="zh-CN" altLang="en-US" dirty="0"/>
              <a:t>）</a:t>
            </a:r>
            <a:r>
              <a:rPr lang="en-US" altLang="zh-CN" dirty="0"/>
              <a:t>n</a:t>
            </a:r>
            <a:r>
              <a:rPr lang="zh-CN" altLang="en-US" dirty="0"/>
              <a:t>）中取样得到</a:t>
            </a:r>
            <a:r>
              <a:rPr lang="en-US" altLang="zh-CN" dirty="0"/>
              <a:t>g</a:t>
            </a:r>
            <a:r>
              <a:rPr lang="zh-CN" altLang="en-US" dirty="0"/>
              <a:t>（</a:t>
            </a:r>
            <a:r>
              <a:rPr lang="en-US" altLang="zh-CN" dirty="0" err="1"/>
              <a:t>i</a:t>
            </a:r>
            <a:r>
              <a:rPr lang="zh-CN" altLang="en-US" dirty="0"/>
              <a:t>）</a:t>
            </a:r>
            <a:endParaRPr lang="en-US" altLang="zh-CN" dirty="0"/>
          </a:p>
          <a:p>
            <a:r>
              <a:rPr lang="zh-CN" altLang="en-US" dirty="0"/>
              <a:t>我们从当前遍历的树路径中获取</a:t>
            </a:r>
            <a:r>
              <a:rPr lang="en-US" altLang="zh-CN" dirty="0" err="1"/>
              <a:t>gi</a:t>
            </a:r>
            <a:r>
              <a:rPr lang="zh-CN" altLang="en-US" dirty="0"/>
              <a:t>。</a:t>
            </a:r>
            <a:endParaRPr lang="en-US" altLang="zh-CN" dirty="0"/>
          </a:p>
          <a:p>
            <a:r>
              <a:rPr lang="zh-CN" altLang="en-US" dirty="0"/>
              <a:t>试验可以将</a:t>
            </a:r>
            <a:r>
              <a:rPr lang="en-US" altLang="zh-CN" dirty="0" err="1"/>
              <a:t>gi</a:t>
            </a:r>
            <a:r>
              <a:rPr lang="zh-CN" altLang="en-US" dirty="0"/>
              <a:t>扩展到终端状态，例如随机</a:t>
            </a:r>
            <a:endParaRPr lang="en-US" altLang="zh-CN" dirty="0"/>
          </a:p>
          <a:p>
            <a:r>
              <a:rPr lang="zh-CN" altLang="en-US" dirty="0"/>
              <a:t>因此，我们可以在本地模拟多智能体的交互，以获得由等式计算的奖励。考虑当前队友的计划。</a:t>
            </a:r>
            <a:endParaRPr lang="en-US" altLang="zh-CN" dirty="0"/>
          </a:p>
        </p:txBody>
      </p:sp>
      <p:sp>
        <p:nvSpPr>
          <p:cNvPr id="4" name="灯片编号占位符 3"/>
          <p:cNvSpPr>
            <a:spLocks noGrp="1"/>
          </p:cNvSpPr>
          <p:nvPr>
            <p:ph type="sldNum" sz="quarter" idx="5"/>
          </p:nvPr>
        </p:nvSpPr>
        <p:spPr/>
        <p:txBody>
          <a:bodyPr/>
          <a:lstStyle/>
          <a:p>
            <a:fld id="{B259E9D4-A3FA-4B20-95AF-FA27FCBA53EA}" type="slidenum">
              <a:rPr lang="zh-CN" altLang="en-US" smtClean="0"/>
              <a:t>15</a:t>
            </a:fld>
            <a:endParaRPr lang="zh-CN" altLang="en-US"/>
          </a:p>
        </p:txBody>
      </p:sp>
    </p:spTree>
    <p:extLst>
      <p:ext uri="{BB962C8B-B14F-4D97-AF65-F5344CB8AC3E}">
        <p14:creationId xmlns:p14="http://schemas.microsoft.com/office/powerpoint/2010/main" val="801103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局部子目标意图更新</a:t>
            </a:r>
            <a:endParaRPr lang="en-US" altLang="zh-CN" dirty="0"/>
          </a:p>
          <a:p>
            <a:r>
              <a:rPr lang="zh-CN" altLang="en-US" dirty="0"/>
              <a:t>我们利用了一种基于拉格朗日最速下降的分布式优化方法</a:t>
            </a:r>
            <a:endParaRPr lang="en-US" altLang="zh-CN" dirty="0"/>
          </a:p>
          <a:p>
            <a:r>
              <a:rPr lang="zh-CN" altLang="en-US" dirty="0"/>
              <a:t>直观地说，它增加了智能体</a:t>
            </a:r>
            <a:r>
              <a:rPr lang="en-US" altLang="zh-CN" dirty="0" err="1"/>
              <a:t>i</a:t>
            </a:r>
            <a:r>
              <a:rPr lang="zh-CN" altLang="en-US" dirty="0"/>
              <a:t>选择</a:t>
            </a:r>
            <a:r>
              <a:rPr lang="en-US" altLang="zh-CN" dirty="0" err="1"/>
              <a:t>gi</a:t>
            </a:r>
            <a:r>
              <a:rPr lang="zh-CN" altLang="en-US" dirty="0"/>
              <a:t>的概率，如果这导致改进的局部效用，并确保熵不会下降得太快</a:t>
            </a:r>
            <a:endParaRPr lang="en-US" altLang="zh-CN" dirty="0"/>
          </a:p>
        </p:txBody>
      </p:sp>
      <p:sp>
        <p:nvSpPr>
          <p:cNvPr id="4" name="灯片编号占位符 3"/>
          <p:cNvSpPr>
            <a:spLocks noGrp="1"/>
          </p:cNvSpPr>
          <p:nvPr>
            <p:ph type="sldNum" sz="quarter" idx="5"/>
          </p:nvPr>
        </p:nvSpPr>
        <p:spPr/>
        <p:txBody>
          <a:bodyPr/>
          <a:lstStyle/>
          <a:p>
            <a:fld id="{B259E9D4-A3FA-4B20-95AF-FA27FCBA53EA}" type="slidenum">
              <a:rPr lang="zh-CN" altLang="en-US" smtClean="0"/>
              <a:t>16</a:t>
            </a:fld>
            <a:endParaRPr lang="zh-CN" altLang="en-US"/>
          </a:p>
        </p:txBody>
      </p:sp>
    </p:spTree>
    <p:extLst>
      <p:ext uri="{BB962C8B-B14F-4D97-AF65-F5344CB8AC3E}">
        <p14:creationId xmlns:p14="http://schemas.microsoft.com/office/powerpoint/2010/main" val="4761457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全局子目标意图共享</a:t>
            </a:r>
            <a:endParaRPr lang="en-US" altLang="zh-CN" dirty="0"/>
          </a:p>
          <a:p>
            <a:r>
              <a:rPr lang="zh-CN" altLang="en-US" dirty="0"/>
              <a:t>通过与队友沟通分享其当前意图（</a:t>
            </a:r>
            <a:r>
              <a:rPr lang="en-US" altLang="zh-CN" dirty="0"/>
              <a:t>^Gin</a:t>
            </a:r>
            <a:r>
              <a:rPr lang="zh-CN" altLang="en-US" dirty="0"/>
              <a:t>；</a:t>
            </a:r>
            <a:r>
              <a:rPr lang="en-US" altLang="zh-CN" dirty="0" err="1"/>
              <a:t>qin</a:t>
            </a:r>
            <a:r>
              <a:rPr lang="zh-CN" altLang="en-US" dirty="0"/>
              <a:t>）</a:t>
            </a:r>
            <a:endParaRPr lang="en-US" altLang="zh-CN" dirty="0"/>
          </a:p>
          <a:p>
            <a:r>
              <a:rPr lang="zh-CN" altLang="en-US" dirty="0"/>
              <a:t>它还共享该意图中的子目标对距离</a:t>
            </a:r>
            <a:endParaRPr lang="en-US" altLang="zh-CN" dirty="0"/>
          </a:p>
          <a:p>
            <a:r>
              <a:rPr lang="zh-CN" altLang="en-US" dirty="0"/>
              <a:t>我们设计了一个由四个字段组成的消息类型，包括代理</a:t>
            </a:r>
            <a:r>
              <a:rPr lang="en-US" altLang="zh-CN" dirty="0"/>
              <a:t>ID</a:t>
            </a:r>
            <a:r>
              <a:rPr lang="zh-CN" altLang="en-US" dirty="0"/>
              <a:t>、时间步长、当前意图和该意图中的子目标对距离</a:t>
            </a:r>
            <a:endParaRPr lang="en-US" altLang="zh-CN" dirty="0"/>
          </a:p>
          <a:p>
            <a:r>
              <a:rPr lang="zh-CN" altLang="en-US" dirty="0"/>
              <a:t>如果没有收到来自某个队友的新消息，那么</a:t>
            </a:r>
            <a:r>
              <a:rPr lang="en-US" altLang="zh-CN" dirty="0" err="1"/>
              <a:t>i</a:t>
            </a:r>
            <a:r>
              <a:rPr lang="zh-CN" altLang="en-US" dirty="0"/>
              <a:t>将继续根据该队友的最新分布进行计划。如果</a:t>
            </a:r>
            <a:r>
              <a:rPr lang="en-US" altLang="zh-CN" dirty="0" err="1"/>
              <a:t>i</a:t>
            </a:r>
            <a:r>
              <a:rPr lang="zh-CN" altLang="en-US" dirty="0"/>
              <a:t>尚未收到来自队友的任何消息，它可能会采用默认策略，例如随机策略。因此，</a:t>
            </a:r>
            <a:r>
              <a:rPr lang="en-US" altLang="zh-CN" dirty="0"/>
              <a:t>Dec SGTS</a:t>
            </a:r>
            <a:r>
              <a:rPr lang="zh-CN" altLang="en-US" dirty="0"/>
              <a:t>是一种异步方法。</a:t>
            </a:r>
            <a:endParaRPr lang="en-US" altLang="zh-CN" dirty="0"/>
          </a:p>
          <a:p>
            <a:r>
              <a:rPr lang="zh-CN" altLang="en-US" dirty="0"/>
              <a:t>最终策略生成</a:t>
            </a:r>
            <a:endParaRPr lang="en-US" altLang="zh-CN" dirty="0"/>
          </a:p>
          <a:p>
            <a:r>
              <a:rPr lang="en-US" altLang="zh-CN" dirty="0"/>
              <a:t>Agent </a:t>
            </a:r>
            <a:r>
              <a:rPr lang="en-US" altLang="zh-CN" dirty="0" err="1"/>
              <a:t>i</a:t>
            </a:r>
            <a:r>
              <a:rPr lang="zh-CN" altLang="en-US" dirty="0"/>
              <a:t>可以选择当前意图中具有最大概率</a:t>
            </a:r>
            <a:r>
              <a:rPr lang="en-US" altLang="zh-CN" dirty="0" err="1"/>
              <a:t>qin</a:t>
            </a:r>
            <a:r>
              <a:rPr lang="zh-CN" altLang="en-US" dirty="0"/>
              <a:t>（</a:t>
            </a:r>
            <a:r>
              <a:rPr lang="en-US" altLang="zh-CN" dirty="0" err="1"/>
              <a:t>gi</a:t>
            </a:r>
            <a:r>
              <a:rPr lang="zh-CN" altLang="en-US" dirty="0"/>
              <a:t>）的最佳子目标序列</a:t>
            </a:r>
            <a:r>
              <a:rPr lang="en-US" altLang="zh-CN" dirty="0" err="1"/>
              <a:t>gi</a:t>
            </a:r>
            <a:r>
              <a:rPr lang="zh-CN" altLang="en-US" dirty="0"/>
              <a:t>（</a:t>
            </a:r>
            <a:r>
              <a:rPr lang="en-US" altLang="zh-CN" dirty="0"/>
              <a:t>^Gin</a:t>
            </a:r>
            <a:r>
              <a:rPr lang="zh-CN" altLang="en-US" dirty="0"/>
              <a:t>；</a:t>
            </a:r>
            <a:r>
              <a:rPr lang="en-US" altLang="zh-CN" dirty="0" err="1"/>
              <a:t>qin</a:t>
            </a:r>
            <a:r>
              <a:rPr lang="zh-CN" altLang="en-US" dirty="0"/>
              <a:t>）。</a:t>
            </a:r>
            <a:endParaRPr lang="en-US" altLang="zh-CN" dirty="0"/>
          </a:p>
          <a:p>
            <a:r>
              <a:rPr lang="zh-CN" altLang="en-US" dirty="0"/>
              <a:t>由于在树扩展中，每个新添加的子节点存储和更新父和自身之间的最佳原始动作序列，所以我们可以使用当前树</a:t>
            </a:r>
            <a:r>
              <a:rPr lang="en-US" altLang="zh-CN" dirty="0"/>
              <a:t>SGT</a:t>
            </a:r>
            <a:r>
              <a:rPr lang="zh-CN" altLang="en-US" dirty="0"/>
              <a:t>来解码</a:t>
            </a:r>
            <a:r>
              <a:rPr lang="en-US" altLang="zh-CN" dirty="0"/>
              <a:t>GI</a:t>
            </a:r>
            <a:r>
              <a:rPr lang="zh-CN" altLang="en-US" dirty="0"/>
              <a:t>以移动的最佳原始动作序列席（行</a:t>
            </a:r>
            <a:r>
              <a:rPr lang="en-US" altLang="zh-CN" dirty="0"/>
              <a:t>14</a:t>
            </a:r>
            <a:r>
              <a:rPr lang="zh-CN" altLang="en-US" dirty="0"/>
              <a:t>和</a:t>
            </a:r>
            <a:r>
              <a:rPr lang="en-US" altLang="zh-CN" dirty="0"/>
              <a:t>15</a:t>
            </a:r>
            <a:r>
              <a:rPr lang="zh-CN" altLang="en-US" dirty="0"/>
              <a:t>，</a:t>
            </a:r>
            <a:r>
              <a:rPr lang="en-US" altLang="zh-CN" dirty="0"/>
              <a:t>ALG 1</a:t>
            </a:r>
            <a:r>
              <a:rPr lang="zh-CN" altLang="en-US" dirty="0"/>
              <a:t>）。</a:t>
            </a:r>
            <a:endParaRPr lang="en-US" altLang="zh-CN" dirty="0"/>
          </a:p>
        </p:txBody>
      </p:sp>
      <p:sp>
        <p:nvSpPr>
          <p:cNvPr id="4" name="灯片编号占位符 3"/>
          <p:cNvSpPr>
            <a:spLocks noGrp="1"/>
          </p:cNvSpPr>
          <p:nvPr>
            <p:ph type="sldNum" sz="quarter" idx="5"/>
          </p:nvPr>
        </p:nvSpPr>
        <p:spPr/>
        <p:txBody>
          <a:bodyPr/>
          <a:lstStyle/>
          <a:p>
            <a:fld id="{B259E9D4-A3FA-4B20-95AF-FA27FCBA53EA}" type="slidenum">
              <a:rPr lang="zh-CN" altLang="en-US" smtClean="0"/>
              <a:t>17</a:t>
            </a:fld>
            <a:endParaRPr lang="zh-CN" altLang="en-US"/>
          </a:p>
        </p:txBody>
      </p:sp>
    </p:spTree>
    <p:extLst>
      <p:ext uri="{BB962C8B-B14F-4D97-AF65-F5344CB8AC3E}">
        <p14:creationId xmlns:p14="http://schemas.microsoft.com/office/powerpoint/2010/main" val="14831870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B259E9D4-A3FA-4B20-95AF-FA27FCBA53EA}" type="slidenum">
              <a:rPr lang="zh-CN" altLang="en-US" smtClean="0"/>
              <a:t>18</a:t>
            </a:fld>
            <a:endParaRPr lang="zh-CN" altLang="en-US"/>
          </a:p>
        </p:txBody>
      </p:sp>
    </p:spTree>
    <p:extLst>
      <p:ext uri="{BB962C8B-B14F-4D97-AF65-F5344CB8AC3E}">
        <p14:creationId xmlns:p14="http://schemas.microsoft.com/office/powerpoint/2010/main" val="6196793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深度强化学习（</a:t>
            </a:r>
            <a:r>
              <a:rPr lang="en-US" altLang="zh-CN" dirty="0"/>
              <a:t>RL</a:t>
            </a:r>
            <a:r>
              <a:rPr lang="zh-CN" altLang="en-US" dirty="0"/>
              <a:t>）近年来取得了显著的成绩。这导致应用程序和方法的数量急剧增加。最近的工作探索了单智能体场景之外的学习，并考虑了多智能体学习（</a:t>
            </a:r>
            <a:r>
              <a:rPr lang="en-US" altLang="zh-CN" dirty="0"/>
              <a:t>MAL</a:t>
            </a:r>
            <a:r>
              <a:rPr lang="zh-CN" altLang="en-US" dirty="0"/>
              <a:t>）场景。初步结果表明，在复杂的多智能体领域取得了成功，但仍有一些挑战需要解决。本文的主要目的是提供当前多智能体深度强化学习（</a:t>
            </a:r>
            <a:r>
              <a:rPr lang="en-US" altLang="zh-CN" dirty="0"/>
              <a:t>MDRL</a:t>
            </a:r>
            <a:r>
              <a:rPr lang="zh-CN" altLang="en-US" dirty="0"/>
              <a:t>）文献的清晰概述。</a:t>
            </a:r>
            <a:endParaRPr lang="en-US" altLang="zh-CN" dirty="0"/>
          </a:p>
          <a:p>
            <a:endParaRPr lang="en-US" altLang="zh-CN" dirty="0"/>
          </a:p>
          <a:p>
            <a:r>
              <a:rPr lang="zh-CN" altLang="en-US" dirty="0"/>
              <a:t>首先，我们简要回顾了</a:t>
            </a:r>
            <a:r>
              <a:rPr lang="en-US" altLang="zh-CN" dirty="0"/>
              <a:t>RL</a:t>
            </a:r>
            <a:r>
              <a:rPr lang="zh-CN" altLang="en-US" dirty="0"/>
              <a:t>中的关键算法，如</a:t>
            </a:r>
            <a:r>
              <a:rPr lang="en-US" altLang="zh-CN" dirty="0"/>
              <a:t>Q-</a:t>
            </a:r>
            <a:r>
              <a:rPr lang="zh-CN" altLang="en-US" dirty="0"/>
              <a:t>学习和强化</a:t>
            </a:r>
            <a:endParaRPr lang="en-US" altLang="zh-CN" dirty="0"/>
          </a:p>
          <a:p>
            <a:endParaRPr lang="en-US" altLang="zh-CN" dirty="0"/>
          </a:p>
          <a:p>
            <a:r>
              <a:rPr lang="zh-CN" altLang="en-US" dirty="0"/>
              <a:t>之后，我们介绍了</a:t>
            </a:r>
            <a:r>
              <a:rPr lang="en-US" altLang="zh-CN" dirty="0"/>
              <a:t>multiagent</a:t>
            </a:r>
            <a:r>
              <a:rPr lang="zh-CN" altLang="en-US" dirty="0"/>
              <a:t>环境，并概述主要挑战和结果</a:t>
            </a:r>
          </a:p>
        </p:txBody>
      </p:sp>
      <p:sp>
        <p:nvSpPr>
          <p:cNvPr id="4" name="灯片编号占位符 3"/>
          <p:cNvSpPr>
            <a:spLocks noGrp="1"/>
          </p:cNvSpPr>
          <p:nvPr>
            <p:ph type="sldNum" sz="quarter" idx="10"/>
          </p:nvPr>
        </p:nvSpPr>
        <p:spPr/>
        <p:txBody>
          <a:bodyPr/>
          <a:lstStyle/>
          <a:p>
            <a:fld id="{B259E9D4-A3FA-4B20-95AF-FA27FCBA53EA}" type="slidenum">
              <a:rPr lang="zh-CN" altLang="en-US" smtClean="0"/>
              <a:t>19</a:t>
            </a:fld>
            <a:endParaRPr lang="zh-CN" altLang="en-US"/>
          </a:p>
        </p:txBody>
      </p:sp>
    </p:spTree>
    <p:extLst>
      <p:ext uri="{BB962C8B-B14F-4D97-AF65-F5344CB8AC3E}">
        <p14:creationId xmlns:p14="http://schemas.microsoft.com/office/powerpoint/2010/main" val="746673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59E9D4-A3FA-4B20-95AF-FA27FCBA53EA}"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mj-ea"/>
                <a:ea typeface="+mj-ea"/>
              </a:rPr>
              <a:t>图</a:t>
            </a:r>
            <a:r>
              <a:rPr lang="en-US" altLang="zh-CN" dirty="0">
                <a:latin typeface="+mj-ea"/>
                <a:ea typeface="+mj-ea"/>
              </a:rPr>
              <a:t>4</a:t>
            </a:r>
            <a:r>
              <a:rPr lang="zh-CN" altLang="en-US" dirty="0">
                <a:latin typeface="+mj-ea"/>
                <a:ea typeface="+mj-ea"/>
              </a:rPr>
              <a:t>（</a:t>
            </a:r>
            <a:r>
              <a:rPr lang="en-US" altLang="zh-CN" dirty="0">
                <a:latin typeface="+mj-ea"/>
                <a:ea typeface="+mj-ea"/>
              </a:rPr>
              <a:t>a</a:t>
            </a:r>
            <a:r>
              <a:rPr lang="zh-CN" altLang="en-US" dirty="0">
                <a:latin typeface="+mj-ea"/>
                <a:ea typeface="+mj-ea"/>
              </a:rPr>
              <a:t>）是一个真实环境地图的示例，我们将十字路口、桥梁和大门视为辅助子目标。</a:t>
            </a:r>
            <a:endParaRPr lang="en-US" altLang="zh-CN" dirty="0">
              <a:latin typeface="+mj-ea"/>
              <a:ea typeface="+mj-ea"/>
            </a:endParaRPr>
          </a:p>
          <a:p>
            <a:r>
              <a:rPr lang="zh-CN" altLang="en-US" dirty="0">
                <a:latin typeface="+mj-ea"/>
                <a:ea typeface="+mj-ea"/>
              </a:rPr>
              <a:t>图</a:t>
            </a:r>
            <a:r>
              <a:rPr lang="en-US" altLang="zh-CN" dirty="0">
                <a:latin typeface="+mj-ea"/>
                <a:ea typeface="+mj-ea"/>
              </a:rPr>
              <a:t>4</a:t>
            </a:r>
            <a:r>
              <a:rPr lang="zh-CN" altLang="en-US" dirty="0">
                <a:latin typeface="+mj-ea"/>
                <a:ea typeface="+mj-ea"/>
              </a:rPr>
              <a:t>（</a:t>
            </a:r>
            <a:r>
              <a:rPr lang="en-US" altLang="zh-CN" dirty="0">
                <a:latin typeface="+mj-ea"/>
                <a:ea typeface="+mj-ea"/>
              </a:rPr>
              <a:t>b</a:t>
            </a:r>
            <a:r>
              <a:rPr lang="zh-CN" altLang="en-US" dirty="0">
                <a:latin typeface="+mj-ea"/>
                <a:ea typeface="+mj-ea"/>
              </a:rPr>
              <a:t>）是</a:t>
            </a:r>
            <a:r>
              <a:rPr lang="en-US" altLang="zh-CN" dirty="0">
                <a:latin typeface="+mj-ea"/>
                <a:ea typeface="+mj-ea"/>
              </a:rPr>
              <a:t>CDP grid world</a:t>
            </a:r>
            <a:r>
              <a:rPr lang="zh-CN" altLang="en-US" dirty="0">
                <a:latin typeface="+mj-ea"/>
                <a:ea typeface="+mj-ea"/>
              </a:rPr>
              <a:t>的一个实例，其中有三个快递员。快递员从一个仓库（蓝色网格）开始，目的是在地平线</a:t>
            </a:r>
            <a:r>
              <a:rPr lang="en-US" altLang="zh-CN" dirty="0">
                <a:latin typeface="+mj-ea"/>
                <a:ea typeface="+mj-ea"/>
              </a:rPr>
              <a:t>h</a:t>
            </a:r>
            <a:r>
              <a:rPr lang="zh-CN" altLang="en-US" dirty="0">
                <a:latin typeface="+mj-ea"/>
                <a:ea typeface="+mj-ea"/>
              </a:rPr>
              <a:t>尽快提取所有包裹（黄色网格）</a:t>
            </a:r>
          </a:p>
        </p:txBody>
      </p:sp>
      <p:sp>
        <p:nvSpPr>
          <p:cNvPr id="4" name="灯片编号占位符 3"/>
          <p:cNvSpPr>
            <a:spLocks noGrp="1"/>
          </p:cNvSpPr>
          <p:nvPr>
            <p:ph type="sldNum" sz="quarter" idx="5"/>
          </p:nvPr>
        </p:nvSpPr>
        <p:spPr/>
        <p:txBody>
          <a:bodyPr/>
          <a:lstStyle/>
          <a:p>
            <a:fld id="{B259E9D4-A3FA-4B20-95AF-FA27FCBA53EA}" type="slidenum">
              <a:rPr lang="zh-CN" altLang="en-US" smtClean="0"/>
              <a:t>20</a:t>
            </a:fld>
            <a:endParaRPr lang="zh-CN" altLang="en-US"/>
          </a:p>
        </p:txBody>
      </p:sp>
    </p:spTree>
    <p:extLst>
      <p:ext uri="{BB962C8B-B14F-4D97-AF65-F5344CB8AC3E}">
        <p14:creationId xmlns:p14="http://schemas.microsoft.com/office/powerpoint/2010/main" val="21750438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mj-ea"/>
                <a:ea typeface="+mj-ea"/>
              </a:rPr>
              <a:t>图</a:t>
            </a:r>
            <a:r>
              <a:rPr lang="en-US" altLang="zh-CN" dirty="0">
                <a:latin typeface="+mj-ea"/>
                <a:ea typeface="+mj-ea"/>
              </a:rPr>
              <a:t>5</a:t>
            </a:r>
            <a:r>
              <a:rPr lang="zh-CN" altLang="en-US" dirty="0">
                <a:latin typeface="+mj-ea"/>
                <a:ea typeface="+mj-ea"/>
              </a:rPr>
              <a:t>显示了在图</a:t>
            </a:r>
            <a:r>
              <a:rPr lang="en-US" altLang="zh-CN" dirty="0">
                <a:latin typeface="+mj-ea"/>
                <a:ea typeface="+mj-ea"/>
              </a:rPr>
              <a:t>4</a:t>
            </a:r>
            <a:r>
              <a:rPr lang="zh-CN" altLang="en-US" dirty="0">
                <a:latin typeface="+mj-ea"/>
                <a:ea typeface="+mj-ea"/>
              </a:rPr>
              <a:t>（</a:t>
            </a:r>
            <a:r>
              <a:rPr lang="en-US" altLang="zh-CN" dirty="0">
                <a:latin typeface="+mj-ea"/>
                <a:ea typeface="+mj-ea"/>
              </a:rPr>
              <a:t>b</a:t>
            </a:r>
            <a:r>
              <a:rPr lang="zh-CN" altLang="en-US" dirty="0">
                <a:latin typeface="+mj-ea"/>
                <a:ea typeface="+mj-ea"/>
              </a:rPr>
              <a:t>）的场景中，</a:t>
            </a:r>
            <a:r>
              <a:rPr lang="en-US" altLang="zh-CN" dirty="0">
                <a:latin typeface="+mj-ea"/>
                <a:ea typeface="+mj-ea"/>
              </a:rPr>
              <a:t>3</a:t>
            </a:r>
            <a:r>
              <a:rPr lang="zh-CN" altLang="en-US" dirty="0">
                <a:latin typeface="+mj-ea"/>
                <a:ea typeface="+mj-ea"/>
              </a:rPr>
              <a:t>个智能体的不同计划时间的平均奖励。</a:t>
            </a:r>
            <a:r>
              <a:rPr lang="en-US" altLang="zh-CN" dirty="0">
                <a:latin typeface="+mj-ea"/>
                <a:ea typeface="+mj-ea"/>
              </a:rPr>
              <a:t>Dec SGTS</a:t>
            </a:r>
            <a:r>
              <a:rPr lang="zh-CN" altLang="en-US" dirty="0">
                <a:latin typeface="+mj-ea"/>
                <a:ea typeface="+mj-ea"/>
              </a:rPr>
              <a:t>的性能明显优于其他</a:t>
            </a:r>
            <a:r>
              <a:rPr lang="en-US" altLang="zh-CN" dirty="0">
                <a:latin typeface="+mj-ea"/>
                <a:ea typeface="+mj-ea"/>
              </a:rPr>
              <a:t>SGTS</a:t>
            </a:r>
            <a:r>
              <a:rPr lang="zh-CN" altLang="en-US" dirty="0">
                <a:latin typeface="+mj-ea"/>
                <a:ea typeface="+mj-ea"/>
              </a:rPr>
              <a:t>，超过</a:t>
            </a:r>
            <a:r>
              <a:rPr lang="en-US" altLang="zh-CN" dirty="0">
                <a:latin typeface="+mj-ea"/>
                <a:ea typeface="+mj-ea"/>
              </a:rPr>
              <a:t>110%</a:t>
            </a:r>
            <a:r>
              <a:rPr lang="zh-CN" altLang="en-US" dirty="0">
                <a:latin typeface="+mj-ea"/>
                <a:ea typeface="+mj-ea"/>
              </a:rPr>
              <a:t>，并在不到</a:t>
            </a:r>
            <a:r>
              <a:rPr lang="en-US" altLang="zh-CN" dirty="0">
                <a:latin typeface="+mj-ea"/>
                <a:ea typeface="+mj-ea"/>
              </a:rPr>
              <a:t>10</a:t>
            </a:r>
            <a:r>
              <a:rPr lang="zh-CN" altLang="en-US" dirty="0">
                <a:latin typeface="+mj-ea"/>
                <a:ea typeface="+mj-ea"/>
              </a:rPr>
              <a:t>秒内接近最优（虚线）。</a:t>
            </a:r>
            <a:r>
              <a:rPr lang="en-US" altLang="zh-CN" dirty="0">
                <a:latin typeface="+mj-ea"/>
                <a:ea typeface="+mj-ea"/>
              </a:rPr>
              <a:t>S-MCT</a:t>
            </a:r>
            <a:r>
              <a:rPr lang="zh-CN" altLang="en-US" dirty="0">
                <a:latin typeface="+mj-ea"/>
                <a:ea typeface="+mj-ea"/>
              </a:rPr>
              <a:t>呈上升趋势，但回报增长非常缓慢。</a:t>
            </a:r>
            <a:r>
              <a:rPr lang="en-US" altLang="zh-CN" dirty="0">
                <a:latin typeface="+mj-ea"/>
                <a:ea typeface="+mj-ea"/>
              </a:rPr>
              <a:t>Dec MCT</a:t>
            </a:r>
            <a:r>
              <a:rPr lang="zh-CN" altLang="en-US" dirty="0">
                <a:latin typeface="+mj-ea"/>
                <a:ea typeface="+mj-ea"/>
              </a:rPr>
              <a:t>也缓慢增加。它不会在</a:t>
            </a:r>
            <a:r>
              <a:rPr lang="en-US" altLang="zh-CN" dirty="0">
                <a:latin typeface="+mj-ea"/>
                <a:ea typeface="+mj-ea"/>
              </a:rPr>
              <a:t>20</a:t>
            </a:r>
            <a:r>
              <a:rPr lang="zh-CN" altLang="en-US" dirty="0">
                <a:latin typeface="+mj-ea"/>
                <a:ea typeface="+mj-ea"/>
              </a:rPr>
              <a:t>秒内收敛。只给</a:t>
            </a:r>
            <a:r>
              <a:rPr lang="en-US" altLang="zh-CN" dirty="0">
                <a:latin typeface="+mj-ea"/>
                <a:ea typeface="+mj-ea"/>
              </a:rPr>
              <a:t>20</a:t>
            </a:r>
            <a:r>
              <a:rPr lang="zh-CN" altLang="en-US" dirty="0">
                <a:latin typeface="+mj-ea"/>
                <a:ea typeface="+mj-ea"/>
              </a:rPr>
              <a:t>秒，</a:t>
            </a:r>
            <a:r>
              <a:rPr lang="en-US" altLang="zh-CN" dirty="0">
                <a:latin typeface="+mj-ea"/>
                <a:ea typeface="+mj-ea"/>
              </a:rPr>
              <a:t>MCT</a:t>
            </a:r>
            <a:r>
              <a:rPr lang="zh-CN" altLang="en-US" dirty="0">
                <a:latin typeface="+mj-ea"/>
                <a:ea typeface="+mj-ea"/>
              </a:rPr>
              <a:t>很难让智能体找到任何有价值的计划结果。</a:t>
            </a:r>
            <a:endParaRPr lang="en-US" altLang="zh-CN" dirty="0">
              <a:latin typeface="+mj-ea"/>
              <a:ea typeface="+mj-ea"/>
            </a:endParaRPr>
          </a:p>
          <a:p>
            <a:r>
              <a:rPr lang="zh-CN" altLang="en-US" dirty="0">
                <a:latin typeface="+mj-ea"/>
                <a:ea typeface="+mj-ea"/>
              </a:rPr>
              <a:t>在图</a:t>
            </a:r>
            <a:r>
              <a:rPr lang="en-US" altLang="zh-CN" dirty="0">
                <a:latin typeface="+mj-ea"/>
                <a:ea typeface="+mj-ea"/>
              </a:rPr>
              <a:t>6</a:t>
            </a:r>
            <a:r>
              <a:rPr lang="zh-CN" altLang="en-US" dirty="0">
                <a:latin typeface="+mj-ea"/>
                <a:ea typeface="+mj-ea"/>
              </a:rPr>
              <a:t>中，我们记录了在图</a:t>
            </a:r>
            <a:r>
              <a:rPr lang="en-US" altLang="zh-CN" dirty="0">
                <a:latin typeface="+mj-ea"/>
                <a:ea typeface="+mj-ea"/>
              </a:rPr>
              <a:t>4</a:t>
            </a:r>
            <a:r>
              <a:rPr lang="zh-CN" altLang="en-US" dirty="0">
                <a:latin typeface="+mj-ea"/>
                <a:ea typeface="+mj-ea"/>
              </a:rPr>
              <a:t>（</a:t>
            </a:r>
            <a:r>
              <a:rPr lang="en-US" altLang="zh-CN" dirty="0">
                <a:latin typeface="+mj-ea"/>
                <a:ea typeface="+mj-ea"/>
              </a:rPr>
              <a:t>b</a:t>
            </a:r>
            <a:r>
              <a:rPr lang="zh-CN" altLang="en-US" dirty="0">
                <a:latin typeface="+mj-ea"/>
                <a:ea typeface="+mj-ea"/>
              </a:rPr>
              <a:t>）的场景中使用</a:t>
            </a:r>
            <a:r>
              <a:rPr lang="en-US" altLang="zh-CN" dirty="0">
                <a:latin typeface="+mj-ea"/>
                <a:ea typeface="+mj-ea"/>
              </a:rPr>
              <a:t>3</a:t>
            </a:r>
            <a:r>
              <a:rPr lang="zh-CN" altLang="en-US" dirty="0">
                <a:latin typeface="+mj-ea"/>
                <a:ea typeface="+mj-ea"/>
              </a:rPr>
              <a:t>个智能体字节</a:t>
            </a:r>
            <a:r>
              <a:rPr lang="en-US" altLang="zh-CN" dirty="0">
                <a:latin typeface="+mj-ea"/>
                <a:ea typeface="+mj-ea"/>
              </a:rPr>
              <a:t>/</a:t>
            </a:r>
            <a:r>
              <a:rPr lang="zh-CN" altLang="en-US" dirty="0">
                <a:latin typeface="+mj-ea"/>
                <a:ea typeface="+mj-ea"/>
              </a:rPr>
              <a:t>秒表示的通信成本。结果表明，</a:t>
            </a:r>
            <a:r>
              <a:rPr lang="en-US" altLang="zh-CN" dirty="0">
                <a:latin typeface="+mj-ea"/>
                <a:ea typeface="+mj-ea"/>
              </a:rPr>
              <a:t>Dec-MCTS</a:t>
            </a:r>
            <a:r>
              <a:rPr lang="zh-CN" altLang="en-US" dirty="0">
                <a:latin typeface="+mj-ea"/>
                <a:ea typeface="+mj-ea"/>
              </a:rPr>
              <a:t>通信量大，几乎是</a:t>
            </a:r>
            <a:r>
              <a:rPr lang="en-US" altLang="zh-CN" dirty="0">
                <a:latin typeface="+mj-ea"/>
                <a:ea typeface="+mj-ea"/>
              </a:rPr>
              <a:t>Dec-SGTS</a:t>
            </a:r>
            <a:r>
              <a:rPr lang="zh-CN" altLang="en-US" dirty="0">
                <a:latin typeface="+mj-ea"/>
                <a:ea typeface="+mj-ea"/>
              </a:rPr>
              <a:t>的两倍。</a:t>
            </a:r>
          </a:p>
        </p:txBody>
      </p:sp>
      <p:sp>
        <p:nvSpPr>
          <p:cNvPr id="4" name="灯片编号占位符 3"/>
          <p:cNvSpPr>
            <a:spLocks noGrp="1"/>
          </p:cNvSpPr>
          <p:nvPr>
            <p:ph type="sldNum" sz="quarter" idx="5"/>
          </p:nvPr>
        </p:nvSpPr>
        <p:spPr/>
        <p:txBody>
          <a:bodyPr/>
          <a:lstStyle/>
          <a:p>
            <a:fld id="{B259E9D4-A3FA-4B20-95AF-FA27FCBA53EA}" type="slidenum">
              <a:rPr lang="zh-CN" altLang="en-US" smtClean="0"/>
              <a:t>21</a:t>
            </a:fld>
            <a:endParaRPr lang="zh-CN" altLang="en-US"/>
          </a:p>
        </p:txBody>
      </p:sp>
    </p:spTree>
    <p:extLst>
      <p:ext uri="{BB962C8B-B14F-4D97-AF65-F5344CB8AC3E}">
        <p14:creationId xmlns:p14="http://schemas.microsoft.com/office/powerpoint/2010/main" val="7270780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Dec SGTS</a:t>
            </a:r>
            <a:r>
              <a:rPr lang="zh-CN" altLang="en-US" dirty="0"/>
              <a:t>中，联合策略的巨大搜索空间以分层方式用子目标分割。</a:t>
            </a:r>
          </a:p>
          <a:p>
            <a:r>
              <a:rPr lang="zh-CN" altLang="en-US" dirty="0"/>
              <a:t>因此，状态空间是模块化的。共享消息还通过宏协议进行了高度压缩，消息语义更加丰富</a:t>
            </a:r>
            <a:endParaRPr lang="en-US" altLang="zh-CN" dirty="0"/>
          </a:p>
          <a:p>
            <a:r>
              <a:rPr lang="zh-CN" altLang="en-US" dirty="0"/>
              <a:t>但是子目标谓词的设计、团队和环境的规模、子目标的密度影响比较大</a:t>
            </a:r>
            <a:endParaRPr lang="en-US" altLang="zh-CN" dirty="0"/>
          </a:p>
          <a:p>
            <a:r>
              <a:rPr lang="zh-CN" altLang="en-US" dirty="0"/>
              <a:t>推广到随机环境</a:t>
            </a:r>
            <a:endParaRPr lang="en-US" altLang="zh-CN" dirty="0"/>
          </a:p>
          <a:p>
            <a:r>
              <a:rPr lang="zh-CN" altLang="en-US" dirty="0"/>
              <a:t>基于联盟的方法能否进一步提高可伸缩性</a:t>
            </a:r>
          </a:p>
        </p:txBody>
      </p:sp>
      <p:sp>
        <p:nvSpPr>
          <p:cNvPr id="4" name="灯片编号占位符 3"/>
          <p:cNvSpPr>
            <a:spLocks noGrp="1"/>
          </p:cNvSpPr>
          <p:nvPr>
            <p:ph type="sldNum" sz="quarter" idx="10"/>
          </p:nvPr>
        </p:nvSpPr>
        <p:spPr/>
        <p:txBody>
          <a:bodyPr/>
          <a:lstStyle/>
          <a:p>
            <a:fld id="{B259E9D4-A3FA-4B20-95AF-FA27FCBA53EA}" type="slidenum">
              <a:rPr lang="zh-CN" altLang="en-US" smtClean="0"/>
              <a:t>22</a:t>
            </a:fld>
            <a:endParaRPr lang="zh-CN" altLang="en-US"/>
          </a:p>
        </p:txBody>
      </p:sp>
    </p:spTree>
    <p:extLst>
      <p:ext uri="{BB962C8B-B14F-4D97-AF65-F5344CB8AC3E}">
        <p14:creationId xmlns:p14="http://schemas.microsoft.com/office/powerpoint/2010/main" val="1977939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跨各种复杂任务协调多个智能体的能力是</a:t>
            </a:r>
            <a:r>
              <a:rPr lang="en-US" altLang="zh-CN" dirty="0"/>
              <a:t>AI</a:t>
            </a:r>
            <a:r>
              <a:rPr lang="zh-CN" altLang="en-US" dirty="0"/>
              <a:t>社区的一个关键问题。确保智能体不仅能够作为个人，而且能够作为有凝聚力的团队的成员进行操作，这一点变得越来越重要。</a:t>
            </a:r>
            <a:endParaRPr lang="en-US" altLang="zh-CN" dirty="0"/>
          </a:p>
        </p:txBody>
      </p:sp>
      <p:sp>
        <p:nvSpPr>
          <p:cNvPr id="4" name="灯片编号占位符 3"/>
          <p:cNvSpPr>
            <a:spLocks noGrp="1"/>
          </p:cNvSpPr>
          <p:nvPr>
            <p:ph type="sldNum" sz="quarter" idx="5"/>
          </p:nvPr>
        </p:nvSpPr>
        <p:spPr/>
        <p:txBody>
          <a:bodyPr/>
          <a:lstStyle/>
          <a:p>
            <a:fld id="{B259E9D4-A3FA-4B20-95AF-FA27FCBA53EA}"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大多数协调方法都是集中的。这意味着他们通常遵循一个原则：集中离线计划或学习，分散在线执行计划结果。</a:t>
            </a:r>
            <a:endParaRPr lang="en-US" altLang="zh-CN" dirty="0"/>
          </a:p>
          <a:p>
            <a:r>
              <a:rPr lang="zh-CN" altLang="en-US" dirty="0"/>
              <a:t>它们通常比分散的方法表现得更好。然而，集中式方法的性能受到可伸缩性、鲁棒性、容错性等的强烈限制。此外，集中式方法与人工协作形成鲜明对比：在大多数情况下，我们单独规划，并与其他人并行规划</a:t>
            </a:r>
            <a:endParaRPr lang="en-US" altLang="zh-CN" dirty="0"/>
          </a:p>
          <a:p>
            <a:endParaRPr lang="en-US" altLang="zh-CN" dirty="0"/>
          </a:p>
          <a:p>
            <a:r>
              <a:rPr lang="zh-CN" altLang="en-US" dirty="0"/>
              <a:t>在一个分散的框架下，每个智能体都应该为一个全局目标协同考虑团队成员</a:t>
            </a:r>
            <a:r>
              <a:rPr lang="en-US" altLang="zh-CN" dirty="0"/>
              <a:t>.</a:t>
            </a:r>
            <a:r>
              <a:rPr lang="zh-CN" altLang="en-US" dirty="0"/>
              <a:t>为了解决这种情况下的协调问题，智能体应了解其队友当前的行为意图（计划</a:t>
            </a:r>
            <a:r>
              <a:rPr lang="en-US" altLang="zh-CN" dirty="0"/>
              <a:t>/</a:t>
            </a:r>
            <a:r>
              <a:rPr lang="zh-CN" altLang="en-US" dirty="0"/>
              <a:t>决策）</a:t>
            </a:r>
            <a:endParaRPr lang="en-US" altLang="zh-CN" dirty="0"/>
          </a:p>
          <a:p>
            <a:r>
              <a:rPr lang="zh-CN" altLang="en-US" dirty="0"/>
              <a:t>一种可行的方法是通过队友的行为模型进行预测，例如行为克隆。然而，它依赖于使用大量训练样本的枯燥的离线学习。此外，一旦任务发生变化，先前学习模型的预测可能会失败。</a:t>
            </a:r>
            <a:endParaRPr lang="en-US" altLang="zh-CN" dirty="0"/>
          </a:p>
          <a:p>
            <a:r>
              <a:rPr lang="zh-CN" altLang="en-US" dirty="0"/>
              <a:t>智能体了解队友的另一个有希望的方法是通过沟通。这意味着智能体之间坦诚沟通，以交换关于他们打算做什么的信息，即意图共享。</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B259E9D4-A3FA-4B20-95AF-FA27FCBA53EA}" type="slidenum">
              <a:rPr lang="zh-CN" altLang="en-US" smtClean="0"/>
              <a:t>4</a:t>
            </a:fld>
            <a:endParaRPr lang="zh-CN" altLang="en-US"/>
          </a:p>
        </p:txBody>
      </p:sp>
    </p:spTree>
    <p:extLst>
      <p:ext uri="{BB962C8B-B14F-4D97-AF65-F5344CB8AC3E}">
        <p14:creationId xmlns:p14="http://schemas.microsoft.com/office/powerpoint/2010/main" val="2084184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一般来说，当合作时</a:t>
            </a:r>
            <a:r>
              <a:rPr lang="en-US" altLang="zh-CN" dirty="0"/>
              <a:t>,</a:t>
            </a:r>
            <a:r>
              <a:rPr lang="zh-CN" altLang="en-US" dirty="0"/>
              <a:t>人类通信总是使用协议，这些协议用丰富的语义对意图进行建模。（</a:t>
            </a:r>
            <a:r>
              <a:rPr lang="en-US" altLang="zh-CN" dirty="0"/>
              <a:t>aka</a:t>
            </a:r>
            <a:r>
              <a:rPr lang="zh-CN" altLang="en-US" dirty="0"/>
              <a:t>本体论）</a:t>
            </a:r>
            <a:endParaRPr lang="en-US" altLang="zh-CN" dirty="0"/>
          </a:p>
          <a:p>
            <a:r>
              <a:rPr lang="zh-CN" altLang="en-US" dirty="0"/>
              <a:t>这种高级意图抽象不仅可以以高度压缩的方式交换未来可能的行为意图，而且对局部搜索和优化非常有帮助。</a:t>
            </a:r>
            <a:endParaRPr lang="en-US" altLang="zh-CN" dirty="0"/>
          </a:p>
          <a:p>
            <a:endParaRPr lang="en-US" altLang="zh-CN" dirty="0"/>
          </a:p>
          <a:p>
            <a:r>
              <a:rPr lang="zh-CN" altLang="en-US" dirty="0"/>
              <a:t>为了在适当的抽象中对意图进行建模，它需要满足两个需求：模块性和语义</a:t>
            </a:r>
            <a:endParaRPr lang="en-US" altLang="zh-CN" dirty="0"/>
          </a:p>
          <a:p>
            <a:r>
              <a:rPr lang="zh-CN" altLang="en-US" dirty="0"/>
              <a:t>对于模块化，这意味着抽象可以在适当的粒度上对单个智能体的意图进行建模。它既不是像原始步骤那样太精细，也不是像最终目标那样太粗糙。最好采用分层的模块化组合方式。</a:t>
            </a:r>
            <a:endParaRPr lang="en-US" altLang="zh-CN" dirty="0"/>
          </a:p>
          <a:p>
            <a:r>
              <a:rPr lang="zh-CN" altLang="en-US" dirty="0"/>
              <a:t>在语义方面，它意味着抽象应该对单个</a:t>
            </a:r>
            <a:r>
              <a:rPr lang="en-US" altLang="zh-CN" dirty="0"/>
              <a:t>agent</a:t>
            </a:r>
            <a:r>
              <a:rPr lang="zh-CN" altLang="en-US" dirty="0"/>
              <a:t>的可行行为进行建模，并可以促进多</a:t>
            </a:r>
            <a:r>
              <a:rPr lang="en-US" altLang="zh-CN" dirty="0"/>
              <a:t>agent</a:t>
            </a:r>
            <a:r>
              <a:rPr lang="zh-CN" altLang="en-US" dirty="0"/>
              <a:t>的协调。</a:t>
            </a:r>
            <a:endParaRPr lang="en-US" altLang="zh-CN" dirty="0"/>
          </a:p>
        </p:txBody>
      </p:sp>
      <p:sp>
        <p:nvSpPr>
          <p:cNvPr id="4" name="灯片编号占位符 3"/>
          <p:cNvSpPr>
            <a:spLocks noGrp="1"/>
          </p:cNvSpPr>
          <p:nvPr>
            <p:ph type="sldNum" sz="quarter" idx="5"/>
          </p:nvPr>
        </p:nvSpPr>
        <p:spPr/>
        <p:txBody>
          <a:bodyPr/>
          <a:lstStyle/>
          <a:p>
            <a:fld id="{B259E9D4-A3FA-4B20-95AF-FA27FCBA53EA}" type="slidenum">
              <a:rPr lang="zh-CN" altLang="en-US" smtClean="0"/>
              <a:t>5</a:t>
            </a:fld>
            <a:endParaRPr lang="zh-CN" altLang="en-US"/>
          </a:p>
        </p:txBody>
      </p:sp>
    </p:spTree>
    <p:extLst>
      <p:ext uri="{BB962C8B-B14F-4D97-AF65-F5344CB8AC3E}">
        <p14:creationId xmlns:p14="http://schemas.microsoft.com/office/powerpoint/2010/main" val="600641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根据上述要求，我们对子目标或子任务的意图进行建模</a:t>
            </a:r>
            <a:endParaRPr lang="en-US" altLang="zh-CN" dirty="0"/>
          </a:p>
          <a:p>
            <a:r>
              <a:rPr lang="zh-CN" altLang="en-US" dirty="0"/>
              <a:t>例如，在简化为网格世界（图</a:t>
            </a:r>
            <a:r>
              <a:rPr lang="en-US" altLang="zh-CN" dirty="0"/>
              <a:t>1</a:t>
            </a:r>
            <a:r>
              <a:rPr lang="zh-CN" altLang="en-US" dirty="0"/>
              <a:t>）的快递配送问题（</a:t>
            </a:r>
            <a:r>
              <a:rPr lang="en-US" altLang="zh-CN" dirty="0"/>
              <a:t>CDP</a:t>
            </a:r>
            <a:r>
              <a:rPr lang="zh-CN" altLang="en-US" dirty="0"/>
              <a:t>）中，信使可以看到一扇门、一座桥、十字路口作为子目标（红旗），帮助规划通往客户的路径</a:t>
            </a:r>
            <a:endParaRPr lang="en-US" altLang="zh-CN" dirty="0"/>
          </a:p>
          <a:p>
            <a:r>
              <a:rPr lang="zh-CN" altLang="en-US" dirty="0"/>
              <a:t>子目标具有状态空间划分的模块化，从而加快了规划</a:t>
            </a:r>
            <a:endParaRPr lang="en-US" altLang="zh-CN" dirty="0"/>
          </a:p>
          <a:p>
            <a:r>
              <a:rPr lang="zh-CN" altLang="en-US" dirty="0"/>
              <a:t>扩展到三智能体案例（图</a:t>
            </a:r>
            <a:r>
              <a:rPr lang="en-US" altLang="zh-CN" dirty="0"/>
              <a:t>1</a:t>
            </a:r>
            <a:r>
              <a:rPr lang="zh-CN" altLang="en-US" dirty="0"/>
              <a:t>（</a:t>
            </a:r>
            <a:r>
              <a:rPr lang="en-US" altLang="zh-CN" dirty="0"/>
              <a:t>b</a:t>
            </a:r>
            <a:r>
              <a:rPr lang="zh-CN" altLang="en-US" dirty="0"/>
              <a:t>）），最终目标是尽快从所有客户处获取所有包。客户（黄星）和门式位置（红旗）都可以被视为子目标。为了合作，每个智能体应考虑队友，并可能有几个可选的子目标序列具有不同的偏好。序列和偏好可以组合成子目标意图，并具有丰富的语义。因此，智能体可以通过更有效地交换其子目标意图来进行规划和协调。</a:t>
            </a:r>
            <a:endParaRPr lang="en-US" altLang="zh-CN" dirty="0"/>
          </a:p>
        </p:txBody>
      </p:sp>
      <p:sp>
        <p:nvSpPr>
          <p:cNvPr id="4" name="灯片编号占位符 3"/>
          <p:cNvSpPr>
            <a:spLocks noGrp="1"/>
          </p:cNvSpPr>
          <p:nvPr>
            <p:ph type="sldNum" sz="quarter" idx="5"/>
          </p:nvPr>
        </p:nvSpPr>
        <p:spPr/>
        <p:txBody>
          <a:bodyPr/>
          <a:lstStyle/>
          <a:p>
            <a:fld id="{B259E9D4-A3FA-4B20-95AF-FA27FCBA53EA}" type="slidenum">
              <a:rPr lang="zh-CN" altLang="en-US" smtClean="0"/>
              <a:t>6</a:t>
            </a:fld>
            <a:endParaRPr lang="zh-CN" altLang="en-US"/>
          </a:p>
        </p:txBody>
      </p:sp>
    </p:spTree>
    <p:extLst>
      <p:ext uri="{BB962C8B-B14F-4D97-AF65-F5344CB8AC3E}">
        <p14:creationId xmlns:p14="http://schemas.microsoft.com/office/powerpoint/2010/main" val="204968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蒙特卡罗树搜索（</a:t>
            </a:r>
            <a:r>
              <a:rPr lang="en-US" altLang="zh-CN" dirty="0"/>
              <a:t>MCTS</a:t>
            </a:r>
            <a:r>
              <a:rPr lang="zh-CN" altLang="en-US" dirty="0"/>
              <a:t>）是一种很有前途的在线规划方法。通过使用蒙特卡罗模拟快速采样数千条可能的轨迹，它可以很好地逼近可能的动作序列的值。</a:t>
            </a:r>
            <a:r>
              <a:rPr lang="en-US" altLang="zh-CN" dirty="0"/>
              <a:t>MCTS</a:t>
            </a:r>
            <a:r>
              <a:rPr lang="zh-CN" altLang="en-US" dirty="0"/>
              <a:t>迭代执行以下四个步骤，直到预算用完。</a:t>
            </a:r>
            <a:endParaRPr lang="en-US" altLang="zh-CN" dirty="0"/>
          </a:p>
          <a:p>
            <a:r>
              <a:rPr lang="zh-CN" altLang="en-US" dirty="0"/>
              <a:t>从根节点作为当前状态开始，通过选择节点遍历搜索树，直到使用探索</a:t>
            </a:r>
            <a:r>
              <a:rPr lang="en-US" altLang="zh-CN" dirty="0"/>
              <a:t>-</a:t>
            </a:r>
            <a:r>
              <a:rPr lang="zh-CN" altLang="en-US" dirty="0"/>
              <a:t>利用方法遍历叶节点。其中</a:t>
            </a:r>
            <a:r>
              <a:rPr lang="en-US" altLang="zh-CN" dirty="0" err="1"/>
              <a:t>wj</a:t>
            </a:r>
            <a:r>
              <a:rPr lang="zh-CN" altLang="en-US" dirty="0"/>
              <a:t>表示由子</a:t>
            </a:r>
            <a:r>
              <a:rPr lang="en-US" altLang="zh-CN" dirty="0"/>
              <a:t>j</a:t>
            </a:r>
            <a:r>
              <a:rPr lang="zh-CN" altLang="en-US" dirty="0"/>
              <a:t>表示的状态的平均值估计。</a:t>
            </a:r>
            <a:r>
              <a:rPr lang="en-US" altLang="zh-CN" dirty="0" err="1"/>
              <a:t>ni</a:t>
            </a:r>
            <a:r>
              <a:rPr lang="zh-CN" altLang="en-US" dirty="0"/>
              <a:t>是到目前为止父节点</a:t>
            </a:r>
            <a:r>
              <a:rPr lang="en-US" altLang="zh-CN" dirty="0" err="1"/>
              <a:t>i</a:t>
            </a:r>
            <a:r>
              <a:rPr lang="zh-CN" altLang="en-US" dirty="0"/>
              <a:t>已被访问的总数。</a:t>
            </a:r>
            <a:r>
              <a:rPr lang="en-US" altLang="zh-CN" dirty="0" err="1"/>
              <a:t>nj</a:t>
            </a:r>
            <a:r>
              <a:rPr lang="zh-CN" altLang="en-US" dirty="0"/>
              <a:t>是到目前为止子节点</a:t>
            </a:r>
            <a:r>
              <a:rPr lang="en-US" altLang="zh-CN" dirty="0"/>
              <a:t>j</a:t>
            </a:r>
            <a:r>
              <a:rPr lang="zh-CN" altLang="en-US" dirty="0"/>
              <a:t>已被访问的总数。</a:t>
            </a:r>
            <a:endParaRPr lang="en-US" altLang="zh-CN" dirty="0"/>
          </a:p>
          <a:p>
            <a:r>
              <a:rPr lang="zh-CN" altLang="en-US" dirty="0"/>
              <a:t>所选叶节点由一个或多个子节点展开，表示可能的下一个状态。然后，子对象将通过模拟进行评估。</a:t>
            </a:r>
            <a:endParaRPr lang="en-US" altLang="zh-CN" dirty="0"/>
          </a:p>
          <a:p>
            <a:r>
              <a:rPr lang="zh-CN" altLang="en-US" dirty="0"/>
              <a:t>给定一个环境模型，使用模拟策略（例如随机采样）从叶子到最大搜索深度或终端状态执行试验。</a:t>
            </a:r>
            <a:endParaRPr lang="en-US" altLang="zh-CN" dirty="0"/>
          </a:p>
          <a:p>
            <a:r>
              <a:rPr lang="zh-CN" altLang="en-US" dirty="0"/>
              <a:t>“模拟奖励” 用于更新从叶节点向后到根节点的路径中每个节点的值估计和访问计数。</a:t>
            </a:r>
          </a:p>
        </p:txBody>
      </p:sp>
      <p:sp>
        <p:nvSpPr>
          <p:cNvPr id="4" name="灯片编号占位符 3"/>
          <p:cNvSpPr>
            <a:spLocks noGrp="1"/>
          </p:cNvSpPr>
          <p:nvPr>
            <p:ph type="sldNum" sz="quarter" idx="5"/>
          </p:nvPr>
        </p:nvSpPr>
        <p:spPr/>
        <p:txBody>
          <a:bodyPr/>
          <a:lstStyle/>
          <a:p>
            <a:fld id="{B259E9D4-A3FA-4B20-95AF-FA27FCBA53EA}" type="slidenum">
              <a:rPr lang="zh-CN" altLang="en-US" smtClean="0"/>
              <a:t>7</a:t>
            </a:fld>
            <a:endParaRPr lang="zh-CN" altLang="en-US"/>
          </a:p>
        </p:txBody>
      </p:sp>
    </p:spTree>
    <p:extLst>
      <p:ext uri="{BB962C8B-B14F-4D97-AF65-F5344CB8AC3E}">
        <p14:creationId xmlns:p14="http://schemas.microsoft.com/office/powerpoint/2010/main" val="3568983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分散蒙特卡罗树搜索（</a:t>
            </a:r>
            <a:r>
              <a:rPr lang="en-US" altLang="zh-CN" dirty="0"/>
              <a:t>Dec MCTS</a:t>
            </a:r>
            <a:r>
              <a:rPr lang="zh-CN" altLang="en-US" dirty="0"/>
              <a:t>）（</a:t>
            </a:r>
            <a:r>
              <a:rPr lang="en-US" altLang="zh-CN" dirty="0"/>
              <a:t>Best et al.2019</a:t>
            </a:r>
            <a:r>
              <a:rPr lang="zh-CN" altLang="en-US" dirty="0"/>
              <a:t>）基于意图共享构建，即。</a:t>
            </a:r>
          </a:p>
          <a:p>
            <a:r>
              <a:rPr lang="zh-CN" altLang="en-US" dirty="0"/>
              <a:t>可行原始动作序列的概率分布 </a:t>
            </a:r>
            <a:r>
              <a:rPr lang="en-US" altLang="zh-CN" dirty="0"/>
              <a:t>.</a:t>
            </a:r>
            <a:r>
              <a:rPr lang="zh-CN" altLang="en-US" dirty="0"/>
              <a:t> </a:t>
            </a:r>
            <a:r>
              <a:rPr lang="en-US" altLang="zh-CN" dirty="0"/>
              <a:t>ai t</a:t>
            </a:r>
            <a:r>
              <a:rPr lang="zh-CN" altLang="en-US" dirty="0"/>
              <a:t>是</a:t>
            </a:r>
            <a:r>
              <a:rPr lang="en-US" altLang="zh-CN" dirty="0"/>
              <a:t>agent </a:t>
            </a:r>
            <a:r>
              <a:rPr lang="en-US" altLang="zh-CN" dirty="0" err="1"/>
              <a:t>i</a:t>
            </a:r>
            <a:r>
              <a:rPr lang="zh-CN" altLang="en-US" dirty="0"/>
              <a:t>在时间步</a:t>
            </a:r>
            <a:r>
              <a:rPr lang="en-US" altLang="zh-CN" dirty="0"/>
              <a:t>t</a:t>
            </a:r>
            <a:r>
              <a:rPr lang="zh-CN" altLang="en-US" dirty="0"/>
              <a:t>的原始动作，它只持续一个时间步。</a:t>
            </a:r>
            <a:endParaRPr lang="en-US" altLang="zh-CN" dirty="0"/>
          </a:p>
          <a:p>
            <a:endParaRPr lang="en-US" altLang="zh-CN" dirty="0"/>
          </a:p>
          <a:p>
            <a:r>
              <a:rPr lang="zh-CN" altLang="en-US" dirty="0"/>
              <a:t>在</a:t>
            </a:r>
            <a:r>
              <a:rPr lang="en-US" altLang="zh-CN" dirty="0"/>
              <a:t>Dec MCTS</a:t>
            </a:r>
            <a:r>
              <a:rPr lang="zh-CN" altLang="en-US" dirty="0"/>
              <a:t>中，每个智能体迭代运行三个阶段：</a:t>
            </a:r>
            <a:endParaRPr lang="en-US" altLang="zh-CN" dirty="0"/>
          </a:p>
          <a:p>
            <a:r>
              <a:rPr lang="zh-CN" altLang="en-US" dirty="0"/>
              <a:t>局部树搜索：利用</a:t>
            </a:r>
            <a:r>
              <a:rPr lang="en-US" altLang="zh-CN" dirty="0"/>
              <a:t>MCTS</a:t>
            </a:r>
            <a:r>
              <a:rPr lang="zh-CN" altLang="en-US" dirty="0"/>
              <a:t>选择有效可行的可行动作序列空间样本</a:t>
            </a:r>
            <a:endParaRPr lang="en-US" altLang="zh-CN" dirty="0"/>
          </a:p>
          <a:p>
            <a:r>
              <a:rPr lang="zh-CN" altLang="en-US" dirty="0"/>
              <a:t>局部意图更新：利用分布式梯度下降法，进一步考虑当前队友意图 进一步优化</a:t>
            </a:r>
            <a:r>
              <a:rPr lang="en-US" altLang="zh-CN" dirty="0"/>
              <a:t>QI</a:t>
            </a:r>
            <a:r>
              <a:rPr lang="zh-CN" altLang="en-US" dirty="0"/>
              <a:t>概率分布；</a:t>
            </a:r>
            <a:endParaRPr lang="en-US" altLang="zh-CN" dirty="0"/>
          </a:p>
          <a:p>
            <a:r>
              <a:rPr lang="zh-CN" altLang="en-US" dirty="0"/>
              <a:t>全局意图共享：发布更新的局部意图  并接收当前队友的意图</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259E9D4-A3FA-4B20-95AF-FA27FCBA53EA}" type="slidenum">
              <a:rPr lang="zh-CN" altLang="en-US" smtClean="0"/>
              <a:t>8</a:t>
            </a:fld>
            <a:endParaRPr lang="zh-CN" altLang="en-US"/>
          </a:p>
        </p:txBody>
      </p:sp>
    </p:spTree>
    <p:extLst>
      <p:ext uri="{BB962C8B-B14F-4D97-AF65-F5344CB8AC3E}">
        <p14:creationId xmlns:p14="http://schemas.microsoft.com/office/powerpoint/2010/main" val="4116307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考虑基于局部观测的分散控制协作多智能体系统</a:t>
            </a:r>
            <a:endParaRPr lang="en-US" altLang="zh-CN" dirty="0"/>
          </a:p>
          <a:p>
            <a:r>
              <a:rPr lang="en-US" altLang="zh-CN" dirty="0" err="1"/>
              <a:t>DecPOMDP</a:t>
            </a:r>
            <a:r>
              <a:rPr lang="zh-CN" altLang="en-US" dirty="0"/>
              <a:t>可以用元组来描述</a:t>
            </a:r>
            <a:endParaRPr lang="en-US" altLang="zh-CN" dirty="0"/>
          </a:p>
          <a:p>
            <a:r>
              <a:rPr lang="en-US" altLang="zh-CN" dirty="0"/>
              <a:t>N</a:t>
            </a:r>
            <a:r>
              <a:rPr lang="zh-CN" altLang="en-US" dirty="0"/>
              <a:t>：智能体集合 </a:t>
            </a:r>
            <a:r>
              <a:rPr lang="en-US" altLang="zh-CN" dirty="0"/>
              <a:t>S</a:t>
            </a:r>
            <a:r>
              <a:rPr lang="zh-CN" altLang="en-US" dirty="0"/>
              <a:t>：状态集 </a:t>
            </a:r>
            <a:r>
              <a:rPr lang="en-US" altLang="zh-CN" dirty="0"/>
              <a:t>U</a:t>
            </a:r>
            <a:r>
              <a:rPr lang="zh-CN" altLang="en-US" dirty="0"/>
              <a:t>：表示</a:t>
            </a:r>
            <a:r>
              <a:rPr lang="en-US" altLang="zh-CN" dirty="0"/>
              <a:t>n</a:t>
            </a:r>
            <a:r>
              <a:rPr lang="zh-CN" altLang="en-US" dirty="0"/>
              <a:t>个智能体的动作空间  </a:t>
            </a:r>
            <a:r>
              <a:rPr lang="en-US" altLang="zh-CN" dirty="0"/>
              <a:t>P:</a:t>
            </a:r>
            <a:r>
              <a:rPr lang="zh-CN" altLang="en-US" dirty="0"/>
              <a:t>状态转移概率 </a:t>
            </a:r>
            <a:r>
              <a:rPr lang="en-US" altLang="zh-CN" dirty="0"/>
              <a:t>r</a:t>
            </a:r>
            <a:r>
              <a:rPr lang="zh-CN" altLang="en-US" dirty="0"/>
              <a:t>：奖励函数 </a:t>
            </a:r>
            <a:r>
              <a:rPr lang="el-GR" altLang="zh-CN" dirty="0"/>
              <a:t>ρ</a:t>
            </a:r>
            <a:r>
              <a:rPr lang="zh-CN" altLang="en-US" dirty="0"/>
              <a:t>：初始状态的分布</a:t>
            </a:r>
            <a:endParaRPr lang="en-US" altLang="zh-CN" dirty="0"/>
          </a:p>
          <a:p>
            <a:endParaRPr lang="en-US" altLang="zh-CN" dirty="0"/>
          </a:p>
          <a:p>
            <a:r>
              <a:rPr lang="zh-CN" altLang="en-US" dirty="0"/>
              <a:t>我们将每个智能体建模为一个基于通信拓扑图</a:t>
            </a:r>
            <a:r>
              <a:rPr lang="en-US" altLang="zh-CN" dirty="0"/>
              <a:t>A</a:t>
            </a:r>
            <a:r>
              <a:rPr lang="zh-CN" altLang="en-US" dirty="0"/>
              <a:t>的选择性通信增强的</a:t>
            </a:r>
            <a:r>
              <a:rPr lang="en-US" altLang="zh-CN" dirty="0"/>
              <a:t>Dec POMDP</a:t>
            </a:r>
            <a:r>
              <a:rPr lang="zh-CN" altLang="en-US" dirty="0"/>
              <a:t>。</a:t>
            </a:r>
          </a:p>
        </p:txBody>
      </p:sp>
      <p:sp>
        <p:nvSpPr>
          <p:cNvPr id="4" name="灯片编号占位符 3"/>
          <p:cNvSpPr>
            <a:spLocks noGrp="1"/>
          </p:cNvSpPr>
          <p:nvPr>
            <p:ph type="sldNum" sz="quarter" idx="5"/>
          </p:nvPr>
        </p:nvSpPr>
        <p:spPr/>
        <p:txBody>
          <a:bodyPr/>
          <a:lstStyle/>
          <a:p>
            <a:fld id="{B259E9D4-A3FA-4B20-95AF-FA27FCBA53EA}" type="slidenum">
              <a:rPr lang="zh-CN" altLang="en-US" smtClean="0"/>
              <a:t>9</a:t>
            </a:fld>
            <a:endParaRPr lang="zh-CN" altLang="en-US"/>
          </a:p>
        </p:txBody>
      </p:sp>
    </p:spTree>
    <p:extLst>
      <p:ext uri="{BB962C8B-B14F-4D97-AF65-F5344CB8AC3E}">
        <p14:creationId xmlns:p14="http://schemas.microsoft.com/office/powerpoint/2010/main" val="30491636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标题 13"/>
          <p:cNvSpPr>
            <a:spLocks noGrp="1"/>
          </p:cNvSpPr>
          <p:nvPr>
            <p:ph type="title"/>
          </p:nvPr>
        </p:nvSpPr>
        <p:spPr>
          <a:xfrm>
            <a:off x="628649" y="2227263"/>
            <a:ext cx="7886700" cy="1325563"/>
          </a:xfrm>
          <a:prstGeom prst="rect">
            <a:avLst/>
          </a:prstGeom>
        </p:spPr>
        <p:txBody>
          <a:bodyPr/>
          <a:lstStyle>
            <a:lvl1pPr algn="ctr">
              <a:defRPr kumimoji="1" lang="zh-CN" altLang="en-US" sz="4800" b="1" kern="1200" dirty="0">
                <a:solidFill>
                  <a:srgbClr val="800080"/>
                </a:solidFill>
                <a:effectLst>
                  <a:outerShdw blurRad="38100" dist="38100" dir="2700000" algn="tl">
                    <a:srgbClr val="C0C0C0"/>
                  </a:outerShdw>
                </a:effectLst>
                <a:latin typeface="Times New Roman" panose="02020603050405020304" pitchFamily="18" charset="0"/>
                <a:ea typeface="华文新魏" panose="02010800040101010101" pitchFamily="2" charset="-122"/>
                <a:cs typeface="Times New Roman" panose="02020603050405020304" pitchFamily="18" charset="0"/>
              </a:defRPr>
            </a:lvl1pPr>
          </a:lstStyle>
          <a:p>
            <a:r>
              <a:rPr lang="zh-CN" altLang="en-US" dirty="0"/>
              <a:t>单击此处编辑母版标题样式</a:t>
            </a:r>
          </a:p>
        </p:txBody>
      </p:sp>
      <p:grpSp>
        <p:nvGrpSpPr>
          <p:cNvPr id="22" name="Group 6"/>
          <p:cNvGrpSpPr/>
          <p:nvPr userDrawn="1"/>
        </p:nvGrpSpPr>
        <p:grpSpPr>
          <a:xfrm>
            <a:off x="1" y="0"/>
            <a:ext cx="9143999" cy="1188814"/>
            <a:chOff x="-74646" y="1716833"/>
            <a:chExt cx="12192000" cy="1614196"/>
          </a:xfrm>
        </p:grpSpPr>
        <p:grpSp>
          <p:nvGrpSpPr>
            <p:cNvPr id="23" name="Group 1"/>
            <p:cNvGrpSpPr/>
            <p:nvPr/>
          </p:nvGrpSpPr>
          <p:grpSpPr>
            <a:xfrm>
              <a:off x="-74646" y="1716833"/>
              <a:ext cx="12192000" cy="1614196"/>
              <a:chOff x="0" y="0"/>
              <a:chExt cx="12192000" cy="1287624"/>
            </a:xfrm>
          </p:grpSpPr>
          <p:pic>
            <p:nvPicPr>
              <p:cNvPr id="25" name="image 101"/>
              <p:cNvPicPr>
                <a:picLocks noChangeAspect="1"/>
              </p:cNvPicPr>
              <p:nvPr/>
            </p:nvPicPr>
            <p:blipFill>
              <a:blip r:embed="rId2">
                <a:alphaModFix amt="14901"/>
              </a:blip>
              <a:srcRect/>
              <a:stretch>
                <a:fillRect/>
              </a:stretch>
            </p:blipFill>
            <p:spPr>
              <a:xfrm>
                <a:off x="0" y="0"/>
                <a:ext cx="12192000" cy="1287624"/>
              </a:xfrm>
              <a:prstGeom prst="rect">
                <a:avLst/>
              </a:prstGeom>
            </p:spPr>
          </p:pic>
          <p:pic>
            <p:nvPicPr>
              <p:cNvPr id="26" name="image 102"/>
              <p:cNvPicPr>
                <a:picLocks noChangeAspect="1"/>
              </p:cNvPicPr>
              <p:nvPr/>
            </p:nvPicPr>
            <p:blipFill>
              <a:blip r:embed="rId3">
                <a:alphaModFix amt="45882"/>
              </a:blip>
              <a:srcRect/>
              <a:stretch>
                <a:fillRect/>
              </a:stretch>
            </p:blipFill>
            <p:spPr>
              <a:xfrm>
                <a:off x="0" y="0"/>
                <a:ext cx="12192000" cy="1184988"/>
              </a:xfrm>
              <a:prstGeom prst="rect">
                <a:avLst/>
              </a:prstGeom>
            </p:spPr>
          </p:pic>
          <p:pic>
            <p:nvPicPr>
              <p:cNvPr id="27" name="image 103"/>
              <p:cNvPicPr>
                <a:picLocks noChangeAspect="1"/>
              </p:cNvPicPr>
              <p:nvPr/>
            </p:nvPicPr>
            <p:blipFill>
              <a:blip r:embed="rId4"/>
              <a:srcRect/>
              <a:stretch>
                <a:fillRect/>
              </a:stretch>
            </p:blipFill>
            <p:spPr>
              <a:xfrm>
                <a:off x="0" y="0"/>
                <a:ext cx="12192000" cy="1033638"/>
              </a:xfrm>
              <a:prstGeom prst="rect">
                <a:avLst/>
              </a:prstGeom>
            </p:spPr>
          </p:pic>
        </p:grpSp>
        <p:pic>
          <p:nvPicPr>
            <p:cNvPr id="2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30630" y="1780796"/>
              <a:ext cx="4000500" cy="990600"/>
            </a:xfrm>
            <a:prstGeom prst="rect">
              <a:avLst/>
            </a:prstGeom>
          </p:spPr>
        </p:pic>
      </p:grpSp>
      <p:pic>
        <p:nvPicPr>
          <p:cNvPr id="1026" name="Picture 2"/>
          <p:cNvPicPr>
            <a:picLocks noChangeAspect="1" noChangeArrowheads="1"/>
          </p:cNvPicPr>
          <p:nvPr userDrawn="1"/>
        </p:nvPicPr>
        <p:blipFill rotWithShape="1">
          <a:blip r:embed="rId6" cstate="print">
            <a:extLst>
              <a:ext uri="{28A0092B-C50C-407E-A947-70E740481C1C}">
                <a14:useLocalDpi xmlns:a14="http://schemas.microsoft.com/office/drawing/2010/main" val="0"/>
              </a:ext>
            </a:extLst>
          </a:blip>
          <a:srcRect l="7068" t="3319" r="6583" b="7652"/>
          <a:stretch>
            <a:fillRect/>
          </a:stretch>
        </p:blipFill>
        <p:spPr bwMode="auto">
          <a:xfrm>
            <a:off x="5436524" y="3956858"/>
            <a:ext cx="3707476" cy="29011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6" name="Picture 3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0698" y="669815"/>
            <a:ext cx="1421193" cy="494616"/>
          </a:xfrm>
          <a:prstGeom prst="rect">
            <a:avLst/>
          </a:prstGeom>
        </p:spPr>
      </p:pic>
      <p:sp>
        <p:nvSpPr>
          <p:cNvPr id="10" name="内容占位符 2"/>
          <p:cNvSpPr>
            <a:spLocks noGrp="1"/>
          </p:cNvSpPr>
          <p:nvPr>
            <p:ph sz="half" idx="1"/>
          </p:nvPr>
        </p:nvSpPr>
        <p:spPr>
          <a:xfrm>
            <a:off x="285750" y="1524000"/>
            <a:ext cx="8715406" cy="4964668"/>
          </a:xfrm>
          <a:prstGeom prst="rect">
            <a:avLst/>
          </a:prstGeom>
        </p:spPr>
        <p:txBody>
          <a:bodyPr/>
          <a:lstStyle>
            <a:lvl1pPr marL="189230" indent="-193040">
              <a:buClr>
                <a:srgbClr val="FF0000"/>
              </a:buClr>
              <a:buFont typeface="Wingdings" panose="05000000000000000000" pitchFamily="2" charset="2"/>
              <a:buChar char="l"/>
              <a:defRPr kumimoji="1" lang="zh-CN" altLang="en-US" sz="2800" baseline="0" dirty="0" smtClean="0">
                <a:solidFill>
                  <a:srgbClr val="88A9E3"/>
                </a:solidFill>
                <a:latin typeface="Times New Roman" panose="02020603050405020304" pitchFamily="18" charset="0"/>
                <a:ea typeface="仿宋" panose="02010609060101010101" pitchFamily="49" charset="-122"/>
                <a:cs typeface="Times New Roman" panose="02020603050405020304" pitchFamily="18" charset="0"/>
              </a:defRPr>
            </a:lvl1pPr>
            <a:lvl2pPr marL="405130" indent="-160655">
              <a:buClr>
                <a:srgbClr val="800080"/>
              </a:buClr>
              <a:buSzPct val="70000"/>
              <a:buFont typeface="Arial Black" panose="020B0A04020102020204" pitchFamily="34" charset="0"/>
              <a:buChar char="―"/>
              <a:defRPr sz="2000" baseline="0">
                <a:solidFill>
                  <a:srgbClr val="88A9E3"/>
                </a:solidFill>
                <a:latin typeface="Times New Roman" panose="02020603050405020304" pitchFamily="18" charset="0"/>
                <a:ea typeface="仿宋" panose="02010609060101010101" pitchFamily="49" charset="-122"/>
              </a:defRPr>
            </a:lvl2pPr>
            <a:lvl3pPr marL="760730" indent="-257175">
              <a:buFont typeface="Wingdings" panose="05000000000000000000" pitchFamily="2" charset="2"/>
              <a:buChar char="l"/>
              <a:defRPr kumimoji="1" lang="zh-CN" altLang="en-US" sz="1600" baseline="0" dirty="0" smtClean="0">
                <a:solidFill>
                  <a:srgbClr val="88A9E3"/>
                </a:solidFill>
                <a:latin typeface="Times New Roman" panose="02020603050405020304" pitchFamily="18" charset="0"/>
                <a:ea typeface="仿宋" panose="02010609060101010101" pitchFamily="49" charset="-122"/>
              </a:defRPr>
            </a:lvl3pPr>
            <a:lvl4pPr>
              <a:defRPr sz="1200" baseline="0">
                <a:solidFill>
                  <a:srgbClr val="88A9E3"/>
                </a:solidFill>
                <a:latin typeface="Times New Roman" panose="02020603050405020304" pitchFamily="18" charset="0"/>
                <a:ea typeface="仿宋" panose="02010609060101010101" pitchFamily="49" charset="-122"/>
              </a:defRPr>
            </a:lvl4pPr>
            <a:lvl5pPr>
              <a:defRPr sz="1050" baseline="0">
                <a:solidFill>
                  <a:srgbClr val="88A9E3"/>
                </a:solidFill>
                <a:latin typeface="Times New Roman" panose="02020603050405020304" pitchFamily="18" charset="0"/>
                <a:ea typeface="仿宋" panose="02010609060101010101" pitchFamily="49" charset="-122"/>
              </a:defRPr>
            </a:lvl5pPr>
            <a:lvl6pPr>
              <a:defRPr sz="1015"/>
            </a:lvl6pPr>
            <a:lvl7pPr>
              <a:defRPr sz="1015"/>
            </a:lvl7pPr>
            <a:lvl8pPr>
              <a:defRPr sz="1015"/>
            </a:lvl8pPr>
            <a:lvl9pPr>
              <a:defRPr sz="101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TextBox 7"/>
          <p:cNvSpPr txBox="1"/>
          <p:nvPr userDrawn="1"/>
        </p:nvSpPr>
        <p:spPr>
          <a:xfrm>
            <a:off x="8513398" y="6472279"/>
            <a:ext cx="497252" cy="400110"/>
          </a:xfrm>
          <a:prstGeom prst="rect">
            <a:avLst/>
          </a:prstGeom>
          <a:noFill/>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fld id="{84289205-BD0D-40BE-B82D-F9D2BBC49131}" type="slidenum">
              <a:rPr lang="zh-CN" altLang="en-US" sz="2000" smtClean="0"/>
              <a:t>‹#›</a:t>
            </a:fld>
            <a:endParaRPr lang="zh-CN" altLang="en-US" sz="2000" dirty="0"/>
          </a:p>
        </p:txBody>
      </p:sp>
      <p:sp>
        <p:nvSpPr>
          <p:cNvPr id="12" name="标题 1"/>
          <p:cNvSpPr>
            <a:spLocks noGrp="1"/>
          </p:cNvSpPr>
          <p:nvPr>
            <p:ph type="title"/>
          </p:nvPr>
        </p:nvSpPr>
        <p:spPr>
          <a:xfrm>
            <a:off x="3214710" y="571480"/>
            <a:ext cx="5786446" cy="585806"/>
          </a:xfrm>
          <a:prstGeom prst="rect">
            <a:avLst/>
          </a:prstGeom>
        </p:spPr>
        <p:txBody>
          <a:bodyPr/>
          <a:lstStyle>
            <a:lvl1pPr algn="r">
              <a:defRPr kumimoji="1" lang="zh-CN" altLang="en-US" sz="3200" b="1" baseline="0" dirty="0">
                <a:solidFill>
                  <a:srgbClr val="4C7BD1"/>
                </a:solidFill>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cs typeface="+mj-cs"/>
              </a:defRPr>
            </a:lvl1pPr>
          </a:lstStyle>
          <a:p>
            <a:r>
              <a:rPr lang="zh-CN" altLang="en-US" dirty="0"/>
              <a:t>单击此处编辑母版标题样式</a:t>
            </a:r>
          </a:p>
        </p:txBody>
      </p:sp>
      <p:sp>
        <p:nvSpPr>
          <p:cNvPr id="13" name="Line 7"/>
          <p:cNvSpPr>
            <a:spLocks noChangeShapeType="1"/>
          </p:cNvSpPr>
          <p:nvPr userDrawn="1"/>
        </p:nvSpPr>
        <p:spPr bwMode="auto">
          <a:xfrm>
            <a:off x="400051" y="1171576"/>
            <a:ext cx="8610600" cy="0"/>
          </a:xfrm>
          <a:prstGeom prst="line">
            <a:avLst/>
          </a:prstGeom>
          <a:noFill/>
          <a:ln w="76200">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sz="1015" dirty="0"/>
          </a:p>
        </p:txBody>
      </p:sp>
      <p:sp>
        <p:nvSpPr>
          <p:cNvPr id="2" name="矩形 1"/>
          <p:cNvSpPr/>
          <p:nvPr userDrawn="1"/>
        </p:nvSpPr>
        <p:spPr>
          <a:xfrm>
            <a:off x="130628" y="1033627"/>
            <a:ext cx="269422" cy="2758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Straight Connector 9"/>
          <p:cNvCxnSpPr/>
          <p:nvPr userDrawn="1"/>
        </p:nvCxnSpPr>
        <p:spPr>
          <a:xfrm>
            <a:off x="400050" y="1171576"/>
            <a:ext cx="8610600" cy="0"/>
          </a:xfrm>
          <a:prstGeom prst="line">
            <a:avLst/>
          </a:prstGeom>
          <a:ln w="76200">
            <a:solidFill>
              <a:srgbClr val="5280D3"/>
            </a:solidFill>
          </a:ln>
        </p:spPr>
        <p:style>
          <a:lnRef idx="1">
            <a:schemeClr val="accent1"/>
          </a:lnRef>
          <a:fillRef idx="0">
            <a:schemeClr val="accent1"/>
          </a:fillRef>
          <a:effectRef idx="0">
            <a:schemeClr val="accent1"/>
          </a:effectRef>
          <a:fontRef idx="minor">
            <a:schemeClr val="tx1"/>
          </a:fontRef>
        </p:style>
      </p:cxnSp>
      <p:sp>
        <p:nvSpPr>
          <p:cNvPr id="17" name="Arc 25"/>
          <p:cNvSpPr/>
          <p:nvPr userDrawn="1"/>
        </p:nvSpPr>
        <p:spPr>
          <a:xfrm flipH="1">
            <a:off x="468362" y="499935"/>
            <a:ext cx="2425700" cy="1067383"/>
          </a:xfrm>
          <a:custGeom>
            <a:avLst/>
            <a:gdLst>
              <a:gd name="connsiteX0" fmla="*/ 157196 w 3834882"/>
              <a:gd name="connsiteY0" fmla="*/ 627808 h 2080694"/>
              <a:gd name="connsiteX1" fmla="*/ 2037485 w 3834882"/>
              <a:gd name="connsiteY1" fmla="*/ 2041 h 2080694"/>
              <a:gd name="connsiteX2" fmla="*/ 3834881 w 3834882"/>
              <a:gd name="connsiteY2" fmla="*/ 1040347 h 2080694"/>
              <a:gd name="connsiteX3" fmla="*/ 1917441 w 3834882"/>
              <a:gd name="connsiteY3" fmla="*/ 1040347 h 2080694"/>
              <a:gd name="connsiteX4" fmla="*/ 157196 w 3834882"/>
              <a:gd name="connsiteY4" fmla="*/ 627808 h 2080694"/>
              <a:gd name="connsiteX0-1" fmla="*/ 157196 w 3834882"/>
              <a:gd name="connsiteY0-2" fmla="*/ 627808 h 2080694"/>
              <a:gd name="connsiteX1-3" fmla="*/ 2037485 w 3834882"/>
              <a:gd name="connsiteY1-4" fmla="*/ 2041 h 2080694"/>
              <a:gd name="connsiteX2-5" fmla="*/ 3834881 w 3834882"/>
              <a:gd name="connsiteY2-6" fmla="*/ 1040347 h 2080694"/>
              <a:gd name="connsiteX0-7" fmla="*/ 0 w 3677685"/>
              <a:gd name="connsiteY0-8" fmla="*/ 627820 h 1040359"/>
              <a:gd name="connsiteX1-9" fmla="*/ 1880289 w 3677685"/>
              <a:gd name="connsiteY1-10" fmla="*/ 2053 h 1040359"/>
              <a:gd name="connsiteX2-11" fmla="*/ 3677685 w 3677685"/>
              <a:gd name="connsiteY2-12" fmla="*/ 1040359 h 1040359"/>
              <a:gd name="connsiteX3-13" fmla="*/ 1778906 w 3677685"/>
              <a:gd name="connsiteY3-14" fmla="*/ 751110 h 1040359"/>
              <a:gd name="connsiteX4-15" fmla="*/ 0 w 3677685"/>
              <a:gd name="connsiteY4-16" fmla="*/ 627820 h 1040359"/>
              <a:gd name="connsiteX0-17" fmla="*/ 0 w 3677685"/>
              <a:gd name="connsiteY0-18" fmla="*/ 627820 h 1040359"/>
              <a:gd name="connsiteX1-19" fmla="*/ 1880289 w 3677685"/>
              <a:gd name="connsiteY1-20" fmla="*/ 2053 h 1040359"/>
              <a:gd name="connsiteX2-21" fmla="*/ 3677685 w 3677685"/>
              <a:gd name="connsiteY2-22" fmla="*/ 1040359 h 1040359"/>
              <a:gd name="connsiteX0-23" fmla="*/ 0 w 3677685"/>
              <a:gd name="connsiteY0-24" fmla="*/ 627820 h 1702833"/>
              <a:gd name="connsiteX1-25" fmla="*/ 1880289 w 3677685"/>
              <a:gd name="connsiteY1-26" fmla="*/ 2053 h 1702833"/>
              <a:gd name="connsiteX2-27" fmla="*/ 3677685 w 3677685"/>
              <a:gd name="connsiteY2-28" fmla="*/ 1040359 h 1702833"/>
              <a:gd name="connsiteX3-29" fmla="*/ 1573633 w 3677685"/>
              <a:gd name="connsiteY3-30" fmla="*/ 1702833 h 1702833"/>
              <a:gd name="connsiteX4-31" fmla="*/ 0 w 3677685"/>
              <a:gd name="connsiteY4-32" fmla="*/ 627820 h 1702833"/>
              <a:gd name="connsiteX0-33" fmla="*/ 0 w 3677685"/>
              <a:gd name="connsiteY0-34" fmla="*/ 627820 h 1702833"/>
              <a:gd name="connsiteX1-35" fmla="*/ 1880289 w 3677685"/>
              <a:gd name="connsiteY1-36" fmla="*/ 2053 h 1702833"/>
              <a:gd name="connsiteX2-37" fmla="*/ 3677685 w 3677685"/>
              <a:gd name="connsiteY2-38" fmla="*/ 1040359 h 1702833"/>
            </a:gdLst>
            <a:ahLst/>
            <a:cxnLst>
              <a:cxn ang="0">
                <a:pos x="connsiteX0-1" y="connsiteY0-2"/>
              </a:cxn>
              <a:cxn ang="0">
                <a:pos x="connsiteX1-3" y="connsiteY1-4"/>
              </a:cxn>
              <a:cxn ang="0">
                <a:pos x="connsiteX2-5" y="connsiteY2-6"/>
              </a:cxn>
            </a:cxnLst>
            <a:rect l="l" t="t" r="r" b="b"/>
            <a:pathLst>
              <a:path w="3677685" h="1702833" stroke="0" extrusionOk="0">
                <a:moveTo>
                  <a:pt x="0" y="627820"/>
                </a:moveTo>
                <a:cubicBezTo>
                  <a:pt x="320753" y="224926"/>
                  <a:pt x="1072997" y="-25424"/>
                  <a:pt x="1880289" y="2053"/>
                </a:cubicBezTo>
                <a:cubicBezTo>
                  <a:pt x="2890664" y="36441"/>
                  <a:pt x="3677685" y="491082"/>
                  <a:pt x="3677685" y="1040359"/>
                </a:cubicBezTo>
                <a:lnTo>
                  <a:pt x="1573633" y="1702833"/>
                </a:lnTo>
                <a:cubicBezTo>
                  <a:pt x="986885" y="1565320"/>
                  <a:pt x="586748" y="765333"/>
                  <a:pt x="0" y="627820"/>
                </a:cubicBezTo>
                <a:close/>
              </a:path>
              <a:path w="3677685" h="1702833" fill="none">
                <a:moveTo>
                  <a:pt x="0" y="627820"/>
                </a:moveTo>
                <a:cubicBezTo>
                  <a:pt x="320753" y="224926"/>
                  <a:pt x="1072997" y="-25424"/>
                  <a:pt x="1880289" y="2053"/>
                </a:cubicBezTo>
                <a:cubicBezTo>
                  <a:pt x="2890664" y="36441"/>
                  <a:pt x="3677685" y="491082"/>
                  <a:pt x="3677685" y="1040359"/>
                </a:cubicBezTo>
              </a:path>
            </a:pathLst>
          </a:custGeom>
          <a:ln w="107950">
            <a:gradFill>
              <a:gsLst>
                <a:gs pos="100000">
                  <a:srgbClr val="4472C4"/>
                </a:gs>
                <a:gs pos="68000">
                  <a:srgbClr val="4472C4"/>
                </a:gs>
                <a:gs pos="19000">
                  <a:srgbClr val="FFFFFF"/>
                </a:gs>
              </a:gsLst>
              <a:lin ang="0" scaled="0"/>
            </a:gradFill>
          </a:ln>
          <a:effectLst/>
          <a:scene3d>
            <a:camera prst="orthographicFront"/>
            <a:lightRig rig="threePt" dir="t">
              <a:rot lat="0" lon="0" rev="0"/>
            </a:lightRig>
          </a:scene3d>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13.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7.png"/><Relationship Id="rId7"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10" Type="http://schemas.openxmlformats.org/officeDocument/2006/relationships/image" Target="../media/image43.png"/><Relationship Id="rId4" Type="http://schemas.openxmlformats.org/officeDocument/2006/relationships/image" Target="../media/image38.png"/><Relationship Id="rId9" Type="http://schemas.openxmlformats.org/officeDocument/2006/relationships/image" Target="../media/image42.png"/></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10" Type="http://schemas.openxmlformats.org/officeDocument/2006/relationships/image" Target="../media/image43.png"/><Relationship Id="rId4" Type="http://schemas.openxmlformats.org/officeDocument/2006/relationships/image" Target="../media/image46.png"/><Relationship Id="rId9" Type="http://schemas.openxmlformats.org/officeDocument/2006/relationships/image" Target="../media/image42.png"/></Relationships>
</file>

<file path=ppt/slides/_rels/slide1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1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076449" y="5166352"/>
            <a:ext cx="4991100" cy="914400"/>
          </a:xfrm>
          <a:prstGeom prst="rect">
            <a:avLst/>
          </a:prstGeom>
        </p:spPr>
        <p:txBody>
          <a:bodyPr/>
          <a:lstStyle/>
          <a:p>
            <a:pPr marL="0" indent="0" algn="ctr" defTabSz="685800">
              <a:lnSpc>
                <a:spcPct val="110000"/>
              </a:lnSpc>
              <a:spcBef>
                <a:spcPct val="0"/>
              </a:spcBef>
              <a:buNone/>
            </a:pPr>
            <a:r>
              <a:rPr lang="zh-CN" altLang="en-US" dirty="0">
                <a:latin typeface="Times New Roman" panose="02020603050405020304" pitchFamily="18" charset="0"/>
                <a:ea typeface="黑体" panose="02010609060101010101" pitchFamily="49" charset="-122"/>
                <a:cs typeface="Times New Roman" panose="02020603050405020304" pitchFamily="18" charset="0"/>
              </a:rPr>
              <a:t>李志圆</a:t>
            </a:r>
            <a:endParaRPr lang="en-US" altLang="zh-CN" sz="1050" dirty="0">
              <a:latin typeface="Times New Roman" panose="02020603050405020304" pitchFamily="18" charset="0"/>
              <a:ea typeface="黑体" panose="02010609060101010101" pitchFamily="49" charset="-122"/>
              <a:cs typeface="Times New Roman" panose="02020603050405020304" pitchFamily="18" charset="0"/>
            </a:endParaRPr>
          </a:p>
          <a:p>
            <a:pPr marL="0" indent="0" algn="ctr" defTabSz="685800">
              <a:lnSpc>
                <a:spcPct val="110000"/>
              </a:lnSpc>
              <a:spcBef>
                <a:spcPct val="0"/>
              </a:spcBef>
              <a:buNone/>
            </a:pPr>
            <a:r>
              <a:rPr lang="en-US" altLang="zh-CN" dirty="0">
                <a:latin typeface="Times New Roman" panose="02020603050405020304" pitchFamily="18" charset="0"/>
                <a:ea typeface="黑体" panose="02010609060101010101" pitchFamily="49" charset="-122"/>
                <a:cs typeface="Times New Roman" panose="02020603050405020304" pitchFamily="18" charset="0"/>
              </a:rPr>
              <a:t>2021.11. 8</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标题 1"/>
          <p:cNvSpPr>
            <a:spLocks noGrp="1"/>
          </p:cNvSpPr>
          <p:nvPr/>
        </p:nvSpPr>
        <p:spPr>
          <a:xfrm>
            <a:off x="431889" y="1691648"/>
            <a:ext cx="8280220" cy="2242678"/>
          </a:xfrm>
          <a:prstGeom prst="rect">
            <a:avLst/>
          </a:prstGeom>
        </p:spPr>
        <p:txBody>
          <a:bodyPr/>
          <a:lstStyle>
            <a:lvl1pPr algn="ctr" defTabSz="914400" rtl="0" eaLnBrk="1" latinLnBrk="0" hangingPunct="1">
              <a:lnSpc>
                <a:spcPct val="90000"/>
              </a:lnSpc>
              <a:spcBef>
                <a:spcPct val="0"/>
              </a:spcBef>
              <a:buNone/>
              <a:defRPr kumimoji="1" lang="zh-CN" altLang="en-US" sz="4800" b="1" kern="1200" dirty="0">
                <a:solidFill>
                  <a:srgbClr val="800080"/>
                </a:solidFill>
                <a:effectLst>
                  <a:outerShdw blurRad="38100" dist="38100" dir="2700000" algn="tl">
                    <a:srgbClr val="C0C0C0"/>
                  </a:outerShdw>
                </a:effectLst>
                <a:latin typeface="Times New Roman" panose="02020603050405020304" pitchFamily="18" charset="0"/>
                <a:ea typeface="华文新魏" panose="02010800040101010101" pitchFamily="2" charset="-122"/>
                <a:cs typeface="Times New Roman" panose="02020603050405020304" pitchFamily="18" charset="0"/>
              </a:defRPr>
            </a:lvl1pPr>
          </a:lstStyle>
          <a:p>
            <a:r>
              <a:rPr lang="en-US" altLang="zh-CN" dirty="0">
                <a:solidFill>
                  <a:schemeClr val="tx1"/>
                </a:solidFill>
                <a:effectLst>
                  <a:outerShdw blurRad="38100" dist="19050" dir="2700000" algn="tl" rotWithShape="0">
                    <a:schemeClr val="dk1">
                      <a:alpha val="40000"/>
                    </a:schemeClr>
                  </a:outerShdw>
                </a:effectLst>
                <a:ea typeface="+mn-ea"/>
              </a:rPr>
              <a:t>Decentralized Sub-Goal Tree Search for Multi-Agent Coordination</a:t>
            </a:r>
          </a:p>
          <a:p>
            <a:endParaRPr lang="en-US" altLang="zh-CN" dirty="0">
              <a:solidFill>
                <a:schemeClr val="tx1"/>
              </a:solidFill>
              <a:effectLst>
                <a:outerShdw blurRad="38100" dist="19050" dir="2700000" algn="tl" rotWithShape="0">
                  <a:schemeClr val="dk1">
                    <a:alpha val="40000"/>
                  </a:schemeClr>
                </a:outerShdw>
              </a:effectLst>
              <a:ea typeface="+mn-ea"/>
            </a:endParaRPr>
          </a:p>
          <a:p>
            <a:r>
              <a:rPr lang="en-US" altLang="zh-CN" dirty="0">
                <a:solidFill>
                  <a:srgbClr val="FF0000"/>
                </a:solidFill>
                <a:effectLst>
                  <a:outerShdw blurRad="38100" dist="19050" dir="2700000" algn="tl" rotWithShape="0">
                    <a:schemeClr val="dk1">
                      <a:alpha val="40000"/>
                    </a:schemeClr>
                  </a:outerShdw>
                </a:effectLst>
                <a:ea typeface="+mn-ea"/>
              </a:rPr>
              <a:t>AAAI 2021</a:t>
            </a:r>
            <a:endParaRPr lang="zh-CN" altLang="en-US" dirty="0">
              <a:solidFill>
                <a:srgbClr val="FF0000"/>
              </a:solidFill>
              <a:effectLst>
                <a:outerShdw blurRad="38100" dist="19050" dir="2700000" algn="tl" rotWithShape="0">
                  <a:schemeClr val="dk1">
                    <a:alpha val="40000"/>
                  </a:schemeClr>
                </a:outerShdw>
              </a:effectLst>
              <a:ea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目录</a:t>
            </a:r>
          </a:p>
        </p:txBody>
      </p:sp>
      <p:sp>
        <p:nvSpPr>
          <p:cNvPr id="7" name="Content Placeholder 1">
            <a:extLst>
              <a:ext uri="{FF2B5EF4-FFF2-40B4-BE49-F238E27FC236}">
                <a16:creationId xmlns:a16="http://schemas.microsoft.com/office/drawing/2014/main" id="{FEE447E3-AEEA-4150-B504-A51B5C22BCD4}"/>
              </a:ext>
            </a:extLst>
          </p:cNvPr>
          <p:cNvSpPr>
            <a:spLocks noGrp="1"/>
          </p:cNvSpPr>
          <p:nvPr>
            <p:ph sz="half" idx="1"/>
          </p:nvPr>
        </p:nvSpPr>
        <p:spPr>
          <a:xfrm>
            <a:off x="285750" y="1524000"/>
            <a:ext cx="8715375" cy="4964113"/>
          </a:xfrm>
        </p:spPr>
        <p:txBody>
          <a:bodyPr/>
          <a:lstStyle/>
          <a:p>
            <a:pPr>
              <a:lnSpc>
                <a:spcPts val="4000"/>
              </a:lnSpc>
              <a:buFont typeface="Wingdings" panose="05000000000000000000" pitchFamily="2" charset="2"/>
              <a:buChar char="Ø"/>
            </a:pPr>
            <a:r>
              <a:rPr lang="en-US" altLang="zh-CN" sz="3600" dirty="0"/>
              <a:t>INTRODUCTION</a:t>
            </a:r>
          </a:p>
          <a:p>
            <a:pPr>
              <a:lnSpc>
                <a:spcPts val="4000"/>
              </a:lnSpc>
              <a:buFont typeface="Wingdings" panose="05000000000000000000" pitchFamily="2" charset="2"/>
              <a:buChar char="Ø"/>
            </a:pPr>
            <a:endParaRPr lang="en-US" altLang="zh-CN" sz="3600" dirty="0">
              <a:solidFill>
                <a:srgbClr val="FF0000"/>
              </a:solidFill>
              <a:latin typeface="Times New Roman" panose="02020603050405020304" pitchFamily="18" charset="0"/>
            </a:endParaRPr>
          </a:p>
          <a:p>
            <a:pPr>
              <a:lnSpc>
                <a:spcPts val="4000"/>
              </a:lnSpc>
              <a:buFont typeface="Wingdings" panose="05000000000000000000" pitchFamily="2" charset="2"/>
              <a:buChar char="Ø"/>
            </a:pPr>
            <a:r>
              <a:rPr lang="en-US" altLang="zh-CN" sz="3600" dirty="0">
                <a:solidFill>
                  <a:srgbClr val="FF0000"/>
                </a:solidFill>
              </a:rPr>
              <a:t>METHODOLOGY</a:t>
            </a:r>
          </a:p>
          <a:p>
            <a:pPr>
              <a:lnSpc>
                <a:spcPts val="4000"/>
              </a:lnSpc>
              <a:buFont typeface="Wingdings" panose="05000000000000000000" pitchFamily="2" charset="2"/>
              <a:buChar char="Ø"/>
            </a:pPr>
            <a:endParaRPr lang="en-US" altLang="zh-CN" sz="3600" dirty="0">
              <a:latin typeface="Times New Roman" panose="02020603050405020304" pitchFamily="18" charset="0"/>
            </a:endParaRPr>
          </a:p>
          <a:p>
            <a:pPr>
              <a:lnSpc>
                <a:spcPts val="4000"/>
              </a:lnSpc>
              <a:buFont typeface="Wingdings" panose="05000000000000000000" pitchFamily="2" charset="2"/>
              <a:buChar char="Ø"/>
            </a:pPr>
            <a:r>
              <a:rPr lang="en-US" sz="3600" dirty="0"/>
              <a:t>NUMERICAL EXPERIMENTS</a:t>
            </a:r>
          </a:p>
          <a:p>
            <a:pPr>
              <a:lnSpc>
                <a:spcPts val="4000"/>
              </a:lnSpc>
              <a:buFont typeface="Wingdings" panose="05000000000000000000" pitchFamily="2" charset="2"/>
              <a:buChar char="Ø"/>
            </a:pPr>
            <a:endParaRPr lang="en-US" sz="3600" dirty="0"/>
          </a:p>
          <a:p>
            <a:pPr>
              <a:lnSpc>
                <a:spcPts val="4000"/>
              </a:lnSpc>
              <a:buFont typeface="Wingdings" panose="05000000000000000000" pitchFamily="2" charset="2"/>
              <a:buChar char="Ø"/>
            </a:pPr>
            <a:r>
              <a:rPr lang="en-US" sz="3600" dirty="0"/>
              <a:t>CONCLUSION</a:t>
            </a:r>
            <a:endParaRPr sz="3600" dirty="0">
              <a:latin typeface="Times New Roman" panose="02020603050405020304" pitchFamily="18" charset="0"/>
            </a:endParaRPr>
          </a:p>
        </p:txBody>
      </p:sp>
    </p:spTree>
    <p:extLst>
      <p:ext uri="{BB962C8B-B14F-4D97-AF65-F5344CB8AC3E}">
        <p14:creationId xmlns:p14="http://schemas.microsoft.com/office/powerpoint/2010/main" val="3357825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571480"/>
            <a:ext cx="9001156" cy="585806"/>
          </a:xfrm>
        </p:spPr>
        <p:txBody>
          <a:bodyPr/>
          <a:lstStyle/>
          <a:p>
            <a:r>
              <a:rPr lang="en-US" altLang="zh-CN" dirty="0"/>
              <a:t>METHODOLOGY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3" name="Content Placeholder 2"/>
          <p:cNvSpPr>
            <a:spLocks noGrp="1"/>
          </p:cNvSpPr>
          <p:nvPr>
            <p:ph sz="half" idx="1"/>
          </p:nvPr>
        </p:nvSpPr>
        <p:spPr>
          <a:xfrm>
            <a:off x="210613" y="2084933"/>
            <a:ext cx="8715406" cy="4964668"/>
          </a:xfrm>
        </p:spPr>
        <p:txBody>
          <a:bodyPr/>
          <a:lstStyle/>
          <a:p>
            <a:pPr marL="457200" indent="-457200"/>
            <a:r>
              <a:rPr lang="en-US" altLang="zh-CN" dirty="0" err="1">
                <a:solidFill>
                  <a:schemeClr val="tx1"/>
                </a:solidFill>
              </a:rPr>
              <a:t>Subgoal</a:t>
            </a:r>
            <a:r>
              <a:rPr lang="en-US" altLang="zh-CN" dirty="0">
                <a:solidFill>
                  <a:schemeClr val="tx1"/>
                </a:solidFill>
              </a:rPr>
              <a:t> Predicate</a:t>
            </a:r>
          </a:p>
          <a:p>
            <a:pPr marL="673100" lvl="1" indent="-457200"/>
            <a:r>
              <a:rPr lang="en-US" altLang="zh-CN" dirty="0">
                <a:solidFill>
                  <a:schemeClr val="tx1"/>
                </a:solidFill>
              </a:rPr>
              <a:t>g(s) as </a:t>
            </a:r>
            <a:r>
              <a:rPr lang="en-US" altLang="zh-CN" dirty="0" err="1">
                <a:solidFill>
                  <a:schemeClr val="tx1"/>
                </a:solidFill>
              </a:rPr>
              <a:t>subgoal</a:t>
            </a:r>
            <a:r>
              <a:rPr lang="en-US" altLang="zh-CN" dirty="0">
                <a:solidFill>
                  <a:schemeClr val="tx1"/>
                </a:solidFill>
              </a:rPr>
              <a:t> predicate. When the agent is at a </a:t>
            </a:r>
            <a:r>
              <a:rPr lang="en-US" altLang="zh-CN" dirty="0" err="1">
                <a:solidFill>
                  <a:schemeClr val="tx1"/>
                </a:solidFill>
              </a:rPr>
              <a:t>subgoal</a:t>
            </a:r>
            <a:r>
              <a:rPr lang="en-US" altLang="zh-CN" dirty="0">
                <a:solidFill>
                  <a:schemeClr val="tx1"/>
                </a:solidFill>
              </a:rPr>
              <a:t> state, g(s) = 1, otherwise, g(s) = 0</a:t>
            </a:r>
          </a:p>
          <a:p>
            <a:pPr marL="673100" lvl="1" indent="-457200"/>
            <a:r>
              <a:rPr lang="en-US" altLang="zh-CN" dirty="0">
                <a:solidFill>
                  <a:schemeClr val="tx1"/>
                </a:solidFill>
              </a:rPr>
              <a:t>Tow types of </a:t>
            </a:r>
            <a:r>
              <a:rPr lang="en-US" altLang="zh-CN" dirty="0" err="1">
                <a:solidFill>
                  <a:schemeClr val="tx1"/>
                </a:solidFill>
              </a:rPr>
              <a:t>subgoals</a:t>
            </a:r>
            <a:r>
              <a:rPr lang="en-US" altLang="zh-CN" dirty="0">
                <a:solidFill>
                  <a:schemeClr val="tx1"/>
                </a:solidFill>
              </a:rPr>
              <a:t>: One is </a:t>
            </a:r>
            <a:r>
              <a:rPr lang="en-US" altLang="zh-CN" dirty="0">
                <a:solidFill>
                  <a:srgbClr val="FF0000"/>
                </a:solidFill>
              </a:rPr>
              <a:t>separated directly from final goal </a:t>
            </a:r>
            <a:r>
              <a:rPr lang="en-US" altLang="zh-CN" dirty="0">
                <a:solidFill>
                  <a:schemeClr val="tx1"/>
                </a:solidFill>
              </a:rPr>
              <a:t>with some </a:t>
            </a:r>
            <a:r>
              <a:rPr lang="en-US" altLang="zh-CN" dirty="0" err="1">
                <a:solidFill>
                  <a:schemeClr val="tx1"/>
                </a:solidFill>
              </a:rPr>
              <a:t>splited</a:t>
            </a:r>
            <a:r>
              <a:rPr lang="en-US" altLang="zh-CN" dirty="0">
                <a:solidFill>
                  <a:schemeClr val="tx1"/>
                </a:solidFill>
              </a:rPr>
              <a:t> reward; The other is </a:t>
            </a:r>
            <a:r>
              <a:rPr lang="en-US" altLang="zh-CN" dirty="0">
                <a:solidFill>
                  <a:srgbClr val="FF0000"/>
                </a:solidFill>
              </a:rPr>
              <a:t>auxiliary </a:t>
            </a:r>
            <a:r>
              <a:rPr lang="en-US" altLang="zh-CN" dirty="0" err="1">
                <a:solidFill>
                  <a:srgbClr val="FF0000"/>
                </a:solidFill>
              </a:rPr>
              <a:t>subgoals</a:t>
            </a:r>
            <a:r>
              <a:rPr lang="en-US" altLang="zh-CN" dirty="0">
                <a:solidFill>
                  <a:srgbClr val="FF0000"/>
                </a:solidFill>
              </a:rPr>
              <a:t>/subtasks </a:t>
            </a:r>
            <a:r>
              <a:rPr lang="en-US" altLang="zh-CN" dirty="0">
                <a:solidFill>
                  <a:schemeClr val="tx1"/>
                </a:solidFill>
              </a:rPr>
              <a:t>only for accelerating planning without any reward</a:t>
            </a:r>
            <a:endParaRPr lang="en-US" altLang="zh-CN" dirty="0">
              <a:solidFill>
                <a:schemeClr val="tx1"/>
              </a:solidFill>
              <a:latin typeface="Times New Roman" panose="02020603050405020304" pitchFamily="18" charset="0"/>
            </a:endParaRPr>
          </a:p>
          <a:p>
            <a:pPr marL="457200" indent="-457200"/>
            <a:r>
              <a:rPr lang="en-US" altLang="zh-CN" dirty="0" err="1">
                <a:solidFill>
                  <a:schemeClr val="tx1"/>
                </a:solidFill>
                <a:ea typeface="黑体" panose="02010609060101010101" pitchFamily="49" charset="-122"/>
              </a:rPr>
              <a:t>Subgoal</a:t>
            </a:r>
            <a:r>
              <a:rPr lang="en-US" altLang="zh-CN" dirty="0">
                <a:solidFill>
                  <a:schemeClr val="tx1"/>
                </a:solidFill>
                <a:ea typeface="黑体" panose="02010609060101010101" pitchFamily="49" charset="-122"/>
              </a:rPr>
              <a:t> Connection</a:t>
            </a:r>
            <a:endParaRPr kumimoji="1" lang="en-US" altLang="zh-CN" dirty="0">
              <a:solidFill>
                <a:schemeClr val="tx1"/>
              </a:solidFill>
              <a:ea typeface="黑体" panose="02010609060101010101" pitchFamily="49" charset="-122"/>
              <a:cs typeface="Times New Roman" panose="02020603050405020304" pitchFamily="18" charset="0"/>
            </a:endParaRPr>
          </a:p>
          <a:p>
            <a:pPr marL="673100" lvl="1" indent="-457200"/>
            <a:r>
              <a:rPr kumimoji="1" lang="en-US" altLang="zh-CN" dirty="0">
                <a:solidFill>
                  <a:schemeClr val="tx1"/>
                </a:solidFill>
                <a:ea typeface="黑体" panose="02010609060101010101" pitchFamily="49" charset="-122"/>
                <a:cs typeface="Times New Roman" panose="02020603050405020304" pitchFamily="18" charset="0"/>
              </a:rPr>
              <a:t>Given </a:t>
            </a:r>
            <a:r>
              <a:rPr kumimoji="1" lang="en-US" altLang="zh-CN" dirty="0" err="1">
                <a:solidFill>
                  <a:schemeClr val="tx1"/>
                </a:solidFill>
                <a:ea typeface="黑体" panose="02010609060101010101" pitchFamily="49" charset="-122"/>
                <a:cs typeface="Times New Roman" panose="02020603050405020304" pitchFamily="18" charset="0"/>
              </a:rPr>
              <a:t>subgoal</a:t>
            </a:r>
            <a:r>
              <a:rPr kumimoji="1" lang="en-US" altLang="zh-CN" dirty="0">
                <a:solidFill>
                  <a:schemeClr val="tx1"/>
                </a:solidFill>
                <a:ea typeface="黑体" panose="02010609060101010101" pitchFamily="49" charset="-122"/>
                <a:cs typeface="Times New Roman" panose="02020603050405020304" pitchFamily="18" charset="0"/>
              </a:rPr>
              <a:t> predicate g, agent can determine whether its successive state is a neighbor </a:t>
            </a:r>
            <a:r>
              <a:rPr kumimoji="1" lang="en-US" altLang="zh-CN" dirty="0" err="1">
                <a:solidFill>
                  <a:schemeClr val="tx1"/>
                </a:solidFill>
                <a:ea typeface="黑体" panose="02010609060101010101" pitchFamily="49" charset="-122"/>
                <a:cs typeface="Times New Roman" panose="02020603050405020304" pitchFamily="18" charset="0"/>
              </a:rPr>
              <a:t>subgoal</a:t>
            </a:r>
            <a:r>
              <a:rPr kumimoji="1" lang="en-US" altLang="zh-CN" dirty="0">
                <a:solidFill>
                  <a:schemeClr val="tx1"/>
                </a:solidFill>
                <a:ea typeface="黑体" panose="02010609060101010101" pitchFamily="49" charset="-122"/>
                <a:cs typeface="Times New Roman" panose="02020603050405020304" pitchFamily="18" charset="0"/>
              </a:rPr>
              <a:t> state.</a:t>
            </a:r>
          </a:p>
          <a:p>
            <a:pPr marL="673100" lvl="1" indent="-457200"/>
            <a:r>
              <a:rPr kumimoji="1" lang="en-US" altLang="zh-CN" dirty="0" err="1">
                <a:solidFill>
                  <a:schemeClr val="tx1"/>
                </a:solidFill>
                <a:ea typeface="黑体" panose="02010609060101010101" pitchFamily="49" charset="-122"/>
                <a:cs typeface="Times New Roman" panose="02020603050405020304" pitchFamily="18" charset="0"/>
              </a:rPr>
              <a:t>Subgoal</a:t>
            </a:r>
            <a:r>
              <a:rPr kumimoji="1" lang="en-US" altLang="zh-CN" dirty="0">
                <a:solidFill>
                  <a:schemeClr val="tx1"/>
                </a:solidFill>
                <a:ea typeface="黑体" panose="02010609060101010101" pitchFamily="49" charset="-122"/>
                <a:cs typeface="Times New Roman" panose="02020603050405020304" pitchFamily="18" charset="0"/>
              </a:rPr>
              <a:t>-state graph</a:t>
            </a:r>
            <a:endParaRPr kumimoji="1" lang="en-US" altLang="zh-CN"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 name="标题 1">
            <a:extLst>
              <a:ext uri="{FF2B5EF4-FFF2-40B4-BE49-F238E27FC236}">
                <a16:creationId xmlns:a16="http://schemas.microsoft.com/office/drawing/2014/main" id="{DEBBF9EA-A9B9-49A9-BC18-4C4D1D7ED509}"/>
              </a:ext>
            </a:extLst>
          </p:cNvPr>
          <p:cNvSpPr txBox="1"/>
          <p:nvPr/>
        </p:nvSpPr>
        <p:spPr>
          <a:xfrm>
            <a:off x="725347" y="1294920"/>
            <a:ext cx="7685939"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t>Subgoal-based Protocol for Coordination</a:t>
            </a:r>
            <a:endPar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 name="图片 5">
            <a:extLst>
              <a:ext uri="{FF2B5EF4-FFF2-40B4-BE49-F238E27FC236}">
                <a16:creationId xmlns:a16="http://schemas.microsoft.com/office/drawing/2014/main" id="{049B8F8F-35CA-42E1-A706-B1C9DD4CA31B}"/>
              </a:ext>
            </a:extLst>
          </p:cNvPr>
          <p:cNvPicPr>
            <a:picLocks noChangeAspect="1"/>
          </p:cNvPicPr>
          <p:nvPr/>
        </p:nvPicPr>
        <p:blipFill>
          <a:blip r:embed="rId3"/>
          <a:stretch>
            <a:fillRect/>
          </a:stretch>
        </p:blipFill>
        <p:spPr>
          <a:xfrm>
            <a:off x="3720422" y="4865887"/>
            <a:ext cx="1876190" cy="1866667"/>
          </a:xfrm>
          <a:prstGeom prst="rect">
            <a:avLst/>
          </a:prstGeom>
        </p:spPr>
      </p:pic>
    </p:spTree>
    <p:extLst>
      <p:ext uri="{BB962C8B-B14F-4D97-AF65-F5344CB8AC3E}">
        <p14:creationId xmlns:p14="http://schemas.microsoft.com/office/powerpoint/2010/main" val="1460027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571480"/>
            <a:ext cx="9001156" cy="585806"/>
          </a:xfrm>
        </p:spPr>
        <p:txBody>
          <a:bodyPr/>
          <a:lstStyle/>
          <a:p>
            <a:r>
              <a:rPr lang="en-US" altLang="zh-CN" dirty="0"/>
              <a:t>METHODOLOGY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3" name="Content Placeholder 2"/>
          <p:cNvSpPr>
            <a:spLocks noGrp="1"/>
          </p:cNvSpPr>
          <p:nvPr>
            <p:ph sz="half" idx="1"/>
          </p:nvPr>
        </p:nvSpPr>
        <p:spPr>
          <a:xfrm>
            <a:off x="210613" y="2084933"/>
            <a:ext cx="8715406" cy="4964668"/>
          </a:xfrm>
        </p:spPr>
        <p:txBody>
          <a:bodyPr/>
          <a:lstStyle/>
          <a:p>
            <a:pPr marL="457200" indent="-457200"/>
            <a:r>
              <a:rPr lang="en-US" altLang="zh-CN" dirty="0" err="1">
                <a:solidFill>
                  <a:schemeClr val="tx1"/>
                </a:solidFill>
              </a:rPr>
              <a:t>Subgoal</a:t>
            </a:r>
            <a:r>
              <a:rPr lang="en-US" altLang="zh-CN" dirty="0">
                <a:solidFill>
                  <a:schemeClr val="tx1"/>
                </a:solidFill>
              </a:rPr>
              <a:t>-to-</a:t>
            </a:r>
            <a:r>
              <a:rPr lang="en-US" altLang="zh-CN" dirty="0" err="1">
                <a:solidFill>
                  <a:schemeClr val="tx1"/>
                </a:solidFill>
              </a:rPr>
              <a:t>Subgoal</a:t>
            </a:r>
            <a:r>
              <a:rPr lang="en-US" altLang="zh-CN" dirty="0">
                <a:solidFill>
                  <a:schemeClr val="tx1"/>
                </a:solidFill>
              </a:rPr>
              <a:t> Evaluation and Policy</a:t>
            </a:r>
          </a:p>
          <a:p>
            <a:pPr marL="673100" lvl="1" indent="-457200"/>
            <a:r>
              <a:rPr lang="en-US" altLang="zh-CN" dirty="0">
                <a:solidFill>
                  <a:schemeClr val="tx1"/>
                </a:solidFill>
              </a:rPr>
              <a:t>                             a set of feasible </a:t>
            </a:r>
            <a:r>
              <a:rPr lang="en-US" altLang="zh-CN" dirty="0" err="1">
                <a:solidFill>
                  <a:schemeClr val="tx1"/>
                </a:solidFill>
              </a:rPr>
              <a:t>subgoal</a:t>
            </a:r>
            <a:r>
              <a:rPr lang="en-US" altLang="zh-CN" dirty="0">
                <a:solidFill>
                  <a:schemeClr val="tx1"/>
                </a:solidFill>
              </a:rPr>
              <a:t> sequences</a:t>
            </a:r>
          </a:p>
          <a:p>
            <a:pPr marL="673100" lvl="1" indent="-457200"/>
            <a:r>
              <a:rPr lang="en-US" altLang="zh-CN" dirty="0">
                <a:solidFill>
                  <a:schemeClr val="tx1"/>
                </a:solidFill>
              </a:rPr>
              <a:t>The set of </a:t>
            </a:r>
            <a:r>
              <a:rPr lang="en-US" altLang="zh-CN" dirty="0" err="1">
                <a:solidFill>
                  <a:schemeClr val="tx1"/>
                </a:solidFill>
              </a:rPr>
              <a:t>subgoal</a:t>
            </a:r>
            <a:r>
              <a:rPr lang="en-US" altLang="zh-CN" dirty="0">
                <a:solidFill>
                  <a:schemeClr val="tx1"/>
                </a:solidFill>
              </a:rPr>
              <a:t> state sequences selected by all agents</a:t>
            </a:r>
          </a:p>
          <a:p>
            <a:pPr marL="673100" lvl="1" indent="-457200"/>
            <a:r>
              <a:rPr lang="en-US" altLang="zh-CN" dirty="0">
                <a:solidFill>
                  <a:schemeClr val="tx1"/>
                </a:solidFill>
              </a:rPr>
              <a:t>                                   the </a:t>
            </a:r>
            <a:r>
              <a:rPr lang="en-US" altLang="zh-CN" dirty="0" err="1">
                <a:solidFill>
                  <a:schemeClr val="tx1"/>
                </a:solidFill>
              </a:rPr>
              <a:t>subgoal</a:t>
            </a:r>
            <a:r>
              <a:rPr lang="en-US" altLang="zh-CN" dirty="0">
                <a:solidFill>
                  <a:schemeClr val="tx1"/>
                </a:solidFill>
              </a:rPr>
              <a:t>-pair action policy</a:t>
            </a:r>
          </a:p>
          <a:p>
            <a:pPr marL="673100" lvl="1" indent="-457200"/>
            <a:r>
              <a:rPr lang="en-US" altLang="zh-CN" dirty="0">
                <a:solidFill>
                  <a:schemeClr val="tx1"/>
                </a:solidFill>
              </a:rPr>
              <a:t>                </a:t>
            </a:r>
            <a:r>
              <a:rPr lang="en-US" altLang="zh-CN" dirty="0" err="1">
                <a:solidFill>
                  <a:schemeClr val="tx1"/>
                </a:solidFill>
              </a:rPr>
              <a:t>subgoal</a:t>
            </a:r>
            <a:r>
              <a:rPr lang="en-US" altLang="zh-CN" dirty="0">
                <a:solidFill>
                  <a:schemeClr val="tx1"/>
                </a:solidFill>
              </a:rPr>
              <a:t>-pair distance evaluation</a:t>
            </a:r>
            <a:endParaRPr lang="en-US" altLang="zh-CN" dirty="0">
              <a:solidFill>
                <a:schemeClr val="tx1"/>
              </a:solidFill>
              <a:latin typeface="Times New Roman" panose="02020603050405020304" pitchFamily="18" charset="0"/>
            </a:endParaRPr>
          </a:p>
          <a:p>
            <a:pPr marL="457200" indent="-457200"/>
            <a:r>
              <a:rPr lang="en-US" altLang="zh-CN" dirty="0">
                <a:solidFill>
                  <a:schemeClr val="tx1"/>
                </a:solidFill>
                <a:ea typeface="黑体" panose="02010609060101010101" pitchFamily="49" charset="-122"/>
              </a:rPr>
              <a:t>Encoding and Sharing </a:t>
            </a:r>
            <a:r>
              <a:rPr lang="en-US" altLang="zh-CN" dirty="0" err="1">
                <a:solidFill>
                  <a:schemeClr val="tx1"/>
                </a:solidFill>
                <a:ea typeface="黑体" panose="02010609060101010101" pitchFamily="49" charset="-122"/>
              </a:rPr>
              <a:t>Subgoals</a:t>
            </a:r>
            <a:endParaRPr kumimoji="1" lang="en-US" altLang="zh-CN" dirty="0">
              <a:solidFill>
                <a:schemeClr val="tx1"/>
              </a:solidFill>
              <a:ea typeface="黑体" panose="02010609060101010101" pitchFamily="49" charset="-122"/>
              <a:cs typeface="Times New Roman" panose="02020603050405020304" pitchFamily="18" charset="0"/>
            </a:endParaRPr>
          </a:p>
          <a:p>
            <a:pPr marL="673100" lvl="1" indent="-457200"/>
            <a:r>
              <a:rPr kumimoji="1" lang="en-US" altLang="zh-CN" dirty="0" err="1">
                <a:solidFill>
                  <a:schemeClr val="tx1"/>
                </a:solidFill>
                <a:ea typeface="黑体" panose="02010609060101010101" pitchFamily="49" charset="-122"/>
                <a:cs typeface="Times New Roman" panose="02020603050405020304" pitchFamily="18" charset="0"/>
              </a:rPr>
              <a:t>Subgoals</a:t>
            </a:r>
            <a:r>
              <a:rPr kumimoji="1" lang="en-US" altLang="zh-CN" dirty="0">
                <a:solidFill>
                  <a:schemeClr val="tx1"/>
                </a:solidFill>
                <a:ea typeface="黑体" panose="02010609060101010101" pitchFamily="49" charset="-122"/>
                <a:cs typeface="Times New Roman" panose="02020603050405020304" pitchFamily="18" charset="0"/>
              </a:rPr>
              <a:t> to share can be abstracted as </a:t>
            </a:r>
            <a:r>
              <a:rPr kumimoji="1" lang="en-US" altLang="zh-CN" dirty="0" err="1">
                <a:solidFill>
                  <a:schemeClr val="tx1"/>
                </a:solidFill>
                <a:ea typeface="黑体" panose="02010609060101010101" pitchFamily="49" charset="-122"/>
                <a:cs typeface="Times New Roman" panose="02020603050405020304" pitchFamily="18" charset="0"/>
              </a:rPr>
              <a:t>subgoal</a:t>
            </a:r>
            <a:r>
              <a:rPr kumimoji="1" lang="en-US" altLang="zh-CN" dirty="0">
                <a:solidFill>
                  <a:schemeClr val="tx1"/>
                </a:solidFill>
                <a:ea typeface="黑体" panose="02010609060101010101" pitchFamily="49" charset="-122"/>
                <a:cs typeface="Times New Roman" panose="02020603050405020304" pitchFamily="18" charset="0"/>
              </a:rPr>
              <a:t> intentions</a:t>
            </a:r>
          </a:p>
          <a:p>
            <a:pPr marL="673100" lvl="1" indent="-457200"/>
            <a:r>
              <a:rPr kumimoji="1" lang="en-US" altLang="zh-CN" dirty="0">
                <a:solidFill>
                  <a:schemeClr val="tx1"/>
                </a:solidFill>
                <a:ea typeface="黑体" panose="02010609060101010101" pitchFamily="49" charset="-122"/>
                <a:cs typeface="Times New Roman" panose="02020603050405020304" pitchFamily="18" charset="0"/>
              </a:rPr>
              <a:t>          The </a:t>
            </a:r>
            <a:r>
              <a:rPr kumimoji="1" lang="en-US" altLang="zh-CN" dirty="0" err="1">
                <a:solidFill>
                  <a:schemeClr val="tx1"/>
                </a:solidFill>
                <a:ea typeface="黑体" panose="02010609060101010101" pitchFamily="49" charset="-122"/>
                <a:cs typeface="Times New Roman" panose="02020603050405020304" pitchFamily="18" charset="0"/>
              </a:rPr>
              <a:t>subgoal</a:t>
            </a:r>
            <a:r>
              <a:rPr kumimoji="1" lang="en-US" altLang="zh-CN" dirty="0">
                <a:solidFill>
                  <a:schemeClr val="tx1"/>
                </a:solidFill>
                <a:ea typeface="黑体" panose="02010609060101010101" pitchFamily="49" charset="-122"/>
                <a:cs typeface="Times New Roman" panose="02020603050405020304" pitchFamily="18" charset="0"/>
              </a:rPr>
              <a:t> intention of agent </a:t>
            </a:r>
            <a:r>
              <a:rPr kumimoji="1" lang="en-US" altLang="zh-CN" dirty="0" err="1">
                <a:solidFill>
                  <a:schemeClr val="tx1"/>
                </a:solidFill>
                <a:ea typeface="黑体" panose="02010609060101010101" pitchFamily="49" charset="-122"/>
                <a:cs typeface="Times New Roman" panose="02020603050405020304" pitchFamily="18" charset="0"/>
              </a:rPr>
              <a:t>i</a:t>
            </a:r>
            <a:r>
              <a:rPr kumimoji="1" lang="en-US" altLang="zh-CN" dirty="0">
                <a:solidFill>
                  <a:schemeClr val="tx1"/>
                </a:solidFill>
                <a:ea typeface="黑体" panose="02010609060101010101" pitchFamily="49" charset="-122"/>
                <a:cs typeface="Times New Roman" panose="02020603050405020304" pitchFamily="18" charset="0"/>
              </a:rPr>
              <a:t> as a probability distribution qi over feasible </a:t>
            </a:r>
            <a:r>
              <a:rPr kumimoji="1" lang="en-US" altLang="zh-CN" dirty="0" err="1">
                <a:solidFill>
                  <a:schemeClr val="tx1"/>
                </a:solidFill>
                <a:ea typeface="黑体" panose="02010609060101010101" pitchFamily="49" charset="-122"/>
                <a:cs typeface="Times New Roman" panose="02020603050405020304" pitchFamily="18" charset="0"/>
              </a:rPr>
              <a:t>subgoal</a:t>
            </a:r>
            <a:r>
              <a:rPr kumimoji="1" lang="en-US" altLang="zh-CN" dirty="0">
                <a:solidFill>
                  <a:schemeClr val="tx1"/>
                </a:solidFill>
                <a:ea typeface="黑体" panose="02010609060101010101" pitchFamily="49" charset="-122"/>
                <a:cs typeface="Times New Roman" panose="02020603050405020304" pitchFamily="18" charset="0"/>
              </a:rPr>
              <a:t> state sequences Gi</a:t>
            </a:r>
          </a:p>
          <a:p>
            <a:pPr marL="673100" lvl="1" indent="-457200"/>
            <a:r>
              <a:rPr kumimoji="1" lang="en-US" altLang="zh-CN" dirty="0">
                <a:solidFill>
                  <a:schemeClr val="tx1"/>
                </a:solidFill>
                <a:ea typeface="黑体" panose="02010609060101010101" pitchFamily="49" charset="-122"/>
                <a:cs typeface="Times New Roman" panose="02020603050405020304" pitchFamily="18" charset="0"/>
              </a:rPr>
              <a:t>              The </a:t>
            </a:r>
            <a:r>
              <a:rPr kumimoji="1" lang="en-US" altLang="zh-CN" dirty="0" err="1">
                <a:solidFill>
                  <a:schemeClr val="tx1"/>
                </a:solidFill>
                <a:ea typeface="黑体" panose="02010609060101010101" pitchFamily="49" charset="-122"/>
                <a:cs typeface="Times New Roman" panose="02020603050405020304" pitchFamily="18" charset="0"/>
              </a:rPr>
              <a:t>subgoal</a:t>
            </a:r>
            <a:r>
              <a:rPr kumimoji="1" lang="en-US" altLang="zh-CN" dirty="0">
                <a:solidFill>
                  <a:schemeClr val="tx1"/>
                </a:solidFill>
                <a:ea typeface="黑体" panose="02010609060101010101" pitchFamily="49" charset="-122"/>
                <a:cs typeface="Times New Roman" panose="02020603050405020304" pitchFamily="18" charset="0"/>
              </a:rPr>
              <a:t> intentions of teammates except for agent </a:t>
            </a:r>
            <a:r>
              <a:rPr kumimoji="1" lang="en-US" altLang="zh-CN" dirty="0" err="1">
                <a:solidFill>
                  <a:schemeClr val="tx1"/>
                </a:solidFill>
                <a:ea typeface="黑体" panose="02010609060101010101" pitchFamily="49" charset="-122"/>
                <a:cs typeface="Times New Roman" panose="02020603050405020304" pitchFamily="18" charset="0"/>
              </a:rPr>
              <a:t>i</a:t>
            </a:r>
            <a:endParaRPr kumimoji="1" lang="en-US" altLang="zh-CN"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 name="标题 1">
            <a:extLst>
              <a:ext uri="{FF2B5EF4-FFF2-40B4-BE49-F238E27FC236}">
                <a16:creationId xmlns:a16="http://schemas.microsoft.com/office/drawing/2014/main" id="{DEBBF9EA-A9B9-49A9-BC18-4C4D1D7ED509}"/>
              </a:ext>
            </a:extLst>
          </p:cNvPr>
          <p:cNvSpPr txBox="1"/>
          <p:nvPr/>
        </p:nvSpPr>
        <p:spPr>
          <a:xfrm>
            <a:off x="725347" y="1294920"/>
            <a:ext cx="7685939"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t>Subgoal-based Protocol for Coordination</a:t>
            </a:r>
            <a:endPar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 name="图片 3">
            <a:extLst>
              <a:ext uri="{FF2B5EF4-FFF2-40B4-BE49-F238E27FC236}">
                <a16:creationId xmlns:a16="http://schemas.microsoft.com/office/drawing/2014/main" id="{71F27DB9-8F05-4E71-BE8B-31E40067D62B}"/>
              </a:ext>
            </a:extLst>
          </p:cNvPr>
          <p:cNvPicPr>
            <a:picLocks noChangeAspect="1"/>
          </p:cNvPicPr>
          <p:nvPr/>
        </p:nvPicPr>
        <p:blipFill>
          <a:blip r:embed="rId3"/>
          <a:stretch>
            <a:fillRect/>
          </a:stretch>
        </p:blipFill>
        <p:spPr>
          <a:xfrm>
            <a:off x="894959" y="2610891"/>
            <a:ext cx="1771429" cy="257143"/>
          </a:xfrm>
          <a:prstGeom prst="rect">
            <a:avLst/>
          </a:prstGeom>
        </p:spPr>
      </p:pic>
      <p:pic>
        <p:nvPicPr>
          <p:cNvPr id="5" name="图片 4">
            <a:extLst>
              <a:ext uri="{FF2B5EF4-FFF2-40B4-BE49-F238E27FC236}">
                <a16:creationId xmlns:a16="http://schemas.microsoft.com/office/drawing/2014/main" id="{C48E0BB9-6555-4CF7-98C5-6023B2D31639}"/>
              </a:ext>
            </a:extLst>
          </p:cNvPr>
          <p:cNvPicPr>
            <a:picLocks noChangeAspect="1"/>
          </p:cNvPicPr>
          <p:nvPr/>
        </p:nvPicPr>
        <p:blipFill>
          <a:blip r:embed="rId4"/>
          <a:stretch>
            <a:fillRect/>
          </a:stretch>
        </p:blipFill>
        <p:spPr>
          <a:xfrm>
            <a:off x="6477614" y="2610891"/>
            <a:ext cx="1247619" cy="247619"/>
          </a:xfrm>
          <a:prstGeom prst="rect">
            <a:avLst/>
          </a:prstGeom>
        </p:spPr>
      </p:pic>
      <p:pic>
        <p:nvPicPr>
          <p:cNvPr id="7" name="图片 6">
            <a:extLst>
              <a:ext uri="{FF2B5EF4-FFF2-40B4-BE49-F238E27FC236}">
                <a16:creationId xmlns:a16="http://schemas.microsoft.com/office/drawing/2014/main" id="{329D87C1-C940-46C7-B81F-CE0D578FA70F}"/>
              </a:ext>
            </a:extLst>
          </p:cNvPr>
          <p:cNvPicPr>
            <a:picLocks noChangeAspect="1"/>
          </p:cNvPicPr>
          <p:nvPr/>
        </p:nvPicPr>
        <p:blipFill>
          <a:blip r:embed="rId5"/>
          <a:stretch>
            <a:fillRect/>
          </a:stretch>
        </p:blipFill>
        <p:spPr>
          <a:xfrm>
            <a:off x="6677953" y="2880066"/>
            <a:ext cx="1733333" cy="276190"/>
          </a:xfrm>
          <a:prstGeom prst="rect">
            <a:avLst/>
          </a:prstGeom>
        </p:spPr>
      </p:pic>
      <p:pic>
        <p:nvPicPr>
          <p:cNvPr id="8" name="图片 7">
            <a:extLst>
              <a:ext uri="{FF2B5EF4-FFF2-40B4-BE49-F238E27FC236}">
                <a16:creationId xmlns:a16="http://schemas.microsoft.com/office/drawing/2014/main" id="{241132CA-9AEE-49E1-B195-9AEA41A590DF}"/>
              </a:ext>
            </a:extLst>
          </p:cNvPr>
          <p:cNvPicPr>
            <a:picLocks noChangeAspect="1"/>
          </p:cNvPicPr>
          <p:nvPr/>
        </p:nvPicPr>
        <p:blipFill>
          <a:blip r:embed="rId6"/>
          <a:stretch>
            <a:fillRect/>
          </a:stretch>
        </p:blipFill>
        <p:spPr>
          <a:xfrm>
            <a:off x="894959" y="3265420"/>
            <a:ext cx="1219048" cy="257143"/>
          </a:xfrm>
          <a:prstGeom prst="rect">
            <a:avLst/>
          </a:prstGeom>
        </p:spPr>
      </p:pic>
      <p:pic>
        <p:nvPicPr>
          <p:cNvPr id="9" name="图片 8">
            <a:extLst>
              <a:ext uri="{FF2B5EF4-FFF2-40B4-BE49-F238E27FC236}">
                <a16:creationId xmlns:a16="http://schemas.microsoft.com/office/drawing/2014/main" id="{615FBA47-32C3-478B-8FAD-2D7FA9F68891}"/>
              </a:ext>
            </a:extLst>
          </p:cNvPr>
          <p:cNvPicPr>
            <a:picLocks noChangeAspect="1"/>
          </p:cNvPicPr>
          <p:nvPr/>
        </p:nvPicPr>
        <p:blipFill>
          <a:blip r:embed="rId7"/>
          <a:stretch>
            <a:fillRect/>
          </a:stretch>
        </p:blipFill>
        <p:spPr>
          <a:xfrm>
            <a:off x="2161626" y="3274944"/>
            <a:ext cx="1009524" cy="247619"/>
          </a:xfrm>
          <a:prstGeom prst="rect">
            <a:avLst/>
          </a:prstGeom>
        </p:spPr>
      </p:pic>
      <p:pic>
        <p:nvPicPr>
          <p:cNvPr id="10" name="图片 9">
            <a:extLst>
              <a:ext uri="{FF2B5EF4-FFF2-40B4-BE49-F238E27FC236}">
                <a16:creationId xmlns:a16="http://schemas.microsoft.com/office/drawing/2014/main" id="{3E05D5CE-0B8B-4F09-A438-66F2DA1C3562}"/>
              </a:ext>
            </a:extLst>
          </p:cNvPr>
          <p:cNvPicPr>
            <a:picLocks noChangeAspect="1"/>
          </p:cNvPicPr>
          <p:nvPr/>
        </p:nvPicPr>
        <p:blipFill>
          <a:blip r:embed="rId8"/>
          <a:stretch>
            <a:fillRect/>
          </a:stretch>
        </p:blipFill>
        <p:spPr>
          <a:xfrm>
            <a:off x="894959" y="3662806"/>
            <a:ext cx="1047619" cy="257143"/>
          </a:xfrm>
          <a:prstGeom prst="rect">
            <a:avLst/>
          </a:prstGeom>
        </p:spPr>
      </p:pic>
      <p:pic>
        <p:nvPicPr>
          <p:cNvPr id="11" name="图片 10">
            <a:extLst>
              <a:ext uri="{FF2B5EF4-FFF2-40B4-BE49-F238E27FC236}">
                <a16:creationId xmlns:a16="http://schemas.microsoft.com/office/drawing/2014/main" id="{08680FD3-C6F8-4C75-9D85-95EA4EB86B2D}"/>
              </a:ext>
            </a:extLst>
          </p:cNvPr>
          <p:cNvPicPr>
            <a:picLocks noChangeAspect="1"/>
          </p:cNvPicPr>
          <p:nvPr/>
        </p:nvPicPr>
        <p:blipFill>
          <a:blip r:embed="rId9"/>
          <a:stretch>
            <a:fillRect/>
          </a:stretch>
        </p:blipFill>
        <p:spPr>
          <a:xfrm>
            <a:off x="867212" y="4858817"/>
            <a:ext cx="714286" cy="228571"/>
          </a:xfrm>
          <a:prstGeom prst="rect">
            <a:avLst/>
          </a:prstGeom>
        </p:spPr>
      </p:pic>
      <p:pic>
        <p:nvPicPr>
          <p:cNvPr id="12" name="图片 11">
            <a:extLst>
              <a:ext uri="{FF2B5EF4-FFF2-40B4-BE49-F238E27FC236}">
                <a16:creationId xmlns:a16="http://schemas.microsoft.com/office/drawing/2014/main" id="{A374E118-5B79-42A6-9FE4-76363975FE47}"/>
              </a:ext>
            </a:extLst>
          </p:cNvPr>
          <p:cNvPicPr>
            <a:picLocks noChangeAspect="1"/>
          </p:cNvPicPr>
          <p:nvPr/>
        </p:nvPicPr>
        <p:blipFill>
          <a:blip r:embed="rId10"/>
          <a:stretch>
            <a:fillRect/>
          </a:stretch>
        </p:blipFill>
        <p:spPr>
          <a:xfrm>
            <a:off x="894959" y="5459501"/>
            <a:ext cx="971429" cy="247619"/>
          </a:xfrm>
          <a:prstGeom prst="rect">
            <a:avLst/>
          </a:prstGeom>
        </p:spPr>
      </p:pic>
    </p:spTree>
    <p:extLst>
      <p:ext uri="{BB962C8B-B14F-4D97-AF65-F5344CB8AC3E}">
        <p14:creationId xmlns:p14="http://schemas.microsoft.com/office/powerpoint/2010/main" val="93151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571480"/>
            <a:ext cx="9001156" cy="585806"/>
          </a:xfrm>
        </p:spPr>
        <p:txBody>
          <a:bodyPr/>
          <a:lstStyle/>
          <a:p>
            <a:r>
              <a:rPr lang="en-US" altLang="zh-CN" dirty="0"/>
              <a:t>METHODOLOGY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3" name="Content Placeholder 2"/>
          <p:cNvSpPr>
            <a:spLocks noGrp="1"/>
          </p:cNvSpPr>
          <p:nvPr>
            <p:ph sz="half" idx="1"/>
          </p:nvPr>
        </p:nvSpPr>
        <p:spPr>
          <a:xfrm>
            <a:off x="210613" y="2084933"/>
            <a:ext cx="8715406" cy="4964668"/>
          </a:xfrm>
        </p:spPr>
        <p:txBody>
          <a:bodyPr/>
          <a:lstStyle/>
          <a:p>
            <a:pPr marL="457200" indent="-457200"/>
            <a:r>
              <a:rPr lang="en-US" altLang="zh-CN" dirty="0">
                <a:solidFill>
                  <a:schemeClr val="tx1"/>
                </a:solidFill>
              </a:rPr>
              <a:t>Local Sub-Goal Tree Search</a:t>
            </a:r>
          </a:p>
          <a:p>
            <a:pPr marL="673100" lvl="1" indent="-457200"/>
            <a:r>
              <a:rPr kumimoji="1" lang="en-US" altLang="zh-CN" dirty="0">
                <a:solidFill>
                  <a:srgbClr val="FF0000"/>
                </a:solidFill>
                <a:ea typeface="黑体" panose="02010609060101010101" pitchFamily="49" charset="-122"/>
                <a:cs typeface="Times New Roman" panose="02020603050405020304" pitchFamily="18" charset="0"/>
              </a:rPr>
              <a:t>Sparse Representation</a:t>
            </a:r>
            <a:r>
              <a:rPr kumimoji="1" lang="en-US" altLang="zh-CN" dirty="0">
                <a:solidFill>
                  <a:schemeClr val="tx1"/>
                </a:solidFill>
                <a:ea typeface="黑体" panose="02010609060101010101" pitchFamily="49" charset="-122"/>
                <a:cs typeface="Times New Roman" panose="02020603050405020304" pitchFamily="18" charset="0"/>
              </a:rPr>
              <a:t>: Periodically Selecting a Set of </a:t>
            </a:r>
            <a:r>
              <a:rPr kumimoji="1" lang="en-US" altLang="zh-CN" dirty="0" err="1">
                <a:solidFill>
                  <a:schemeClr val="tx1"/>
                </a:solidFill>
                <a:ea typeface="黑体" panose="02010609060101010101" pitchFamily="49" charset="-122"/>
                <a:cs typeface="Times New Roman" panose="02020603050405020304" pitchFamily="18" charset="0"/>
              </a:rPr>
              <a:t>Subgoal</a:t>
            </a:r>
            <a:r>
              <a:rPr kumimoji="1" lang="en-US" altLang="zh-CN" dirty="0">
                <a:solidFill>
                  <a:schemeClr val="tx1"/>
                </a:solidFill>
                <a:ea typeface="黑体" panose="02010609060101010101" pitchFamily="49" charset="-122"/>
                <a:cs typeface="Times New Roman" panose="02020603050405020304" pitchFamily="18" charset="0"/>
              </a:rPr>
              <a:t> Sequences from Current Tree</a:t>
            </a:r>
          </a:p>
          <a:p>
            <a:pPr marL="673100" lvl="1" indent="-457200"/>
            <a:r>
              <a:rPr kumimoji="1" lang="en-US" altLang="zh-CN" dirty="0">
                <a:solidFill>
                  <a:srgbClr val="FF0000"/>
                </a:solidFill>
                <a:ea typeface="黑体" panose="02010609060101010101" pitchFamily="49" charset="-122"/>
                <a:cs typeface="Times New Roman" panose="02020603050405020304" pitchFamily="18" charset="0"/>
              </a:rPr>
              <a:t>Local Utility Function</a:t>
            </a:r>
            <a:r>
              <a:rPr kumimoji="1" lang="en-US" altLang="zh-CN" dirty="0">
                <a:solidFill>
                  <a:schemeClr val="tx1"/>
                </a:solidFill>
                <a:ea typeface="黑体" panose="02010609060101010101" pitchFamily="49" charset="-122"/>
                <a:cs typeface="Times New Roman" panose="02020603050405020304" pitchFamily="18" charset="0"/>
              </a:rPr>
              <a:t>: Simulating Reward for Guiding the Growth of Local Sub-Goal Tree</a:t>
            </a:r>
          </a:p>
          <a:p>
            <a:pPr marL="673100" lvl="1" indent="-457200"/>
            <a:r>
              <a:rPr kumimoji="1" lang="en-US" altLang="zh-CN" dirty="0">
                <a:solidFill>
                  <a:schemeClr val="tx1"/>
                </a:solidFill>
                <a:ea typeface="黑体" panose="02010609060101010101" pitchFamily="49" charset="-122"/>
                <a:cs typeface="Times New Roman" panose="02020603050405020304" pitchFamily="18" charset="0"/>
              </a:rPr>
              <a:t>                                                   is a default ‘no reward’ </a:t>
            </a:r>
            <a:r>
              <a:rPr kumimoji="1" lang="en-US" altLang="zh-CN" dirty="0" err="1">
                <a:solidFill>
                  <a:schemeClr val="tx1"/>
                </a:solidFill>
                <a:ea typeface="黑体" panose="02010609060101010101" pitchFamily="49" charset="-122"/>
                <a:cs typeface="Times New Roman" panose="02020603050405020304" pitchFamily="18" charset="0"/>
              </a:rPr>
              <a:t>subgoal</a:t>
            </a:r>
            <a:r>
              <a:rPr kumimoji="1" lang="en-US" altLang="zh-CN" dirty="0">
                <a:solidFill>
                  <a:schemeClr val="tx1"/>
                </a:solidFill>
                <a:ea typeface="黑体" panose="02010609060101010101" pitchFamily="49" charset="-122"/>
                <a:cs typeface="Times New Roman" panose="02020603050405020304" pitchFamily="18" charset="0"/>
              </a:rPr>
              <a:t> sequence for agent </a:t>
            </a:r>
            <a:r>
              <a:rPr kumimoji="1" lang="en-US" altLang="zh-CN" dirty="0" err="1">
                <a:solidFill>
                  <a:schemeClr val="tx1"/>
                </a:solidFill>
                <a:ea typeface="黑体" panose="02010609060101010101" pitchFamily="49" charset="-122"/>
                <a:cs typeface="Times New Roman" panose="02020603050405020304" pitchFamily="18" charset="0"/>
              </a:rPr>
              <a:t>i</a:t>
            </a:r>
            <a:r>
              <a:rPr kumimoji="1" lang="en-US" altLang="zh-CN" dirty="0">
                <a:solidFill>
                  <a:schemeClr val="tx1"/>
                </a:solidFill>
                <a:ea typeface="黑体" panose="02010609060101010101" pitchFamily="49" charset="-122"/>
                <a:cs typeface="Times New Roman" panose="02020603050405020304" pitchFamily="18" charset="0"/>
              </a:rPr>
              <a:t> and would typically be an empty sequence</a:t>
            </a:r>
          </a:p>
          <a:p>
            <a:pPr marL="673100" lvl="1" indent="-457200"/>
            <a:r>
              <a:rPr kumimoji="1" lang="en-US" altLang="zh-CN" dirty="0">
                <a:solidFill>
                  <a:srgbClr val="FF0000"/>
                </a:solidFill>
                <a:ea typeface="黑体" panose="02010609060101010101" pitchFamily="49" charset="-122"/>
                <a:cs typeface="Times New Roman" panose="02020603050405020304" pitchFamily="18" charset="0"/>
              </a:rPr>
              <a:t>Selection</a:t>
            </a:r>
            <a:r>
              <a:rPr kumimoji="1" lang="en-US" altLang="zh-CN" dirty="0">
                <a:solidFill>
                  <a:schemeClr val="tx1"/>
                </a:solidFill>
                <a:ea typeface="黑体" panose="02010609060101010101" pitchFamily="49" charset="-122"/>
                <a:cs typeface="Times New Roman" panose="02020603050405020304" pitchFamily="18" charset="0"/>
              </a:rPr>
              <a:t>: Discounted UCT in Sub-Goal Tree</a:t>
            </a:r>
          </a:p>
          <a:p>
            <a:pPr marL="673100" lvl="1" indent="-457200"/>
            <a:r>
              <a:rPr kumimoji="1" lang="en-US" altLang="zh-CN" dirty="0">
                <a:solidFill>
                  <a:schemeClr val="tx1"/>
                </a:solidFill>
                <a:ea typeface="黑体" panose="02010609060101010101" pitchFamily="49" charset="-122"/>
                <a:cs typeface="Times New Roman" panose="02020603050405020304" pitchFamily="18" charset="0"/>
              </a:rPr>
              <a:t>    the joint distribution of the current </a:t>
            </a:r>
            <a:r>
              <a:rPr kumimoji="1" lang="en-US" altLang="zh-CN" dirty="0" err="1">
                <a:solidFill>
                  <a:schemeClr val="tx1"/>
                </a:solidFill>
                <a:ea typeface="黑体" panose="02010609060101010101" pitchFamily="49" charset="-122"/>
                <a:cs typeface="Times New Roman" panose="02020603050405020304" pitchFamily="18" charset="0"/>
              </a:rPr>
              <a:t>plannings</a:t>
            </a:r>
            <a:r>
              <a:rPr kumimoji="1" lang="en-US" altLang="zh-CN" dirty="0">
                <a:solidFill>
                  <a:schemeClr val="tx1"/>
                </a:solidFill>
                <a:ea typeface="黑体" panose="02010609060101010101" pitchFamily="49" charset="-122"/>
                <a:cs typeface="Times New Roman" panose="02020603050405020304" pitchFamily="18" charset="0"/>
              </a:rPr>
              <a:t> of all agents</a:t>
            </a:r>
          </a:p>
          <a:p>
            <a:pPr marL="673100" lvl="1" indent="-457200"/>
            <a:r>
              <a:rPr kumimoji="1" lang="en-US" altLang="zh-CN" dirty="0">
                <a:solidFill>
                  <a:schemeClr val="tx1"/>
                </a:solidFill>
                <a:ea typeface="黑体" panose="02010609060101010101" pitchFamily="49" charset="-122"/>
                <a:cs typeface="Times New Roman" panose="02020603050405020304" pitchFamily="18" charset="0"/>
              </a:rPr>
              <a:t>   discount the past</a:t>
            </a:r>
          </a:p>
        </p:txBody>
      </p:sp>
      <p:sp>
        <p:nvSpPr>
          <p:cNvPr id="16" name="标题 1">
            <a:extLst>
              <a:ext uri="{FF2B5EF4-FFF2-40B4-BE49-F238E27FC236}">
                <a16:creationId xmlns:a16="http://schemas.microsoft.com/office/drawing/2014/main" id="{DEBBF9EA-A9B9-49A9-BC18-4C4D1D7ED509}"/>
              </a:ext>
            </a:extLst>
          </p:cNvPr>
          <p:cNvSpPr txBox="1"/>
          <p:nvPr/>
        </p:nvSpPr>
        <p:spPr>
          <a:xfrm>
            <a:off x="638474" y="1268410"/>
            <a:ext cx="8040086"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t>Refine </a:t>
            </a:r>
            <a:r>
              <a:rPr lang="en-US" altLang="zh-CN" b="0" dirty="0" err="1"/>
              <a:t>Subgoal</a:t>
            </a:r>
            <a:r>
              <a:rPr lang="en-US" altLang="zh-CN" b="0" dirty="0"/>
              <a:t>-based Protocol in Dec-SGTS</a:t>
            </a:r>
            <a:endPar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 name="图片 5">
            <a:extLst>
              <a:ext uri="{FF2B5EF4-FFF2-40B4-BE49-F238E27FC236}">
                <a16:creationId xmlns:a16="http://schemas.microsoft.com/office/drawing/2014/main" id="{9E44196D-E3BA-4DD7-95A9-687AA501B10F}"/>
              </a:ext>
            </a:extLst>
          </p:cNvPr>
          <p:cNvPicPr>
            <a:picLocks noChangeAspect="1"/>
          </p:cNvPicPr>
          <p:nvPr/>
        </p:nvPicPr>
        <p:blipFill>
          <a:blip r:embed="rId3"/>
          <a:stretch>
            <a:fillRect/>
          </a:stretch>
        </p:blipFill>
        <p:spPr>
          <a:xfrm>
            <a:off x="900378" y="3682539"/>
            <a:ext cx="3028571" cy="466667"/>
          </a:xfrm>
          <a:prstGeom prst="rect">
            <a:avLst/>
          </a:prstGeom>
        </p:spPr>
      </p:pic>
      <p:pic>
        <p:nvPicPr>
          <p:cNvPr id="13" name="图片 12">
            <a:extLst>
              <a:ext uri="{FF2B5EF4-FFF2-40B4-BE49-F238E27FC236}">
                <a16:creationId xmlns:a16="http://schemas.microsoft.com/office/drawing/2014/main" id="{70F3C987-D287-4335-8F9A-7751C4669159}"/>
              </a:ext>
            </a:extLst>
          </p:cNvPr>
          <p:cNvPicPr>
            <a:picLocks noChangeAspect="1"/>
          </p:cNvPicPr>
          <p:nvPr/>
        </p:nvPicPr>
        <p:blipFill>
          <a:blip r:embed="rId4"/>
          <a:stretch>
            <a:fillRect/>
          </a:stretch>
        </p:blipFill>
        <p:spPr>
          <a:xfrm>
            <a:off x="3961360" y="3807713"/>
            <a:ext cx="257143" cy="295238"/>
          </a:xfrm>
          <a:prstGeom prst="rect">
            <a:avLst/>
          </a:prstGeom>
        </p:spPr>
      </p:pic>
      <p:pic>
        <p:nvPicPr>
          <p:cNvPr id="14" name="图片 13">
            <a:extLst>
              <a:ext uri="{FF2B5EF4-FFF2-40B4-BE49-F238E27FC236}">
                <a16:creationId xmlns:a16="http://schemas.microsoft.com/office/drawing/2014/main" id="{27B84353-F2AF-49DC-B610-FCF108B1DFFD}"/>
              </a:ext>
            </a:extLst>
          </p:cNvPr>
          <p:cNvPicPr>
            <a:picLocks noChangeAspect="1"/>
          </p:cNvPicPr>
          <p:nvPr/>
        </p:nvPicPr>
        <p:blipFill>
          <a:blip r:embed="rId5"/>
          <a:stretch>
            <a:fillRect/>
          </a:stretch>
        </p:blipFill>
        <p:spPr>
          <a:xfrm>
            <a:off x="900378" y="4746856"/>
            <a:ext cx="266667" cy="247619"/>
          </a:xfrm>
          <a:prstGeom prst="rect">
            <a:avLst/>
          </a:prstGeom>
        </p:spPr>
      </p:pic>
      <p:pic>
        <p:nvPicPr>
          <p:cNvPr id="15" name="图片 14">
            <a:extLst>
              <a:ext uri="{FF2B5EF4-FFF2-40B4-BE49-F238E27FC236}">
                <a16:creationId xmlns:a16="http://schemas.microsoft.com/office/drawing/2014/main" id="{D11EA68F-2A84-45C5-9C5D-452E336BA8BE}"/>
              </a:ext>
            </a:extLst>
          </p:cNvPr>
          <p:cNvPicPr>
            <a:picLocks noChangeAspect="1"/>
          </p:cNvPicPr>
          <p:nvPr/>
        </p:nvPicPr>
        <p:blipFill>
          <a:blip r:embed="rId6"/>
          <a:stretch>
            <a:fillRect/>
          </a:stretch>
        </p:blipFill>
        <p:spPr>
          <a:xfrm>
            <a:off x="962282" y="5084039"/>
            <a:ext cx="142857" cy="209524"/>
          </a:xfrm>
          <a:prstGeom prst="rect">
            <a:avLst/>
          </a:prstGeom>
        </p:spPr>
      </p:pic>
      <p:pic>
        <p:nvPicPr>
          <p:cNvPr id="18" name="图片 17">
            <a:extLst>
              <a:ext uri="{FF2B5EF4-FFF2-40B4-BE49-F238E27FC236}">
                <a16:creationId xmlns:a16="http://schemas.microsoft.com/office/drawing/2014/main" id="{5148BF14-6D6F-44CB-AD38-548E65E4FB99}"/>
              </a:ext>
            </a:extLst>
          </p:cNvPr>
          <p:cNvPicPr>
            <a:picLocks noChangeAspect="1"/>
          </p:cNvPicPr>
          <p:nvPr/>
        </p:nvPicPr>
        <p:blipFill>
          <a:blip r:embed="rId7"/>
          <a:stretch>
            <a:fillRect/>
          </a:stretch>
        </p:blipFill>
        <p:spPr>
          <a:xfrm>
            <a:off x="3088432" y="4994475"/>
            <a:ext cx="2466667" cy="838095"/>
          </a:xfrm>
          <a:prstGeom prst="rect">
            <a:avLst/>
          </a:prstGeom>
        </p:spPr>
      </p:pic>
      <p:pic>
        <p:nvPicPr>
          <p:cNvPr id="17" name="图片 16">
            <a:extLst>
              <a:ext uri="{FF2B5EF4-FFF2-40B4-BE49-F238E27FC236}">
                <a16:creationId xmlns:a16="http://schemas.microsoft.com/office/drawing/2014/main" id="{AC489A17-6DCA-487B-A0F8-EFC6F129C938}"/>
              </a:ext>
            </a:extLst>
          </p:cNvPr>
          <p:cNvPicPr>
            <a:picLocks noChangeAspect="1"/>
          </p:cNvPicPr>
          <p:nvPr/>
        </p:nvPicPr>
        <p:blipFill>
          <a:blip r:embed="rId8"/>
          <a:stretch>
            <a:fillRect/>
          </a:stretch>
        </p:blipFill>
        <p:spPr>
          <a:xfrm>
            <a:off x="900378" y="5933486"/>
            <a:ext cx="3009524" cy="238095"/>
          </a:xfrm>
          <a:prstGeom prst="rect">
            <a:avLst/>
          </a:prstGeom>
        </p:spPr>
      </p:pic>
      <p:pic>
        <p:nvPicPr>
          <p:cNvPr id="19" name="图片 18">
            <a:extLst>
              <a:ext uri="{FF2B5EF4-FFF2-40B4-BE49-F238E27FC236}">
                <a16:creationId xmlns:a16="http://schemas.microsoft.com/office/drawing/2014/main" id="{B1BAB420-B257-49F8-9B18-715C004A34A1}"/>
              </a:ext>
            </a:extLst>
          </p:cNvPr>
          <p:cNvPicPr>
            <a:picLocks noChangeAspect="1"/>
          </p:cNvPicPr>
          <p:nvPr/>
        </p:nvPicPr>
        <p:blipFill>
          <a:blip r:embed="rId9"/>
          <a:stretch>
            <a:fillRect/>
          </a:stretch>
        </p:blipFill>
        <p:spPr>
          <a:xfrm>
            <a:off x="4218503" y="5933485"/>
            <a:ext cx="1361905" cy="238095"/>
          </a:xfrm>
          <a:prstGeom prst="rect">
            <a:avLst/>
          </a:prstGeom>
        </p:spPr>
      </p:pic>
      <p:pic>
        <p:nvPicPr>
          <p:cNvPr id="20" name="图片 19">
            <a:extLst>
              <a:ext uri="{FF2B5EF4-FFF2-40B4-BE49-F238E27FC236}">
                <a16:creationId xmlns:a16="http://schemas.microsoft.com/office/drawing/2014/main" id="{D3F97AF5-7F5C-46AD-96DA-4C11B0363178}"/>
              </a:ext>
            </a:extLst>
          </p:cNvPr>
          <p:cNvPicPr>
            <a:picLocks noChangeAspect="1"/>
          </p:cNvPicPr>
          <p:nvPr/>
        </p:nvPicPr>
        <p:blipFill>
          <a:blip r:embed="rId10"/>
          <a:stretch>
            <a:fillRect/>
          </a:stretch>
        </p:blipFill>
        <p:spPr>
          <a:xfrm>
            <a:off x="5889009" y="5921453"/>
            <a:ext cx="809524" cy="219048"/>
          </a:xfrm>
          <a:prstGeom prst="rect">
            <a:avLst/>
          </a:prstGeom>
        </p:spPr>
      </p:pic>
    </p:spTree>
    <p:extLst>
      <p:ext uri="{BB962C8B-B14F-4D97-AF65-F5344CB8AC3E}">
        <p14:creationId xmlns:p14="http://schemas.microsoft.com/office/powerpoint/2010/main" val="2305314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571480"/>
            <a:ext cx="9001156" cy="585806"/>
          </a:xfrm>
        </p:spPr>
        <p:txBody>
          <a:bodyPr/>
          <a:lstStyle/>
          <a:p>
            <a:r>
              <a:rPr lang="en-US" altLang="zh-CN" dirty="0"/>
              <a:t>METHODOLOGY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3" name="Content Placeholder 2"/>
          <p:cNvSpPr>
            <a:spLocks noGrp="1"/>
          </p:cNvSpPr>
          <p:nvPr>
            <p:ph sz="half" idx="1"/>
          </p:nvPr>
        </p:nvSpPr>
        <p:spPr>
          <a:xfrm>
            <a:off x="210613" y="2084933"/>
            <a:ext cx="3928250" cy="4640720"/>
          </a:xfrm>
        </p:spPr>
        <p:txBody>
          <a:bodyPr/>
          <a:lstStyle/>
          <a:p>
            <a:pPr marL="457200" indent="-457200"/>
            <a:r>
              <a:rPr lang="en-US" altLang="zh-CN" dirty="0">
                <a:solidFill>
                  <a:schemeClr val="tx1"/>
                </a:solidFill>
              </a:rPr>
              <a:t>Local Sub-Goal Tree Search</a:t>
            </a:r>
          </a:p>
          <a:p>
            <a:pPr marL="673100" lvl="1" indent="-457200"/>
            <a:r>
              <a:rPr kumimoji="1" lang="en-US" altLang="zh-CN" dirty="0">
                <a:solidFill>
                  <a:srgbClr val="FF0000"/>
                </a:solidFill>
                <a:ea typeface="黑体" panose="02010609060101010101" pitchFamily="49" charset="-122"/>
                <a:cs typeface="Times New Roman" panose="02020603050405020304" pitchFamily="18" charset="0"/>
              </a:rPr>
              <a:t>Expansion: Expansion with </a:t>
            </a:r>
            <a:r>
              <a:rPr kumimoji="1" lang="en-US" altLang="zh-CN" dirty="0" err="1">
                <a:solidFill>
                  <a:srgbClr val="FF0000"/>
                </a:solidFill>
                <a:ea typeface="黑体" panose="02010609060101010101" pitchFamily="49" charset="-122"/>
                <a:cs typeface="Times New Roman" panose="02020603050405020304" pitchFamily="18" charset="0"/>
              </a:rPr>
              <a:t>Subgoal</a:t>
            </a:r>
            <a:r>
              <a:rPr kumimoji="1" lang="en-US" altLang="zh-CN" dirty="0">
                <a:solidFill>
                  <a:srgbClr val="FF0000"/>
                </a:solidFill>
                <a:ea typeface="黑体" panose="02010609060101010101" pitchFamily="49" charset="-122"/>
                <a:cs typeface="Times New Roman" panose="02020603050405020304" pitchFamily="18" charset="0"/>
              </a:rPr>
              <a:t> States</a:t>
            </a:r>
          </a:p>
          <a:p>
            <a:pPr marL="673100" lvl="1" indent="-457200"/>
            <a:r>
              <a:rPr kumimoji="1" lang="en-US" altLang="zh-CN" dirty="0">
                <a:solidFill>
                  <a:schemeClr val="tx1"/>
                </a:solidFill>
                <a:ea typeface="黑体" panose="02010609060101010101" pitchFamily="49" charset="-122"/>
                <a:cs typeface="Times New Roman" panose="02020603050405020304" pitchFamily="18" charset="0"/>
              </a:rPr>
              <a:t>(1) choosing and connecting </a:t>
            </a:r>
            <a:r>
              <a:rPr kumimoji="1" lang="en-US" altLang="zh-CN" dirty="0" err="1">
                <a:solidFill>
                  <a:schemeClr val="tx1"/>
                </a:solidFill>
                <a:ea typeface="黑体" panose="02010609060101010101" pitchFamily="49" charset="-122"/>
                <a:cs typeface="Times New Roman" panose="02020603050405020304" pitchFamily="18" charset="0"/>
              </a:rPr>
              <a:t>subgoals</a:t>
            </a:r>
            <a:endParaRPr kumimoji="1" lang="en-US" altLang="zh-CN" dirty="0">
              <a:solidFill>
                <a:schemeClr val="tx1"/>
              </a:solidFill>
              <a:ea typeface="黑体" panose="02010609060101010101" pitchFamily="49" charset="-122"/>
              <a:cs typeface="Times New Roman" panose="02020603050405020304" pitchFamily="18" charset="0"/>
            </a:endParaRPr>
          </a:p>
          <a:p>
            <a:pPr marL="673100" lvl="1" indent="-457200"/>
            <a:r>
              <a:rPr kumimoji="1" lang="en-US" altLang="zh-CN" dirty="0">
                <a:solidFill>
                  <a:schemeClr val="tx1"/>
                </a:solidFill>
                <a:ea typeface="黑体" panose="02010609060101010101" pitchFamily="49" charset="-122"/>
                <a:cs typeface="Times New Roman" panose="02020603050405020304" pitchFamily="18" charset="0"/>
              </a:rPr>
              <a:t>(2) </a:t>
            </a:r>
            <a:r>
              <a:rPr kumimoji="1" lang="en-US" altLang="zh-CN" dirty="0" err="1">
                <a:solidFill>
                  <a:schemeClr val="tx1"/>
                </a:solidFill>
                <a:ea typeface="黑体" panose="02010609060101010101" pitchFamily="49" charset="-122"/>
                <a:cs typeface="Times New Roman" panose="02020603050405020304" pitchFamily="18" charset="0"/>
              </a:rPr>
              <a:t>subgoal</a:t>
            </a:r>
            <a:r>
              <a:rPr kumimoji="1" lang="en-US" altLang="zh-CN" dirty="0">
                <a:solidFill>
                  <a:schemeClr val="tx1"/>
                </a:solidFill>
                <a:ea typeface="黑体" panose="02010609060101010101" pitchFamily="49" charset="-122"/>
                <a:cs typeface="Times New Roman" panose="02020603050405020304" pitchFamily="18" charset="0"/>
              </a:rPr>
              <a:t>-to-</a:t>
            </a:r>
            <a:r>
              <a:rPr kumimoji="1" lang="en-US" altLang="zh-CN" dirty="0" err="1">
                <a:solidFill>
                  <a:schemeClr val="tx1"/>
                </a:solidFill>
                <a:ea typeface="黑体" panose="02010609060101010101" pitchFamily="49" charset="-122"/>
                <a:cs typeface="Times New Roman" panose="02020603050405020304" pitchFamily="18" charset="0"/>
              </a:rPr>
              <a:t>subgoal</a:t>
            </a:r>
            <a:r>
              <a:rPr kumimoji="1" lang="en-US" altLang="zh-CN" dirty="0">
                <a:solidFill>
                  <a:schemeClr val="tx1"/>
                </a:solidFill>
                <a:ea typeface="黑体" panose="02010609060101010101" pitchFamily="49" charset="-122"/>
                <a:cs typeface="Times New Roman" panose="02020603050405020304" pitchFamily="18" charset="0"/>
              </a:rPr>
              <a:t> distance;</a:t>
            </a:r>
          </a:p>
          <a:p>
            <a:pPr marL="673100" lvl="1" indent="-457200"/>
            <a:r>
              <a:rPr kumimoji="1" lang="en-US" altLang="zh-CN" dirty="0">
                <a:solidFill>
                  <a:schemeClr val="tx1"/>
                </a:solidFill>
                <a:ea typeface="黑体" panose="02010609060101010101" pitchFamily="49" charset="-122"/>
                <a:cs typeface="Times New Roman" panose="02020603050405020304" pitchFamily="18" charset="0"/>
              </a:rPr>
              <a:t>(3) </a:t>
            </a:r>
            <a:r>
              <a:rPr kumimoji="1" lang="en-US" altLang="zh-CN" dirty="0" err="1">
                <a:solidFill>
                  <a:schemeClr val="tx1"/>
                </a:solidFill>
                <a:ea typeface="黑体" panose="02010609060101010101" pitchFamily="49" charset="-122"/>
                <a:cs typeface="Times New Roman" panose="02020603050405020304" pitchFamily="18" charset="0"/>
              </a:rPr>
              <a:t>subgoal</a:t>
            </a:r>
            <a:r>
              <a:rPr kumimoji="1" lang="en-US" altLang="zh-CN" dirty="0">
                <a:solidFill>
                  <a:schemeClr val="tx1"/>
                </a:solidFill>
                <a:ea typeface="黑体" panose="02010609060101010101" pitchFamily="49" charset="-122"/>
                <a:cs typeface="Times New Roman" panose="02020603050405020304" pitchFamily="18" charset="0"/>
              </a:rPr>
              <a:t>-to-</a:t>
            </a:r>
            <a:r>
              <a:rPr kumimoji="1" lang="en-US" altLang="zh-CN" dirty="0" err="1">
                <a:solidFill>
                  <a:schemeClr val="tx1"/>
                </a:solidFill>
                <a:ea typeface="黑体" panose="02010609060101010101" pitchFamily="49" charset="-122"/>
                <a:cs typeface="Times New Roman" panose="02020603050405020304" pitchFamily="18" charset="0"/>
              </a:rPr>
              <a:t>subgoal</a:t>
            </a:r>
            <a:r>
              <a:rPr kumimoji="1" lang="en-US" altLang="zh-CN" dirty="0">
                <a:solidFill>
                  <a:schemeClr val="tx1"/>
                </a:solidFill>
                <a:ea typeface="黑体" panose="02010609060101010101" pitchFamily="49" charset="-122"/>
                <a:cs typeface="Times New Roman" panose="02020603050405020304" pitchFamily="18" charset="0"/>
              </a:rPr>
              <a:t> policy as primitive action sequence</a:t>
            </a:r>
          </a:p>
        </p:txBody>
      </p:sp>
      <p:sp>
        <p:nvSpPr>
          <p:cNvPr id="16" name="标题 1">
            <a:extLst>
              <a:ext uri="{FF2B5EF4-FFF2-40B4-BE49-F238E27FC236}">
                <a16:creationId xmlns:a16="http://schemas.microsoft.com/office/drawing/2014/main" id="{DEBBF9EA-A9B9-49A9-BC18-4C4D1D7ED509}"/>
              </a:ext>
            </a:extLst>
          </p:cNvPr>
          <p:cNvSpPr txBox="1"/>
          <p:nvPr/>
        </p:nvSpPr>
        <p:spPr>
          <a:xfrm>
            <a:off x="638474" y="1053707"/>
            <a:ext cx="8040086"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t>Refine </a:t>
            </a:r>
            <a:r>
              <a:rPr lang="en-US" altLang="zh-CN" b="0" dirty="0" err="1"/>
              <a:t>Subgoal</a:t>
            </a:r>
            <a:r>
              <a:rPr lang="en-US" altLang="zh-CN" b="0" dirty="0"/>
              <a:t>-based Protocol in Dec-SGTS</a:t>
            </a:r>
            <a:endPar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 name="图片 3">
            <a:extLst>
              <a:ext uri="{FF2B5EF4-FFF2-40B4-BE49-F238E27FC236}">
                <a16:creationId xmlns:a16="http://schemas.microsoft.com/office/drawing/2014/main" id="{5AF80999-F79E-447C-A26B-31D2B1466F98}"/>
              </a:ext>
            </a:extLst>
          </p:cNvPr>
          <p:cNvPicPr>
            <a:picLocks noChangeAspect="1"/>
          </p:cNvPicPr>
          <p:nvPr/>
        </p:nvPicPr>
        <p:blipFill>
          <a:blip r:embed="rId3"/>
          <a:stretch>
            <a:fillRect/>
          </a:stretch>
        </p:blipFill>
        <p:spPr>
          <a:xfrm>
            <a:off x="4864942" y="1663416"/>
            <a:ext cx="2847302" cy="5147282"/>
          </a:xfrm>
          <a:prstGeom prst="rect">
            <a:avLst/>
          </a:prstGeom>
        </p:spPr>
      </p:pic>
    </p:spTree>
    <p:extLst>
      <p:ext uri="{BB962C8B-B14F-4D97-AF65-F5344CB8AC3E}">
        <p14:creationId xmlns:p14="http://schemas.microsoft.com/office/powerpoint/2010/main" val="2343662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571480"/>
            <a:ext cx="9001156" cy="585806"/>
          </a:xfrm>
        </p:spPr>
        <p:txBody>
          <a:bodyPr/>
          <a:lstStyle/>
          <a:p>
            <a:r>
              <a:rPr lang="en-US" altLang="zh-CN" dirty="0"/>
              <a:t>METHODOLOGY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3" name="Content Placeholder 2"/>
          <p:cNvSpPr>
            <a:spLocks noGrp="1"/>
          </p:cNvSpPr>
          <p:nvPr>
            <p:ph sz="half" idx="1"/>
          </p:nvPr>
        </p:nvSpPr>
        <p:spPr>
          <a:xfrm>
            <a:off x="210613" y="2084933"/>
            <a:ext cx="8715406" cy="4964668"/>
          </a:xfrm>
        </p:spPr>
        <p:txBody>
          <a:bodyPr/>
          <a:lstStyle/>
          <a:p>
            <a:pPr marL="457200" indent="-457200"/>
            <a:r>
              <a:rPr lang="en-US" altLang="zh-CN" dirty="0">
                <a:solidFill>
                  <a:schemeClr val="tx1"/>
                </a:solidFill>
              </a:rPr>
              <a:t>Local Sub-Goal Tree Search</a:t>
            </a:r>
          </a:p>
          <a:p>
            <a:pPr marL="673100" lvl="1" indent="-457200"/>
            <a:r>
              <a:rPr kumimoji="1" lang="en-US" altLang="zh-CN" dirty="0">
                <a:solidFill>
                  <a:srgbClr val="FF0000"/>
                </a:solidFill>
                <a:ea typeface="黑体" panose="02010609060101010101" pitchFamily="49" charset="-122"/>
                <a:cs typeface="Times New Roman" panose="02020603050405020304" pitchFamily="18" charset="0"/>
              </a:rPr>
              <a:t>Rollout: </a:t>
            </a:r>
            <a:r>
              <a:rPr kumimoji="1" lang="en-US" altLang="zh-CN" dirty="0" err="1">
                <a:solidFill>
                  <a:srgbClr val="FF0000"/>
                </a:solidFill>
                <a:ea typeface="黑体" panose="02010609060101010101" pitchFamily="49" charset="-122"/>
                <a:cs typeface="Times New Roman" panose="02020603050405020304" pitchFamily="18" charset="0"/>
              </a:rPr>
              <a:t>Subgoal</a:t>
            </a:r>
            <a:r>
              <a:rPr kumimoji="1" lang="en-US" altLang="zh-CN" dirty="0">
                <a:solidFill>
                  <a:srgbClr val="FF0000"/>
                </a:solidFill>
                <a:ea typeface="黑体" panose="02010609060101010101" pitchFamily="49" charset="-122"/>
                <a:cs typeface="Times New Roman" panose="02020603050405020304" pitchFamily="18" charset="0"/>
              </a:rPr>
              <a:t>-based Interactive Simulation Model Considering Teammates’ Intentions</a:t>
            </a:r>
          </a:p>
          <a:p>
            <a:pPr marL="673100" lvl="1" indent="-457200"/>
            <a:r>
              <a:rPr kumimoji="1" lang="en-US" altLang="zh-CN" dirty="0">
                <a:solidFill>
                  <a:schemeClr val="tx1"/>
                </a:solidFill>
                <a:ea typeface="黑体" panose="02010609060101010101" pitchFamily="49" charset="-122"/>
                <a:cs typeface="Times New Roman" panose="02020603050405020304" pitchFamily="18" charset="0"/>
              </a:rPr>
              <a:t>We get       by sampling from shared teammates’ intentions</a:t>
            </a:r>
          </a:p>
          <a:p>
            <a:pPr marL="673100" lvl="1" indent="-457200"/>
            <a:r>
              <a:rPr kumimoji="1" lang="en-US" altLang="zh-CN" dirty="0">
                <a:solidFill>
                  <a:schemeClr val="tx1"/>
                </a:solidFill>
                <a:ea typeface="黑体" panose="02010609060101010101" pitchFamily="49" charset="-122"/>
                <a:cs typeface="Times New Roman" panose="02020603050405020304" pitchFamily="18" charset="0"/>
              </a:rPr>
              <a:t>We get     from current traversed tree path.</a:t>
            </a:r>
          </a:p>
          <a:p>
            <a:pPr marL="673100" lvl="1" indent="-457200"/>
            <a:r>
              <a:rPr kumimoji="1" lang="en-US" altLang="zh-CN" dirty="0">
                <a:solidFill>
                  <a:schemeClr val="tx1"/>
                </a:solidFill>
                <a:ea typeface="黑体" panose="02010609060101010101" pitchFamily="49" charset="-122"/>
                <a:cs typeface="Times New Roman" panose="02020603050405020304" pitchFamily="18" charset="0"/>
              </a:rPr>
              <a:t>A rollout heuristics can extend </a:t>
            </a:r>
            <a:r>
              <a:rPr kumimoji="1" lang="en-US" altLang="zh-CN" dirty="0" err="1">
                <a:solidFill>
                  <a:schemeClr val="tx1"/>
                </a:solidFill>
                <a:ea typeface="黑体" panose="02010609060101010101" pitchFamily="49" charset="-122"/>
                <a:cs typeface="Times New Roman" panose="02020603050405020304" pitchFamily="18" charset="0"/>
              </a:rPr>
              <a:t>gi</a:t>
            </a:r>
            <a:r>
              <a:rPr kumimoji="1" lang="en-US" altLang="zh-CN" dirty="0">
                <a:solidFill>
                  <a:schemeClr val="tx1"/>
                </a:solidFill>
                <a:ea typeface="黑体" panose="02010609060101010101" pitchFamily="49" charset="-122"/>
                <a:cs typeface="Times New Roman" panose="02020603050405020304" pitchFamily="18" charset="0"/>
              </a:rPr>
              <a:t> to the terminal state, e.g. random</a:t>
            </a:r>
          </a:p>
          <a:p>
            <a:pPr marL="673100" lvl="1" indent="-457200"/>
            <a:endParaRPr kumimoji="1" lang="en-US" altLang="zh-CN" dirty="0">
              <a:solidFill>
                <a:schemeClr val="tx1"/>
              </a:solidFill>
              <a:ea typeface="黑体" panose="02010609060101010101" pitchFamily="49" charset="-122"/>
              <a:cs typeface="Times New Roman" panose="02020603050405020304" pitchFamily="18" charset="0"/>
            </a:endParaRPr>
          </a:p>
          <a:p>
            <a:pPr marL="673100" lvl="1" indent="-457200"/>
            <a:endParaRPr kumimoji="1" lang="en-US" altLang="zh-CN" dirty="0">
              <a:solidFill>
                <a:schemeClr val="tx1"/>
              </a:solidFill>
              <a:ea typeface="黑体" panose="02010609060101010101" pitchFamily="49" charset="-122"/>
              <a:cs typeface="Times New Roman" panose="02020603050405020304" pitchFamily="18" charset="0"/>
            </a:endParaRPr>
          </a:p>
          <a:p>
            <a:pPr marL="673100" lvl="1" indent="-457200"/>
            <a:r>
              <a:rPr kumimoji="1" lang="en-US" altLang="zh-CN" dirty="0">
                <a:solidFill>
                  <a:srgbClr val="FF0000"/>
                </a:solidFill>
                <a:ea typeface="黑体" panose="02010609060101010101" pitchFamily="49" charset="-122"/>
                <a:cs typeface="Times New Roman" panose="02020603050405020304" pitchFamily="18" charset="0"/>
              </a:rPr>
              <a:t>Backpropagation</a:t>
            </a:r>
            <a:endParaRPr kumimoji="1" lang="en-US" altLang="zh-CN" dirty="0">
              <a:solidFill>
                <a:schemeClr val="tx1"/>
              </a:solidFill>
              <a:ea typeface="黑体" panose="02010609060101010101" pitchFamily="49" charset="-122"/>
              <a:cs typeface="Times New Roman" panose="02020603050405020304" pitchFamily="18" charset="0"/>
            </a:endParaRPr>
          </a:p>
          <a:p>
            <a:pPr marL="673100" lvl="1" indent="-457200"/>
            <a:r>
              <a:rPr kumimoji="1" lang="en-US" altLang="zh-CN" dirty="0">
                <a:solidFill>
                  <a:schemeClr val="tx1"/>
                </a:solidFill>
                <a:ea typeface="黑体" panose="02010609060101010101" pitchFamily="49" charset="-122"/>
                <a:cs typeface="Times New Roman" panose="02020603050405020304" pitchFamily="18" charset="0"/>
              </a:rPr>
              <a:t>Backpropagate the new rollout reward and visit count multiplied by          as mentioned in D-UCT</a:t>
            </a:r>
          </a:p>
        </p:txBody>
      </p:sp>
      <p:sp>
        <p:nvSpPr>
          <p:cNvPr id="16" name="标题 1">
            <a:extLst>
              <a:ext uri="{FF2B5EF4-FFF2-40B4-BE49-F238E27FC236}">
                <a16:creationId xmlns:a16="http://schemas.microsoft.com/office/drawing/2014/main" id="{DEBBF9EA-A9B9-49A9-BC18-4C4D1D7ED509}"/>
              </a:ext>
            </a:extLst>
          </p:cNvPr>
          <p:cNvSpPr txBox="1"/>
          <p:nvPr/>
        </p:nvSpPr>
        <p:spPr>
          <a:xfrm>
            <a:off x="638474" y="1268410"/>
            <a:ext cx="8040086"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t>Refine </a:t>
            </a:r>
            <a:r>
              <a:rPr lang="en-US" altLang="zh-CN" b="0" dirty="0" err="1"/>
              <a:t>Subgoal</a:t>
            </a:r>
            <a:r>
              <a:rPr lang="en-US" altLang="zh-CN" b="0" dirty="0"/>
              <a:t>-based Protocol in Dec-SGTS</a:t>
            </a:r>
            <a:endPar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 name="图片 3">
            <a:extLst>
              <a:ext uri="{FF2B5EF4-FFF2-40B4-BE49-F238E27FC236}">
                <a16:creationId xmlns:a16="http://schemas.microsoft.com/office/drawing/2014/main" id="{39DE7507-8077-453D-9226-4302FCBA0F5E}"/>
              </a:ext>
            </a:extLst>
          </p:cNvPr>
          <p:cNvPicPr>
            <a:picLocks noChangeAspect="1"/>
          </p:cNvPicPr>
          <p:nvPr/>
        </p:nvPicPr>
        <p:blipFill>
          <a:blip r:embed="rId3"/>
          <a:stretch>
            <a:fillRect/>
          </a:stretch>
        </p:blipFill>
        <p:spPr>
          <a:xfrm>
            <a:off x="6995166" y="3190905"/>
            <a:ext cx="904762" cy="285714"/>
          </a:xfrm>
          <a:prstGeom prst="rect">
            <a:avLst/>
          </a:prstGeom>
        </p:spPr>
      </p:pic>
      <p:pic>
        <p:nvPicPr>
          <p:cNvPr id="5" name="图片 4">
            <a:extLst>
              <a:ext uri="{FF2B5EF4-FFF2-40B4-BE49-F238E27FC236}">
                <a16:creationId xmlns:a16="http://schemas.microsoft.com/office/drawing/2014/main" id="{46ED27FC-7DFB-4222-BE8E-E07B5844C957}"/>
              </a:ext>
            </a:extLst>
          </p:cNvPr>
          <p:cNvPicPr>
            <a:picLocks noChangeAspect="1"/>
          </p:cNvPicPr>
          <p:nvPr/>
        </p:nvPicPr>
        <p:blipFill>
          <a:blip r:embed="rId4"/>
          <a:stretch>
            <a:fillRect/>
          </a:stretch>
        </p:blipFill>
        <p:spPr>
          <a:xfrm>
            <a:off x="1734323" y="3190905"/>
            <a:ext cx="333333" cy="238095"/>
          </a:xfrm>
          <a:prstGeom prst="rect">
            <a:avLst/>
          </a:prstGeom>
        </p:spPr>
      </p:pic>
      <p:pic>
        <p:nvPicPr>
          <p:cNvPr id="7" name="图片 6">
            <a:extLst>
              <a:ext uri="{FF2B5EF4-FFF2-40B4-BE49-F238E27FC236}">
                <a16:creationId xmlns:a16="http://schemas.microsoft.com/office/drawing/2014/main" id="{3161BEED-DD4D-4D40-A22D-30D62E386DFE}"/>
              </a:ext>
            </a:extLst>
          </p:cNvPr>
          <p:cNvPicPr>
            <a:picLocks noChangeAspect="1"/>
          </p:cNvPicPr>
          <p:nvPr/>
        </p:nvPicPr>
        <p:blipFill>
          <a:blip r:embed="rId5"/>
          <a:stretch>
            <a:fillRect/>
          </a:stretch>
        </p:blipFill>
        <p:spPr>
          <a:xfrm>
            <a:off x="1718607" y="3554468"/>
            <a:ext cx="266667" cy="247619"/>
          </a:xfrm>
          <a:prstGeom prst="rect">
            <a:avLst/>
          </a:prstGeom>
        </p:spPr>
      </p:pic>
      <p:pic>
        <p:nvPicPr>
          <p:cNvPr id="8" name="图片 7">
            <a:extLst>
              <a:ext uri="{FF2B5EF4-FFF2-40B4-BE49-F238E27FC236}">
                <a16:creationId xmlns:a16="http://schemas.microsoft.com/office/drawing/2014/main" id="{684E3A25-63C2-4CAF-B399-9FA30C59515F}"/>
              </a:ext>
            </a:extLst>
          </p:cNvPr>
          <p:cNvPicPr>
            <a:picLocks noChangeAspect="1"/>
          </p:cNvPicPr>
          <p:nvPr/>
        </p:nvPicPr>
        <p:blipFill>
          <a:blip r:embed="rId6"/>
          <a:stretch>
            <a:fillRect/>
          </a:stretch>
        </p:blipFill>
        <p:spPr>
          <a:xfrm>
            <a:off x="3049268" y="4287389"/>
            <a:ext cx="3038095" cy="447619"/>
          </a:xfrm>
          <a:prstGeom prst="rect">
            <a:avLst/>
          </a:prstGeom>
        </p:spPr>
      </p:pic>
      <p:pic>
        <p:nvPicPr>
          <p:cNvPr id="9" name="图片 8">
            <a:extLst>
              <a:ext uri="{FF2B5EF4-FFF2-40B4-BE49-F238E27FC236}">
                <a16:creationId xmlns:a16="http://schemas.microsoft.com/office/drawing/2014/main" id="{37F18866-79D7-44CE-BC5B-A5F2C90DC560}"/>
              </a:ext>
            </a:extLst>
          </p:cNvPr>
          <p:cNvPicPr>
            <a:picLocks noChangeAspect="1"/>
          </p:cNvPicPr>
          <p:nvPr/>
        </p:nvPicPr>
        <p:blipFill>
          <a:blip r:embed="rId7"/>
          <a:stretch>
            <a:fillRect/>
          </a:stretch>
        </p:blipFill>
        <p:spPr>
          <a:xfrm>
            <a:off x="7896243" y="5214390"/>
            <a:ext cx="533333" cy="257143"/>
          </a:xfrm>
          <a:prstGeom prst="rect">
            <a:avLst/>
          </a:prstGeom>
        </p:spPr>
      </p:pic>
      <p:pic>
        <p:nvPicPr>
          <p:cNvPr id="21" name="图片 20">
            <a:extLst>
              <a:ext uri="{FF2B5EF4-FFF2-40B4-BE49-F238E27FC236}">
                <a16:creationId xmlns:a16="http://schemas.microsoft.com/office/drawing/2014/main" id="{9716296F-0758-4132-AAFE-84C64133B5AA}"/>
              </a:ext>
            </a:extLst>
          </p:cNvPr>
          <p:cNvPicPr>
            <a:picLocks noChangeAspect="1"/>
          </p:cNvPicPr>
          <p:nvPr/>
        </p:nvPicPr>
        <p:blipFill>
          <a:blip r:embed="rId8"/>
          <a:stretch>
            <a:fillRect/>
          </a:stretch>
        </p:blipFill>
        <p:spPr>
          <a:xfrm>
            <a:off x="1407333" y="5916269"/>
            <a:ext cx="3009524" cy="238095"/>
          </a:xfrm>
          <a:prstGeom prst="rect">
            <a:avLst/>
          </a:prstGeom>
        </p:spPr>
      </p:pic>
      <p:pic>
        <p:nvPicPr>
          <p:cNvPr id="22" name="图片 21">
            <a:extLst>
              <a:ext uri="{FF2B5EF4-FFF2-40B4-BE49-F238E27FC236}">
                <a16:creationId xmlns:a16="http://schemas.microsoft.com/office/drawing/2014/main" id="{9CA47F68-AD21-4F57-B7D5-D8D696448338}"/>
              </a:ext>
            </a:extLst>
          </p:cNvPr>
          <p:cNvPicPr>
            <a:picLocks noChangeAspect="1"/>
          </p:cNvPicPr>
          <p:nvPr/>
        </p:nvPicPr>
        <p:blipFill>
          <a:blip r:embed="rId9"/>
          <a:stretch>
            <a:fillRect/>
          </a:stretch>
        </p:blipFill>
        <p:spPr>
          <a:xfrm>
            <a:off x="4725458" y="5916268"/>
            <a:ext cx="1361905" cy="238095"/>
          </a:xfrm>
          <a:prstGeom prst="rect">
            <a:avLst/>
          </a:prstGeom>
        </p:spPr>
      </p:pic>
      <p:pic>
        <p:nvPicPr>
          <p:cNvPr id="23" name="图片 22">
            <a:extLst>
              <a:ext uri="{FF2B5EF4-FFF2-40B4-BE49-F238E27FC236}">
                <a16:creationId xmlns:a16="http://schemas.microsoft.com/office/drawing/2014/main" id="{6A004CF0-7632-4E7C-BE00-D8ECB1349B9A}"/>
              </a:ext>
            </a:extLst>
          </p:cNvPr>
          <p:cNvPicPr>
            <a:picLocks noChangeAspect="1"/>
          </p:cNvPicPr>
          <p:nvPr/>
        </p:nvPicPr>
        <p:blipFill>
          <a:blip r:embed="rId10"/>
          <a:stretch>
            <a:fillRect/>
          </a:stretch>
        </p:blipFill>
        <p:spPr>
          <a:xfrm>
            <a:off x="6395964" y="5904236"/>
            <a:ext cx="809524" cy="219048"/>
          </a:xfrm>
          <a:prstGeom prst="rect">
            <a:avLst/>
          </a:prstGeom>
        </p:spPr>
      </p:pic>
    </p:spTree>
    <p:extLst>
      <p:ext uri="{BB962C8B-B14F-4D97-AF65-F5344CB8AC3E}">
        <p14:creationId xmlns:p14="http://schemas.microsoft.com/office/powerpoint/2010/main" val="2121544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571480"/>
            <a:ext cx="9001156" cy="585806"/>
          </a:xfrm>
        </p:spPr>
        <p:txBody>
          <a:bodyPr/>
          <a:lstStyle/>
          <a:p>
            <a:r>
              <a:rPr lang="en-US" altLang="zh-CN" dirty="0"/>
              <a:t>METHODOLOGY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3" name="Content Placeholder 2"/>
          <p:cNvSpPr>
            <a:spLocks noGrp="1"/>
          </p:cNvSpPr>
          <p:nvPr>
            <p:ph sz="half" idx="1"/>
          </p:nvPr>
        </p:nvSpPr>
        <p:spPr>
          <a:xfrm>
            <a:off x="210613" y="2084933"/>
            <a:ext cx="8715406" cy="4964668"/>
          </a:xfrm>
        </p:spPr>
        <p:txBody>
          <a:bodyPr/>
          <a:lstStyle/>
          <a:p>
            <a:pPr marL="457200" indent="-457200"/>
            <a:r>
              <a:rPr lang="en-US" altLang="zh-CN" dirty="0">
                <a:solidFill>
                  <a:schemeClr val="tx1"/>
                </a:solidFill>
              </a:rPr>
              <a:t>Local </a:t>
            </a:r>
            <a:r>
              <a:rPr lang="en-US" altLang="zh-CN" dirty="0" err="1">
                <a:solidFill>
                  <a:schemeClr val="tx1"/>
                </a:solidFill>
              </a:rPr>
              <a:t>Subgoal</a:t>
            </a:r>
            <a:r>
              <a:rPr lang="en-US" altLang="zh-CN" dirty="0">
                <a:solidFill>
                  <a:schemeClr val="tx1"/>
                </a:solidFill>
              </a:rPr>
              <a:t> Intention Update</a:t>
            </a:r>
          </a:p>
          <a:p>
            <a:pPr marL="673100" lvl="1" indent="-457200"/>
            <a:r>
              <a:rPr kumimoji="1" lang="en-US" altLang="zh-CN" dirty="0">
                <a:solidFill>
                  <a:srgbClr val="FF0000"/>
                </a:solidFill>
                <a:ea typeface="黑体" panose="02010609060101010101" pitchFamily="49" charset="-122"/>
                <a:cs typeface="Times New Roman" panose="02020603050405020304" pitchFamily="18" charset="0"/>
              </a:rPr>
              <a:t>distributed optimization method based on </a:t>
            </a:r>
            <a:r>
              <a:rPr kumimoji="1" lang="en-US" altLang="zh-CN" dirty="0" err="1">
                <a:solidFill>
                  <a:srgbClr val="FF0000"/>
                </a:solidFill>
                <a:ea typeface="黑体" panose="02010609060101010101" pitchFamily="49" charset="-122"/>
                <a:cs typeface="Times New Roman" panose="02020603050405020304" pitchFamily="18" charset="0"/>
              </a:rPr>
              <a:t>Lagrangian</a:t>
            </a:r>
            <a:r>
              <a:rPr kumimoji="1" lang="en-US" altLang="zh-CN" dirty="0">
                <a:solidFill>
                  <a:srgbClr val="FF0000"/>
                </a:solidFill>
                <a:ea typeface="黑体" panose="02010609060101010101" pitchFamily="49" charset="-122"/>
                <a:cs typeface="Times New Roman" panose="02020603050405020304" pitchFamily="18" charset="0"/>
              </a:rPr>
              <a:t> Steepest Descent</a:t>
            </a:r>
          </a:p>
          <a:p>
            <a:pPr marL="673100" lvl="1" indent="-457200"/>
            <a:r>
              <a:rPr kumimoji="1" lang="en-US" altLang="zh-CN" dirty="0">
                <a:solidFill>
                  <a:schemeClr val="tx1"/>
                </a:solidFill>
                <a:ea typeface="黑体" panose="02010609060101010101" pitchFamily="49" charset="-122"/>
                <a:cs typeface="Times New Roman" panose="02020603050405020304" pitchFamily="18" charset="0"/>
              </a:rPr>
              <a:t>Each           of     is updated once in a </a:t>
            </a:r>
            <a:r>
              <a:rPr kumimoji="1" lang="en-US" altLang="zh-CN" dirty="0" err="1">
                <a:solidFill>
                  <a:schemeClr val="tx1"/>
                </a:solidFill>
                <a:ea typeface="黑体" panose="02010609060101010101" pitchFamily="49" charset="-122"/>
                <a:cs typeface="Times New Roman" panose="02020603050405020304" pitchFamily="18" charset="0"/>
              </a:rPr>
              <a:t>subgoal</a:t>
            </a:r>
            <a:r>
              <a:rPr kumimoji="1" lang="en-US" altLang="zh-CN" dirty="0">
                <a:solidFill>
                  <a:schemeClr val="tx1"/>
                </a:solidFill>
                <a:ea typeface="黑体" panose="02010609060101010101" pitchFamily="49" charset="-122"/>
                <a:cs typeface="Times New Roman" panose="02020603050405020304" pitchFamily="18" charset="0"/>
              </a:rPr>
              <a:t> intention update phase by the function</a:t>
            </a:r>
          </a:p>
          <a:p>
            <a:pPr marL="673100" lvl="1" indent="-457200"/>
            <a:endParaRPr kumimoji="1" lang="en-US" altLang="zh-CN" dirty="0">
              <a:solidFill>
                <a:schemeClr val="tx1"/>
              </a:solidFill>
              <a:ea typeface="黑体" panose="02010609060101010101" pitchFamily="49" charset="-122"/>
              <a:cs typeface="Times New Roman" panose="02020603050405020304" pitchFamily="18" charset="0"/>
            </a:endParaRPr>
          </a:p>
          <a:p>
            <a:pPr marL="673100" lvl="1" indent="-457200"/>
            <a:endParaRPr kumimoji="1" lang="en-US" altLang="zh-CN" dirty="0">
              <a:solidFill>
                <a:schemeClr val="tx1"/>
              </a:solidFill>
              <a:ea typeface="黑体" panose="02010609060101010101" pitchFamily="49" charset="-122"/>
              <a:cs typeface="Times New Roman" panose="02020603050405020304" pitchFamily="18" charset="0"/>
            </a:endParaRPr>
          </a:p>
          <a:p>
            <a:pPr marL="673100" lvl="1" indent="-457200"/>
            <a:endParaRPr kumimoji="1" lang="en-US" altLang="zh-CN" dirty="0">
              <a:solidFill>
                <a:schemeClr val="tx1"/>
              </a:solidFill>
              <a:ea typeface="黑体" panose="02010609060101010101" pitchFamily="49" charset="-122"/>
              <a:cs typeface="Times New Roman" panose="02020603050405020304" pitchFamily="18" charset="0"/>
            </a:endParaRPr>
          </a:p>
          <a:p>
            <a:pPr marL="673100" lvl="1" indent="-457200"/>
            <a:endParaRPr kumimoji="1" lang="en-US" altLang="zh-CN" dirty="0">
              <a:solidFill>
                <a:schemeClr val="tx1"/>
              </a:solidFill>
              <a:ea typeface="黑体" panose="02010609060101010101" pitchFamily="49" charset="-122"/>
              <a:cs typeface="Times New Roman" panose="02020603050405020304" pitchFamily="18" charset="0"/>
            </a:endParaRPr>
          </a:p>
          <a:p>
            <a:pPr marL="673100" lvl="1" indent="-457200"/>
            <a:r>
              <a:rPr kumimoji="1" lang="en-US" altLang="zh-CN" dirty="0">
                <a:solidFill>
                  <a:schemeClr val="tx1"/>
                </a:solidFill>
                <a:ea typeface="黑体" panose="02010609060101010101" pitchFamily="49" charset="-122"/>
                <a:cs typeface="Times New Roman" panose="02020603050405020304" pitchFamily="18" charset="0"/>
              </a:rPr>
              <a:t>Intuitively, it increases the probability that agent </a:t>
            </a:r>
            <a:r>
              <a:rPr kumimoji="1" lang="en-US" altLang="zh-CN" dirty="0" err="1">
                <a:solidFill>
                  <a:schemeClr val="tx1"/>
                </a:solidFill>
                <a:ea typeface="黑体" panose="02010609060101010101" pitchFamily="49" charset="-122"/>
                <a:cs typeface="Times New Roman" panose="02020603050405020304" pitchFamily="18" charset="0"/>
              </a:rPr>
              <a:t>i</a:t>
            </a:r>
            <a:r>
              <a:rPr kumimoji="1" lang="en-US" altLang="zh-CN" dirty="0">
                <a:solidFill>
                  <a:schemeClr val="tx1"/>
                </a:solidFill>
                <a:ea typeface="黑体" panose="02010609060101010101" pitchFamily="49" charset="-122"/>
                <a:cs typeface="Times New Roman" panose="02020603050405020304" pitchFamily="18" charset="0"/>
              </a:rPr>
              <a:t> selects </a:t>
            </a:r>
            <a:r>
              <a:rPr kumimoji="1" lang="en-US" altLang="zh-CN" dirty="0" err="1">
                <a:solidFill>
                  <a:schemeClr val="tx1"/>
                </a:solidFill>
                <a:ea typeface="黑体" panose="02010609060101010101" pitchFamily="49" charset="-122"/>
                <a:cs typeface="Times New Roman" panose="02020603050405020304" pitchFamily="18" charset="0"/>
              </a:rPr>
              <a:t>gi</a:t>
            </a:r>
            <a:r>
              <a:rPr kumimoji="1" lang="en-US" altLang="zh-CN" dirty="0">
                <a:solidFill>
                  <a:schemeClr val="tx1"/>
                </a:solidFill>
                <a:ea typeface="黑体" panose="02010609060101010101" pitchFamily="49" charset="-122"/>
                <a:cs typeface="Times New Roman" panose="02020603050405020304" pitchFamily="18" charset="0"/>
              </a:rPr>
              <a:t> if that leads to an improved local utility, while also ensuring the entropy does not decrease too rapidly</a:t>
            </a:r>
          </a:p>
        </p:txBody>
      </p:sp>
      <p:sp>
        <p:nvSpPr>
          <p:cNvPr id="16" name="标题 1">
            <a:extLst>
              <a:ext uri="{FF2B5EF4-FFF2-40B4-BE49-F238E27FC236}">
                <a16:creationId xmlns:a16="http://schemas.microsoft.com/office/drawing/2014/main" id="{DEBBF9EA-A9B9-49A9-BC18-4C4D1D7ED509}"/>
              </a:ext>
            </a:extLst>
          </p:cNvPr>
          <p:cNvSpPr txBox="1"/>
          <p:nvPr/>
        </p:nvSpPr>
        <p:spPr>
          <a:xfrm>
            <a:off x="638474" y="1268410"/>
            <a:ext cx="8040086"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t>Refine </a:t>
            </a:r>
            <a:r>
              <a:rPr lang="en-US" altLang="zh-CN" b="0" dirty="0" err="1"/>
              <a:t>Subgoal</a:t>
            </a:r>
            <a:r>
              <a:rPr lang="en-US" altLang="zh-CN" b="0" dirty="0"/>
              <a:t>-based Protocol in Dec-SGTS</a:t>
            </a:r>
            <a:endPar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 name="图片 5">
            <a:extLst>
              <a:ext uri="{FF2B5EF4-FFF2-40B4-BE49-F238E27FC236}">
                <a16:creationId xmlns:a16="http://schemas.microsoft.com/office/drawing/2014/main" id="{45E2B952-F535-46C8-ADAB-7C98CBF8CF44}"/>
              </a:ext>
            </a:extLst>
          </p:cNvPr>
          <p:cNvPicPr>
            <a:picLocks noChangeAspect="1"/>
          </p:cNvPicPr>
          <p:nvPr/>
        </p:nvPicPr>
        <p:blipFill>
          <a:blip r:embed="rId3"/>
          <a:stretch>
            <a:fillRect/>
          </a:stretch>
        </p:blipFill>
        <p:spPr>
          <a:xfrm>
            <a:off x="1554477" y="2906948"/>
            <a:ext cx="571429" cy="276190"/>
          </a:xfrm>
          <a:prstGeom prst="rect">
            <a:avLst/>
          </a:prstGeom>
        </p:spPr>
      </p:pic>
      <p:pic>
        <p:nvPicPr>
          <p:cNvPr id="10" name="图片 9">
            <a:extLst>
              <a:ext uri="{FF2B5EF4-FFF2-40B4-BE49-F238E27FC236}">
                <a16:creationId xmlns:a16="http://schemas.microsoft.com/office/drawing/2014/main" id="{8458A18F-FA20-4FA0-B3BA-D2307416DC47}"/>
              </a:ext>
            </a:extLst>
          </p:cNvPr>
          <p:cNvPicPr>
            <a:picLocks noChangeAspect="1"/>
          </p:cNvPicPr>
          <p:nvPr/>
        </p:nvPicPr>
        <p:blipFill>
          <a:blip r:embed="rId4"/>
          <a:stretch>
            <a:fillRect/>
          </a:stretch>
        </p:blipFill>
        <p:spPr>
          <a:xfrm>
            <a:off x="2453455" y="2925995"/>
            <a:ext cx="266667" cy="238095"/>
          </a:xfrm>
          <a:prstGeom prst="rect">
            <a:avLst/>
          </a:prstGeom>
        </p:spPr>
      </p:pic>
      <p:pic>
        <p:nvPicPr>
          <p:cNvPr id="11" name="图片 10">
            <a:extLst>
              <a:ext uri="{FF2B5EF4-FFF2-40B4-BE49-F238E27FC236}">
                <a16:creationId xmlns:a16="http://schemas.microsoft.com/office/drawing/2014/main" id="{E0CC1E90-5CF5-482A-9034-D9D6FE3307C6}"/>
              </a:ext>
            </a:extLst>
          </p:cNvPr>
          <p:cNvPicPr>
            <a:picLocks noChangeAspect="1"/>
          </p:cNvPicPr>
          <p:nvPr/>
        </p:nvPicPr>
        <p:blipFill>
          <a:blip r:embed="rId5"/>
          <a:stretch>
            <a:fillRect/>
          </a:stretch>
        </p:blipFill>
        <p:spPr>
          <a:xfrm>
            <a:off x="2420697" y="3509014"/>
            <a:ext cx="4295238" cy="961905"/>
          </a:xfrm>
          <a:prstGeom prst="rect">
            <a:avLst/>
          </a:prstGeom>
        </p:spPr>
      </p:pic>
    </p:spTree>
    <p:extLst>
      <p:ext uri="{BB962C8B-B14F-4D97-AF65-F5344CB8AC3E}">
        <p14:creationId xmlns:p14="http://schemas.microsoft.com/office/powerpoint/2010/main" val="3004779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571480"/>
            <a:ext cx="9001156" cy="585806"/>
          </a:xfrm>
        </p:spPr>
        <p:txBody>
          <a:bodyPr/>
          <a:lstStyle/>
          <a:p>
            <a:r>
              <a:rPr lang="en-US" altLang="zh-CN" dirty="0"/>
              <a:t>METHODOLOGY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3" name="Content Placeholder 2"/>
          <p:cNvSpPr>
            <a:spLocks noGrp="1"/>
          </p:cNvSpPr>
          <p:nvPr>
            <p:ph sz="half" idx="1"/>
          </p:nvPr>
        </p:nvSpPr>
        <p:spPr>
          <a:xfrm>
            <a:off x="210613" y="2084933"/>
            <a:ext cx="8715406" cy="4964668"/>
          </a:xfrm>
        </p:spPr>
        <p:txBody>
          <a:bodyPr/>
          <a:lstStyle/>
          <a:p>
            <a:pPr marL="457200" indent="-457200"/>
            <a:r>
              <a:rPr lang="en-US" altLang="zh-CN" dirty="0">
                <a:solidFill>
                  <a:schemeClr val="tx1"/>
                </a:solidFill>
              </a:rPr>
              <a:t>Global </a:t>
            </a:r>
            <a:r>
              <a:rPr lang="en-US" altLang="zh-CN" dirty="0" err="1">
                <a:solidFill>
                  <a:schemeClr val="tx1"/>
                </a:solidFill>
              </a:rPr>
              <a:t>Subgoal</a:t>
            </a:r>
            <a:r>
              <a:rPr lang="en-US" altLang="zh-CN" dirty="0">
                <a:solidFill>
                  <a:schemeClr val="tx1"/>
                </a:solidFill>
              </a:rPr>
              <a:t> Intention Sharing</a:t>
            </a:r>
          </a:p>
          <a:p>
            <a:pPr marL="673100" lvl="1" indent="-457200"/>
            <a:r>
              <a:rPr kumimoji="1" lang="en-US" altLang="zh-CN" dirty="0">
                <a:solidFill>
                  <a:schemeClr val="tx1"/>
                </a:solidFill>
                <a:ea typeface="黑体" panose="02010609060101010101" pitchFamily="49" charset="-122"/>
                <a:cs typeface="Times New Roman" panose="02020603050405020304" pitchFamily="18" charset="0"/>
              </a:rPr>
              <a:t>Agent </a:t>
            </a:r>
            <a:r>
              <a:rPr kumimoji="1" lang="en-US" altLang="zh-CN" dirty="0" err="1">
                <a:solidFill>
                  <a:schemeClr val="tx1"/>
                </a:solidFill>
                <a:ea typeface="黑体" panose="02010609060101010101" pitchFamily="49" charset="-122"/>
                <a:cs typeface="Times New Roman" panose="02020603050405020304" pitchFamily="18" charset="0"/>
              </a:rPr>
              <a:t>i</a:t>
            </a:r>
            <a:r>
              <a:rPr kumimoji="1" lang="en-US" altLang="zh-CN" dirty="0">
                <a:solidFill>
                  <a:schemeClr val="tx1"/>
                </a:solidFill>
                <a:ea typeface="黑体" panose="02010609060101010101" pitchFamily="49" charset="-122"/>
                <a:cs typeface="Times New Roman" panose="02020603050405020304" pitchFamily="18" charset="0"/>
              </a:rPr>
              <a:t> shares its current intention              by communicating it with teammates</a:t>
            </a:r>
          </a:p>
          <a:p>
            <a:pPr marL="673100" lvl="1" indent="-457200"/>
            <a:r>
              <a:rPr kumimoji="1" lang="en-US" altLang="zh-CN" dirty="0">
                <a:solidFill>
                  <a:schemeClr val="tx1"/>
                </a:solidFill>
                <a:ea typeface="黑体" panose="02010609060101010101" pitchFamily="49" charset="-122"/>
                <a:cs typeface="Times New Roman" panose="02020603050405020304" pitchFamily="18" charset="0"/>
              </a:rPr>
              <a:t>It also shares the </a:t>
            </a:r>
            <a:r>
              <a:rPr kumimoji="1" lang="en-US" altLang="zh-CN" dirty="0" err="1">
                <a:solidFill>
                  <a:schemeClr val="tx1"/>
                </a:solidFill>
                <a:ea typeface="黑体" panose="02010609060101010101" pitchFamily="49" charset="-122"/>
                <a:cs typeface="Times New Roman" panose="02020603050405020304" pitchFamily="18" charset="0"/>
              </a:rPr>
              <a:t>subgoal</a:t>
            </a:r>
            <a:r>
              <a:rPr kumimoji="1" lang="en-US" altLang="zh-CN" dirty="0">
                <a:solidFill>
                  <a:schemeClr val="tx1"/>
                </a:solidFill>
                <a:ea typeface="黑体" panose="02010609060101010101" pitchFamily="49" charset="-122"/>
                <a:cs typeface="Times New Roman" panose="02020603050405020304" pitchFamily="18" charset="0"/>
              </a:rPr>
              <a:t>-pair distances in that intention</a:t>
            </a:r>
          </a:p>
          <a:p>
            <a:pPr marL="673100" lvl="1" indent="-457200"/>
            <a:r>
              <a:rPr kumimoji="1" lang="en-US" altLang="zh-CN" dirty="0">
                <a:solidFill>
                  <a:schemeClr val="tx1"/>
                </a:solidFill>
                <a:ea typeface="黑体" panose="02010609060101010101" pitchFamily="49" charset="-122"/>
                <a:cs typeface="Times New Roman" panose="02020603050405020304" pitchFamily="18" charset="0"/>
              </a:rPr>
              <a:t>We design a message type composed of four fields including </a:t>
            </a:r>
            <a:r>
              <a:rPr kumimoji="1" lang="en-US" altLang="zh-CN" dirty="0">
                <a:solidFill>
                  <a:srgbClr val="FF0000"/>
                </a:solidFill>
                <a:ea typeface="黑体" panose="02010609060101010101" pitchFamily="49" charset="-122"/>
                <a:cs typeface="Times New Roman" panose="02020603050405020304" pitchFamily="18" charset="0"/>
              </a:rPr>
              <a:t>agent ID</a:t>
            </a:r>
            <a:r>
              <a:rPr kumimoji="1" lang="en-US" altLang="zh-CN" dirty="0">
                <a:solidFill>
                  <a:schemeClr val="tx1"/>
                </a:solidFill>
                <a:ea typeface="黑体" panose="02010609060101010101" pitchFamily="49" charset="-122"/>
                <a:cs typeface="Times New Roman" panose="02020603050405020304" pitchFamily="18" charset="0"/>
              </a:rPr>
              <a:t>, </a:t>
            </a:r>
            <a:r>
              <a:rPr kumimoji="1" lang="en-US" altLang="zh-CN" dirty="0">
                <a:solidFill>
                  <a:srgbClr val="FF0000"/>
                </a:solidFill>
                <a:ea typeface="黑体" panose="02010609060101010101" pitchFamily="49" charset="-122"/>
                <a:cs typeface="Times New Roman" panose="02020603050405020304" pitchFamily="18" charset="0"/>
              </a:rPr>
              <a:t>time step</a:t>
            </a:r>
            <a:r>
              <a:rPr kumimoji="1" lang="en-US" altLang="zh-CN" dirty="0">
                <a:solidFill>
                  <a:schemeClr val="tx1"/>
                </a:solidFill>
                <a:ea typeface="黑体" panose="02010609060101010101" pitchFamily="49" charset="-122"/>
                <a:cs typeface="Times New Roman" panose="02020603050405020304" pitchFamily="18" charset="0"/>
              </a:rPr>
              <a:t>, </a:t>
            </a:r>
            <a:r>
              <a:rPr kumimoji="1" lang="en-US" altLang="zh-CN" dirty="0">
                <a:solidFill>
                  <a:srgbClr val="FF0000"/>
                </a:solidFill>
                <a:ea typeface="黑体" panose="02010609060101010101" pitchFamily="49" charset="-122"/>
                <a:cs typeface="Times New Roman" panose="02020603050405020304" pitchFamily="18" charset="0"/>
              </a:rPr>
              <a:t>current intention </a:t>
            </a:r>
            <a:r>
              <a:rPr kumimoji="1" lang="en-US" altLang="zh-CN" dirty="0">
                <a:solidFill>
                  <a:schemeClr val="tx1"/>
                </a:solidFill>
                <a:ea typeface="黑体" panose="02010609060101010101" pitchFamily="49" charset="-122"/>
                <a:cs typeface="Times New Roman" panose="02020603050405020304" pitchFamily="18" charset="0"/>
              </a:rPr>
              <a:t>and </a:t>
            </a:r>
            <a:r>
              <a:rPr kumimoji="1" lang="en-US" altLang="zh-CN" dirty="0" err="1">
                <a:solidFill>
                  <a:srgbClr val="FF0000"/>
                </a:solidFill>
                <a:ea typeface="黑体" panose="02010609060101010101" pitchFamily="49" charset="-122"/>
                <a:cs typeface="Times New Roman" panose="02020603050405020304" pitchFamily="18" charset="0"/>
              </a:rPr>
              <a:t>subgoal</a:t>
            </a:r>
            <a:r>
              <a:rPr kumimoji="1" lang="en-US" altLang="zh-CN" dirty="0">
                <a:solidFill>
                  <a:srgbClr val="FF0000"/>
                </a:solidFill>
                <a:ea typeface="黑体" panose="02010609060101010101" pitchFamily="49" charset="-122"/>
                <a:cs typeface="Times New Roman" panose="02020603050405020304" pitchFamily="18" charset="0"/>
              </a:rPr>
              <a:t>-pair distances </a:t>
            </a:r>
            <a:r>
              <a:rPr kumimoji="1" lang="en-US" altLang="zh-CN" dirty="0">
                <a:solidFill>
                  <a:schemeClr val="tx1"/>
                </a:solidFill>
                <a:ea typeface="黑体" panose="02010609060101010101" pitchFamily="49" charset="-122"/>
                <a:cs typeface="Times New Roman" panose="02020603050405020304" pitchFamily="18" charset="0"/>
              </a:rPr>
              <a:t>in that intention</a:t>
            </a:r>
            <a:endParaRPr kumimoji="1" lang="en-US" altLang="zh-CN" sz="2800" dirty="0">
              <a:solidFill>
                <a:schemeClr val="tx1"/>
              </a:solidFill>
              <a:cs typeface="Times New Roman" panose="02020603050405020304" pitchFamily="18" charset="0"/>
            </a:endParaRPr>
          </a:p>
          <a:p>
            <a:pPr marL="457200" lvl="1" indent="-457200">
              <a:spcBef>
                <a:spcPts val="1000"/>
              </a:spcBef>
              <a:buClr>
                <a:srgbClr val="FF0000"/>
              </a:buClr>
              <a:buSzPct val="100000"/>
              <a:buFont typeface="Wingdings" panose="05000000000000000000" pitchFamily="2" charset="2"/>
              <a:buChar char="l"/>
            </a:pPr>
            <a:r>
              <a:rPr kumimoji="1" lang="en-US" altLang="zh-CN" sz="2800" dirty="0">
                <a:solidFill>
                  <a:schemeClr val="tx1"/>
                </a:solidFill>
                <a:cs typeface="Times New Roman" panose="02020603050405020304" pitchFamily="18" charset="0"/>
              </a:rPr>
              <a:t>Final Policy Generation</a:t>
            </a:r>
          </a:p>
          <a:p>
            <a:pPr marL="673100" lvl="1" indent="-457200"/>
            <a:r>
              <a:rPr kumimoji="1" lang="en-US" altLang="zh-CN" dirty="0">
                <a:solidFill>
                  <a:schemeClr val="tx1"/>
                </a:solidFill>
                <a:ea typeface="黑体" panose="02010609060101010101" pitchFamily="49" charset="-122"/>
                <a:cs typeface="Times New Roman" panose="02020603050405020304" pitchFamily="18" charset="0"/>
              </a:rPr>
              <a:t>select the best </a:t>
            </a:r>
            <a:r>
              <a:rPr kumimoji="1" lang="en-US" altLang="zh-CN" dirty="0" err="1">
                <a:solidFill>
                  <a:schemeClr val="tx1"/>
                </a:solidFill>
                <a:ea typeface="黑体" panose="02010609060101010101" pitchFamily="49" charset="-122"/>
                <a:cs typeface="Times New Roman" panose="02020603050405020304" pitchFamily="18" charset="0"/>
              </a:rPr>
              <a:t>subgoal</a:t>
            </a:r>
            <a:r>
              <a:rPr kumimoji="1" lang="en-US" altLang="zh-CN" dirty="0">
                <a:solidFill>
                  <a:schemeClr val="tx1"/>
                </a:solidFill>
                <a:ea typeface="黑体" panose="02010609060101010101" pitchFamily="49" charset="-122"/>
                <a:cs typeface="Times New Roman" panose="02020603050405020304" pitchFamily="18" charset="0"/>
              </a:rPr>
              <a:t> sequences with max probability in current intention</a:t>
            </a:r>
          </a:p>
          <a:p>
            <a:pPr marL="673100" lvl="1" indent="-457200"/>
            <a:r>
              <a:rPr kumimoji="1" lang="en-US" altLang="zh-CN" dirty="0">
                <a:solidFill>
                  <a:schemeClr val="tx1"/>
                </a:solidFill>
                <a:ea typeface="黑体" panose="02010609060101010101" pitchFamily="49" charset="-122"/>
                <a:cs typeface="Times New Roman" panose="02020603050405020304" pitchFamily="18" charset="0"/>
              </a:rPr>
              <a:t>use current tree SGT to decode to best primitive action sequence</a:t>
            </a:r>
          </a:p>
        </p:txBody>
      </p:sp>
      <p:sp>
        <p:nvSpPr>
          <p:cNvPr id="16" name="标题 1">
            <a:extLst>
              <a:ext uri="{FF2B5EF4-FFF2-40B4-BE49-F238E27FC236}">
                <a16:creationId xmlns:a16="http://schemas.microsoft.com/office/drawing/2014/main" id="{DEBBF9EA-A9B9-49A9-BC18-4C4D1D7ED509}"/>
              </a:ext>
            </a:extLst>
          </p:cNvPr>
          <p:cNvSpPr txBox="1"/>
          <p:nvPr/>
        </p:nvSpPr>
        <p:spPr>
          <a:xfrm>
            <a:off x="638474" y="1268410"/>
            <a:ext cx="8040086"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t>Refine </a:t>
            </a:r>
            <a:r>
              <a:rPr lang="en-US" altLang="zh-CN" b="0" dirty="0" err="1"/>
              <a:t>Subgoal</a:t>
            </a:r>
            <a:r>
              <a:rPr lang="en-US" altLang="zh-CN" b="0" dirty="0"/>
              <a:t>-based Protocol in Dec-SGTS</a:t>
            </a:r>
            <a:endPar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 name="图片 3">
            <a:extLst>
              <a:ext uri="{FF2B5EF4-FFF2-40B4-BE49-F238E27FC236}">
                <a16:creationId xmlns:a16="http://schemas.microsoft.com/office/drawing/2014/main" id="{7F3E6E4E-FD59-4F90-B008-A2F54513BD6C}"/>
              </a:ext>
            </a:extLst>
          </p:cNvPr>
          <p:cNvPicPr>
            <a:picLocks noChangeAspect="1"/>
          </p:cNvPicPr>
          <p:nvPr/>
        </p:nvPicPr>
        <p:blipFill>
          <a:blip r:embed="rId3"/>
          <a:stretch>
            <a:fillRect/>
          </a:stretch>
        </p:blipFill>
        <p:spPr>
          <a:xfrm>
            <a:off x="4568316" y="2572796"/>
            <a:ext cx="780952" cy="295238"/>
          </a:xfrm>
          <a:prstGeom prst="rect">
            <a:avLst/>
          </a:prstGeom>
        </p:spPr>
      </p:pic>
    </p:spTree>
    <p:extLst>
      <p:ext uri="{BB962C8B-B14F-4D97-AF65-F5344CB8AC3E}">
        <p14:creationId xmlns:p14="http://schemas.microsoft.com/office/powerpoint/2010/main" val="293719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571480"/>
            <a:ext cx="9001156" cy="585806"/>
          </a:xfrm>
        </p:spPr>
        <p:txBody>
          <a:bodyPr/>
          <a:lstStyle/>
          <a:p>
            <a:r>
              <a:rPr lang="en-US" altLang="zh-CN" dirty="0"/>
              <a:t>METHODOLOGY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16" name="标题 1">
            <a:extLst>
              <a:ext uri="{FF2B5EF4-FFF2-40B4-BE49-F238E27FC236}">
                <a16:creationId xmlns:a16="http://schemas.microsoft.com/office/drawing/2014/main" id="{DEBBF9EA-A9B9-49A9-BC18-4C4D1D7ED509}"/>
              </a:ext>
            </a:extLst>
          </p:cNvPr>
          <p:cNvSpPr txBox="1"/>
          <p:nvPr/>
        </p:nvSpPr>
        <p:spPr>
          <a:xfrm>
            <a:off x="638474" y="1268410"/>
            <a:ext cx="8040086"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t>Refine </a:t>
            </a:r>
            <a:r>
              <a:rPr lang="en-US" altLang="zh-CN" b="0" dirty="0" err="1"/>
              <a:t>Subgoal</a:t>
            </a:r>
            <a:r>
              <a:rPr lang="en-US" altLang="zh-CN" b="0" dirty="0"/>
              <a:t>-based Protocol in Dec-SGTS</a:t>
            </a:r>
            <a:endPar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9" name="图片 8">
            <a:extLst>
              <a:ext uri="{FF2B5EF4-FFF2-40B4-BE49-F238E27FC236}">
                <a16:creationId xmlns:a16="http://schemas.microsoft.com/office/drawing/2014/main" id="{4CFED273-3D00-416E-806A-DBF454E6F1D7}"/>
              </a:ext>
            </a:extLst>
          </p:cNvPr>
          <p:cNvPicPr>
            <a:picLocks noChangeAspect="1"/>
          </p:cNvPicPr>
          <p:nvPr/>
        </p:nvPicPr>
        <p:blipFill>
          <a:blip r:embed="rId3"/>
          <a:stretch>
            <a:fillRect/>
          </a:stretch>
        </p:blipFill>
        <p:spPr>
          <a:xfrm>
            <a:off x="2220422" y="1877972"/>
            <a:ext cx="4876190" cy="4714286"/>
          </a:xfrm>
          <a:prstGeom prst="rect">
            <a:avLst/>
          </a:prstGeom>
        </p:spPr>
      </p:pic>
    </p:spTree>
    <p:extLst>
      <p:ext uri="{BB962C8B-B14F-4D97-AF65-F5344CB8AC3E}">
        <p14:creationId xmlns:p14="http://schemas.microsoft.com/office/powerpoint/2010/main" val="4104544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目录</a:t>
            </a:r>
          </a:p>
        </p:txBody>
      </p:sp>
      <p:sp>
        <p:nvSpPr>
          <p:cNvPr id="7" name="Content Placeholder 1">
            <a:extLst>
              <a:ext uri="{FF2B5EF4-FFF2-40B4-BE49-F238E27FC236}">
                <a16:creationId xmlns:a16="http://schemas.microsoft.com/office/drawing/2014/main" id="{7EB3E3AC-9DCE-43BD-9FD9-3895D6C52DEA}"/>
              </a:ext>
            </a:extLst>
          </p:cNvPr>
          <p:cNvSpPr>
            <a:spLocks noGrp="1"/>
          </p:cNvSpPr>
          <p:nvPr>
            <p:ph sz="half" idx="1"/>
          </p:nvPr>
        </p:nvSpPr>
        <p:spPr>
          <a:xfrm>
            <a:off x="285750" y="1524000"/>
            <a:ext cx="8715375" cy="4964113"/>
          </a:xfrm>
        </p:spPr>
        <p:txBody>
          <a:bodyPr/>
          <a:lstStyle/>
          <a:p>
            <a:pPr>
              <a:lnSpc>
                <a:spcPts val="4000"/>
              </a:lnSpc>
              <a:buFont typeface="Wingdings" panose="05000000000000000000" pitchFamily="2" charset="2"/>
              <a:buChar char="Ø"/>
            </a:pPr>
            <a:r>
              <a:rPr lang="en-US" altLang="zh-CN" sz="3600" dirty="0"/>
              <a:t>INTRODUCTION</a:t>
            </a:r>
          </a:p>
          <a:p>
            <a:pPr>
              <a:lnSpc>
                <a:spcPts val="4000"/>
              </a:lnSpc>
              <a:buFont typeface="Wingdings" panose="05000000000000000000" pitchFamily="2" charset="2"/>
              <a:buChar char="Ø"/>
            </a:pPr>
            <a:endParaRPr lang="en-US" altLang="zh-CN" sz="3600" dirty="0">
              <a:solidFill>
                <a:srgbClr val="FF0000"/>
              </a:solidFill>
              <a:latin typeface="Times New Roman" panose="02020603050405020304" pitchFamily="18" charset="0"/>
            </a:endParaRPr>
          </a:p>
          <a:p>
            <a:pPr>
              <a:lnSpc>
                <a:spcPts val="4000"/>
              </a:lnSpc>
              <a:buFont typeface="Wingdings" panose="05000000000000000000" pitchFamily="2" charset="2"/>
              <a:buChar char="Ø"/>
            </a:pPr>
            <a:r>
              <a:rPr lang="en-US" altLang="zh-CN" sz="3600" dirty="0"/>
              <a:t>METHODOLOGY</a:t>
            </a:r>
          </a:p>
          <a:p>
            <a:pPr>
              <a:lnSpc>
                <a:spcPts val="4000"/>
              </a:lnSpc>
              <a:buFont typeface="Wingdings" panose="05000000000000000000" pitchFamily="2" charset="2"/>
              <a:buChar char="Ø"/>
            </a:pPr>
            <a:endParaRPr lang="en-US" altLang="zh-CN" sz="3600" dirty="0">
              <a:latin typeface="Times New Roman" panose="02020603050405020304" pitchFamily="18" charset="0"/>
            </a:endParaRPr>
          </a:p>
          <a:p>
            <a:pPr>
              <a:lnSpc>
                <a:spcPts val="4000"/>
              </a:lnSpc>
              <a:buFont typeface="Wingdings" panose="05000000000000000000" pitchFamily="2" charset="2"/>
              <a:buChar char="Ø"/>
            </a:pPr>
            <a:r>
              <a:rPr lang="en-US" altLang="en-US" sz="3600" dirty="0">
                <a:solidFill>
                  <a:srgbClr val="FF0000"/>
                </a:solidFill>
              </a:rPr>
              <a:t>NUMERICAL EXPERIMENTS</a:t>
            </a:r>
          </a:p>
          <a:p>
            <a:pPr>
              <a:lnSpc>
                <a:spcPts val="4000"/>
              </a:lnSpc>
              <a:buFont typeface="Wingdings" panose="05000000000000000000" pitchFamily="2" charset="2"/>
              <a:buChar char="Ø"/>
            </a:pPr>
            <a:endParaRPr lang="en-US" sz="3600" dirty="0"/>
          </a:p>
          <a:p>
            <a:pPr>
              <a:lnSpc>
                <a:spcPts val="4000"/>
              </a:lnSpc>
              <a:buFont typeface="Wingdings" panose="05000000000000000000" pitchFamily="2" charset="2"/>
              <a:buChar char="Ø"/>
            </a:pPr>
            <a:r>
              <a:rPr lang="en-US" sz="3600" dirty="0"/>
              <a:t>CONCLUSION</a:t>
            </a:r>
            <a:endParaRPr sz="3600" dirty="0">
              <a:latin typeface="Times New Roman" panose="02020603050405020304" pitchFamily="18" charset="0"/>
            </a:endParaRPr>
          </a:p>
        </p:txBody>
      </p:sp>
    </p:spTree>
    <p:extLst>
      <p:ext uri="{BB962C8B-B14F-4D97-AF65-F5344CB8AC3E}">
        <p14:creationId xmlns:p14="http://schemas.microsoft.com/office/powerpoint/2010/main" val="536791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89000" y="1524000"/>
            <a:ext cx="8112156" cy="4964668"/>
          </a:xfrm>
        </p:spPr>
        <p:txBody>
          <a:bodyPr/>
          <a:lstStyle/>
          <a:p>
            <a:pPr>
              <a:lnSpc>
                <a:spcPts val="4000"/>
              </a:lnSpc>
              <a:buFont typeface="Wingdings" panose="05000000000000000000" pitchFamily="2" charset="2"/>
              <a:buChar char="Ø"/>
            </a:pPr>
            <a:r>
              <a:rPr lang="en-US" altLang="zh-CN" sz="3600" dirty="0">
                <a:solidFill>
                  <a:srgbClr val="FF0000"/>
                </a:solidFill>
              </a:rPr>
              <a:t>INTRODUCTION</a:t>
            </a:r>
          </a:p>
          <a:p>
            <a:pPr>
              <a:lnSpc>
                <a:spcPts val="4000"/>
              </a:lnSpc>
              <a:buFont typeface="Wingdings" panose="05000000000000000000" pitchFamily="2" charset="2"/>
              <a:buChar char="Ø"/>
            </a:pPr>
            <a:endParaRPr lang="en-US" altLang="zh-CN" sz="3600" dirty="0">
              <a:solidFill>
                <a:srgbClr val="FF0000"/>
              </a:solidFill>
              <a:latin typeface="Times New Roman" panose="02020603050405020304" pitchFamily="18" charset="0"/>
            </a:endParaRPr>
          </a:p>
          <a:p>
            <a:pPr>
              <a:lnSpc>
                <a:spcPts val="4000"/>
              </a:lnSpc>
              <a:buFont typeface="Wingdings" panose="05000000000000000000" pitchFamily="2" charset="2"/>
              <a:buChar char="Ø"/>
            </a:pPr>
            <a:r>
              <a:rPr lang="en-US" altLang="zh-CN" sz="3600" dirty="0"/>
              <a:t>METHODOLOGY</a:t>
            </a:r>
          </a:p>
          <a:p>
            <a:pPr>
              <a:lnSpc>
                <a:spcPts val="4000"/>
              </a:lnSpc>
              <a:buFont typeface="Wingdings" panose="05000000000000000000" pitchFamily="2" charset="2"/>
              <a:buChar char="Ø"/>
            </a:pPr>
            <a:endParaRPr lang="en-US" altLang="zh-CN" sz="3600" dirty="0">
              <a:latin typeface="Times New Roman" panose="02020603050405020304" pitchFamily="18" charset="0"/>
            </a:endParaRPr>
          </a:p>
          <a:p>
            <a:pPr>
              <a:lnSpc>
                <a:spcPts val="4000"/>
              </a:lnSpc>
              <a:buFont typeface="Wingdings" panose="05000000000000000000" pitchFamily="2" charset="2"/>
              <a:buChar char="Ø"/>
            </a:pPr>
            <a:r>
              <a:rPr lang="en-US" sz="3600" dirty="0"/>
              <a:t>NUMERICAL EXPERIMENTS</a:t>
            </a:r>
          </a:p>
          <a:p>
            <a:pPr>
              <a:lnSpc>
                <a:spcPts val="4000"/>
              </a:lnSpc>
              <a:buFont typeface="Wingdings" panose="05000000000000000000" pitchFamily="2" charset="2"/>
              <a:buChar char="Ø"/>
            </a:pPr>
            <a:endParaRPr lang="en-US" sz="3600" dirty="0"/>
          </a:p>
          <a:p>
            <a:pPr>
              <a:lnSpc>
                <a:spcPts val="4000"/>
              </a:lnSpc>
              <a:buFont typeface="Wingdings" panose="05000000000000000000" pitchFamily="2" charset="2"/>
              <a:buChar char="Ø"/>
            </a:pPr>
            <a:r>
              <a:rPr lang="en-US" sz="3600" dirty="0"/>
              <a:t>CONCLUSION</a:t>
            </a:r>
            <a:endParaRPr sz="3600" dirty="0">
              <a:latin typeface="Times New Roman" panose="02020603050405020304" pitchFamily="18" charset="0"/>
            </a:endParaRPr>
          </a:p>
        </p:txBody>
      </p:sp>
      <p:sp>
        <p:nvSpPr>
          <p:cNvPr id="3" name="Title 2"/>
          <p:cNvSpPr>
            <a:spLocks noGrp="1"/>
          </p:cNvSpPr>
          <p:nvPr>
            <p:ph type="title"/>
          </p:nvPr>
        </p:nvSpPr>
        <p:spPr/>
        <p:txBody>
          <a:bodyPr/>
          <a:lstStyle/>
          <a:p>
            <a:r>
              <a:rPr lang="zh-CN" altLang="en-US" dirty="0"/>
              <a:t>目录</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7579" y="571480"/>
            <a:ext cx="6113577" cy="585806"/>
          </a:xfrm>
        </p:spPr>
        <p:txBody>
          <a:bodyPr/>
          <a:lstStyle/>
          <a:p>
            <a:r>
              <a:rPr lang="en-US" altLang="zh-CN" dirty="0"/>
              <a:t>NUMERICAL EXPERIMENTS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62" name="标题 1"/>
          <p:cNvSpPr txBox="1"/>
          <p:nvPr/>
        </p:nvSpPr>
        <p:spPr>
          <a:xfrm>
            <a:off x="725347" y="1294920"/>
            <a:ext cx="7685939"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rPr>
              <a:t>Multi-agent Environments</a:t>
            </a:r>
          </a:p>
        </p:txBody>
      </p:sp>
      <p:sp>
        <p:nvSpPr>
          <p:cNvPr id="5" name="内容占位符 4">
            <a:extLst>
              <a:ext uri="{FF2B5EF4-FFF2-40B4-BE49-F238E27FC236}">
                <a16:creationId xmlns:a16="http://schemas.microsoft.com/office/drawing/2014/main" id="{8FC035B6-7062-4847-9700-1E11E4594701}"/>
              </a:ext>
            </a:extLst>
          </p:cNvPr>
          <p:cNvSpPr>
            <a:spLocks noGrp="1"/>
          </p:cNvSpPr>
          <p:nvPr>
            <p:ph sz="half" idx="1"/>
          </p:nvPr>
        </p:nvSpPr>
        <p:spPr>
          <a:xfrm>
            <a:off x="240631" y="4295274"/>
            <a:ext cx="8685387" cy="1991246"/>
          </a:xfrm>
        </p:spPr>
        <p:txBody>
          <a:bodyPr/>
          <a:lstStyle/>
          <a:p>
            <a:pPr marL="0" indent="0">
              <a:buNone/>
            </a:pPr>
            <a:endParaRPr lang="en-US" altLang="zh-CN" sz="2400" dirty="0"/>
          </a:p>
          <a:p>
            <a:pPr marL="514350" indent="-514350">
              <a:buAutoNum type="alphaLcParenBoth"/>
            </a:pPr>
            <a:r>
              <a:rPr lang="en-US" altLang="zh-CN" sz="2400" dirty="0">
                <a:solidFill>
                  <a:schemeClr val="tx1"/>
                </a:solidFill>
              </a:rPr>
              <a:t>Figure 4 (a) is an example of a real environment map, we see the crossings, bridges and gates as auxiliary </a:t>
            </a:r>
            <a:r>
              <a:rPr lang="en-US" altLang="zh-CN" sz="2400" dirty="0" err="1">
                <a:solidFill>
                  <a:schemeClr val="tx1"/>
                </a:solidFill>
              </a:rPr>
              <a:t>subgoals</a:t>
            </a:r>
            <a:r>
              <a:rPr lang="en-US" altLang="zh-CN" sz="2400" dirty="0">
                <a:solidFill>
                  <a:schemeClr val="tx1"/>
                </a:solidFill>
              </a:rPr>
              <a:t>.</a:t>
            </a:r>
          </a:p>
          <a:p>
            <a:pPr marL="514350" indent="-514350">
              <a:buAutoNum type="alphaLcParenBoth"/>
            </a:pPr>
            <a:r>
              <a:rPr lang="en-US" altLang="zh-CN" sz="2400" dirty="0">
                <a:solidFill>
                  <a:schemeClr val="tx1"/>
                </a:solidFill>
              </a:rPr>
              <a:t>Figure 4 (b) is an instance of CDP grid world with three couriers. The couriers start from a depot (blue grid) aiming to pick up all the packages (yellow grids) as soon as possible in horizon h.</a:t>
            </a:r>
          </a:p>
          <a:p>
            <a:endParaRPr lang="zh-CN" altLang="en-US" sz="2400" dirty="0">
              <a:solidFill>
                <a:schemeClr val="tx1"/>
              </a:solidFill>
            </a:endParaRPr>
          </a:p>
        </p:txBody>
      </p:sp>
      <p:pic>
        <p:nvPicPr>
          <p:cNvPr id="3" name="图片 2">
            <a:extLst>
              <a:ext uri="{FF2B5EF4-FFF2-40B4-BE49-F238E27FC236}">
                <a16:creationId xmlns:a16="http://schemas.microsoft.com/office/drawing/2014/main" id="{3C72FFF4-ED31-4FA5-97D8-3EFE60EB6822}"/>
              </a:ext>
            </a:extLst>
          </p:cNvPr>
          <p:cNvPicPr>
            <a:picLocks noChangeAspect="1"/>
          </p:cNvPicPr>
          <p:nvPr/>
        </p:nvPicPr>
        <p:blipFill>
          <a:blip r:embed="rId3"/>
          <a:stretch>
            <a:fillRect/>
          </a:stretch>
        </p:blipFill>
        <p:spPr>
          <a:xfrm>
            <a:off x="1554472" y="2188512"/>
            <a:ext cx="6035055" cy="2472615"/>
          </a:xfrm>
          <a:prstGeom prst="rect">
            <a:avLst/>
          </a:prstGeom>
        </p:spPr>
      </p:pic>
    </p:spTree>
    <p:extLst>
      <p:ext uri="{BB962C8B-B14F-4D97-AF65-F5344CB8AC3E}">
        <p14:creationId xmlns:p14="http://schemas.microsoft.com/office/powerpoint/2010/main" val="1636860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7579" y="571480"/>
            <a:ext cx="6113577" cy="585806"/>
          </a:xfrm>
        </p:spPr>
        <p:txBody>
          <a:bodyPr/>
          <a:lstStyle/>
          <a:p>
            <a:r>
              <a:rPr lang="en-US" altLang="zh-CN" dirty="0"/>
              <a:t>NUMERICAL EXPERIMENTS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62" name="标题 1"/>
          <p:cNvSpPr txBox="1"/>
          <p:nvPr/>
        </p:nvSpPr>
        <p:spPr>
          <a:xfrm>
            <a:off x="725347" y="1294920"/>
            <a:ext cx="7685939"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rPr>
              <a:t>Results</a:t>
            </a:r>
          </a:p>
        </p:txBody>
      </p:sp>
      <p:pic>
        <p:nvPicPr>
          <p:cNvPr id="4" name="图片 3">
            <a:extLst>
              <a:ext uri="{FF2B5EF4-FFF2-40B4-BE49-F238E27FC236}">
                <a16:creationId xmlns:a16="http://schemas.microsoft.com/office/drawing/2014/main" id="{160C05F5-F633-42B3-BC7A-D1261F6D620C}"/>
              </a:ext>
            </a:extLst>
          </p:cNvPr>
          <p:cNvPicPr>
            <a:picLocks noChangeAspect="1"/>
          </p:cNvPicPr>
          <p:nvPr/>
        </p:nvPicPr>
        <p:blipFill>
          <a:blip r:embed="rId3"/>
          <a:stretch>
            <a:fillRect/>
          </a:stretch>
        </p:blipFill>
        <p:spPr>
          <a:xfrm>
            <a:off x="1333036" y="2084933"/>
            <a:ext cx="6470560" cy="3942411"/>
          </a:xfrm>
          <a:prstGeom prst="rect">
            <a:avLst/>
          </a:prstGeom>
        </p:spPr>
      </p:pic>
    </p:spTree>
    <p:extLst>
      <p:ext uri="{BB962C8B-B14F-4D97-AF65-F5344CB8AC3E}">
        <p14:creationId xmlns:p14="http://schemas.microsoft.com/office/powerpoint/2010/main" val="2504418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目录</a:t>
            </a:r>
          </a:p>
        </p:txBody>
      </p:sp>
      <p:sp>
        <p:nvSpPr>
          <p:cNvPr id="7" name="Content Placeholder 1">
            <a:extLst>
              <a:ext uri="{FF2B5EF4-FFF2-40B4-BE49-F238E27FC236}">
                <a16:creationId xmlns:a16="http://schemas.microsoft.com/office/drawing/2014/main" id="{7EB3E3AC-9DCE-43BD-9FD9-3895D6C52DEA}"/>
              </a:ext>
            </a:extLst>
          </p:cNvPr>
          <p:cNvSpPr>
            <a:spLocks noGrp="1"/>
          </p:cNvSpPr>
          <p:nvPr>
            <p:ph sz="half" idx="1"/>
          </p:nvPr>
        </p:nvSpPr>
        <p:spPr>
          <a:xfrm>
            <a:off x="285750" y="1524000"/>
            <a:ext cx="8715375" cy="4964113"/>
          </a:xfrm>
        </p:spPr>
        <p:txBody>
          <a:bodyPr/>
          <a:lstStyle/>
          <a:p>
            <a:pPr>
              <a:lnSpc>
                <a:spcPts val="4000"/>
              </a:lnSpc>
              <a:buFont typeface="Wingdings" panose="05000000000000000000" pitchFamily="2" charset="2"/>
              <a:buChar char="Ø"/>
            </a:pPr>
            <a:r>
              <a:rPr lang="en-US" altLang="zh-CN" sz="3600" dirty="0"/>
              <a:t>INTRODUCTION</a:t>
            </a:r>
          </a:p>
          <a:p>
            <a:pPr>
              <a:lnSpc>
                <a:spcPts val="4000"/>
              </a:lnSpc>
              <a:buFont typeface="Wingdings" panose="05000000000000000000" pitchFamily="2" charset="2"/>
              <a:buChar char="Ø"/>
            </a:pPr>
            <a:endParaRPr lang="en-US" altLang="zh-CN" sz="3600" dirty="0">
              <a:solidFill>
                <a:srgbClr val="FF0000"/>
              </a:solidFill>
              <a:latin typeface="Times New Roman" panose="02020603050405020304" pitchFamily="18" charset="0"/>
            </a:endParaRPr>
          </a:p>
          <a:p>
            <a:pPr>
              <a:lnSpc>
                <a:spcPts val="4000"/>
              </a:lnSpc>
              <a:buFont typeface="Wingdings" panose="05000000000000000000" pitchFamily="2" charset="2"/>
              <a:buChar char="Ø"/>
            </a:pPr>
            <a:r>
              <a:rPr lang="en-US" altLang="zh-CN" sz="3600" dirty="0"/>
              <a:t>METHODOLOGY</a:t>
            </a:r>
          </a:p>
          <a:p>
            <a:pPr>
              <a:lnSpc>
                <a:spcPts val="4000"/>
              </a:lnSpc>
              <a:buFont typeface="Wingdings" panose="05000000000000000000" pitchFamily="2" charset="2"/>
              <a:buChar char="Ø"/>
            </a:pPr>
            <a:endParaRPr lang="en-US" altLang="zh-CN" sz="3600" dirty="0">
              <a:latin typeface="Times New Roman" panose="02020603050405020304" pitchFamily="18" charset="0"/>
            </a:endParaRPr>
          </a:p>
          <a:p>
            <a:pPr>
              <a:lnSpc>
                <a:spcPts val="4000"/>
              </a:lnSpc>
              <a:buFont typeface="Wingdings" panose="05000000000000000000" pitchFamily="2" charset="2"/>
              <a:buChar char="Ø"/>
            </a:pPr>
            <a:r>
              <a:rPr lang="en-US" altLang="en-US" sz="3600" dirty="0"/>
              <a:t>NUMERICAL</a:t>
            </a:r>
            <a:r>
              <a:rPr lang="en-US" altLang="en-US" sz="3600" dirty="0">
                <a:solidFill>
                  <a:srgbClr val="FF0000"/>
                </a:solidFill>
              </a:rPr>
              <a:t> </a:t>
            </a:r>
            <a:r>
              <a:rPr lang="en-US" altLang="en-US" sz="3600" dirty="0"/>
              <a:t>EXPERIMENTS</a:t>
            </a:r>
          </a:p>
          <a:p>
            <a:pPr>
              <a:lnSpc>
                <a:spcPts val="4000"/>
              </a:lnSpc>
              <a:buFont typeface="Wingdings" panose="05000000000000000000" pitchFamily="2" charset="2"/>
              <a:buChar char="Ø"/>
            </a:pPr>
            <a:endParaRPr lang="en-US" sz="3600" dirty="0"/>
          </a:p>
          <a:p>
            <a:pPr>
              <a:lnSpc>
                <a:spcPts val="4000"/>
              </a:lnSpc>
              <a:buFont typeface="Wingdings" panose="05000000000000000000" pitchFamily="2" charset="2"/>
              <a:buChar char="Ø"/>
            </a:pPr>
            <a:r>
              <a:rPr lang="en-US" altLang="en-US" sz="3600" dirty="0">
                <a:solidFill>
                  <a:srgbClr val="FF0000"/>
                </a:solidFill>
              </a:rPr>
              <a:t>CONCLUSION</a:t>
            </a:r>
            <a:endParaRPr lang="zh-CN" altLang="en-US" sz="3600" dirty="0">
              <a:solidFill>
                <a:srgbClr val="FF0000"/>
              </a:solidFill>
            </a:endParaRPr>
          </a:p>
        </p:txBody>
      </p:sp>
    </p:spTree>
    <p:extLst>
      <p:ext uri="{BB962C8B-B14F-4D97-AF65-F5344CB8AC3E}">
        <p14:creationId xmlns:p14="http://schemas.microsoft.com/office/powerpoint/2010/main" val="1511590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1564" y="3063286"/>
            <a:ext cx="7886700" cy="1325563"/>
          </a:xfrm>
        </p:spPr>
        <p:txBody>
          <a:bodyPr/>
          <a:lstStyle/>
          <a:p>
            <a:r>
              <a:rPr lang="en-US" altLang="zh-CN" dirty="0"/>
              <a:t>Thanks</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INTRODUCTION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62" name="标题 1"/>
          <p:cNvSpPr txBox="1"/>
          <p:nvPr/>
        </p:nvSpPr>
        <p:spPr>
          <a:xfrm>
            <a:off x="725347" y="1294920"/>
            <a:ext cx="7685939"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t>Coordinate Multiple Agents</a:t>
            </a:r>
            <a:endPar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sz="half" idx="1"/>
          </p:nvPr>
        </p:nvSpPr>
        <p:spPr>
          <a:xfrm>
            <a:off x="214630" y="2010410"/>
            <a:ext cx="8715406" cy="4964668"/>
          </a:xfrm>
        </p:spPr>
        <p:txBody>
          <a:bodyPr/>
          <a:lstStyle/>
          <a:p>
            <a:pPr marL="457200" indent="-457200"/>
            <a:r>
              <a:rPr lang="en-US" altLang="zh-CN" dirty="0">
                <a:solidFill>
                  <a:schemeClr val="tx1"/>
                </a:solidFill>
                <a:ea typeface="宋体" panose="02010600030101010101" pitchFamily="2" charset="-122"/>
              </a:rPr>
              <a:t>AI require the collaboration of multiple</a:t>
            </a:r>
          </a:p>
          <a:p>
            <a:pPr marL="457200" indent="-457200"/>
            <a:r>
              <a:rPr lang="en-US" altLang="zh-CN" dirty="0">
                <a:solidFill>
                  <a:schemeClr val="tx1"/>
                </a:solidFill>
                <a:ea typeface="宋体" panose="02010600030101010101" pitchFamily="2" charset="-122"/>
              </a:rPr>
              <a:t>the communication between agents is vital to coordinate the </a:t>
            </a:r>
            <a:r>
              <a:rPr lang="en-US" altLang="zh-CN" dirty="0" err="1">
                <a:solidFill>
                  <a:schemeClr val="tx1"/>
                </a:solidFill>
                <a:ea typeface="宋体" panose="02010600030101010101" pitchFamily="2" charset="-122"/>
              </a:rPr>
              <a:t>behaviour</a:t>
            </a:r>
            <a:r>
              <a:rPr lang="en-US" altLang="zh-CN" dirty="0">
                <a:solidFill>
                  <a:schemeClr val="tx1"/>
                </a:solidFill>
                <a:ea typeface="宋体" panose="02010600030101010101" pitchFamily="2" charset="-122"/>
              </a:rPr>
              <a:t> of each individual</a:t>
            </a:r>
            <a:endPar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41C9579D-2625-4543-850B-113BC636061C}"/>
              </a:ext>
            </a:extLst>
          </p:cNvPr>
          <p:cNvPicPr>
            <a:picLocks noChangeAspect="1"/>
          </p:cNvPicPr>
          <p:nvPr/>
        </p:nvPicPr>
        <p:blipFill>
          <a:blip r:embed="rId3"/>
          <a:stretch>
            <a:fillRect/>
          </a:stretch>
        </p:blipFill>
        <p:spPr>
          <a:xfrm>
            <a:off x="1444955" y="3345266"/>
            <a:ext cx="6254090" cy="351273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INTRODUCTION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62" name="标题 1"/>
          <p:cNvSpPr txBox="1"/>
          <p:nvPr/>
        </p:nvSpPr>
        <p:spPr>
          <a:xfrm>
            <a:off x="725347" y="1294920"/>
            <a:ext cx="7685939"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t>Coordinate Multiple Agents</a:t>
            </a:r>
            <a:endPar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sz="half" idx="1"/>
          </p:nvPr>
        </p:nvSpPr>
        <p:spPr>
          <a:xfrm>
            <a:off x="214630" y="2010410"/>
            <a:ext cx="8715406" cy="4964668"/>
          </a:xfrm>
        </p:spPr>
        <p:txBody>
          <a:bodyPr/>
          <a:lstStyle/>
          <a:p>
            <a:pPr marL="457200" indent="-457200"/>
            <a:r>
              <a:rPr lang="en-US" altLang="zh-CN" dirty="0">
                <a:solidFill>
                  <a:schemeClr val="tx1"/>
                </a:solidFill>
                <a:ea typeface="宋体" panose="02010600030101010101" pitchFamily="2" charset="-122"/>
              </a:rPr>
              <a:t>Centralized</a:t>
            </a:r>
          </a:p>
          <a:p>
            <a:pPr marL="673100" lvl="1" indent="-457200"/>
            <a:r>
              <a:rPr lang="en-US" altLang="zh-CN" dirty="0">
                <a:solidFill>
                  <a:schemeClr val="tx1"/>
                </a:solidFill>
                <a:ea typeface="宋体" panose="02010600030101010101" pitchFamily="2" charset="-122"/>
              </a:rPr>
              <a:t>Centralized planning or learning</a:t>
            </a:r>
          </a:p>
          <a:p>
            <a:pPr marL="673100" lvl="1" indent="-457200"/>
            <a:r>
              <a:rPr lang="en-US" altLang="zh-CN" dirty="0">
                <a:solidFill>
                  <a:schemeClr val="tx1"/>
                </a:solidFill>
                <a:ea typeface="宋体" panose="02010600030101010101" pitchFamily="2" charset="-122"/>
              </a:rPr>
              <a:t>Decentralized online execution of planning result</a:t>
            </a:r>
          </a:p>
          <a:p>
            <a:pPr marL="457200" indent="-457200"/>
            <a:r>
              <a:rPr lang="en-US" altLang="zh-CN" dirty="0">
                <a:solidFill>
                  <a:schemeClr val="tx1"/>
                </a:solidFill>
                <a:ea typeface="宋体" panose="02010600030101010101" pitchFamily="2" charset="-122"/>
              </a:rPr>
              <a:t>Decentralized </a:t>
            </a:r>
          </a:p>
          <a:p>
            <a:pPr marL="673100" lvl="1" indent="-457200"/>
            <a:r>
              <a:rPr lang="en-US" altLang="zh-CN" dirty="0">
                <a:solidFill>
                  <a:schemeClr val="tx1"/>
                </a:solidFill>
                <a:ea typeface="宋体" panose="02010600030101010101" pitchFamily="2" charset="-122"/>
              </a:rPr>
              <a:t>Each agent should plan cooperatively considering teammates for a global objective</a:t>
            </a:r>
          </a:p>
          <a:p>
            <a:pPr marL="673100" lvl="1" indent="-457200"/>
            <a:r>
              <a:rPr lang="en-US" altLang="zh-CN" dirty="0">
                <a:solidFill>
                  <a:schemeClr val="tx1"/>
                </a:solidFill>
                <a:ea typeface="宋体" panose="02010600030101010101" pitchFamily="2" charset="-122"/>
              </a:rPr>
              <a:t>Agents should know their teammates’ current behavior intentions (</a:t>
            </a:r>
            <a:r>
              <a:rPr lang="en-US" altLang="zh-CN" dirty="0" err="1">
                <a:solidFill>
                  <a:schemeClr val="tx1"/>
                </a:solidFill>
                <a:ea typeface="宋体" panose="02010600030101010101" pitchFamily="2" charset="-122"/>
              </a:rPr>
              <a:t>plannings</a:t>
            </a:r>
            <a:r>
              <a:rPr lang="en-US" altLang="zh-CN" dirty="0">
                <a:solidFill>
                  <a:schemeClr val="tx1"/>
                </a:solidFill>
                <a:ea typeface="宋体" panose="02010600030101010101" pitchFamily="2" charset="-122"/>
              </a:rPr>
              <a:t>/ decisions)</a:t>
            </a:r>
          </a:p>
          <a:p>
            <a:pPr marL="673100" lvl="1" indent="-457200"/>
            <a:r>
              <a:rPr lang="en-US" altLang="zh-CN" dirty="0">
                <a:solidFill>
                  <a:schemeClr val="tx1"/>
                </a:solidFill>
                <a:ea typeface="宋体" panose="02010600030101010101" pitchFamily="2" charset="-122"/>
              </a:rPr>
              <a:t>One feasible way is by prediction via teammates’ behavior models, e.g. </a:t>
            </a:r>
            <a:r>
              <a:rPr lang="en-US" altLang="zh-CN" dirty="0">
                <a:solidFill>
                  <a:srgbClr val="FF0000"/>
                </a:solidFill>
                <a:ea typeface="宋体" panose="02010600030101010101" pitchFamily="2" charset="-122"/>
              </a:rPr>
              <a:t>behavior cloning </a:t>
            </a:r>
            <a:r>
              <a:rPr lang="en-US" altLang="zh-CN" dirty="0">
                <a:solidFill>
                  <a:schemeClr val="tx1"/>
                </a:solidFill>
                <a:ea typeface="宋体" panose="02010600030101010101" pitchFamily="2" charset="-122"/>
              </a:rPr>
              <a:t>(</a:t>
            </a:r>
            <a:r>
              <a:rPr lang="en-US" altLang="zh-CN" dirty="0" err="1">
                <a:solidFill>
                  <a:schemeClr val="tx1"/>
                </a:solidFill>
                <a:ea typeface="宋体" panose="02010600030101010101" pitchFamily="2" charset="-122"/>
              </a:rPr>
              <a:t>Czechowski</a:t>
            </a:r>
            <a:r>
              <a:rPr lang="en-US" altLang="zh-CN" dirty="0">
                <a:solidFill>
                  <a:schemeClr val="tx1"/>
                </a:solidFill>
                <a:ea typeface="宋体" panose="02010600030101010101" pitchFamily="2" charset="-122"/>
              </a:rPr>
              <a:t> and </a:t>
            </a:r>
            <a:r>
              <a:rPr lang="en-US" altLang="zh-CN" dirty="0" err="1">
                <a:solidFill>
                  <a:schemeClr val="tx1"/>
                </a:solidFill>
                <a:ea typeface="宋体" panose="02010600030101010101" pitchFamily="2" charset="-122"/>
              </a:rPr>
              <a:t>Oliehoek</a:t>
            </a:r>
            <a:r>
              <a:rPr lang="en-US" altLang="zh-CN" dirty="0">
                <a:solidFill>
                  <a:schemeClr val="tx1"/>
                </a:solidFill>
                <a:ea typeface="宋体" panose="02010600030101010101" pitchFamily="2" charset="-122"/>
              </a:rPr>
              <a:t> 2020)</a:t>
            </a:r>
          </a:p>
          <a:p>
            <a:pPr marL="673100" lvl="1" indent="-457200"/>
            <a:r>
              <a:rPr lang="en-US" altLang="zh-CN" dirty="0">
                <a:solidFill>
                  <a:schemeClr val="tx1"/>
                </a:solidFill>
                <a:ea typeface="宋体" panose="02010600030101010101" pitchFamily="2" charset="-122"/>
              </a:rPr>
              <a:t>Another promising way for agents to understand teammates is by </a:t>
            </a:r>
            <a:r>
              <a:rPr lang="en-US" altLang="zh-CN" dirty="0">
                <a:solidFill>
                  <a:srgbClr val="FF0000"/>
                </a:solidFill>
                <a:ea typeface="宋体" panose="02010600030101010101" pitchFamily="2" charset="-122"/>
              </a:rPr>
              <a:t>communication</a:t>
            </a:r>
          </a:p>
        </p:txBody>
      </p:sp>
    </p:spTree>
    <p:extLst>
      <p:ext uri="{BB962C8B-B14F-4D97-AF65-F5344CB8AC3E}">
        <p14:creationId xmlns:p14="http://schemas.microsoft.com/office/powerpoint/2010/main" val="2266101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INTRODUCTION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62" name="标题 1"/>
          <p:cNvSpPr txBox="1"/>
          <p:nvPr/>
        </p:nvSpPr>
        <p:spPr>
          <a:xfrm>
            <a:off x="725347" y="1294920"/>
            <a:ext cx="7685939"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rPr>
              <a:t>Intuition</a:t>
            </a:r>
          </a:p>
        </p:txBody>
      </p:sp>
      <p:sp>
        <p:nvSpPr>
          <p:cNvPr id="3" name="Content Placeholder 2"/>
          <p:cNvSpPr>
            <a:spLocks noGrp="1"/>
          </p:cNvSpPr>
          <p:nvPr>
            <p:ph sz="half" idx="1"/>
          </p:nvPr>
        </p:nvSpPr>
        <p:spPr>
          <a:xfrm>
            <a:off x="214630" y="2010410"/>
            <a:ext cx="8715406" cy="4964668"/>
          </a:xfrm>
        </p:spPr>
        <p:txBody>
          <a:bodyPr/>
          <a:lstStyle/>
          <a:p>
            <a:pPr marL="457200" indent="-457200"/>
            <a:r>
              <a:rPr lang="en-US" altLang="zh-CN" dirty="0">
                <a:solidFill>
                  <a:schemeClr val="tx1"/>
                </a:solidFill>
                <a:ea typeface="宋体" panose="02010600030101010101" pitchFamily="2" charset="-122"/>
              </a:rPr>
              <a:t>Semantics</a:t>
            </a:r>
          </a:p>
          <a:p>
            <a:pPr marL="673100" lvl="1" indent="-457200"/>
            <a:r>
              <a:rPr lang="en-US" altLang="zh-CN" dirty="0">
                <a:solidFill>
                  <a:schemeClr val="tx1"/>
                </a:solidFill>
                <a:ea typeface="宋体" panose="02010600030101010101" pitchFamily="2" charset="-122"/>
              </a:rPr>
              <a:t>In general, human communication always uses protocols which model the </a:t>
            </a:r>
            <a:r>
              <a:rPr lang="en-US" altLang="zh-CN" dirty="0">
                <a:solidFill>
                  <a:srgbClr val="FF0000"/>
                </a:solidFill>
                <a:ea typeface="宋体" panose="02010600030101010101" pitchFamily="2" charset="-122"/>
              </a:rPr>
              <a:t>intentions</a:t>
            </a:r>
            <a:r>
              <a:rPr lang="en-US" altLang="zh-CN" dirty="0">
                <a:solidFill>
                  <a:schemeClr val="tx1"/>
                </a:solidFill>
                <a:ea typeface="宋体" panose="02010600030101010101" pitchFamily="2" charset="-122"/>
              </a:rPr>
              <a:t> with enriched semantics (aka. ontology) when cooperating.</a:t>
            </a:r>
          </a:p>
          <a:p>
            <a:pPr marL="673100" lvl="1" indent="-457200"/>
            <a:r>
              <a:rPr lang="en-US" altLang="zh-CN" dirty="0">
                <a:solidFill>
                  <a:schemeClr val="tx1"/>
                </a:solidFill>
                <a:ea typeface="宋体" panose="02010600030101010101" pitchFamily="2" charset="-122"/>
              </a:rPr>
              <a:t>Exchange possible future behavior intentions in a </a:t>
            </a:r>
            <a:r>
              <a:rPr lang="en-US" altLang="zh-CN" dirty="0">
                <a:solidFill>
                  <a:srgbClr val="FF0000"/>
                </a:solidFill>
                <a:ea typeface="宋体" panose="02010600030101010101" pitchFamily="2" charset="-122"/>
              </a:rPr>
              <a:t>highly-compressed</a:t>
            </a:r>
            <a:r>
              <a:rPr lang="en-US" altLang="zh-CN" dirty="0">
                <a:solidFill>
                  <a:schemeClr val="tx1"/>
                </a:solidFill>
                <a:ea typeface="宋体" panose="02010600030101010101" pitchFamily="2" charset="-122"/>
              </a:rPr>
              <a:t> style</a:t>
            </a:r>
          </a:p>
          <a:p>
            <a:pPr marL="673100" lvl="1" indent="-457200"/>
            <a:r>
              <a:rPr lang="en-US" altLang="zh-CN" dirty="0">
                <a:solidFill>
                  <a:schemeClr val="tx1"/>
                </a:solidFill>
                <a:ea typeface="宋体" panose="02010600030101010101" pitchFamily="2" charset="-122"/>
              </a:rPr>
              <a:t>Be extremely helpful </a:t>
            </a:r>
            <a:r>
              <a:rPr lang="en-US" altLang="zh-CN" dirty="0">
                <a:solidFill>
                  <a:srgbClr val="FF0000"/>
                </a:solidFill>
                <a:ea typeface="宋体" panose="02010600030101010101" pitchFamily="2" charset="-122"/>
              </a:rPr>
              <a:t>for local search and optimization</a:t>
            </a:r>
            <a:r>
              <a:rPr lang="en-US" altLang="zh-CN" dirty="0">
                <a:solidFill>
                  <a:schemeClr val="tx1"/>
                </a:solidFill>
                <a:ea typeface="宋体" panose="02010600030101010101" pitchFamily="2" charset="-122"/>
              </a:rPr>
              <a:t>.</a:t>
            </a:r>
          </a:p>
          <a:p>
            <a:pPr marL="673100" lvl="1" indent="-457200"/>
            <a:endParaRPr lang="en-US" altLang="zh-CN" dirty="0">
              <a:solidFill>
                <a:schemeClr val="tx1"/>
              </a:solidFill>
              <a:ea typeface="宋体" panose="02010600030101010101" pitchFamily="2" charset="-122"/>
            </a:endParaRPr>
          </a:p>
          <a:p>
            <a:pPr marL="457200" indent="-457200"/>
            <a:r>
              <a:rPr lang="en-US" altLang="zh-CN" dirty="0">
                <a:solidFill>
                  <a:schemeClr val="tx1"/>
                </a:solidFill>
                <a:ea typeface="宋体" panose="02010600030101010101" pitchFamily="2" charset="-122"/>
              </a:rPr>
              <a:t>Modularity</a:t>
            </a:r>
          </a:p>
          <a:p>
            <a:pPr marL="673100" lvl="1" indent="-457200"/>
            <a:r>
              <a:rPr lang="en-US" altLang="zh-CN" dirty="0">
                <a:solidFill>
                  <a:schemeClr val="tx1"/>
                </a:solidFill>
                <a:ea typeface="宋体" panose="02010600030101010101" pitchFamily="2" charset="-122"/>
              </a:rPr>
              <a:t>For modularity, it means that the abstraction can model the intention of individual agents at a proper </a:t>
            </a:r>
            <a:r>
              <a:rPr lang="en-US" altLang="zh-CN" dirty="0">
                <a:solidFill>
                  <a:srgbClr val="FF0000"/>
                </a:solidFill>
                <a:ea typeface="宋体" panose="02010600030101010101" pitchFamily="2" charset="-122"/>
              </a:rPr>
              <a:t>granularity</a:t>
            </a:r>
            <a:r>
              <a:rPr lang="en-US" altLang="zh-CN" dirty="0">
                <a:solidFill>
                  <a:schemeClr val="tx1"/>
                </a:solidFill>
                <a:ea typeface="宋体" panose="02010600030101010101" pitchFamily="2" charset="-122"/>
              </a:rPr>
              <a:t>.</a:t>
            </a:r>
          </a:p>
          <a:p>
            <a:pPr marL="457200" indent="-457200"/>
            <a:endParaRPr lang="en-US" altLang="zh-CN" dirty="0">
              <a:solidFill>
                <a:schemeClr val="tx1"/>
              </a:solidFill>
              <a:ea typeface="宋体" panose="02010600030101010101" pitchFamily="2" charset="-122"/>
            </a:endParaRPr>
          </a:p>
        </p:txBody>
      </p:sp>
    </p:spTree>
    <p:extLst>
      <p:ext uri="{BB962C8B-B14F-4D97-AF65-F5344CB8AC3E}">
        <p14:creationId xmlns:p14="http://schemas.microsoft.com/office/powerpoint/2010/main" val="4046090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INTRODUCTION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62" name="标题 1"/>
          <p:cNvSpPr txBox="1"/>
          <p:nvPr/>
        </p:nvSpPr>
        <p:spPr>
          <a:xfrm>
            <a:off x="725347" y="1294920"/>
            <a:ext cx="7685939"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err="1">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rPr>
              <a:t>Subgoals</a:t>
            </a:r>
            <a:r>
              <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rPr>
              <a:t>/Subtasks</a:t>
            </a:r>
          </a:p>
        </p:txBody>
      </p:sp>
      <p:pic>
        <p:nvPicPr>
          <p:cNvPr id="4" name="内容占位符 3">
            <a:extLst>
              <a:ext uri="{FF2B5EF4-FFF2-40B4-BE49-F238E27FC236}">
                <a16:creationId xmlns:a16="http://schemas.microsoft.com/office/drawing/2014/main" id="{498E4B13-1480-4550-B114-D19AE71288B4}"/>
              </a:ext>
            </a:extLst>
          </p:cNvPr>
          <p:cNvPicPr>
            <a:picLocks noGrp="1" noChangeAspect="1"/>
          </p:cNvPicPr>
          <p:nvPr>
            <p:ph sz="half" idx="1"/>
          </p:nvPr>
        </p:nvPicPr>
        <p:blipFill>
          <a:blip r:embed="rId3"/>
          <a:stretch>
            <a:fillRect/>
          </a:stretch>
        </p:blipFill>
        <p:spPr>
          <a:xfrm>
            <a:off x="2215660" y="1981381"/>
            <a:ext cx="4885714" cy="2895238"/>
          </a:xfrm>
          <a:prstGeom prst="rect">
            <a:avLst/>
          </a:prstGeom>
        </p:spPr>
      </p:pic>
      <p:sp>
        <p:nvSpPr>
          <p:cNvPr id="7" name="Content Placeholder 2">
            <a:extLst>
              <a:ext uri="{FF2B5EF4-FFF2-40B4-BE49-F238E27FC236}">
                <a16:creationId xmlns:a16="http://schemas.microsoft.com/office/drawing/2014/main" id="{194900C7-6315-42D2-B1DA-B9CEF4771C93}"/>
              </a:ext>
            </a:extLst>
          </p:cNvPr>
          <p:cNvSpPr txBox="1">
            <a:spLocks/>
          </p:cNvSpPr>
          <p:nvPr/>
        </p:nvSpPr>
        <p:spPr>
          <a:xfrm>
            <a:off x="155341" y="5459501"/>
            <a:ext cx="8845815" cy="1284141"/>
          </a:xfrm>
          <a:prstGeom prst="rect">
            <a:avLst/>
          </a:prstGeom>
        </p:spPr>
        <p:txBody>
          <a:bodyPr/>
          <a:lstStyle>
            <a:lvl1pPr marL="189230" indent="-193040" algn="l" defTabSz="914400" rtl="0" eaLnBrk="1" latinLnBrk="0" hangingPunct="1">
              <a:lnSpc>
                <a:spcPct val="90000"/>
              </a:lnSpc>
              <a:spcBef>
                <a:spcPts val="1000"/>
              </a:spcBef>
              <a:buClr>
                <a:srgbClr val="FF0000"/>
              </a:buClr>
              <a:buFont typeface="Wingdings" panose="05000000000000000000" pitchFamily="2" charset="2"/>
              <a:buChar char="l"/>
              <a:defRPr kumimoji="1" lang="zh-CN" altLang="en-US" sz="2800" kern="1200" baseline="0" dirty="0" smtClean="0">
                <a:solidFill>
                  <a:srgbClr val="88A9E3"/>
                </a:solidFill>
                <a:latin typeface="Times New Roman" panose="02020603050405020304" pitchFamily="18" charset="0"/>
                <a:ea typeface="仿宋" panose="02010609060101010101" pitchFamily="49" charset="-122"/>
                <a:cs typeface="Times New Roman" panose="02020603050405020304" pitchFamily="18" charset="0"/>
              </a:defRPr>
            </a:lvl1pPr>
            <a:lvl2pPr marL="405130" indent="-160655" algn="l" defTabSz="914400" rtl="0" eaLnBrk="1" latinLnBrk="0" hangingPunct="1">
              <a:lnSpc>
                <a:spcPct val="90000"/>
              </a:lnSpc>
              <a:spcBef>
                <a:spcPts val="500"/>
              </a:spcBef>
              <a:buClr>
                <a:srgbClr val="800080"/>
              </a:buClr>
              <a:buSzPct val="70000"/>
              <a:buFont typeface="Arial Black" panose="020B0A04020102020204" pitchFamily="34" charset="0"/>
              <a:buChar char="―"/>
              <a:defRPr sz="2000" kern="1200" baseline="0">
                <a:solidFill>
                  <a:srgbClr val="88A9E3"/>
                </a:solidFill>
                <a:latin typeface="Times New Roman" panose="02020603050405020304" pitchFamily="18" charset="0"/>
                <a:ea typeface="仿宋" panose="02010609060101010101" pitchFamily="49" charset="-122"/>
                <a:cs typeface="+mn-cs"/>
              </a:defRPr>
            </a:lvl2pPr>
            <a:lvl3pPr marL="760730" indent="-257175" algn="l" defTabSz="914400" rtl="0" eaLnBrk="1" latinLnBrk="0" hangingPunct="1">
              <a:lnSpc>
                <a:spcPct val="90000"/>
              </a:lnSpc>
              <a:spcBef>
                <a:spcPts val="500"/>
              </a:spcBef>
              <a:buFont typeface="Wingdings" panose="05000000000000000000" pitchFamily="2" charset="2"/>
              <a:buChar char="l"/>
              <a:defRPr kumimoji="1" lang="zh-CN" altLang="en-US" sz="1600" kern="1200" baseline="0" dirty="0" smtClean="0">
                <a:solidFill>
                  <a:srgbClr val="88A9E3"/>
                </a:solidFill>
                <a:latin typeface="Times New Roman" panose="02020603050405020304" pitchFamily="18" charset="0"/>
                <a:ea typeface="仿宋"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88A9E3"/>
                </a:solidFill>
                <a:latin typeface="Times New Roman" panose="02020603050405020304" pitchFamily="18" charset="0"/>
                <a:ea typeface="仿宋"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50" kern="1200" baseline="0">
                <a:solidFill>
                  <a:srgbClr val="88A9E3"/>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015"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015"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015"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015" kern="1200">
                <a:solidFill>
                  <a:schemeClr val="tx1"/>
                </a:solidFill>
                <a:latin typeface="+mn-lt"/>
                <a:ea typeface="+mn-ea"/>
                <a:cs typeface="+mn-cs"/>
              </a:defRPr>
            </a:lvl9pPr>
          </a:lstStyle>
          <a:p>
            <a:pPr marL="0" indent="0" algn="ctr">
              <a:buNone/>
            </a:pPr>
            <a:r>
              <a:rPr lang="en-US" altLang="zh-CN" dirty="0">
                <a:solidFill>
                  <a:srgbClr val="FF0000"/>
                </a:solidFill>
                <a:ea typeface="宋体" panose="02010600030101010101" pitchFamily="2" charset="-122"/>
              </a:rPr>
              <a:t>State-space division</a:t>
            </a:r>
          </a:p>
          <a:p>
            <a:pPr marL="457200" indent="-457200"/>
            <a:endParaRPr lang="en-US" altLang="zh-CN" dirty="0">
              <a:solidFill>
                <a:srgbClr val="FF0000"/>
              </a:solidFill>
              <a:ea typeface="宋体" panose="02010600030101010101" pitchFamily="2" charset="-122"/>
            </a:endParaRPr>
          </a:p>
        </p:txBody>
      </p:sp>
    </p:spTree>
    <p:extLst>
      <p:ext uri="{BB962C8B-B14F-4D97-AF65-F5344CB8AC3E}">
        <p14:creationId xmlns:p14="http://schemas.microsoft.com/office/powerpoint/2010/main" val="541929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INTRODUCTION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62" name="标题 1"/>
          <p:cNvSpPr txBox="1"/>
          <p:nvPr/>
        </p:nvSpPr>
        <p:spPr>
          <a:xfrm>
            <a:off x="725347" y="1294920"/>
            <a:ext cx="7685939"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rPr>
              <a:t>Monte Carlo Tree Search</a:t>
            </a:r>
          </a:p>
        </p:txBody>
      </p:sp>
      <p:sp>
        <p:nvSpPr>
          <p:cNvPr id="3" name="Content Placeholder 2"/>
          <p:cNvSpPr>
            <a:spLocks noGrp="1"/>
          </p:cNvSpPr>
          <p:nvPr>
            <p:ph sz="half" idx="1"/>
          </p:nvPr>
        </p:nvSpPr>
        <p:spPr>
          <a:xfrm>
            <a:off x="214630" y="2010410"/>
            <a:ext cx="8715406" cy="4964668"/>
          </a:xfrm>
        </p:spPr>
        <p:txBody>
          <a:bodyPr/>
          <a:lstStyle/>
          <a:p>
            <a:pPr marL="457200" indent="-457200"/>
            <a:r>
              <a:rPr lang="pt-BR" altLang="zh-CN" dirty="0">
                <a:solidFill>
                  <a:schemeClr val="tx1"/>
                </a:solidFill>
              </a:rPr>
              <a:t>Selection</a:t>
            </a:r>
          </a:p>
          <a:p>
            <a:pPr marL="673100" lvl="1" indent="-457200"/>
            <a:r>
              <a:rPr lang="en-US" altLang="zh-CN" dirty="0">
                <a:solidFill>
                  <a:schemeClr val="tx1"/>
                </a:solidFill>
                <a:cs typeface="Times New Roman" panose="02020603050405020304" pitchFamily="18" charset="0"/>
              </a:rPr>
              <a:t>exploration-exploitation method</a:t>
            </a:r>
            <a:endParaRPr lang="en-US" altLang="zh-CN" dirty="0">
              <a:solidFill>
                <a:schemeClr val="tx1"/>
              </a:solidFill>
              <a:latin typeface="Times New Roman" panose="02020603050405020304" pitchFamily="18" charset="0"/>
              <a:cs typeface="Times New Roman" panose="02020603050405020304" pitchFamily="18" charset="0"/>
            </a:endParaRPr>
          </a:p>
          <a:p>
            <a:pPr marL="457200" lvl="1" indent="-457200">
              <a:spcBef>
                <a:spcPts val="1000"/>
              </a:spcBef>
              <a:buClr>
                <a:srgbClr val="FF0000"/>
              </a:buClr>
              <a:buSzPct val="100000"/>
              <a:buFont typeface="Wingdings" panose="05000000000000000000" pitchFamily="2" charset="2"/>
              <a:buChar char="l"/>
            </a:pPr>
            <a:r>
              <a:rPr kumimoji="1" lang="en-US" altLang="zh-CN" sz="2800" dirty="0">
                <a:solidFill>
                  <a:schemeClr val="tx1"/>
                </a:solidFill>
                <a:cs typeface="Times New Roman" panose="02020603050405020304" pitchFamily="18" charset="0"/>
              </a:rPr>
              <a:t>Expansion</a:t>
            </a:r>
          </a:p>
          <a:p>
            <a:pPr marL="673100" lvl="1" indent="-457200"/>
            <a:r>
              <a:rPr lang="en-US" altLang="zh-CN" dirty="0">
                <a:solidFill>
                  <a:schemeClr val="tx1"/>
                </a:solidFill>
                <a:cs typeface="Times New Roman" panose="02020603050405020304" pitchFamily="18" charset="0"/>
              </a:rPr>
              <a:t>The selected leaf node is expanded by one or more child nodes representing the possible next states. Then, the children will be evaluated by rollout.</a:t>
            </a:r>
            <a:endParaRPr lang="pt-BR" altLang="zh-CN" dirty="0">
              <a:solidFill>
                <a:schemeClr val="tx1"/>
              </a:solidFill>
              <a:cs typeface="Times New Roman" panose="02020603050405020304" pitchFamily="18" charset="0"/>
            </a:endParaRPr>
          </a:p>
          <a:p>
            <a:pPr marL="457200" lvl="1" indent="-457200">
              <a:spcBef>
                <a:spcPts val="1000"/>
              </a:spcBef>
              <a:buClr>
                <a:srgbClr val="FF0000"/>
              </a:buClr>
              <a:buSzPct val="100000"/>
              <a:buFont typeface="Wingdings" panose="05000000000000000000" pitchFamily="2" charset="2"/>
              <a:buChar char="l"/>
            </a:pPr>
            <a:r>
              <a:rPr kumimoji="1" lang="en-US" altLang="zh-CN" sz="2800" dirty="0">
                <a:solidFill>
                  <a:schemeClr val="tx1"/>
                </a:solidFill>
                <a:cs typeface="Times New Roman" panose="02020603050405020304" pitchFamily="18" charset="0"/>
              </a:rPr>
              <a:t>Rollout</a:t>
            </a:r>
          </a:p>
          <a:p>
            <a:pPr marL="673100" lvl="1" indent="-457200"/>
            <a:r>
              <a:rPr lang="en-US" altLang="zh-CN" dirty="0">
                <a:solidFill>
                  <a:schemeClr val="tx1"/>
                </a:solidFill>
                <a:cs typeface="Times New Roman" panose="02020603050405020304" pitchFamily="18" charset="0"/>
              </a:rPr>
              <a:t>Given an environment model, rollout using a simulation policy, e.g. random sampling, is performed from the leaf to a maximum search depth or a terminal state.</a:t>
            </a:r>
          </a:p>
          <a:p>
            <a:pPr marL="457200" lvl="1" indent="-457200">
              <a:spcBef>
                <a:spcPts val="1000"/>
              </a:spcBef>
              <a:buClr>
                <a:srgbClr val="FF0000"/>
              </a:buClr>
              <a:buSzPct val="100000"/>
              <a:buFont typeface="Wingdings" panose="05000000000000000000" pitchFamily="2" charset="2"/>
              <a:buChar char="l"/>
            </a:pPr>
            <a:r>
              <a:rPr kumimoji="1" lang="en-US" altLang="zh-CN" sz="2800" dirty="0">
                <a:solidFill>
                  <a:schemeClr val="tx1"/>
                </a:solidFill>
                <a:cs typeface="Times New Roman" panose="02020603050405020304" pitchFamily="18" charset="0"/>
              </a:rPr>
              <a:t>Backpropagation</a:t>
            </a:r>
            <a:endParaRPr kumimoji="1" lang="pt-BR" altLang="zh-CN" sz="2800" dirty="0">
              <a:solidFill>
                <a:schemeClr val="tx1"/>
              </a:solidFill>
              <a:cs typeface="Times New Roman" panose="02020603050405020304" pitchFamily="18" charset="0"/>
            </a:endParaRPr>
          </a:p>
          <a:p>
            <a:pPr marL="673100" lvl="1" indent="-457200"/>
            <a:r>
              <a:rPr lang="en-US" altLang="zh-CN" dirty="0">
                <a:solidFill>
                  <a:schemeClr val="tx1"/>
                </a:solidFill>
                <a:cs typeface="Times New Roman" panose="02020603050405020304" pitchFamily="18" charset="0"/>
              </a:rPr>
              <a:t>The simulated reward by rollout is used to update the value estimates and visit counts of each node in the path from the leaf node backward to the root node.</a:t>
            </a:r>
            <a:endParaRPr lang="pt-BR" altLang="zh-CN" dirty="0">
              <a:solidFill>
                <a:schemeClr val="tx1"/>
              </a:solidFill>
              <a:cs typeface="Times New Roman" panose="02020603050405020304" pitchFamily="18" charset="0"/>
            </a:endParaRPr>
          </a:p>
        </p:txBody>
      </p:sp>
      <p:pic>
        <p:nvPicPr>
          <p:cNvPr id="5" name="图片 4">
            <a:extLst>
              <a:ext uri="{FF2B5EF4-FFF2-40B4-BE49-F238E27FC236}">
                <a16:creationId xmlns:a16="http://schemas.microsoft.com/office/drawing/2014/main" id="{42BBE4FD-97CB-4535-84F3-B86709DAE82C}"/>
              </a:ext>
            </a:extLst>
          </p:cNvPr>
          <p:cNvPicPr>
            <a:picLocks noChangeAspect="1"/>
          </p:cNvPicPr>
          <p:nvPr/>
        </p:nvPicPr>
        <p:blipFill>
          <a:blip r:embed="rId3"/>
          <a:stretch>
            <a:fillRect/>
          </a:stretch>
        </p:blipFill>
        <p:spPr>
          <a:xfrm>
            <a:off x="4568316" y="2099962"/>
            <a:ext cx="2466667" cy="838095"/>
          </a:xfrm>
          <a:prstGeom prst="rect">
            <a:avLst/>
          </a:prstGeom>
        </p:spPr>
      </p:pic>
    </p:spTree>
    <p:extLst>
      <p:ext uri="{BB962C8B-B14F-4D97-AF65-F5344CB8AC3E}">
        <p14:creationId xmlns:p14="http://schemas.microsoft.com/office/powerpoint/2010/main" val="1761336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INTRODUCTION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62" name="标题 1"/>
          <p:cNvSpPr txBox="1"/>
          <p:nvPr/>
        </p:nvSpPr>
        <p:spPr>
          <a:xfrm>
            <a:off x="725347" y="1294920"/>
            <a:ext cx="7685939"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rPr>
              <a:t>Decentralized Monte Carlo Tree Search</a:t>
            </a:r>
          </a:p>
        </p:txBody>
      </p:sp>
      <p:sp>
        <p:nvSpPr>
          <p:cNvPr id="3" name="Content Placeholder 2"/>
          <p:cNvSpPr>
            <a:spLocks noGrp="1"/>
          </p:cNvSpPr>
          <p:nvPr>
            <p:ph sz="half" idx="1"/>
          </p:nvPr>
        </p:nvSpPr>
        <p:spPr>
          <a:xfrm>
            <a:off x="214630" y="2010410"/>
            <a:ext cx="8715406" cy="4964668"/>
          </a:xfrm>
        </p:spPr>
        <p:txBody>
          <a:bodyPr/>
          <a:lstStyle/>
          <a:p>
            <a:pPr marL="457200" indent="-457200"/>
            <a:r>
              <a:rPr lang="en-US" altLang="zh-CN" dirty="0">
                <a:solidFill>
                  <a:schemeClr val="tx1"/>
                </a:solidFill>
              </a:rPr>
              <a:t>Action sequences</a:t>
            </a:r>
          </a:p>
          <a:p>
            <a:pPr marL="673100" lvl="1" indent="-457200"/>
            <a:r>
              <a:rPr lang="en-US" altLang="zh-CN" dirty="0">
                <a:solidFill>
                  <a:schemeClr val="tx1"/>
                </a:solidFill>
              </a:rPr>
              <a:t>the set of feasible primitive action sequences     for agent I</a:t>
            </a:r>
          </a:p>
          <a:p>
            <a:pPr marL="673100" lvl="1" indent="-457200"/>
            <a:r>
              <a:rPr lang="zh-CN" altLang="en-US" dirty="0">
                <a:solidFill>
                  <a:schemeClr val="tx1"/>
                </a:solidFill>
              </a:rPr>
              <a:t>    </a:t>
            </a:r>
            <a:r>
              <a:rPr lang="en-US" altLang="zh-CN" dirty="0">
                <a:solidFill>
                  <a:schemeClr val="tx1"/>
                </a:solidFill>
              </a:rPr>
              <a:t>:=</a:t>
            </a:r>
            <a:endParaRPr lang="en-US" altLang="zh-CN" dirty="0">
              <a:solidFill>
                <a:schemeClr val="tx1"/>
              </a:solidFill>
              <a:latin typeface="Times New Roman" panose="02020603050405020304" pitchFamily="18" charset="0"/>
              <a:cs typeface="Times New Roman" panose="02020603050405020304" pitchFamily="18" charset="0"/>
            </a:endParaRPr>
          </a:p>
          <a:p>
            <a:pPr marL="457200" lvl="1" indent="-457200">
              <a:spcBef>
                <a:spcPts val="1000"/>
              </a:spcBef>
              <a:buClr>
                <a:srgbClr val="FF0000"/>
              </a:buClr>
              <a:buSzPct val="100000"/>
              <a:buFont typeface="Wingdings" panose="05000000000000000000" pitchFamily="2" charset="2"/>
              <a:buChar char="l"/>
            </a:pPr>
            <a:r>
              <a:rPr kumimoji="1" lang="en-US" altLang="zh-CN" sz="2800" dirty="0">
                <a:solidFill>
                  <a:schemeClr val="tx1"/>
                </a:solidFill>
                <a:cs typeface="Times New Roman" panose="02020603050405020304" pitchFamily="18" charset="0"/>
              </a:rPr>
              <a:t>Intention</a:t>
            </a:r>
          </a:p>
          <a:p>
            <a:pPr marL="673100" lvl="1" indent="-457200"/>
            <a:r>
              <a:rPr lang="en-US" altLang="zh-CN" dirty="0">
                <a:solidFill>
                  <a:schemeClr val="tx1"/>
                </a:solidFill>
                <a:cs typeface="Times New Roman" panose="02020603050405020304" pitchFamily="18" charset="0"/>
              </a:rPr>
              <a:t>The intention of agent </a:t>
            </a:r>
            <a:r>
              <a:rPr lang="en-US" altLang="zh-CN" dirty="0" err="1">
                <a:solidFill>
                  <a:schemeClr val="tx1"/>
                </a:solidFill>
                <a:cs typeface="Times New Roman" panose="02020603050405020304" pitchFamily="18" charset="0"/>
              </a:rPr>
              <a:t>i</a:t>
            </a:r>
            <a:r>
              <a:rPr lang="en-US" altLang="zh-CN" dirty="0">
                <a:solidFill>
                  <a:schemeClr val="tx1"/>
                </a:solidFill>
                <a:cs typeface="Times New Roman" panose="02020603050405020304" pitchFamily="18" charset="0"/>
              </a:rPr>
              <a:t> is defined as a </a:t>
            </a:r>
            <a:r>
              <a:rPr lang="en-US" altLang="zh-CN" dirty="0">
                <a:solidFill>
                  <a:srgbClr val="FF0000"/>
                </a:solidFill>
                <a:cs typeface="Times New Roman" panose="02020603050405020304" pitchFamily="18" charset="0"/>
              </a:rPr>
              <a:t>probability distribution </a:t>
            </a:r>
            <a:r>
              <a:rPr lang="en-US" altLang="zh-CN" dirty="0">
                <a:solidFill>
                  <a:schemeClr val="tx1"/>
                </a:solidFill>
                <a:cs typeface="Times New Roman" panose="02020603050405020304" pitchFamily="18" charset="0"/>
              </a:rPr>
              <a:t>q</a:t>
            </a:r>
            <a:r>
              <a:rPr lang="en-US" altLang="zh-CN" baseline="30000" dirty="0">
                <a:solidFill>
                  <a:schemeClr val="tx1"/>
                </a:solidFill>
                <a:cs typeface="Times New Roman" panose="02020603050405020304" pitchFamily="18" charset="0"/>
              </a:rPr>
              <a:t>i</a:t>
            </a:r>
            <a:r>
              <a:rPr lang="en-US" altLang="zh-CN" dirty="0">
                <a:solidFill>
                  <a:schemeClr val="tx1"/>
                </a:solidFill>
                <a:cs typeface="Times New Roman" panose="02020603050405020304" pitchFamily="18" charset="0"/>
              </a:rPr>
              <a:t> over feasible action sequences</a:t>
            </a:r>
          </a:p>
          <a:p>
            <a:pPr marL="673100" lvl="1" indent="-457200"/>
            <a:r>
              <a:rPr lang="en-US" altLang="zh-CN" dirty="0">
                <a:solidFill>
                  <a:schemeClr val="tx1"/>
                </a:solidFill>
                <a:cs typeface="Times New Roman" panose="02020603050405020304" pitchFamily="18" charset="0"/>
              </a:rPr>
              <a:t>                The teammates’ intentions except for agent </a:t>
            </a:r>
            <a:r>
              <a:rPr lang="en-US" altLang="zh-CN" dirty="0" err="1">
                <a:solidFill>
                  <a:schemeClr val="tx1"/>
                </a:solidFill>
                <a:cs typeface="Times New Roman" panose="02020603050405020304" pitchFamily="18" charset="0"/>
              </a:rPr>
              <a:t>i</a:t>
            </a:r>
            <a:endParaRPr lang="en-US" altLang="zh-CN" dirty="0">
              <a:solidFill>
                <a:schemeClr val="tx1"/>
              </a:solidFill>
              <a:cs typeface="Times New Roman" panose="02020603050405020304" pitchFamily="18" charset="0"/>
            </a:endParaRPr>
          </a:p>
          <a:p>
            <a:pPr marL="457200" lvl="1" indent="-457200">
              <a:spcBef>
                <a:spcPts val="1000"/>
              </a:spcBef>
              <a:buClr>
                <a:srgbClr val="FF0000"/>
              </a:buClr>
              <a:buSzPct val="100000"/>
              <a:buFont typeface="Wingdings" panose="05000000000000000000" pitchFamily="2" charset="2"/>
              <a:buChar char="l"/>
            </a:pPr>
            <a:r>
              <a:rPr kumimoji="1" lang="en-US" altLang="zh-CN" sz="2800" dirty="0">
                <a:solidFill>
                  <a:schemeClr val="tx1"/>
                </a:solidFill>
                <a:cs typeface="Times New Roman" panose="02020603050405020304" pitchFamily="18" charset="0"/>
              </a:rPr>
              <a:t>Three Phases</a:t>
            </a:r>
          </a:p>
          <a:p>
            <a:pPr marL="673100" lvl="1" indent="-457200"/>
            <a:r>
              <a:rPr lang="en-US" altLang="zh-CN" dirty="0">
                <a:solidFill>
                  <a:srgbClr val="FF0000"/>
                </a:solidFill>
              </a:rPr>
              <a:t>Local Tree Search</a:t>
            </a:r>
            <a:r>
              <a:rPr lang="en-US" altLang="zh-CN" dirty="0">
                <a:solidFill>
                  <a:schemeClr val="tx1"/>
                </a:solidFill>
              </a:rPr>
              <a:t>: it leverages the power of MCTS to select an effective and compact sample space of feasible action sequences</a:t>
            </a:r>
          </a:p>
          <a:p>
            <a:pPr marL="673100" lvl="1" indent="-457200"/>
            <a:r>
              <a:rPr lang="en-US" altLang="zh-CN" dirty="0">
                <a:solidFill>
                  <a:srgbClr val="FF0000"/>
                </a:solidFill>
              </a:rPr>
              <a:t>Local Intention Update</a:t>
            </a:r>
            <a:r>
              <a:rPr lang="en-US" altLang="zh-CN" dirty="0">
                <a:solidFill>
                  <a:schemeClr val="tx1"/>
                </a:solidFill>
              </a:rPr>
              <a:t>: a distributed gradient descent method is leveraged to further optimize the probability distribution</a:t>
            </a:r>
          </a:p>
          <a:p>
            <a:pPr marL="673100" lvl="1" indent="-457200"/>
            <a:r>
              <a:rPr lang="en-US" altLang="zh-CN" dirty="0">
                <a:solidFill>
                  <a:srgbClr val="FF0000"/>
                </a:solidFill>
              </a:rPr>
              <a:t>Global Intention Sharing</a:t>
            </a:r>
            <a:r>
              <a:rPr lang="en-US" altLang="zh-CN" dirty="0">
                <a:solidFill>
                  <a:schemeClr val="tx1"/>
                </a:solidFill>
              </a:rPr>
              <a:t>: the updated local intention is published</a:t>
            </a:r>
          </a:p>
        </p:txBody>
      </p:sp>
      <p:pic>
        <p:nvPicPr>
          <p:cNvPr id="4" name="图片 3">
            <a:extLst>
              <a:ext uri="{FF2B5EF4-FFF2-40B4-BE49-F238E27FC236}">
                <a16:creationId xmlns:a16="http://schemas.microsoft.com/office/drawing/2014/main" id="{624896A1-2691-49B2-92BB-828A0921A324}"/>
              </a:ext>
            </a:extLst>
          </p:cNvPr>
          <p:cNvPicPr>
            <a:picLocks noChangeAspect="1"/>
          </p:cNvPicPr>
          <p:nvPr/>
        </p:nvPicPr>
        <p:blipFill>
          <a:blip r:embed="rId3"/>
          <a:stretch>
            <a:fillRect/>
          </a:stretch>
        </p:blipFill>
        <p:spPr>
          <a:xfrm>
            <a:off x="3370617" y="2147911"/>
            <a:ext cx="333333" cy="219048"/>
          </a:xfrm>
          <a:prstGeom prst="rect">
            <a:avLst/>
          </a:prstGeom>
        </p:spPr>
      </p:pic>
      <p:pic>
        <p:nvPicPr>
          <p:cNvPr id="6" name="图片 5">
            <a:extLst>
              <a:ext uri="{FF2B5EF4-FFF2-40B4-BE49-F238E27FC236}">
                <a16:creationId xmlns:a16="http://schemas.microsoft.com/office/drawing/2014/main" id="{8DBC6890-12EB-4828-B96E-A6250F01CF99}"/>
              </a:ext>
            </a:extLst>
          </p:cNvPr>
          <p:cNvPicPr>
            <a:picLocks noChangeAspect="1"/>
          </p:cNvPicPr>
          <p:nvPr/>
        </p:nvPicPr>
        <p:blipFill>
          <a:blip r:embed="rId4"/>
          <a:stretch>
            <a:fillRect/>
          </a:stretch>
        </p:blipFill>
        <p:spPr>
          <a:xfrm>
            <a:off x="5583920" y="2506368"/>
            <a:ext cx="238095" cy="190476"/>
          </a:xfrm>
          <a:prstGeom prst="rect">
            <a:avLst/>
          </a:prstGeom>
        </p:spPr>
      </p:pic>
      <p:pic>
        <p:nvPicPr>
          <p:cNvPr id="9" name="图片 8">
            <a:extLst>
              <a:ext uri="{FF2B5EF4-FFF2-40B4-BE49-F238E27FC236}">
                <a16:creationId xmlns:a16="http://schemas.microsoft.com/office/drawing/2014/main" id="{A58ADBD8-CABC-423B-8F0D-FE6EF6153CC4}"/>
              </a:ext>
            </a:extLst>
          </p:cNvPr>
          <p:cNvPicPr>
            <a:picLocks noChangeAspect="1"/>
          </p:cNvPicPr>
          <p:nvPr/>
        </p:nvPicPr>
        <p:blipFill>
          <a:blip r:embed="rId4"/>
          <a:stretch>
            <a:fillRect/>
          </a:stretch>
        </p:blipFill>
        <p:spPr>
          <a:xfrm>
            <a:off x="948242" y="2886490"/>
            <a:ext cx="238095" cy="190476"/>
          </a:xfrm>
          <a:prstGeom prst="rect">
            <a:avLst/>
          </a:prstGeom>
        </p:spPr>
      </p:pic>
      <p:pic>
        <p:nvPicPr>
          <p:cNvPr id="7" name="图片 6">
            <a:extLst>
              <a:ext uri="{FF2B5EF4-FFF2-40B4-BE49-F238E27FC236}">
                <a16:creationId xmlns:a16="http://schemas.microsoft.com/office/drawing/2014/main" id="{46855D8C-EE45-4128-81B8-EBC59DD56A36}"/>
              </a:ext>
            </a:extLst>
          </p:cNvPr>
          <p:cNvPicPr>
            <a:picLocks noChangeAspect="1"/>
          </p:cNvPicPr>
          <p:nvPr/>
        </p:nvPicPr>
        <p:blipFill>
          <a:blip r:embed="rId5"/>
          <a:stretch>
            <a:fillRect/>
          </a:stretch>
        </p:blipFill>
        <p:spPr>
          <a:xfrm>
            <a:off x="1582977" y="2847803"/>
            <a:ext cx="1371429" cy="247619"/>
          </a:xfrm>
          <a:prstGeom prst="rect">
            <a:avLst/>
          </a:prstGeom>
        </p:spPr>
      </p:pic>
      <p:pic>
        <p:nvPicPr>
          <p:cNvPr id="8" name="图片 7">
            <a:extLst>
              <a:ext uri="{FF2B5EF4-FFF2-40B4-BE49-F238E27FC236}">
                <a16:creationId xmlns:a16="http://schemas.microsoft.com/office/drawing/2014/main" id="{DE62BE63-40DD-4D4B-835D-1BA4E5A36EFF}"/>
              </a:ext>
            </a:extLst>
          </p:cNvPr>
          <p:cNvPicPr>
            <a:picLocks noChangeAspect="1"/>
          </p:cNvPicPr>
          <p:nvPr/>
        </p:nvPicPr>
        <p:blipFill>
          <a:blip r:embed="rId6"/>
          <a:stretch>
            <a:fillRect/>
          </a:stretch>
        </p:blipFill>
        <p:spPr>
          <a:xfrm>
            <a:off x="2182977" y="3309952"/>
            <a:ext cx="771429" cy="238095"/>
          </a:xfrm>
          <a:prstGeom prst="rect">
            <a:avLst/>
          </a:prstGeom>
        </p:spPr>
      </p:pic>
      <p:pic>
        <p:nvPicPr>
          <p:cNvPr id="10" name="图片 9">
            <a:extLst>
              <a:ext uri="{FF2B5EF4-FFF2-40B4-BE49-F238E27FC236}">
                <a16:creationId xmlns:a16="http://schemas.microsoft.com/office/drawing/2014/main" id="{C5C030D0-248C-4C48-BA6D-D04C26B0F2B2}"/>
              </a:ext>
            </a:extLst>
          </p:cNvPr>
          <p:cNvPicPr>
            <a:picLocks noChangeAspect="1"/>
          </p:cNvPicPr>
          <p:nvPr/>
        </p:nvPicPr>
        <p:blipFill>
          <a:blip r:embed="rId7"/>
          <a:stretch>
            <a:fillRect/>
          </a:stretch>
        </p:blipFill>
        <p:spPr>
          <a:xfrm>
            <a:off x="1067289" y="4306521"/>
            <a:ext cx="904762" cy="276190"/>
          </a:xfrm>
          <a:prstGeom prst="rect">
            <a:avLst/>
          </a:prstGeom>
        </p:spPr>
      </p:pic>
    </p:spTree>
    <p:extLst>
      <p:ext uri="{BB962C8B-B14F-4D97-AF65-F5344CB8AC3E}">
        <p14:creationId xmlns:p14="http://schemas.microsoft.com/office/powerpoint/2010/main" val="400888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INTRODUCTION </a:t>
            </a:r>
            <a:endParaRPr lang="zh-CN" altLang="en-US" dirty="0"/>
          </a:p>
        </p:txBody>
      </p:sp>
      <p:sp>
        <p:nvSpPr>
          <p:cNvPr id="61" name="圆角矩形 95"/>
          <p:cNvSpPr>
            <a:spLocks noChangeArrowheads="1"/>
          </p:cNvSpPr>
          <p:nvPr/>
        </p:nvSpPr>
        <p:spPr bwMode="auto">
          <a:xfrm>
            <a:off x="551602" y="1398499"/>
            <a:ext cx="8213831" cy="1469535"/>
          </a:xfrm>
          <a:prstGeom prst="roundRect">
            <a:avLst>
              <a:gd name="adj" fmla="val 130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round/>
              </a14:hiddenLine>
            </a:ext>
          </a:extLst>
        </p:spPr>
        <p:txBody>
          <a:bodyPr lIns="0" r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en-US" altLang="zh-CN" sz="2800" dirty="0">
              <a:solidFill>
                <a:srgbClr val="C00000"/>
              </a:solidFill>
              <a:latin typeface="微软雅黑" panose="020B0503020204020204" pitchFamily="34" charset="-122"/>
              <a:ea typeface="微软雅黑" panose="020B0503020204020204" pitchFamily="34" charset="-122"/>
            </a:endParaRPr>
          </a:p>
        </p:txBody>
      </p:sp>
      <p:sp>
        <p:nvSpPr>
          <p:cNvPr id="62" name="标题 1"/>
          <p:cNvSpPr txBox="1"/>
          <p:nvPr/>
        </p:nvSpPr>
        <p:spPr>
          <a:xfrm>
            <a:off x="725347" y="1294920"/>
            <a:ext cx="7685939" cy="790013"/>
          </a:xfrm>
          <a:prstGeom prst="rect">
            <a:avLst/>
          </a:prstGeom>
        </p:spPr>
        <p:txBody>
          <a:bodyPr>
            <a:noAutofit/>
          </a:bodyPr>
          <a:lstStyle>
            <a:lvl1pPr algn="r" defTabSz="914400" rtl="0" eaLnBrk="1" latinLnBrk="0" hangingPunct="1">
              <a:lnSpc>
                <a:spcPct val="90000"/>
              </a:lnSpc>
              <a:spcBef>
                <a:spcPct val="0"/>
              </a:spcBef>
              <a:buNone/>
              <a:defRPr kumimoji="1" lang="zh-CN" altLang="en-US" sz="3200" b="1" kern="1200" dirty="0">
                <a:solidFill>
                  <a:srgbClr val="CC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cs typeface="+mj-cs"/>
              </a:defRPr>
            </a:lvl1pPr>
          </a:lstStyle>
          <a:p>
            <a:pPr algn="ctr">
              <a:lnSpc>
                <a:spcPct val="120000"/>
              </a:lnSpc>
            </a:pPr>
            <a:r>
              <a:rPr lang="en-US" altLang="zh-CN" b="0" dirty="0">
                <a:solidFill>
                  <a:schemeClr val="tx1"/>
                </a:solidFill>
                <a:effectLst>
                  <a:outerShdw blurRad="38100" dist="38100" dir="2700000" algn="tl">
                    <a:srgbClr val="000000">
                      <a:alpha val="0"/>
                    </a:srgbClr>
                  </a:outerShdw>
                </a:effectLst>
                <a:latin typeface="Times New Roman" panose="02020603050405020304" pitchFamily="18" charset="0"/>
                <a:ea typeface="微软雅黑" panose="020B0503020204020204" pitchFamily="34" charset="-122"/>
                <a:cs typeface="Times New Roman" panose="02020603050405020304" pitchFamily="18" charset="0"/>
              </a:rPr>
              <a:t>Dec-POMDP</a:t>
            </a:r>
          </a:p>
        </p:txBody>
      </p:sp>
      <p:sp>
        <p:nvSpPr>
          <p:cNvPr id="3" name="Content Placeholder 2"/>
          <p:cNvSpPr>
            <a:spLocks noGrp="1"/>
          </p:cNvSpPr>
          <p:nvPr>
            <p:ph sz="half" idx="1"/>
          </p:nvPr>
        </p:nvSpPr>
        <p:spPr>
          <a:xfrm>
            <a:off x="214630" y="2010410"/>
            <a:ext cx="8715406" cy="4964668"/>
          </a:xfrm>
        </p:spPr>
        <p:txBody>
          <a:bodyPr/>
          <a:lstStyle/>
          <a:p>
            <a:pPr marL="457200" indent="-457200"/>
            <a:r>
              <a:rPr lang="pt-BR" altLang="zh-CN" dirty="0">
                <a:solidFill>
                  <a:schemeClr val="tx1"/>
                </a:solidFill>
              </a:rPr>
              <a:t>⟨N, S,U, P, r,γ, ρ</a:t>
            </a:r>
            <a:r>
              <a:rPr lang="pt-BR" altLang="zh-CN" baseline="-25000" dirty="0">
                <a:solidFill>
                  <a:schemeClr val="tx1"/>
                </a:solidFill>
              </a:rPr>
              <a:t>0</a:t>
            </a:r>
            <a:r>
              <a:rPr lang="pt-BR" altLang="zh-CN" dirty="0">
                <a:solidFill>
                  <a:schemeClr val="tx1"/>
                </a:solidFill>
              </a:rPr>
              <a:t>, o, Ω⟩</a:t>
            </a:r>
          </a:p>
          <a:p>
            <a:pPr marL="673100" lvl="1" indent="-457200"/>
            <a:r>
              <a:rPr lang="en-US" altLang="zh-CN" dirty="0">
                <a:solidFill>
                  <a:schemeClr val="tx1"/>
                </a:solidFill>
                <a:latin typeface="Times New Roman" panose="02020603050405020304" pitchFamily="18" charset="0"/>
                <a:cs typeface="Times New Roman" panose="02020603050405020304" pitchFamily="18" charset="0"/>
              </a:rPr>
              <a:t>a mapping from states to actions</a:t>
            </a:r>
          </a:p>
          <a:p>
            <a:pPr marL="673100" lvl="1" indent="-457200"/>
            <a:r>
              <a:rPr lang="en-US" altLang="zh-CN" dirty="0">
                <a:solidFill>
                  <a:schemeClr val="tx1"/>
                </a:solidFill>
                <a:cs typeface="Times New Roman" panose="02020603050405020304" pitchFamily="18" charset="0"/>
              </a:rPr>
              <a:t>where</a:t>
            </a:r>
            <a:endParaRPr lang="en-US" altLang="zh-CN" dirty="0">
              <a:solidFill>
                <a:schemeClr val="tx1"/>
              </a:solidFill>
              <a:latin typeface="Times New Roman" panose="02020603050405020304" pitchFamily="18" charset="0"/>
              <a:cs typeface="Times New Roman" panose="02020603050405020304" pitchFamily="18" charset="0"/>
            </a:endParaRPr>
          </a:p>
          <a:p>
            <a:pPr marL="215900" lvl="1" indent="0">
              <a:buNone/>
            </a:pPr>
            <a:endParaRPr lang="en-US" altLang="zh-CN" dirty="0">
              <a:solidFill>
                <a:schemeClr val="tx1"/>
              </a:solidFill>
              <a:latin typeface="Times New Roman" panose="02020603050405020304" pitchFamily="18" charset="0"/>
              <a:cs typeface="Times New Roman" panose="02020603050405020304" pitchFamily="18" charset="0"/>
            </a:endParaRPr>
          </a:p>
          <a:p>
            <a:pPr marL="673100" lvl="1" indent="-457200"/>
            <a:r>
              <a:rPr lang="en-US" altLang="zh-CN" dirty="0">
                <a:solidFill>
                  <a:schemeClr val="tx1"/>
                </a:solidFill>
                <a:cs typeface="Times New Roman" panose="02020603050405020304" pitchFamily="18" charset="0"/>
              </a:rPr>
              <a:t>Observations</a:t>
            </a:r>
          </a:p>
          <a:p>
            <a:pPr marL="673100" lvl="1" indent="-457200"/>
            <a:r>
              <a:rPr lang="en-US" altLang="zh-CN" dirty="0">
                <a:solidFill>
                  <a:schemeClr val="tx1"/>
                </a:solidFill>
                <a:cs typeface="Times New Roman" panose="02020603050405020304" pitchFamily="18" charset="0"/>
              </a:rPr>
              <a:t>Policy  </a:t>
            </a:r>
          </a:p>
          <a:p>
            <a:pPr marL="673100" lvl="1" indent="-457200"/>
            <a:r>
              <a:rPr lang="en-US" altLang="zh-CN" dirty="0">
                <a:solidFill>
                  <a:schemeClr val="tx1"/>
                </a:solidFill>
                <a:cs typeface="Times New Roman" panose="02020603050405020304" pitchFamily="18" charset="0"/>
              </a:rPr>
              <a:t>Cumulative reward</a:t>
            </a:r>
          </a:p>
          <a:p>
            <a:pPr marL="673100" lvl="1" indent="-457200"/>
            <a:r>
              <a:rPr lang="en-US" altLang="zh-CN" dirty="0">
                <a:solidFill>
                  <a:schemeClr val="tx1"/>
                </a:solidFill>
                <a:cs typeface="Times New Roman" panose="02020603050405020304" pitchFamily="18" charset="0"/>
              </a:rPr>
              <a:t>Target  </a:t>
            </a:r>
          </a:p>
          <a:p>
            <a:pPr marL="457200" lvl="1" indent="-457200">
              <a:spcBef>
                <a:spcPts val="1000"/>
              </a:spcBef>
              <a:buClr>
                <a:srgbClr val="FF0000"/>
              </a:buClr>
              <a:buSzPct val="100000"/>
              <a:buFont typeface="Wingdings" panose="05000000000000000000" pitchFamily="2" charset="2"/>
              <a:buChar char="l"/>
            </a:pPr>
            <a:r>
              <a:rPr kumimoji="1" lang="pt-BR" altLang="zh-CN" sz="2800" dirty="0">
                <a:solidFill>
                  <a:schemeClr val="tx1"/>
                </a:solidFill>
                <a:cs typeface="Times New Roman" panose="02020603050405020304" pitchFamily="18" charset="0"/>
              </a:rPr>
              <a:t>Dec-POMDP with Communication</a:t>
            </a:r>
          </a:p>
          <a:p>
            <a:pPr marL="673100" lvl="1" indent="-457200"/>
            <a:r>
              <a:rPr lang="pt-BR" altLang="zh-CN" dirty="0">
                <a:solidFill>
                  <a:schemeClr val="tx1"/>
                </a:solidFill>
                <a:cs typeface="Times New Roman" panose="02020603050405020304" pitchFamily="18" charset="0"/>
              </a:rPr>
              <a:t>communication topology graph </a:t>
            </a:r>
            <a:r>
              <a:rPr lang="en-US" altLang="zh-CN" dirty="0">
                <a:solidFill>
                  <a:schemeClr val="tx1"/>
                </a:solidFill>
                <a:cs typeface="Times New Roman" panose="02020603050405020304" pitchFamily="18" charset="0"/>
              </a:rPr>
              <a:t>A</a:t>
            </a:r>
          </a:p>
          <a:p>
            <a:pPr marL="673100" lvl="1" indent="-457200"/>
            <a:r>
              <a:rPr lang="en-US" altLang="zh-CN" dirty="0">
                <a:solidFill>
                  <a:schemeClr val="tx1"/>
                </a:solidFill>
                <a:cs typeface="Times New Roman" panose="02020603050405020304" pitchFamily="18" charset="0"/>
              </a:rPr>
              <a:t>             </a:t>
            </a:r>
            <a:r>
              <a:rPr lang="en-US" altLang="zh-CN" dirty="0" err="1">
                <a:solidFill>
                  <a:schemeClr val="tx1"/>
                </a:solidFill>
                <a:cs typeface="Times New Roman" panose="02020603050405020304" pitchFamily="18" charset="0"/>
              </a:rPr>
              <a:t>i</a:t>
            </a:r>
            <a:r>
              <a:rPr lang="en-US" altLang="zh-CN" dirty="0">
                <a:solidFill>
                  <a:schemeClr val="tx1"/>
                </a:solidFill>
                <a:cs typeface="Times New Roman" panose="02020603050405020304" pitchFamily="18" charset="0"/>
              </a:rPr>
              <a:t> needs to receive a message from j, 0 otherwise.</a:t>
            </a:r>
          </a:p>
          <a:p>
            <a:pPr marL="673100" lvl="1" indent="-457200"/>
            <a:r>
              <a:rPr lang="pt-BR" altLang="zh-CN" dirty="0">
                <a:solidFill>
                  <a:schemeClr val="tx1"/>
                </a:solidFill>
                <a:cs typeface="Times New Roman" panose="02020603050405020304" pitchFamily="18" charset="0"/>
              </a:rPr>
              <a:t>draw observation </a:t>
            </a:r>
          </a:p>
          <a:p>
            <a:pPr marL="673100" lvl="1" indent="-457200"/>
            <a:r>
              <a:rPr lang="pt-BR" altLang="zh-CN" dirty="0">
                <a:solidFill>
                  <a:schemeClr val="tx1"/>
                </a:solidFill>
                <a:cs typeface="Times New Roman" panose="02020603050405020304" pitchFamily="18" charset="0"/>
              </a:rPr>
              <a:t>state-action </a:t>
            </a:r>
            <a:r>
              <a:rPr lang="en-US" altLang="zh-CN" dirty="0">
                <a:solidFill>
                  <a:schemeClr val="tx1"/>
                </a:solidFill>
                <a:cs typeface="Times New Roman" panose="02020603050405020304" pitchFamily="18" charset="0"/>
              </a:rPr>
              <a:t>and value </a:t>
            </a:r>
            <a:r>
              <a:rPr lang="pt-BR" altLang="zh-CN" dirty="0">
                <a:solidFill>
                  <a:schemeClr val="tx1"/>
                </a:solidFill>
                <a:cs typeface="Times New Roman" panose="02020603050405020304" pitchFamily="18" charset="0"/>
              </a:rPr>
              <a:t>Q-function </a:t>
            </a:r>
          </a:p>
        </p:txBody>
      </p:sp>
      <p:pic>
        <p:nvPicPr>
          <p:cNvPr id="4" name="图片 3">
            <a:extLst>
              <a:ext uri="{FF2B5EF4-FFF2-40B4-BE49-F238E27FC236}">
                <a16:creationId xmlns:a16="http://schemas.microsoft.com/office/drawing/2014/main" id="{15E8E105-61D7-48F5-A9D8-A485AA49AF6A}"/>
              </a:ext>
            </a:extLst>
          </p:cNvPr>
          <p:cNvPicPr>
            <a:picLocks noChangeAspect="1"/>
          </p:cNvPicPr>
          <p:nvPr/>
        </p:nvPicPr>
        <p:blipFill>
          <a:blip r:embed="rId3"/>
          <a:stretch>
            <a:fillRect/>
          </a:stretch>
        </p:blipFill>
        <p:spPr>
          <a:xfrm>
            <a:off x="1724348" y="2890199"/>
            <a:ext cx="1171429" cy="219048"/>
          </a:xfrm>
          <a:prstGeom prst="rect">
            <a:avLst/>
          </a:prstGeom>
        </p:spPr>
      </p:pic>
      <p:pic>
        <p:nvPicPr>
          <p:cNvPr id="6" name="图片 5">
            <a:extLst>
              <a:ext uri="{FF2B5EF4-FFF2-40B4-BE49-F238E27FC236}">
                <a16:creationId xmlns:a16="http://schemas.microsoft.com/office/drawing/2014/main" id="{D03E0696-E1B3-4D17-88D6-6A6CEDE159F4}"/>
              </a:ext>
            </a:extLst>
          </p:cNvPr>
          <p:cNvPicPr>
            <a:picLocks noChangeAspect="1"/>
          </p:cNvPicPr>
          <p:nvPr/>
        </p:nvPicPr>
        <p:blipFill>
          <a:blip r:embed="rId4"/>
          <a:stretch>
            <a:fillRect/>
          </a:stretch>
        </p:blipFill>
        <p:spPr>
          <a:xfrm>
            <a:off x="3024234" y="2883087"/>
            <a:ext cx="1628571" cy="247619"/>
          </a:xfrm>
          <a:prstGeom prst="rect">
            <a:avLst/>
          </a:prstGeom>
        </p:spPr>
      </p:pic>
      <p:pic>
        <p:nvPicPr>
          <p:cNvPr id="7" name="图片 6">
            <a:extLst>
              <a:ext uri="{FF2B5EF4-FFF2-40B4-BE49-F238E27FC236}">
                <a16:creationId xmlns:a16="http://schemas.microsoft.com/office/drawing/2014/main" id="{548D5132-4149-4886-BE37-2ADB9242FA72}"/>
              </a:ext>
            </a:extLst>
          </p:cNvPr>
          <p:cNvPicPr>
            <a:picLocks noChangeAspect="1"/>
          </p:cNvPicPr>
          <p:nvPr/>
        </p:nvPicPr>
        <p:blipFill>
          <a:blip r:embed="rId5"/>
          <a:stretch>
            <a:fillRect/>
          </a:stretch>
        </p:blipFill>
        <p:spPr>
          <a:xfrm>
            <a:off x="4781262" y="2892610"/>
            <a:ext cx="2228571" cy="228571"/>
          </a:xfrm>
          <a:prstGeom prst="rect">
            <a:avLst/>
          </a:prstGeom>
        </p:spPr>
      </p:pic>
      <p:pic>
        <p:nvPicPr>
          <p:cNvPr id="8" name="图片 7">
            <a:extLst>
              <a:ext uri="{FF2B5EF4-FFF2-40B4-BE49-F238E27FC236}">
                <a16:creationId xmlns:a16="http://schemas.microsoft.com/office/drawing/2014/main" id="{0BE92FD3-27FD-460D-A384-2C88F34C0A3F}"/>
              </a:ext>
            </a:extLst>
          </p:cNvPr>
          <p:cNvPicPr>
            <a:picLocks noChangeAspect="1"/>
          </p:cNvPicPr>
          <p:nvPr/>
        </p:nvPicPr>
        <p:blipFill>
          <a:blip r:embed="rId6"/>
          <a:stretch>
            <a:fillRect/>
          </a:stretch>
        </p:blipFill>
        <p:spPr>
          <a:xfrm>
            <a:off x="7138290" y="2857327"/>
            <a:ext cx="1600000" cy="228571"/>
          </a:xfrm>
          <a:prstGeom prst="rect">
            <a:avLst/>
          </a:prstGeom>
        </p:spPr>
      </p:pic>
      <p:pic>
        <p:nvPicPr>
          <p:cNvPr id="9" name="图片 8">
            <a:extLst>
              <a:ext uri="{FF2B5EF4-FFF2-40B4-BE49-F238E27FC236}">
                <a16:creationId xmlns:a16="http://schemas.microsoft.com/office/drawing/2014/main" id="{1500D1F8-8E8C-4E99-B6EB-712008AC2D7F}"/>
              </a:ext>
            </a:extLst>
          </p:cNvPr>
          <p:cNvPicPr>
            <a:picLocks noChangeAspect="1"/>
          </p:cNvPicPr>
          <p:nvPr/>
        </p:nvPicPr>
        <p:blipFill>
          <a:blip r:embed="rId7"/>
          <a:stretch>
            <a:fillRect/>
          </a:stretch>
        </p:blipFill>
        <p:spPr>
          <a:xfrm>
            <a:off x="1724348" y="3200429"/>
            <a:ext cx="847619" cy="228571"/>
          </a:xfrm>
          <a:prstGeom prst="rect">
            <a:avLst/>
          </a:prstGeom>
        </p:spPr>
      </p:pic>
      <p:pic>
        <p:nvPicPr>
          <p:cNvPr id="10" name="图片 9">
            <a:extLst>
              <a:ext uri="{FF2B5EF4-FFF2-40B4-BE49-F238E27FC236}">
                <a16:creationId xmlns:a16="http://schemas.microsoft.com/office/drawing/2014/main" id="{E846D465-B3F7-4301-8E42-D69E6120CF13}"/>
              </a:ext>
            </a:extLst>
          </p:cNvPr>
          <p:cNvPicPr>
            <a:picLocks noChangeAspect="1"/>
          </p:cNvPicPr>
          <p:nvPr/>
        </p:nvPicPr>
        <p:blipFill>
          <a:blip r:embed="rId8"/>
          <a:stretch>
            <a:fillRect/>
          </a:stretch>
        </p:blipFill>
        <p:spPr>
          <a:xfrm>
            <a:off x="2490726" y="3611634"/>
            <a:ext cx="1980952" cy="219048"/>
          </a:xfrm>
          <a:prstGeom prst="rect">
            <a:avLst/>
          </a:prstGeom>
        </p:spPr>
      </p:pic>
      <p:pic>
        <p:nvPicPr>
          <p:cNvPr id="11" name="图片 10">
            <a:extLst>
              <a:ext uri="{FF2B5EF4-FFF2-40B4-BE49-F238E27FC236}">
                <a16:creationId xmlns:a16="http://schemas.microsoft.com/office/drawing/2014/main" id="{B382425A-A522-443C-A3C1-7C271040439E}"/>
              </a:ext>
            </a:extLst>
          </p:cNvPr>
          <p:cNvPicPr>
            <a:picLocks noChangeAspect="1"/>
          </p:cNvPicPr>
          <p:nvPr/>
        </p:nvPicPr>
        <p:blipFill>
          <a:blip r:embed="rId9"/>
          <a:stretch>
            <a:fillRect/>
          </a:stretch>
        </p:blipFill>
        <p:spPr>
          <a:xfrm>
            <a:off x="2490726" y="3881311"/>
            <a:ext cx="2257143" cy="257143"/>
          </a:xfrm>
          <a:prstGeom prst="rect">
            <a:avLst/>
          </a:prstGeom>
        </p:spPr>
      </p:pic>
      <p:pic>
        <p:nvPicPr>
          <p:cNvPr id="12" name="图片 11">
            <a:extLst>
              <a:ext uri="{FF2B5EF4-FFF2-40B4-BE49-F238E27FC236}">
                <a16:creationId xmlns:a16="http://schemas.microsoft.com/office/drawing/2014/main" id="{39833BB3-561A-4C74-A5DF-193AB7784A38}"/>
              </a:ext>
            </a:extLst>
          </p:cNvPr>
          <p:cNvPicPr>
            <a:picLocks noChangeAspect="1"/>
          </p:cNvPicPr>
          <p:nvPr/>
        </p:nvPicPr>
        <p:blipFill>
          <a:blip r:embed="rId10"/>
          <a:stretch>
            <a:fillRect/>
          </a:stretch>
        </p:blipFill>
        <p:spPr>
          <a:xfrm>
            <a:off x="3194955" y="4230808"/>
            <a:ext cx="1980952" cy="361905"/>
          </a:xfrm>
          <a:prstGeom prst="rect">
            <a:avLst/>
          </a:prstGeom>
        </p:spPr>
      </p:pic>
      <p:pic>
        <p:nvPicPr>
          <p:cNvPr id="13" name="图片 12">
            <a:extLst>
              <a:ext uri="{FF2B5EF4-FFF2-40B4-BE49-F238E27FC236}">
                <a16:creationId xmlns:a16="http://schemas.microsoft.com/office/drawing/2014/main" id="{5796323A-137F-48FF-B920-82F1127BEB2C}"/>
              </a:ext>
            </a:extLst>
          </p:cNvPr>
          <p:cNvPicPr>
            <a:picLocks noChangeAspect="1"/>
          </p:cNvPicPr>
          <p:nvPr/>
        </p:nvPicPr>
        <p:blipFill>
          <a:blip r:embed="rId11"/>
          <a:stretch>
            <a:fillRect/>
          </a:stretch>
        </p:blipFill>
        <p:spPr>
          <a:xfrm>
            <a:off x="2572156" y="4592713"/>
            <a:ext cx="1200000" cy="390476"/>
          </a:xfrm>
          <a:prstGeom prst="rect">
            <a:avLst/>
          </a:prstGeom>
        </p:spPr>
      </p:pic>
      <p:pic>
        <p:nvPicPr>
          <p:cNvPr id="14" name="图片 13">
            <a:extLst>
              <a:ext uri="{FF2B5EF4-FFF2-40B4-BE49-F238E27FC236}">
                <a16:creationId xmlns:a16="http://schemas.microsoft.com/office/drawing/2014/main" id="{8CC72797-F894-462E-B03C-5544410DCDB3}"/>
              </a:ext>
            </a:extLst>
          </p:cNvPr>
          <p:cNvPicPr>
            <a:picLocks noChangeAspect="1"/>
          </p:cNvPicPr>
          <p:nvPr/>
        </p:nvPicPr>
        <p:blipFill>
          <a:blip r:embed="rId12"/>
          <a:stretch>
            <a:fillRect/>
          </a:stretch>
        </p:blipFill>
        <p:spPr>
          <a:xfrm>
            <a:off x="1051757" y="5800489"/>
            <a:ext cx="657143" cy="238095"/>
          </a:xfrm>
          <a:prstGeom prst="rect">
            <a:avLst/>
          </a:prstGeom>
        </p:spPr>
      </p:pic>
      <p:pic>
        <p:nvPicPr>
          <p:cNvPr id="15" name="图片 14">
            <a:extLst>
              <a:ext uri="{FF2B5EF4-FFF2-40B4-BE49-F238E27FC236}">
                <a16:creationId xmlns:a16="http://schemas.microsoft.com/office/drawing/2014/main" id="{9D6A99E3-4035-4788-BA05-FD1F573BD889}"/>
              </a:ext>
            </a:extLst>
          </p:cNvPr>
          <p:cNvPicPr>
            <a:picLocks noChangeAspect="1"/>
          </p:cNvPicPr>
          <p:nvPr/>
        </p:nvPicPr>
        <p:blipFill>
          <a:blip r:embed="rId13"/>
          <a:stretch>
            <a:fillRect/>
          </a:stretch>
        </p:blipFill>
        <p:spPr>
          <a:xfrm>
            <a:off x="2967090" y="6048425"/>
            <a:ext cx="1742857" cy="238095"/>
          </a:xfrm>
          <a:prstGeom prst="rect">
            <a:avLst/>
          </a:prstGeom>
        </p:spPr>
      </p:pic>
      <p:pic>
        <p:nvPicPr>
          <p:cNvPr id="16" name="图片 15">
            <a:extLst>
              <a:ext uri="{FF2B5EF4-FFF2-40B4-BE49-F238E27FC236}">
                <a16:creationId xmlns:a16="http://schemas.microsoft.com/office/drawing/2014/main" id="{059D5963-76E1-48A3-97EC-47AEFB405B3A}"/>
              </a:ext>
            </a:extLst>
          </p:cNvPr>
          <p:cNvPicPr>
            <a:picLocks noChangeAspect="1"/>
          </p:cNvPicPr>
          <p:nvPr/>
        </p:nvPicPr>
        <p:blipFill>
          <a:blip r:embed="rId14"/>
          <a:stretch>
            <a:fillRect/>
          </a:stretch>
        </p:blipFill>
        <p:spPr>
          <a:xfrm>
            <a:off x="4419443" y="6383177"/>
            <a:ext cx="2495238" cy="247619"/>
          </a:xfrm>
          <a:prstGeom prst="rect">
            <a:avLst/>
          </a:prstGeom>
        </p:spPr>
      </p:pic>
      <p:pic>
        <p:nvPicPr>
          <p:cNvPr id="17" name="图片 16">
            <a:extLst>
              <a:ext uri="{FF2B5EF4-FFF2-40B4-BE49-F238E27FC236}">
                <a16:creationId xmlns:a16="http://schemas.microsoft.com/office/drawing/2014/main" id="{71C4EE49-BF4E-42D9-99BE-1B2BB1E04A01}"/>
              </a:ext>
            </a:extLst>
          </p:cNvPr>
          <p:cNvPicPr>
            <a:picLocks noChangeAspect="1"/>
          </p:cNvPicPr>
          <p:nvPr/>
        </p:nvPicPr>
        <p:blipFill>
          <a:blip r:embed="rId15"/>
          <a:stretch>
            <a:fillRect/>
          </a:stretch>
        </p:blipFill>
        <p:spPr>
          <a:xfrm>
            <a:off x="7009833" y="6393111"/>
            <a:ext cx="1685714" cy="276190"/>
          </a:xfrm>
          <a:prstGeom prst="rect">
            <a:avLst/>
          </a:prstGeom>
        </p:spPr>
      </p:pic>
    </p:spTree>
    <p:extLst>
      <p:ext uri="{BB962C8B-B14F-4D97-AF65-F5344CB8AC3E}">
        <p14:creationId xmlns:p14="http://schemas.microsoft.com/office/powerpoint/2010/main" val="3574051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U">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1122</TotalTime>
  <Words>3669</Words>
  <Application>Microsoft Office PowerPoint</Application>
  <PresentationFormat>全屏显示(4:3)</PresentationFormat>
  <Paragraphs>299</Paragraphs>
  <Slides>23</Slides>
  <Notes>22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仿宋</vt:lpstr>
      <vt:lpstr>黑体</vt:lpstr>
      <vt:lpstr>华文新魏</vt:lpstr>
      <vt:lpstr>宋体</vt:lpstr>
      <vt:lpstr>微软雅黑</vt:lpstr>
      <vt:lpstr>Arial</vt:lpstr>
      <vt:lpstr>Arial Black</vt:lpstr>
      <vt:lpstr>Calibri</vt:lpstr>
      <vt:lpstr>Times New Roman</vt:lpstr>
      <vt:lpstr>Wingdings</vt:lpstr>
      <vt:lpstr>THU</vt:lpstr>
      <vt:lpstr>PowerPoint 演示文稿</vt:lpstr>
      <vt:lpstr>目录</vt:lpstr>
      <vt:lpstr>INTRODUCTION </vt:lpstr>
      <vt:lpstr>INTRODUCTION </vt:lpstr>
      <vt:lpstr>INTRODUCTION </vt:lpstr>
      <vt:lpstr>INTRODUCTION </vt:lpstr>
      <vt:lpstr>INTRODUCTION </vt:lpstr>
      <vt:lpstr>INTRODUCTION </vt:lpstr>
      <vt:lpstr>INTRODUCTION </vt:lpstr>
      <vt:lpstr>目录</vt:lpstr>
      <vt:lpstr>METHODOLOGY </vt:lpstr>
      <vt:lpstr>METHODOLOGY </vt:lpstr>
      <vt:lpstr>METHODOLOGY </vt:lpstr>
      <vt:lpstr>METHODOLOGY </vt:lpstr>
      <vt:lpstr>METHODOLOGY </vt:lpstr>
      <vt:lpstr>METHODOLOGY </vt:lpstr>
      <vt:lpstr>METHODOLOGY </vt:lpstr>
      <vt:lpstr>METHODOLOGY </vt:lpstr>
      <vt:lpstr>目录</vt:lpstr>
      <vt:lpstr>NUMERICAL EXPERIMENTS </vt:lpstr>
      <vt:lpstr>NUMERICAL EXPERIMENTS </vt:lpstr>
      <vt:lpstr>目录</vt:lpstr>
      <vt:lpstr>Thanks</vt:lpstr>
    </vt:vector>
  </TitlesOfParts>
  <Company>THU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GHOST580.COM</dc:creator>
  <cp:lastModifiedBy>NostalLD</cp:lastModifiedBy>
  <cp:revision>1012</cp:revision>
  <dcterms:created xsi:type="dcterms:W3CDTF">2018-06-12T03:09:00Z</dcterms:created>
  <dcterms:modified xsi:type="dcterms:W3CDTF">2021-11-08T09:18:56Z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2052-11.8.2.8875</vt:lpwstr>
  </property>
</Properties>
</file>