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53" r:id="rId3"/>
    <p:sldId id="410" r:id="rId4"/>
    <p:sldId id="515" r:id="rId5"/>
    <p:sldId id="516" r:id="rId6"/>
    <p:sldId id="542" r:id="rId7"/>
    <p:sldId id="501" r:id="rId8"/>
    <p:sldId id="502" r:id="rId9"/>
    <p:sldId id="531" r:id="rId10"/>
    <p:sldId id="543" r:id="rId11"/>
    <p:sldId id="511" r:id="rId12"/>
    <p:sldId id="526" r:id="rId13"/>
    <p:sldId id="541" r:id="rId14"/>
    <p:sldId id="517" r:id="rId15"/>
    <p:sldId id="424"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A9E3"/>
    <a:srgbClr val="5280D3"/>
    <a:srgbClr val="EDEDED"/>
    <a:srgbClr val="4C7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70623" autoAdjust="0"/>
  </p:normalViewPr>
  <p:slideViewPr>
    <p:cSldViewPr snapToGrid="0">
      <p:cViewPr varScale="1">
        <p:scale>
          <a:sx n="80" d="100"/>
          <a:sy n="80" d="100"/>
        </p:scale>
        <p:origin x="1176" y="96"/>
      </p:cViewPr>
      <p:guideLst>
        <p:guide orient="horz" pos="2160"/>
        <p:guide pos="2880"/>
      </p:guideLst>
    </p:cSldViewPr>
  </p:slideViewPr>
  <p:notesTextViewPr>
    <p:cViewPr>
      <p:scale>
        <a:sx n="1" d="1"/>
        <a:sy n="1" d="1"/>
      </p:scale>
      <p:origin x="0" y="0"/>
    </p:cViewPr>
  </p:notesText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A9EE6-C7F5-4D25-A747-36C1F12A39DE}" type="datetimeFigureOut">
              <a:rPr lang="zh-CN" altLang="en-US" smtClean="0"/>
              <a:t>2021/12/27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9E9D4-A3FA-4B20-95AF-FA27FCBA53E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59E9D4-A3FA-4B20-95AF-FA27FCBA53E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我们不实施昂贵的协议（</a:t>
            </a:r>
            <a:r>
              <a:rPr lang="en-US" altLang="zh-CN" dirty="0"/>
              <a:t>Heider</a:t>
            </a:r>
            <a:r>
              <a:rPr lang="zh-CN" altLang="en-US" dirty="0"/>
              <a:t>和</a:t>
            </a:r>
            <a:r>
              <a:rPr lang="en-US" altLang="zh-CN" dirty="0"/>
              <a:t>Simmel 1944</a:t>
            </a:r>
            <a:r>
              <a:rPr lang="zh-CN" altLang="en-US" dirty="0"/>
              <a:t>），而是通过引入新的辅助奖励信号，鼓励代理通过动作进行隐式通信</a:t>
            </a:r>
            <a:endParaRPr lang="en-US" altLang="zh-CN" dirty="0"/>
          </a:p>
          <a:p>
            <a:r>
              <a:rPr lang="zh-CN" altLang="en-US" dirty="0"/>
              <a:t>要做到这一点，请注意，在集中式设置代理中，我有能力参考其对手的信念模型−</a:t>
            </a:r>
            <a:r>
              <a:rPr lang="en-US" altLang="zh-CN" dirty="0" err="1"/>
              <a:t>i</a:t>
            </a:r>
            <a:r>
              <a:rPr lang="zh-CN" altLang="en-US" dirty="0"/>
              <a:t>（</a:t>
            </a:r>
            <a:r>
              <a:rPr lang="en-US" altLang="zh-CN" dirty="0"/>
              <a:t>xi | h−</a:t>
            </a:r>
            <a:r>
              <a:rPr lang="zh-CN" altLang="en-US" dirty="0"/>
              <a:t>因此，利用其他代理持有其私有信息席的信念这一事实。</a:t>
            </a:r>
            <a:endParaRPr lang="en-US" altLang="zh-CN" dirty="0"/>
          </a:p>
          <a:p>
            <a:r>
              <a:rPr lang="zh-CN" altLang="en-US" dirty="0"/>
              <a:t>事实上使代理</a:t>
            </a:r>
            <a:r>
              <a:rPr lang="en-US" altLang="zh-CN" dirty="0"/>
              <a:t>I</a:t>
            </a:r>
            <a:r>
              <a:rPr lang="zh-CN" altLang="en-US" dirty="0"/>
              <a:t>能够了解哪些动作使这两个量更接近，从而学习信息行为。</a:t>
            </a:r>
            <a:endParaRPr lang="en-US" altLang="zh-CN" dirty="0"/>
          </a:p>
          <a:p>
            <a:r>
              <a:rPr lang="zh-CN" altLang="en-US" dirty="0"/>
              <a:t>这可以通过一个辅助奖励信号来实现，该信号旨在鼓励信息行动交流：</a:t>
            </a:r>
            <a:endParaRPr lang="en-US" altLang="zh-CN" dirty="0"/>
          </a:p>
          <a:p>
            <a:endParaRPr lang="en-US" altLang="zh-CN" dirty="0"/>
          </a:p>
          <a:p>
            <a:r>
              <a:rPr lang="zh-CN" altLang="en-US" dirty="0"/>
              <a:t>换句话说，</a:t>
            </a:r>
            <a:r>
              <a:rPr lang="en-US" altLang="zh-CN" dirty="0" err="1"/>
              <a:t>ri</a:t>
            </a:r>
            <a:r>
              <a:rPr lang="en-US" altLang="zh-CN" dirty="0"/>
              <a:t> c</a:t>
            </a:r>
            <a:r>
              <a:rPr lang="zh-CN" altLang="en-US" dirty="0"/>
              <a:t>，</a:t>
            </a:r>
            <a:r>
              <a:rPr lang="en-US" altLang="zh-CN" dirty="0"/>
              <a:t>t</a:t>
            </a:r>
            <a:r>
              <a:rPr lang="zh-CN" altLang="en-US" dirty="0"/>
              <a:t>鼓励交流，因为它与对手信念的改善成正比（对于固定信念模型）−</a:t>
            </a:r>
            <a:r>
              <a:rPr lang="en-US" altLang="zh-CN" dirty="0" err="1"/>
              <a:t>i</a:t>
            </a:r>
            <a:r>
              <a:rPr lang="en-US" altLang="zh-CN" dirty="0"/>
              <a:t>[k]</a:t>
            </a:r>
            <a:r>
              <a:rPr lang="zh-CN" altLang="en-US" dirty="0"/>
              <a:t>（</a:t>
            </a:r>
            <a:r>
              <a:rPr lang="en-US" altLang="zh-CN" dirty="0"/>
              <a:t>xi | h</a:t>
            </a:r>
            <a:r>
              <a:rPr lang="zh-CN" altLang="en-US" dirty="0"/>
              <a:t>）−</a:t>
            </a:r>
            <a:r>
              <a:rPr lang="en-US" altLang="zh-CN" dirty="0" err="1"/>
              <a:t>i</a:t>
            </a:r>
            <a:r>
              <a:rPr lang="en-US" altLang="zh-CN" dirty="0"/>
              <a:t> t+1</a:t>
            </a:r>
            <a:r>
              <a:rPr lang="zh-CN" altLang="en-US" dirty="0"/>
              <a:t>），通过其与地面真相的接近度来测量，这是由对手观察代理</a:t>
            </a:r>
            <a:r>
              <a:rPr lang="en-US" altLang="zh-CN" dirty="0" err="1"/>
              <a:t>i</a:t>
            </a:r>
            <a:r>
              <a:rPr lang="zh-CN" altLang="en-US" dirty="0"/>
              <a:t>的动作</a:t>
            </a:r>
            <a:r>
              <a:rPr lang="en-US" altLang="zh-CN" dirty="0"/>
              <a:t>ai t</a:t>
            </a:r>
            <a:r>
              <a:rPr lang="zh-CN" altLang="en-US" dirty="0"/>
              <a:t>得出的。</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10</a:t>
            </a:fld>
            <a:endParaRPr lang="zh-CN" altLang="en-US"/>
          </a:p>
        </p:txBody>
      </p:sp>
    </p:spTree>
    <p:extLst>
      <p:ext uri="{BB962C8B-B14F-4D97-AF65-F5344CB8AC3E}">
        <p14:creationId xmlns:p14="http://schemas.microsoft.com/office/powerpoint/2010/main" val="171958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深度强化学习（</a:t>
            </a:r>
            <a:r>
              <a:rPr lang="en-US" altLang="zh-CN" dirty="0"/>
              <a:t>RL</a:t>
            </a:r>
            <a:r>
              <a:rPr lang="zh-CN" altLang="en-US" dirty="0"/>
              <a:t>）近年来取得了显著的成绩。这导致应用程序和方法的数量急剧增加。最近的工作探索了单智能体场景之外的学习，并考虑了多智能体学习（</a:t>
            </a:r>
            <a:r>
              <a:rPr lang="en-US" altLang="zh-CN" dirty="0"/>
              <a:t>MAL</a:t>
            </a:r>
            <a:r>
              <a:rPr lang="zh-CN" altLang="en-US" dirty="0"/>
              <a:t>）场景。初步结果表明，在复杂的多智能体领域取得了成功，但仍有一些挑战需要解决。本文的主要目的是提供当前多智能体深度强化学习（</a:t>
            </a:r>
            <a:r>
              <a:rPr lang="en-US" altLang="zh-CN" dirty="0"/>
              <a:t>MDRL</a:t>
            </a:r>
            <a:r>
              <a:rPr lang="zh-CN" altLang="en-US" dirty="0"/>
              <a:t>）文献的清晰概述。</a:t>
            </a:r>
            <a:endParaRPr lang="en-US" altLang="zh-CN" dirty="0"/>
          </a:p>
          <a:p>
            <a:endParaRPr lang="en-US" altLang="zh-CN" dirty="0"/>
          </a:p>
          <a:p>
            <a:r>
              <a:rPr lang="zh-CN" altLang="en-US" dirty="0"/>
              <a:t>首先，我们简要回顾了</a:t>
            </a:r>
            <a:r>
              <a:rPr lang="en-US" altLang="zh-CN" dirty="0"/>
              <a:t>RL</a:t>
            </a:r>
            <a:r>
              <a:rPr lang="zh-CN" altLang="en-US" dirty="0"/>
              <a:t>中的关键算法，如</a:t>
            </a:r>
            <a:r>
              <a:rPr lang="en-US" altLang="zh-CN" dirty="0"/>
              <a:t>Q-</a:t>
            </a:r>
            <a:r>
              <a:rPr lang="zh-CN" altLang="en-US" dirty="0"/>
              <a:t>学习和强化</a:t>
            </a:r>
            <a:endParaRPr lang="en-US" altLang="zh-CN" dirty="0"/>
          </a:p>
          <a:p>
            <a:endParaRPr lang="en-US" altLang="zh-CN" dirty="0"/>
          </a:p>
          <a:p>
            <a:r>
              <a:rPr lang="zh-CN" altLang="en-US" dirty="0"/>
              <a:t>之后，我们介绍了</a:t>
            </a:r>
            <a:r>
              <a:rPr lang="en-US" altLang="zh-CN" dirty="0"/>
              <a:t>multiagent</a:t>
            </a:r>
            <a:r>
              <a:rPr lang="zh-CN" altLang="en-US" dirty="0"/>
              <a:t>环境，并概述主要挑战和结果</a:t>
            </a:r>
          </a:p>
        </p:txBody>
      </p:sp>
      <p:sp>
        <p:nvSpPr>
          <p:cNvPr id="4" name="灯片编号占位符 3"/>
          <p:cNvSpPr>
            <a:spLocks noGrp="1"/>
          </p:cNvSpPr>
          <p:nvPr>
            <p:ph type="sldNum" sz="quarter" idx="10"/>
          </p:nvPr>
        </p:nvSpPr>
        <p:spPr/>
        <p:txBody>
          <a:bodyPr/>
          <a:lstStyle/>
          <a:p>
            <a:fld id="{B259E9D4-A3FA-4B20-95AF-FA27FCBA53EA}" type="slidenum">
              <a:rPr lang="zh-CN" altLang="en-US" smtClean="0"/>
              <a:t>11</a:t>
            </a:fld>
            <a:endParaRPr lang="zh-CN" altLang="en-US"/>
          </a:p>
        </p:txBody>
      </p:sp>
    </p:spTree>
    <p:extLst>
      <p:ext uri="{BB962C8B-B14F-4D97-AF65-F5344CB8AC3E}">
        <p14:creationId xmlns:p14="http://schemas.microsoft.com/office/powerpoint/2010/main" val="746673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j-ea"/>
                <a:ea typeface="+mj-ea"/>
              </a:rPr>
              <a:t>我们在一个矩阵纸牌游戏中测试了我们的</a:t>
            </a:r>
            <a:r>
              <a:rPr lang="en-US" altLang="zh-CN" dirty="0">
                <a:latin typeface="+mj-ea"/>
                <a:ea typeface="+mj-ea"/>
              </a:rPr>
              <a:t>PBL</a:t>
            </a:r>
            <a:r>
              <a:rPr lang="zh-CN" altLang="en-US" dirty="0">
                <a:latin typeface="+mj-ea"/>
                <a:ea typeface="+mj-ea"/>
              </a:rPr>
              <a:t>算法，其中隐式通信策略是实现全局最优的必要条件。</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12</a:t>
            </a:fld>
            <a:endParaRPr lang="zh-CN" altLang="en-US"/>
          </a:p>
        </p:txBody>
      </p:sp>
    </p:spTree>
    <p:extLst>
      <p:ext uri="{BB962C8B-B14F-4D97-AF65-F5344CB8AC3E}">
        <p14:creationId xmlns:p14="http://schemas.microsoft.com/office/powerpoint/2010/main" val="727078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j-ea"/>
                <a:ea typeface="+mj-ea"/>
              </a:rPr>
              <a:t>独立玩家（</a:t>
            </a:r>
            <a:r>
              <a:rPr lang="en-US" altLang="zh-CN" dirty="0">
                <a:latin typeface="+mj-ea"/>
                <a:ea typeface="+mj-ea"/>
              </a:rPr>
              <a:t>IP</a:t>
            </a:r>
            <a:r>
              <a:rPr lang="zh-CN" altLang="en-US" dirty="0">
                <a:latin typeface="+mj-ea"/>
                <a:ea typeface="+mj-ea"/>
              </a:rPr>
              <a:t>）：一个玩家在不考虑其他玩家存在的情况下独立出价。</a:t>
            </a:r>
            <a:endParaRPr lang="en-US" altLang="zh-CN" dirty="0">
              <a:latin typeface="+mj-ea"/>
              <a:ea typeface="+mj-ea"/>
            </a:endParaRPr>
          </a:p>
          <a:p>
            <a:endParaRPr lang="en-US" altLang="zh-CN" dirty="0">
              <a:latin typeface="+mj-ea"/>
              <a:ea typeface="+mj-ea"/>
            </a:endParaRPr>
          </a:p>
          <a:p>
            <a:r>
              <a:rPr lang="zh-CN" altLang="en-US" dirty="0">
                <a:latin typeface="+mj-ea"/>
                <a:ea typeface="+mj-ea"/>
              </a:rPr>
              <a:t>无通信奖励（</a:t>
            </a:r>
            <a:r>
              <a:rPr lang="en-US" altLang="zh-CN" dirty="0">
                <a:latin typeface="+mj-ea"/>
                <a:ea typeface="+mj-ea"/>
              </a:rPr>
              <a:t>NCR</a:t>
            </a:r>
            <a:r>
              <a:rPr lang="zh-CN" altLang="en-US" dirty="0">
                <a:latin typeface="+mj-ea"/>
                <a:ea typeface="+mj-ea"/>
              </a:rPr>
              <a:t>）：需要问的一个重要问题是，额外的通信辅助奖励</a:t>
            </a:r>
            <a:r>
              <a:rPr lang="en-US" altLang="zh-CN" dirty="0" err="1">
                <a:latin typeface="+mj-ea"/>
                <a:ea typeface="+mj-ea"/>
              </a:rPr>
              <a:t>rc</a:t>
            </a:r>
            <a:r>
              <a:rPr lang="zh-CN" altLang="en-US" dirty="0">
                <a:latin typeface="+mj-ea"/>
                <a:ea typeface="+mj-ea"/>
              </a:rPr>
              <a:t>在学习良好的投标策略方面有多大益处。为了回答这个问题，我们使用与</a:t>
            </a:r>
            <a:r>
              <a:rPr lang="en-US" altLang="zh-CN" dirty="0">
                <a:latin typeface="+mj-ea"/>
                <a:ea typeface="+mj-ea"/>
              </a:rPr>
              <a:t>PBL</a:t>
            </a:r>
            <a:r>
              <a:rPr lang="zh-CN" altLang="en-US" dirty="0">
                <a:latin typeface="+mj-ea"/>
                <a:ea typeface="+mj-ea"/>
              </a:rPr>
              <a:t>相同的架构和训练计划实现了一个基线，但将通信奖励权重设置为零，</a:t>
            </a:r>
            <a:r>
              <a:rPr lang="en-US" altLang="zh-CN" dirty="0">
                <a:latin typeface="+mj-ea"/>
                <a:ea typeface="+mj-ea"/>
              </a:rPr>
              <a:t>α=0</a:t>
            </a:r>
            <a:r>
              <a:rPr lang="zh-CN" altLang="en-US" dirty="0">
                <a:latin typeface="+mj-ea"/>
                <a:ea typeface="+mj-ea"/>
              </a:rPr>
              <a:t>。</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13</a:t>
            </a:fld>
            <a:endParaRPr lang="zh-CN" altLang="en-US"/>
          </a:p>
        </p:txBody>
      </p:sp>
    </p:spTree>
    <p:extLst>
      <p:ext uri="{BB962C8B-B14F-4D97-AF65-F5344CB8AC3E}">
        <p14:creationId xmlns:p14="http://schemas.microsoft.com/office/powerpoint/2010/main" val="2091185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59E9D4-A3FA-4B20-95AF-FA27FCBA53EA}" type="slidenum">
              <a:rPr lang="zh-CN" altLang="en-US" smtClean="0"/>
              <a:t>14</a:t>
            </a:fld>
            <a:endParaRPr lang="zh-CN" altLang="en-US"/>
          </a:p>
        </p:txBody>
      </p:sp>
    </p:spTree>
    <p:extLst>
      <p:ext uri="{BB962C8B-B14F-4D97-AF65-F5344CB8AC3E}">
        <p14:creationId xmlns:p14="http://schemas.microsoft.com/office/powerpoint/2010/main" val="197793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59E9D4-A3FA-4B20-95AF-FA27FCBA53E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在协作式多智能体系统中，通信对于智能体学会作为一个集体而不是一个个体集合的行为至关重要。</a:t>
            </a:r>
            <a:endParaRPr lang="en-US" altLang="zh-CN" dirty="0"/>
          </a:p>
          <a:p>
            <a:r>
              <a:rPr lang="zh-CN" altLang="en-US" dirty="0"/>
              <a:t>这在不完善的信息环境中尤为重要，因为在这种环境中，私人信息对成功至关重要。在这种情况下，代理之间需要高效的通信协议来进行私有信息交换、协调联合行动探索和真实世界状态推断。</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在典型的多智能体强化学习（</a:t>
            </a:r>
            <a:r>
              <a:rPr lang="en-US" altLang="zh-CN" dirty="0"/>
              <a:t>MARL</a:t>
            </a:r>
            <a:r>
              <a:rPr lang="zh-CN" altLang="en-US" dirty="0"/>
              <a:t>）环境中，设计师将明确的沟通渠道融入其中，希望在概念上类似于语言或口头沟通，这对于人类互动非常重要</a:t>
            </a:r>
            <a:endParaRPr lang="en-US" altLang="zh-CN" dirty="0"/>
          </a:p>
          <a:p>
            <a:r>
              <a:rPr lang="zh-CN" altLang="en-US" dirty="0"/>
              <a:t>尽管这样的方法可以促进</a:t>
            </a:r>
            <a:r>
              <a:rPr lang="en-US" altLang="zh-CN" dirty="0"/>
              <a:t>MARL</a:t>
            </a:r>
            <a:r>
              <a:rPr lang="zh-CN" altLang="en-US" dirty="0"/>
              <a:t>中的协作，显式通信通道需要额外的计算和内存成本，这使得它们难以在分散控制中部署</a:t>
            </a:r>
            <a:endParaRPr lang="en-US" altLang="zh-CN" dirty="0"/>
          </a:p>
          <a:p>
            <a:endParaRPr lang="en-US" altLang="zh-CN" dirty="0"/>
          </a:p>
          <a:p>
            <a:r>
              <a:rPr lang="zh-CN" altLang="en-US" dirty="0"/>
              <a:t>难以或禁止明确沟通的环境很常见</a:t>
            </a:r>
            <a:endParaRPr lang="en-US" altLang="zh-CN" dirty="0"/>
          </a:p>
          <a:p>
            <a:r>
              <a:rPr lang="zh-CN" altLang="en-US" dirty="0"/>
              <a:t>在这些情况下，人类依靠隐性交流作为信息交换的手段</a:t>
            </a:r>
            <a:r>
              <a:rPr lang="en-US" altLang="zh-CN" dirty="0"/>
              <a:t>,</a:t>
            </a:r>
            <a:r>
              <a:rPr lang="zh-CN" altLang="en-US" dirty="0"/>
              <a:t>在学习推断他人行为背后的隐含意义方面是有效的</a:t>
            </a:r>
            <a:endParaRPr lang="en-US" altLang="zh-CN" dirty="0"/>
          </a:p>
          <a:p>
            <a:r>
              <a:rPr lang="zh-CN" altLang="en-US" dirty="0"/>
              <a:t>进行这种推理的能力需要将一种心理状态和推理机制归因于他人。这种能力被称为心理理论</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4</a:t>
            </a:fld>
            <a:endParaRPr lang="zh-CN" altLang="en-US"/>
          </a:p>
        </p:txBody>
      </p:sp>
    </p:spTree>
    <p:extLst>
      <p:ext uri="{BB962C8B-B14F-4D97-AF65-F5344CB8AC3E}">
        <p14:creationId xmlns:p14="http://schemas.microsoft.com/office/powerpoint/2010/main" val="208418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以前的工作已经考虑了代理人可以通过观察对手的行为，隐式或显式地建立对手特征、目标或隐藏信息的模型的方式</a:t>
            </a:r>
            <a:endParaRPr lang="en-US" altLang="zh-CN" dirty="0"/>
          </a:p>
          <a:p>
            <a:endParaRPr lang="en-US" altLang="zh-CN" dirty="0"/>
          </a:p>
          <a:p>
            <a:r>
              <a:rPr lang="zh-CN" altLang="en-US" dirty="0"/>
              <a:t>虽然这些作品是很有价值的，但是他们忽略了一个事实，即一个代理也应该考虑它被建模并相应地调整它的行为，从而展示一种心理理论。</a:t>
            </a:r>
            <a:endParaRPr lang="en-US" altLang="zh-CN" dirty="0"/>
          </a:p>
          <a:p>
            <a:r>
              <a:rPr lang="zh-CN" altLang="en-US" dirty="0"/>
              <a:t>例如，在协作任务中，决策者可以选择采取向其队友提供信息的行动，而在竞争情况下，代理可能会采取行动隐藏私人信息，以防止对手有效地对其建模。</a:t>
            </a:r>
            <a:endParaRPr lang="en-US" altLang="zh-CN" dirty="0"/>
          </a:p>
          <a:p>
            <a:endParaRPr lang="en-US" altLang="zh-CN" dirty="0"/>
          </a:p>
          <a:p>
            <a:r>
              <a:rPr lang="zh-CN" altLang="en-US" dirty="0"/>
              <a:t>在本文中，我们提出了一个通用的框架，称为政策信念学习（</a:t>
            </a:r>
            <a:r>
              <a:rPr lang="en-US" altLang="zh-CN" dirty="0"/>
              <a:t>PBL</a:t>
            </a:r>
            <a:r>
              <a:rPr lang="zh-CN" altLang="en-US" dirty="0"/>
              <a:t>），用于学习不完全信息多智能体博弈中的合作。我们的工作将对手建模与认为正在建模的策略相结合。</a:t>
            </a:r>
            <a:endParaRPr lang="en-US" altLang="zh-CN" dirty="0"/>
          </a:p>
          <a:p>
            <a:endParaRPr lang="en-US" altLang="zh-CN" dirty="0"/>
          </a:p>
          <a:p>
            <a:r>
              <a:rPr lang="en-US" altLang="zh-CN" dirty="0"/>
              <a:t>PBL</a:t>
            </a:r>
            <a:r>
              <a:rPr lang="zh-CN" altLang="en-US" dirty="0"/>
              <a:t>由一个信念模块，该模块通过考虑其他代理先前的行为对其私有信息进行建模， 和一个策略模块组成，该模块将代理的当前观察结果与他们的信念相结合，以返回对操作的分布。</a:t>
            </a:r>
            <a:endParaRPr lang="en-US" altLang="zh-CN" dirty="0"/>
          </a:p>
          <a:p>
            <a:r>
              <a:rPr lang="zh-CN" altLang="en-US" dirty="0"/>
              <a:t>我们还提出了一个新的辅助奖励，鼓励沟通的行动</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5</a:t>
            </a:fld>
            <a:endParaRPr lang="zh-CN" altLang="en-US"/>
          </a:p>
        </p:txBody>
      </p:sp>
    </p:spTree>
    <p:extLst>
      <p:ext uri="{BB962C8B-B14F-4D97-AF65-F5344CB8AC3E}">
        <p14:creationId xmlns:p14="http://schemas.microsoft.com/office/powerpoint/2010/main" val="60064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DecPOMDP</a:t>
            </a:r>
            <a:r>
              <a:rPr lang="zh-CN" altLang="en-US" dirty="0"/>
              <a:t>可以用元组来描述</a:t>
            </a:r>
            <a:endParaRPr lang="en-US" altLang="zh-CN" dirty="0"/>
          </a:p>
          <a:p>
            <a:r>
              <a:rPr lang="zh-CN" altLang="en-US" dirty="0"/>
              <a:t>我们假设每个时间步的隐藏信息状态都是从未知分布中采样的</a:t>
            </a:r>
            <a:r>
              <a:rPr lang="en-US" altLang="zh-CN" dirty="0"/>
              <a:t>,</a:t>
            </a:r>
            <a:r>
              <a:rPr lang="zh-CN" altLang="en-US" dirty="0"/>
              <a:t>公共状态从最初的分发</a:t>
            </a:r>
            <a:r>
              <a:rPr lang="en-US" altLang="zh-CN" dirty="0"/>
              <a:t>Po</a:t>
            </a:r>
            <a:r>
              <a:rPr lang="zh-CN" altLang="en-US" dirty="0"/>
              <a:t>演变而来</a:t>
            </a:r>
            <a:endParaRPr lang="en-US" altLang="zh-CN" dirty="0"/>
          </a:p>
          <a:p>
            <a:endParaRPr lang="en-US" altLang="zh-CN" dirty="0"/>
          </a:p>
          <a:p>
            <a:r>
              <a:rPr lang="zh-CN" altLang="en-US" dirty="0"/>
              <a:t>在协作环境中，假定每个代理追求共享的最大累积报酬</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6</a:t>
            </a:fld>
            <a:endParaRPr lang="zh-CN" altLang="en-US"/>
          </a:p>
        </p:txBody>
      </p:sp>
    </p:spTree>
    <p:extLst>
      <p:ext uri="{BB962C8B-B14F-4D97-AF65-F5344CB8AC3E}">
        <p14:creationId xmlns:p14="http://schemas.microsoft.com/office/powerpoint/2010/main" val="3049163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59E9D4-A3FA-4B20-95AF-FA27FCBA53EA}" type="slidenum">
              <a:rPr lang="zh-CN" altLang="en-US" smtClean="0"/>
              <a:t>7</a:t>
            </a:fld>
            <a:endParaRPr lang="zh-CN" altLang="en-US"/>
          </a:p>
        </p:txBody>
      </p:sp>
    </p:spTree>
    <p:extLst>
      <p:ext uri="{BB962C8B-B14F-4D97-AF65-F5344CB8AC3E}">
        <p14:creationId xmlns:p14="http://schemas.microsoft.com/office/powerpoint/2010/main" val="2557193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将朴素的单</a:t>
            </a:r>
            <a:r>
              <a:rPr lang="en-US" altLang="zh-CN" dirty="0"/>
              <a:t>agent</a:t>
            </a:r>
            <a:r>
              <a:rPr lang="zh-CN" altLang="en-US" dirty="0"/>
              <a:t>强化学习（</a:t>
            </a:r>
            <a:r>
              <a:rPr lang="en-US" altLang="zh-CN" dirty="0"/>
              <a:t>SARL</a:t>
            </a:r>
            <a:r>
              <a:rPr lang="zh-CN" altLang="en-US" dirty="0"/>
              <a:t>）算法应用于我们的问题将导致性能低下。</a:t>
            </a:r>
          </a:p>
          <a:p>
            <a:r>
              <a:rPr lang="zh-CN" altLang="en-US" dirty="0"/>
              <a:t>其中一个原因是环境的部分可观测性。</a:t>
            </a:r>
          </a:p>
          <a:p>
            <a:r>
              <a:rPr lang="zh-CN" altLang="en-US" dirty="0"/>
              <a:t>为了在部分可观察的环境中取得成功，代理通常需要保持信念状态 </a:t>
            </a:r>
            <a:endParaRPr lang="en-US" altLang="zh-CN" dirty="0"/>
          </a:p>
          <a:p>
            <a:endParaRPr lang="en-US" altLang="zh-CN" dirty="0"/>
          </a:p>
          <a:p>
            <a:r>
              <a:rPr lang="zh-CN" altLang="en-US" dirty="0"/>
              <a:t>回想一下，在我们的环境中，环境状态是由所有代理的私有信息和公共可观察信息结合而成的</a:t>
            </a:r>
            <a:endParaRPr lang="en-US" altLang="zh-CN" dirty="0"/>
          </a:p>
          <a:p>
            <a:r>
              <a:rPr lang="zh-CN" altLang="en-US" dirty="0"/>
              <a:t>因此我们学习一个信念模</a:t>
            </a:r>
            <a:r>
              <a:rPr lang="en-US" altLang="zh-CN" dirty="0" err="1"/>
              <a:t>Φi</a:t>
            </a:r>
            <a:r>
              <a:rPr lang="zh-CN" altLang="en-US" dirty="0"/>
              <a:t>（</a:t>
            </a:r>
            <a:r>
              <a:rPr lang="en-US" altLang="zh-CN" dirty="0"/>
              <a:t>x</a:t>
            </a:r>
            <a:r>
              <a:rPr lang="zh-CN" altLang="en-US" dirty="0"/>
              <a:t>）−</a:t>
            </a:r>
            <a:r>
              <a:rPr lang="en-US" altLang="zh-CN" dirty="0" err="1"/>
              <a:t>i</a:t>
            </a:r>
            <a:r>
              <a:rPr lang="en-US" altLang="zh-CN" dirty="0"/>
              <a:t> t</a:t>
            </a:r>
            <a:r>
              <a:rPr lang="zh-CN" altLang="en-US" dirty="0"/>
              <a:t>）对其他代理的私人信息进行建模−在我们的设置中，从代理</a:t>
            </a:r>
            <a:r>
              <a:rPr lang="en-US" altLang="zh-CN" dirty="0" err="1"/>
              <a:t>i</a:t>
            </a:r>
            <a:r>
              <a:rPr lang="zh-CN" altLang="en-US" dirty="0"/>
              <a:t>的角度来看，这是唯一隐藏的信息。</a:t>
            </a:r>
            <a:endParaRPr lang="en-US" altLang="zh-CN" dirty="0"/>
          </a:p>
          <a:p>
            <a:r>
              <a:rPr lang="zh-CN" altLang="en-US" dirty="0"/>
              <a:t>我们假设一个代理可以建模</a:t>
            </a:r>
            <a:r>
              <a:rPr lang="en-US" altLang="zh-CN" dirty="0"/>
              <a:t>x−</a:t>
            </a:r>
            <a:r>
              <a:rPr lang="zh-CN" altLang="en-US" dirty="0"/>
              <a:t>它给出了公共信息的历史和其他代理执行的操作</a:t>
            </a:r>
            <a:r>
              <a:rPr lang="en-US" altLang="zh-CN" dirty="0"/>
              <a:t>hi t={o1:t−1</a:t>
            </a:r>
            <a:r>
              <a:rPr lang="zh-CN" altLang="en-US" dirty="0"/>
              <a:t>、</a:t>
            </a:r>
            <a:r>
              <a:rPr lang="en-US" altLang="zh-CN" dirty="0"/>
              <a:t>a−</a:t>
            </a:r>
            <a:r>
              <a:rPr lang="en-US" altLang="zh-CN" dirty="0" err="1"/>
              <a:t>i</a:t>
            </a:r>
            <a:r>
              <a:rPr lang="en-US" altLang="zh-CN" dirty="0"/>
              <a:t> 1:t−1 }</a:t>
            </a:r>
          </a:p>
          <a:p>
            <a:r>
              <a:rPr lang="zh-CN" altLang="en-US" dirty="0"/>
              <a:t>我们使用一个神经网络来参数化信念模块，它接受公共信息的历史并产生一个信念状态</a:t>
            </a:r>
            <a:endParaRPr lang="en-US" altLang="zh-CN" dirty="0"/>
          </a:p>
          <a:p>
            <a:r>
              <a:rPr lang="zh-CN" altLang="en-US" dirty="0"/>
              <a:t>信念状态与</a:t>
            </a:r>
            <a:r>
              <a:rPr lang="en-US" altLang="zh-CN" dirty="0"/>
              <a:t>agent </a:t>
            </a:r>
            <a:r>
              <a:rPr lang="en-US" altLang="zh-CN" dirty="0" err="1"/>
              <a:t>i</a:t>
            </a:r>
            <a:r>
              <a:rPr lang="zh-CN" altLang="en-US" dirty="0"/>
              <a:t>可观察到的信息一起构成了一个充分的统计量</a:t>
            </a:r>
            <a:endParaRPr lang="en-US" altLang="zh-CN" dirty="0"/>
          </a:p>
          <a:p>
            <a:endParaRPr lang="en-US" altLang="zh-CN" dirty="0"/>
          </a:p>
          <a:p>
            <a:r>
              <a:rPr lang="zh-CN" altLang="en-US" dirty="0"/>
              <a:t>我们使用一个单独的神经网络来参数化代理</a:t>
            </a:r>
            <a:r>
              <a:rPr lang="en-US" altLang="zh-CN" dirty="0" err="1"/>
              <a:t>i</a:t>
            </a:r>
            <a:r>
              <a:rPr lang="zh-CN" altLang="en-US" dirty="0"/>
              <a:t>的策略</a:t>
            </a:r>
            <a:r>
              <a:rPr lang="en-US" altLang="zh-CN" dirty="0"/>
              <a:t>π</a:t>
            </a:r>
            <a:r>
              <a:rPr lang="en-US" altLang="zh-CN" dirty="0" err="1"/>
              <a:t>i</a:t>
            </a:r>
            <a:r>
              <a:rPr lang="zh-CN" altLang="en-US" dirty="0"/>
              <a:t>（</a:t>
            </a:r>
            <a:r>
              <a:rPr lang="en-US" altLang="zh-CN" dirty="0"/>
              <a:t>ai </a:t>
            </a:r>
            <a:r>
              <a:rPr lang="en-US" altLang="zh-CN" dirty="0" err="1"/>
              <a:t>t|si</a:t>
            </a:r>
            <a:r>
              <a:rPr lang="en-US" altLang="zh-CN" dirty="0"/>
              <a:t> t</a:t>
            </a:r>
            <a:r>
              <a:rPr lang="zh-CN" altLang="en-US" dirty="0"/>
              <a:t>），该策略接受估计的环境状态ˆ</a:t>
            </a:r>
            <a:r>
              <a:rPr lang="en-US" altLang="zh-CN" dirty="0" err="1"/>
              <a:t>si</a:t>
            </a:r>
            <a:r>
              <a:rPr lang="en-US" altLang="zh-CN" dirty="0"/>
              <a:t> t</a:t>
            </a:r>
            <a:r>
              <a:rPr lang="zh-CN" altLang="en-US" dirty="0"/>
              <a:t>并输出动作的分布。</a:t>
            </a:r>
            <a:endParaRPr lang="en-US" altLang="zh-CN" dirty="0"/>
          </a:p>
          <a:p>
            <a:r>
              <a:rPr lang="zh-CN" altLang="en-US" dirty="0"/>
              <a:t>获取估计的环境状态ˆ</a:t>
            </a:r>
            <a:r>
              <a:rPr lang="en-US" altLang="zh-CN" dirty="0" err="1"/>
              <a:t>si</a:t>
            </a:r>
            <a:r>
              <a:rPr lang="en-US" altLang="zh-CN" dirty="0"/>
              <a:t> t</a:t>
            </a:r>
            <a:r>
              <a:rPr lang="zh-CN" altLang="en-US" dirty="0"/>
              <a:t>，并输出对动作的分布。</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8</a:t>
            </a:fld>
            <a:endParaRPr lang="zh-CN" altLang="en-US"/>
          </a:p>
        </p:txBody>
      </p:sp>
    </p:spTree>
    <p:extLst>
      <p:ext uri="{BB962C8B-B14F-4D97-AF65-F5344CB8AC3E}">
        <p14:creationId xmlns:p14="http://schemas.microsoft.com/office/powerpoint/2010/main" val="2339950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多个学习代理与环境交互的存在使得环境非平稳。</a:t>
            </a:r>
          </a:p>
          <a:p>
            <a:r>
              <a:rPr lang="zh-CN" altLang="en-US" dirty="0"/>
              <a:t>这进一步限制了</a:t>
            </a:r>
            <a:r>
              <a:rPr lang="en-US" altLang="zh-CN" dirty="0"/>
              <a:t>SARL</a:t>
            </a:r>
            <a:r>
              <a:rPr lang="zh-CN" altLang="en-US" dirty="0"/>
              <a:t>算法的成功，</a:t>
            </a:r>
            <a:r>
              <a:rPr lang="en-US" altLang="zh-CN" dirty="0"/>
              <a:t>SARL</a:t>
            </a:r>
            <a:r>
              <a:rPr lang="zh-CN" altLang="en-US" dirty="0"/>
              <a:t>算法通常设计用于具有静态动力学的环境。</a:t>
            </a:r>
          </a:p>
          <a:p>
            <a:r>
              <a:rPr lang="zh-CN" altLang="en-US" dirty="0"/>
              <a:t>为了解决这个问题，我们采用集中培训和分散执行，在培训过程中，所有代理都被视为一个中央代表代理，只是它们的观察结果有所不同 </a:t>
            </a:r>
            <a:endParaRPr lang="en-US" altLang="zh-CN" dirty="0"/>
          </a:p>
          <a:p>
            <a:r>
              <a:rPr lang="zh-CN" altLang="en-US" dirty="0"/>
              <a:t>利用更新的信念模块</a:t>
            </a:r>
            <a:r>
              <a:rPr lang="en-US" altLang="zh-CN" dirty="0"/>
              <a:t>Φ[k]</a:t>
            </a:r>
            <a:r>
              <a:rPr lang="zh-CN" altLang="en-US" dirty="0"/>
              <a:t>，我们通过策略梯度算法学习下一次迭代的新策略</a:t>
            </a:r>
            <a:r>
              <a:rPr lang="en-US" altLang="zh-CN" dirty="0"/>
              <a:t>π[k+1]</a:t>
            </a:r>
            <a:r>
              <a:rPr lang="zh-CN" altLang="en-US" dirty="0"/>
              <a:t>。</a:t>
            </a:r>
            <a:endParaRPr lang="en-US" altLang="zh-CN" dirty="0"/>
          </a:p>
          <a:p>
            <a:endParaRPr lang="en-US" altLang="zh-CN" dirty="0"/>
          </a:p>
          <a:p>
            <a:r>
              <a:rPr lang="zh-CN" altLang="en-US" dirty="0"/>
              <a:t>通过通信共享多智能体合作博弈中的信息，通过实现协调行为降低了难解性</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9</a:t>
            </a:fld>
            <a:endParaRPr lang="zh-CN" altLang="en-US"/>
          </a:p>
        </p:txBody>
      </p:sp>
    </p:spTree>
    <p:extLst>
      <p:ext uri="{BB962C8B-B14F-4D97-AF65-F5344CB8AC3E}">
        <p14:creationId xmlns:p14="http://schemas.microsoft.com/office/powerpoint/2010/main" val="39840383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标题 13"/>
          <p:cNvSpPr>
            <a:spLocks noGrp="1"/>
          </p:cNvSpPr>
          <p:nvPr>
            <p:ph type="title"/>
          </p:nvPr>
        </p:nvSpPr>
        <p:spPr>
          <a:xfrm>
            <a:off x="628649" y="2227263"/>
            <a:ext cx="7886700" cy="1325563"/>
          </a:xfrm>
          <a:prstGeom prst="rect">
            <a:avLst/>
          </a:prstGeom>
        </p:spPr>
        <p:txBody>
          <a:bodyPr/>
          <a:lstStyle>
            <a:lvl1pPr algn="ctr">
              <a:defRPr kumimoji="1" lang="zh-CN" altLang="en-US" sz="4800" b="1" kern="1200" dirty="0">
                <a:solidFill>
                  <a:srgbClr val="80008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defRPr>
            </a:lvl1pPr>
          </a:lstStyle>
          <a:p>
            <a:r>
              <a:rPr lang="zh-CN" altLang="en-US" dirty="0"/>
              <a:t>单击此处编辑母版标题样式</a:t>
            </a:r>
          </a:p>
        </p:txBody>
      </p:sp>
      <p:grpSp>
        <p:nvGrpSpPr>
          <p:cNvPr id="22" name="Group 6"/>
          <p:cNvGrpSpPr/>
          <p:nvPr userDrawn="1"/>
        </p:nvGrpSpPr>
        <p:grpSpPr>
          <a:xfrm>
            <a:off x="1" y="0"/>
            <a:ext cx="9143999" cy="1188814"/>
            <a:chOff x="-74646" y="1716833"/>
            <a:chExt cx="12192000" cy="1614196"/>
          </a:xfrm>
        </p:grpSpPr>
        <p:grpSp>
          <p:nvGrpSpPr>
            <p:cNvPr id="23" name="Group 1"/>
            <p:cNvGrpSpPr/>
            <p:nvPr/>
          </p:nvGrpSpPr>
          <p:grpSpPr>
            <a:xfrm>
              <a:off x="-74646" y="1716833"/>
              <a:ext cx="12192000" cy="1614196"/>
              <a:chOff x="0" y="0"/>
              <a:chExt cx="12192000" cy="1287624"/>
            </a:xfrm>
          </p:grpSpPr>
          <p:pic>
            <p:nvPicPr>
              <p:cNvPr id="25" name="image 101"/>
              <p:cNvPicPr>
                <a:picLocks noChangeAspect="1"/>
              </p:cNvPicPr>
              <p:nvPr/>
            </p:nvPicPr>
            <p:blipFill>
              <a:blip r:embed="rId2">
                <a:alphaModFix amt="14901"/>
              </a:blip>
              <a:srcRect/>
              <a:stretch>
                <a:fillRect/>
              </a:stretch>
            </p:blipFill>
            <p:spPr>
              <a:xfrm>
                <a:off x="0" y="0"/>
                <a:ext cx="12192000" cy="1287624"/>
              </a:xfrm>
              <a:prstGeom prst="rect">
                <a:avLst/>
              </a:prstGeom>
            </p:spPr>
          </p:pic>
          <p:pic>
            <p:nvPicPr>
              <p:cNvPr id="26" name="image 102"/>
              <p:cNvPicPr>
                <a:picLocks noChangeAspect="1"/>
              </p:cNvPicPr>
              <p:nvPr/>
            </p:nvPicPr>
            <p:blipFill>
              <a:blip r:embed="rId3">
                <a:alphaModFix amt="45882"/>
              </a:blip>
              <a:srcRect/>
              <a:stretch>
                <a:fillRect/>
              </a:stretch>
            </p:blipFill>
            <p:spPr>
              <a:xfrm>
                <a:off x="0" y="0"/>
                <a:ext cx="12192000" cy="1184988"/>
              </a:xfrm>
              <a:prstGeom prst="rect">
                <a:avLst/>
              </a:prstGeom>
            </p:spPr>
          </p:pic>
          <p:pic>
            <p:nvPicPr>
              <p:cNvPr id="27" name="image 103"/>
              <p:cNvPicPr>
                <a:picLocks noChangeAspect="1"/>
              </p:cNvPicPr>
              <p:nvPr/>
            </p:nvPicPr>
            <p:blipFill>
              <a:blip r:embed="rId4"/>
              <a:srcRect/>
              <a:stretch>
                <a:fillRect/>
              </a:stretch>
            </p:blipFill>
            <p:spPr>
              <a:xfrm>
                <a:off x="0" y="0"/>
                <a:ext cx="12192000" cy="1033638"/>
              </a:xfrm>
              <a:prstGeom prst="rect">
                <a:avLst/>
              </a:prstGeom>
            </p:spPr>
          </p:pic>
        </p:grpSp>
        <p:pic>
          <p:nvPicPr>
            <p:cNvPr id="2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0630" y="1780796"/>
              <a:ext cx="4000500" cy="990600"/>
            </a:xfrm>
            <a:prstGeom prst="rect">
              <a:avLst/>
            </a:prstGeom>
          </p:spPr>
        </p:pic>
      </p:grpSp>
      <p:pic>
        <p:nvPicPr>
          <p:cNvPr id="1026" name="Picture 2"/>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l="7068" t="3319" r="6583" b="7652"/>
          <a:stretch>
            <a:fillRect/>
          </a:stretch>
        </p:blipFill>
        <p:spPr bwMode="auto">
          <a:xfrm>
            <a:off x="5436524" y="3956858"/>
            <a:ext cx="3707476" cy="29011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6"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698" y="669815"/>
            <a:ext cx="1421193" cy="494616"/>
          </a:xfrm>
          <a:prstGeom prst="rect">
            <a:avLst/>
          </a:prstGeom>
        </p:spPr>
      </p:pic>
      <p:sp>
        <p:nvSpPr>
          <p:cNvPr id="10" name="内容占位符 2"/>
          <p:cNvSpPr>
            <a:spLocks noGrp="1"/>
          </p:cNvSpPr>
          <p:nvPr>
            <p:ph sz="half" idx="1"/>
          </p:nvPr>
        </p:nvSpPr>
        <p:spPr>
          <a:xfrm>
            <a:off x="285750" y="1524000"/>
            <a:ext cx="8715406" cy="4964668"/>
          </a:xfrm>
          <a:prstGeom prst="rect">
            <a:avLst/>
          </a:prstGeom>
        </p:spPr>
        <p:txBody>
          <a:bodyPr/>
          <a:lstStyle>
            <a:lvl1pPr marL="189230" indent="-193040">
              <a:buClr>
                <a:srgbClr val="FF0000"/>
              </a:buClr>
              <a:buFont typeface="Wingdings" panose="05000000000000000000" pitchFamily="2" charset="2"/>
              <a:buChar char="l"/>
              <a:defRPr kumimoji="1" lang="zh-CN" altLang="en-US" sz="2800" baseline="0" dirty="0" smtClean="0">
                <a:solidFill>
                  <a:srgbClr val="88A9E3"/>
                </a:solidFill>
                <a:latin typeface="Times New Roman" panose="02020603050405020304" pitchFamily="18" charset="0"/>
                <a:ea typeface="仿宋" panose="02010609060101010101" pitchFamily="49" charset="-122"/>
                <a:cs typeface="Times New Roman" panose="02020603050405020304" pitchFamily="18" charset="0"/>
              </a:defRPr>
            </a:lvl1pPr>
            <a:lvl2pPr marL="405130" indent="-160655">
              <a:buClr>
                <a:srgbClr val="800080"/>
              </a:buClr>
              <a:buSzPct val="70000"/>
              <a:buFont typeface="Arial Black" panose="020B0A04020102020204" pitchFamily="34" charset="0"/>
              <a:buChar char="―"/>
              <a:defRPr sz="2000" baseline="0">
                <a:solidFill>
                  <a:srgbClr val="88A9E3"/>
                </a:solidFill>
                <a:latin typeface="Times New Roman" panose="02020603050405020304" pitchFamily="18" charset="0"/>
                <a:ea typeface="仿宋" panose="02010609060101010101" pitchFamily="49" charset="-122"/>
              </a:defRPr>
            </a:lvl2pPr>
            <a:lvl3pPr marL="760730" indent="-257175">
              <a:buFont typeface="Wingdings" panose="05000000000000000000" pitchFamily="2" charset="2"/>
              <a:buChar char="l"/>
              <a:defRPr kumimoji="1" lang="zh-CN" altLang="en-US" sz="1600" baseline="0" dirty="0" smtClean="0">
                <a:solidFill>
                  <a:srgbClr val="88A9E3"/>
                </a:solidFill>
                <a:latin typeface="Times New Roman" panose="02020603050405020304" pitchFamily="18" charset="0"/>
                <a:ea typeface="仿宋" panose="02010609060101010101" pitchFamily="49" charset="-122"/>
              </a:defRPr>
            </a:lvl3pPr>
            <a:lvl4pPr>
              <a:defRPr sz="1200" baseline="0">
                <a:solidFill>
                  <a:srgbClr val="88A9E3"/>
                </a:solidFill>
                <a:latin typeface="Times New Roman" panose="02020603050405020304" pitchFamily="18" charset="0"/>
                <a:ea typeface="仿宋" panose="02010609060101010101" pitchFamily="49" charset="-122"/>
              </a:defRPr>
            </a:lvl4pPr>
            <a:lvl5pPr>
              <a:defRPr sz="1050" baseline="0">
                <a:solidFill>
                  <a:srgbClr val="88A9E3"/>
                </a:solidFill>
                <a:latin typeface="Times New Roman" panose="02020603050405020304" pitchFamily="18" charset="0"/>
                <a:ea typeface="仿宋" panose="02010609060101010101" pitchFamily="49" charset="-122"/>
              </a:defRPr>
            </a:lvl5pPr>
            <a:lvl6pPr>
              <a:defRPr sz="1015"/>
            </a:lvl6pPr>
            <a:lvl7pPr>
              <a:defRPr sz="1015"/>
            </a:lvl7pPr>
            <a:lvl8pPr>
              <a:defRPr sz="1015"/>
            </a:lvl8pPr>
            <a:lvl9pPr>
              <a:defRPr sz="101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7"/>
          <p:cNvSpPr txBox="1"/>
          <p:nvPr userDrawn="1"/>
        </p:nvSpPr>
        <p:spPr>
          <a:xfrm>
            <a:off x="8513398" y="6472279"/>
            <a:ext cx="497252" cy="400110"/>
          </a:xfrm>
          <a:prstGeom prst="rect">
            <a:avLst/>
          </a:prstGeom>
          <a:noFill/>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84289205-BD0D-40BE-B82D-F9D2BBC49131}" type="slidenum">
              <a:rPr lang="zh-CN" altLang="en-US" sz="2000" smtClean="0"/>
              <a:t>‹#›</a:t>
            </a:fld>
            <a:endParaRPr lang="zh-CN" altLang="en-US" sz="2000" dirty="0"/>
          </a:p>
        </p:txBody>
      </p:sp>
      <p:sp>
        <p:nvSpPr>
          <p:cNvPr id="12" name="标题 1"/>
          <p:cNvSpPr>
            <a:spLocks noGrp="1"/>
          </p:cNvSpPr>
          <p:nvPr>
            <p:ph type="title"/>
          </p:nvPr>
        </p:nvSpPr>
        <p:spPr>
          <a:xfrm>
            <a:off x="3214710" y="571480"/>
            <a:ext cx="5786446" cy="585806"/>
          </a:xfrm>
          <a:prstGeom prst="rect">
            <a:avLst/>
          </a:prstGeom>
        </p:spPr>
        <p:txBody>
          <a:bodyPr/>
          <a:lstStyle>
            <a:lvl1pPr algn="r">
              <a:defRPr kumimoji="1" lang="zh-CN" altLang="en-US" sz="3200" b="1" baseline="0" dirty="0">
                <a:solidFill>
                  <a:srgbClr val="4C7BD1"/>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cs typeface="+mj-cs"/>
              </a:defRPr>
            </a:lvl1pPr>
          </a:lstStyle>
          <a:p>
            <a:r>
              <a:rPr lang="zh-CN" altLang="en-US" dirty="0"/>
              <a:t>单击此处编辑母版标题样式</a:t>
            </a:r>
          </a:p>
        </p:txBody>
      </p:sp>
      <p:sp>
        <p:nvSpPr>
          <p:cNvPr id="13" name="Line 7"/>
          <p:cNvSpPr>
            <a:spLocks noChangeShapeType="1"/>
          </p:cNvSpPr>
          <p:nvPr userDrawn="1"/>
        </p:nvSpPr>
        <p:spPr bwMode="auto">
          <a:xfrm>
            <a:off x="400051" y="1171576"/>
            <a:ext cx="8610600" cy="0"/>
          </a:xfrm>
          <a:prstGeom prst="line">
            <a:avLst/>
          </a:prstGeom>
          <a:noFill/>
          <a:ln w="76200">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sz="1015" dirty="0"/>
          </a:p>
        </p:txBody>
      </p:sp>
      <p:sp>
        <p:nvSpPr>
          <p:cNvPr id="2" name="矩形 1"/>
          <p:cNvSpPr/>
          <p:nvPr userDrawn="1"/>
        </p:nvSpPr>
        <p:spPr>
          <a:xfrm>
            <a:off x="130628" y="1033627"/>
            <a:ext cx="269422" cy="275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Straight Connector 9"/>
          <p:cNvCxnSpPr/>
          <p:nvPr userDrawn="1"/>
        </p:nvCxnSpPr>
        <p:spPr>
          <a:xfrm>
            <a:off x="400050" y="1171576"/>
            <a:ext cx="8610600" cy="0"/>
          </a:xfrm>
          <a:prstGeom prst="line">
            <a:avLst/>
          </a:prstGeom>
          <a:ln w="76200">
            <a:solidFill>
              <a:srgbClr val="5280D3"/>
            </a:solidFill>
          </a:ln>
        </p:spPr>
        <p:style>
          <a:lnRef idx="1">
            <a:schemeClr val="accent1"/>
          </a:lnRef>
          <a:fillRef idx="0">
            <a:schemeClr val="accent1"/>
          </a:fillRef>
          <a:effectRef idx="0">
            <a:schemeClr val="accent1"/>
          </a:effectRef>
          <a:fontRef idx="minor">
            <a:schemeClr val="tx1"/>
          </a:fontRef>
        </p:style>
      </p:cxnSp>
      <p:sp>
        <p:nvSpPr>
          <p:cNvPr id="17" name="Arc 25"/>
          <p:cNvSpPr/>
          <p:nvPr userDrawn="1"/>
        </p:nvSpPr>
        <p:spPr>
          <a:xfrm flipH="1">
            <a:off x="468362" y="499935"/>
            <a:ext cx="2425700" cy="1067383"/>
          </a:xfrm>
          <a:custGeom>
            <a:avLst/>
            <a:gdLst>
              <a:gd name="connsiteX0" fmla="*/ 157196 w 3834882"/>
              <a:gd name="connsiteY0" fmla="*/ 627808 h 2080694"/>
              <a:gd name="connsiteX1" fmla="*/ 2037485 w 3834882"/>
              <a:gd name="connsiteY1" fmla="*/ 2041 h 2080694"/>
              <a:gd name="connsiteX2" fmla="*/ 3834881 w 3834882"/>
              <a:gd name="connsiteY2" fmla="*/ 1040347 h 2080694"/>
              <a:gd name="connsiteX3" fmla="*/ 1917441 w 3834882"/>
              <a:gd name="connsiteY3" fmla="*/ 1040347 h 2080694"/>
              <a:gd name="connsiteX4" fmla="*/ 157196 w 3834882"/>
              <a:gd name="connsiteY4" fmla="*/ 627808 h 2080694"/>
              <a:gd name="connsiteX0-1" fmla="*/ 157196 w 3834882"/>
              <a:gd name="connsiteY0-2" fmla="*/ 627808 h 2080694"/>
              <a:gd name="connsiteX1-3" fmla="*/ 2037485 w 3834882"/>
              <a:gd name="connsiteY1-4" fmla="*/ 2041 h 2080694"/>
              <a:gd name="connsiteX2-5" fmla="*/ 3834881 w 3834882"/>
              <a:gd name="connsiteY2-6" fmla="*/ 1040347 h 2080694"/>
              <a:gd name="connsiteX0-7" fmla="*/ 0 w 3677685"/>
              <a:gd name="connsiteY0-8" fmla="*/ 627820 h 1040359"/>
              <a:gd name="connsiteX1-9" fmla="*/ 1880289 w 3677685"/>
              <a:gd name="connsiteY1-10" fmla="*/ 2053 h 1040359"/>
              <a:gd name="connsiteX2-11" fmla="*/ 3677685 w 3677685"/>
              <a:gd name="connsiteY2-12" fmla="*/ 1040359 h 1040359"/>
              <a:gd name="connsiteX3-13" fmla="*/ 1778906 w 3677685"/>
              <a:gd name="connsiteY3-14" fmla="*/ 751110 h 1040359"/>
              <a:gd name="connsiteX4-15" fmla="*/ 0 w 3677685"/>
              <a:gd name="connsiteY4-16" fmla="*/ 627820 h 1040359"/>
              <a:gd name="connsiteX0-17" fmla="*/ 0 w 3677685"/>
              <a:gd name="connsiteY0-18" fmla="*/ 627820 h 1040359"/>
              <a:gd name="connsiteX1-19" fmla="*/ 1880289 w 3677685"/>
              <a:gd name="connsiteY1-20" fmla="*/ 2053 h 1040359"/>
              <a:gd name="connsiteX2-21" fmla="*/ 3677685 w 3677685"/>
              <a:gd name="connsiteY2-22" fmla="*/ 1040359 h 1040359"/>
              <a:gd name="connsiteX0-23" fmla="*/ 0 w 3677685"/>
              <a:gd name="connsiteY0-24" fmla="*/ 627820 h 1702833"/>
              <a:gd name="connsiteX1-25" fmla="*/ 1880289 w 3677685"/>
              <a:gd name="connsiteY1-26" fmla="*/ 2053 h 1702833"/>
              <a:gd name="connsiteX2-27" fmla="*/ 3677685 w 3677685"/>
              <a:gd name="connsiteY2-28" fmla="*/ 1040359 h 1702833"/>
              <a:gd name="connsiteX3-29" fmla="*/ 1573633 w 3677685"/>
              <a:gd name="connsiteY3-30" fmla="*/ 1702833 h 1702833"/>
              <a:gd name="connsiteX4-31" fmla="*/ 0 w 3677685"/>
              <a:gd name="connsiteY4-32" fmla="*/ 627820 h 1702833"/>
              <a:gd name="connsiteX0-33" fmla="*/ 0 w 3677685"/>
              <a:gd name="connsiteY0-34" fmla="*/ 627820 h 1702833"/>
              <a:gd name="connsiteX1-35" fmla="*/ 1880289 w 3677685"/>
              <a:gd name="connsiteY1-36" fmla="*/ 2053 h 1702833"/>
              <a:gd name="connsiteX2-37" fmla="*/ 3677685 w 3677685"/>
              <a:gd name="connsiteY2-38" fmla="*/ 1040359 h 1702833"/>
            </a:gdLst>
            <a:ahLst/>
            <a:cxnLst>
              <a:cxn ang="0">
                <a:pos x="connsiteX0-1" y="connsiteY0-2"/>
              </a:cxn>
              <a:cxn ang="0">
                <a:pos x="connsiteX1-3" y="connsiteY1-4"/>
              </a:cxn>
              <a:cxn ang="0">
                <a:pos x="connsiteX2-5" y="connsiteY2-6"/>
              </a:cxn>
            </a:cxnLst>
            <a:rect l="l" t="t" r="r" b="b"/>
            <a:pathLst>
              <a:path w="3677685" h="1702833" stroke="0" extrusionOk="0">
                <a:moveTo>
                  <a:pt x="0" y="627820"/>
                </a:moveTo>
                <a:cubicBezTo>
                  <a:pt x="320753" y="224926"/>
                  <a:pt x="1072997" y="-25424"/>
                  <a:pt x="1880289" y="2053"/>
                </a:cubicBezTo>
                <a:cubicBezTo>
                  <a:pt x="2890664" y="36441"/>
                  <a:pt x="3677685" y="491082"/>
                  <a:pt x="3677685" y="1040359"/>
                </a:cubicBezTo>
                <a:lnTo>
                  <a:pt x="1573633" y="1702833"/>
                </a:lnTo>
                <a:cubicBezTo>
                  <a:pt x="986885" y="1565320"/>
                  <a:pt x="586748" y="765333"/>
                  <a:pt x="0" y="627820"/>
                </a:cubicBezTo>
                <a:close/>
              </a:path>
              <a:path w="3677685" h="1702833" fill="none">
                <a:moveTo>
                  <a:pt x="0" y="627820"/>
                </a:moveTo>
                <a:cubicBezTo>
                  <a:pt x="320753" y="224926"/>
                  <a:pt x="1072997" y="-25424"/>
                  <a:pt x="1880289" y="2053"/>
                </a:cubicBezTo>
                <a:cubicBezTo>
                  <a:pt x="2890664" y="36441"/>
                  <a:pt x="3677685" y="491082"/>
                  <a:pt x="3677685" y="1040359"/>
                </a:cubicBezTo>
              </a:path>
            </a:pathLst>
          </a:custGeom>
          <a:ln w="107950">
            <a:gradFill>
              <a:gsLst>
                <a:gs pos="100000">
                  <a:srgbClr val="4472C4"/>
                </a:gs>
                <a:gs pos="68000">
                  <a:srgbClr val="4472C4"/>
                </a:gs>
                <a:gs pos="19000">
                  <a:srgbClr val="FFFFFF"/>
                </a:gs>
              </a:gsLst>
              <a:lin ang="0" scaled="0"/>
            </a:gradFill>
          </a:ln>
          <a:effectLst/>
          <a:scene3d>
            <a:camera prst="orthographicFront"/>
            <a:lightRig rig="threePt" dir="t">
              <a:rot lat="0" lon="0" rev="0"/>
            </a:lightRig>
          </a:scene3d>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076449" y="5166352"/>
            <a:ext cx="4991100" cy="914400"/>
          </a:xfrm>
          <a:prstGeom prst="rect">
            <a:avLst/>
          </a:prstGeom>
        </p:spPr>
        <p:txBody>
          <a:bodyPr/>
          <a:lstStyle/>
          <a:p>
            <a:pPr marL="0" indent="0" algn="ctr" defTabSz="685800">
              <a:lnSpc>
                <a:spcPct val="110000"/>
              </a:lnSpc>
              <a:spcBef>
                <a:spcPct val="0"/>
              </a:spcBef>
              <a:buNone/>
            </a:pPr>
            <a:endParaRPr lang="en-US" altLang="zh-CN" sz="105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ctr" defTabSz="685800">
              <a:lnSpc>
                <a:spcPct val="110000"/>
              </a:lnSpc>
              <a:spcBef>
                <a:spcPct val="0"/>
              </a:spcBef>
              <a:buNone/>
            </a:pPr>
            <a:r>
              <a:rPr lang="en-US" altLang="zh-CN" dirty="0">
                <a:latin typeface="Times New Roman" panose="02020603050405020304" pitchFamily="18" charset="0"/>
                <a:ea typeface="黑体" panose="02010609060101010101" pitchFamily="49" charset="-122"/>
                <a:cs typeface="Times New Roman" panose="02020603050405020304" pitchFamily="18" charset="0"/>
              </a:rPr>
              <a:t>2021.12.27</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标题 1"/>
          <p:cNvSpPr>
            <a:spLocks noGrp="1"/>
          </p:cNvSpPr>
          <p:nvPr/>
        </p:nvSpPr>
        <p:spPr>
          <a:xfrm>
            <a:off x="431889" y="1872122"/>
            <a:ext cx="8280220" cy="2242678"/>
          </a:xfrm>
          <a:prstGeom prst="rect">
            <a:avLst/>
          </a:prstGeom>
        </p:spPr>
        <p:txBody>
          <a:bodyPr/>
          <a:lstStyle>
            <a:lvl1pPr algn="ctr" defTabSz="914400" rtl="0" eaLnBrk="1" latinLnBrk="0" hangingPunct="1">
              <a:lnSpc>
                <a:spcPct val="90000"/>
              </a:lnSpc>
              <a:spcBef>
                <a:spcPct val="0"/>
              </a:spcBef>
              <a:buNone/>
              <a:defRPr kumimoji="1" lang="zh-CN" altLang="en-US" sz="4800" b="1" kern="1200" dirty="0">
                <a:solidFill>
                  <a:srgbClr val="80008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defRPr>
            </a:lvl1pPr>
          </a:lstStyle>
          <a:p>
            <a:r>
              <a:rPr lang="en-US" altLang="zh-CN" dirty="0">
                <a:solidFill>
                  <a:schemeClr val="tx1"/>
                </a:solidFill>
                <a:effectLst>
                  <a:outerShdw blurRad="38100" dist="19050" dir="2700000" algn="tl" rotWithShape="0">
                    <a:schemeClr val="dk1">
                      <a:alpha val="40000"/>
                    </a:schemeClr>
                  </a:outerShdw>
                </a:effectLst>
                <a:ea typeface="+mn-ea"/>
              </a:rPr>
              <a:t>Learning to Communicate Implicitly by Actions</a:t>
            </a:r>
          </a:p>
          <a:p>
            <a:endParaRPr lang="en-US" altLang="zh-CN" dirty="0">
              <a:solidFill>
                <a:schemeClr val="tx1"/>
              </a:solidFill>
              <a:effectLst>
                <a:outerShdw blurRad="38100" dist="19050" dir="2700000" algn="tl" rotWithShape="0">
                  <a:schemeClr val="dk1">
                    <a:alpha val="40000"/>
                  </a:schemeClr>
                </a:outerShdw>
              </a:effectLst>
              <a:ea typeface="+mn-ea"/>
            </a:endParaRPr>
          </a:p>
          <a:p>
            <a:r>
              <a:rPr lang="en-US" altLang="zh-CN" dirty="0">
                <a:solidFill>
                  <a:srgbClr val="FF0000"/>
                </a:solidFill>
                <a:effectLst>
                  <a:outerShdw blurRad="38100" dist="19050" dir="2700000" algn="tl" rotWithShape="0">
                    <a:schemeClr val="dk1">
                      <a:alpha val="40000"/>
                    </a:schemeClr>
                  </a:outerShdw>
                </a:effectLst>
                <a:ea typeface="+mn-ea"/>
              </a:rPr>
              <a:t>AAAI 2020</a:t>
            </a:r>
            <a:endParaRPr lang="zh-CN" altLang="en-US" dirty="0">
              <a:solidFill>
                <a:srgbClr val="FF0000"/>
              </a:solidFill>
              <a:effectLst>
                <a:outerShdw blurRad="38100" dist="19050" dir="2700000" algn="tl" rotWithShape="0">
                  <a:schemeClr val="dk1">
                    <a:alpha val="40000"/>
                  </a:schemeClr>
                </a:outerShdw>
              </a:effectLst>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0613" y="2084933"/>
            <a:ext cx="8715406" cy="4964668"/>
          </a:xfrm>
        </p:spPr>
        <p:txBody>
          <a:bodyPr/>
          <a:lstStyle/>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cs typeface="Times New Roman" panose="02020603050405020304" pitchFamily="18" charset="0"/>
              </a:rPr>
              <a:t>Auxiliary Reward Signal</a:t>
            </a:r>
          </a:p>
          <a:p>
            <a:pPr marL="673100" lvl="1" indent="-457200"/>
            <a:r>
              <a:rPr lang="en-US" altLang="zh-CN" dirty="0">
                <a:solidFill>
                  <a:schemeClr val="tx1"/>
                </a:solidFill>
              </a:rPr>
              <a:t>other agents hold beliefs over its private information</a:t>
            </a:r>
          </a:p>
          <a:p>
            <a:pPr marL="673100" lvl="1" indent="-457200"/>
            <a:r>
              <a:rPr lang="en-US" altLang="zh-CN" dirty="0">
                <a:solidFill>
                  <a:schemeClr val="tx1"/>
                </a:solidFill>
              </a:rPr>
              <a:t>enables agent </a:t>
            </a:r>
            <a:r>
              <a:rPr lang="en-US" altLang="zh-CN" dirty="0" err="1">
                <a:solidFill>
                  <a:schemeClr val="tx1"/>
                </a:solidFill>
              </a:rPr>
              <a:t>i</a:t>
            </a:r>
            <a:r>
              <a:rPr lang="en-US" altLang="zh-CN" dirty="0">
                <a:solidFill>
                  <a:schemeClr val="tx1"/>
                </a:solidFill>
              </a:rPr>
              <a:t> to learn which actions bring these two quantities closer together and thereby learn informative behavior.</a:t>
            </a:r>
          </a:p>
          <a:p>
            <a:pPr marL="673100" lvl="1" indent="-457200"/>
            <a:endParaRPr lang="en-US" altLang="zh-CN" dirty="0">
              <a:solidFill>
                <a:schemeClr val="tx1"/>
              </a:solidFill>
            </a:endParaRPr>
          </a:p>
          <a:p>
            <a:pPr marL="673100" lvl="1" indent="-457200"/>
            <a:endParaRPr lang="en-US" altLang="zh-CN" dirty="0">
              <a:solidFill>
                <a:schemeClr val="tx1"/>
              </a:solidFill>
            </a:endParaRPr>
          </a:p>
          <a:p>
            <a:pPr marL="673100" lvl="1" indent="-457200"/>
            <a:r>
              <a:rPr lang="en-US" altLang="zh-CN" dirty="0">
                <a:solidFill>
                  <a:schemeClr val="tx1"/>
                </a:solidFill>
              </a:rPr>
              <a:t>shaped reward</a:t>
            </a:r>
          </a:p>
          <a:p>
            <a:pPr marL="215900" lvl="1" indent="0">
              <a:buNone/>
            </a:pPr>
            <a:endParaRPr lang="en-US" altLang="zh-CN" dirty="0">
              <a:solidFill>
                <a:schemeClr val="tx1"/>
              </a:solidFill>
            </a:endParaRPr>
          </a:p>
          <a:p>
            <a:pPr marL="673100" lvl="1" indent="-457200"/>
            <a:endParaRPr lang="en-US" altLang="zh-CN" dirty="0">
              <a:solidFill>
                <a:schemeClr val="tx1"/>
              </a:solidFill>
            </a:endParaRPr>
          </a:p>
        </p:txBody>
      </p:sp>
      <p:sp>
        <p:nvSpPr>
          <p:cNvPr id="16" name="标题 1">
            <a:extLst>
              <a:ext uri="{FF2B5EF4-FFF2-40B4-BE49-F238E27FC236}">
                <a16:creationId xmlns:a16="http://schemas.microsoft.com/office/drawing/2014/main" id="{DEBBF9EA-A9B9-49A9-BC18-4C4D1D7ED509}"/>
              </a:ext>
            </a:extLst>
          </p:cNvPr>
          <p:cNvSpPr txBox="1"/>
          <p:nvPr/>
        </p:nvSpPr>
        <p:spPr>
          <a:xfrm>
            <a:off x="-98211" y="1293153"/>
            <a:ext cx="9333053"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Centralized Training and Decentralized Execution</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2A82DA0F-320F-46EF-A29A-CCF17E023F16}"/>
              </a:ext>
            </a:extLst>
          </p:cNvPr>
          <p:cNvPicPr>
            <a:picLocks noChangeAspect="1"/>
          </p:cNvPicPr>
          <p:nvPr/>
        </p:nvPicPr>
        <p:blipFill>
          <a:blip r:embed="rId3"/>
          <a:stretch>
            <a:fillRect/>
          </a:stretch>
        </p:blipFill>
        <p:spPr>
          <a:xfrm>
            <a:off x="2887362" y="3451120"/>
            <a:ext cx="3361905" cy="504762"/>
          </a:xfrm>
          <a:prstGeom prst="rect">
            <a:avLst/>
          </a:prstGeom>
        </p:spPr>
      </p:pic>
      <p:pic>
        <p:nvPicPr>
          <p:cNvPr id="8" name="图片 7">
            <a:extLst>
              <a:ext uri="{FF2B5EF4-FFF2-40B4-BE49-F238E27FC236}">
                <a16:creationId xmlns:a16="http://schemas.microsoft.com/office/drawing/2014/main" id="{EDEF5CBA-83A7-4C1E-9629-91825A57F32C}"/>
              </a:ext>
            </a:extLst>
          </p:cNvPr>
          <p:cNvPicPr>
            <a:picLocks noChangeAspect="1"/>
          </p:cNvPicPr>
          <p:nvPr/>
        </p:nvPicPr>
        <p:blipFill>
          <a:blip r:embed="rId4"/>
          <a:stretch>
            <a:fillRect/>
          </a:stretch>
        </p:blipFill>
        <p:spPr>
          <a:xfrm>
            <a:off x="1057705" y="4525061"/>
            <a:ext cx="1380952" cy="371429"/>
          </a:xfrm>
          <a:prstGeom prst="rect">
            <a:avLst/>
          </a:prstGeom>
        </p:spPr>
      </p:pic>
      <p:pic>
        <p:nvPicPr>
          <p:cNvPr id="9" name="图片 8">
            <a:extLst>
              <a:ext uri="{FF2B5EF4-FFF2-40B4-BE49-F238E27FC236}">
                <a16:creationId xmlns:a16="http://schemas.microsoft.com/office/drawing/2014/main" id="{0A116560-44ED-447F-9AEF-FAAEE089687A}"/>
              </a:ext>
            </a:extLst>
          </p:cNvPr>
          <p:cNvPicPr>
            <a:picLocks noChangeAspect="1"/>
          </p:cNvPicPr>
          <p:nvPr/>
        </p:nvPicPr>
        <p:blipFill>
          <a:blip r:embed="rId5"/>
          <a:stretch>
            <a:fillRect/>
          </a:stretch>
        </p:blipFill>
        <p:spPr>
          <a:xfrm>
            <a:off x="3370903" y="3944732"/>
            <a:ext cx="4904762" cy="3009524"/>
          </a:xfrm>
          <a:prstGeom prst="rect">
            <a:avLst/>
          </a:prstGeom>
        </p:spPr>
      </p:pic>
    </p:spTree>
    <p:extLst>
      <p:ext uri="{BB962C8B-B14F-4D97-AF65-F5344CB8AC3E}">
        <p14:creationId xmlns:p14="http://schemas.microsoft.com/office/powerpoint/2010/main" val="3292886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目录</a:t>
            </a:r>
          </a:p>
        </p:txBody>
      </p:sp>
      <p:sp>
        <p:nvSpPr>
          <p:cNvPr id="7" name="Content Placeholder 1">
            <a:extLst>
              <a:ext uri="{FF2B5EF4-FFF2-40B4-BE49-F238E27FC236}">
                <a16:creationId xmlns:a16="http://schemas.microsoft.com/office/drawing/2014/main" id="{7EB3E3AC-9DCE-43BD-9FD9-3895D6C52DEA}"/>
              </a:ext>
            </a:extLst>
          </p:cNvPr>
          <p:cNvSpPr>
            <a:spLocks noGrp="1"/>
          </p:cNvSpPr>
          <p:nvPr>
            <p:ph sz="half" idx="1"/>
          </p:nvPr>
        </p:nvSpPr>
        <p:spPr>
          <a:xfrm>
            <a:off x="285750" y="1524000"/>
            <a:ext cx="8715375" cy="4964113"/>
          </a:xfrm>
        </p:spPr>
        <p:txBody>
          <a:bodyPr/>
          <a:lstStyle/>
          <a:p>
            <a:pPr>
              <a:lnSpc>
                <a:spcPts val="4000"/>
              </a:lnSpc>
              <a:buFont typeface="Wingdings" panose="05000000000000000000" pitchFamily="2" charset="2"/>
              <a:buChar char="Ø"/>
            </a:pPr>
            <a:r>
              <a:rPr lang="en-US" altLang="zh-CN" sz="3600" dirty="0"/>
              <a:t>INTRODUCTION</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t>METHODOLOGY</a:t>
            </a:r>
          </a:p>
          <a:p>
            <a:pPr>
              <a:lnSpc>
                <a:spcPts val="4000"/>
              </a:lnSpc>
              <a:buFont typeface="Wingdings" panose="05000000000000000000" pitchFamily="2" charset="2"/>
              <a:buChar char="Ø"/>
            </a:pPr>
            <a:endParaRPr lang="en-US" altLang="zh-CN" sz="3600" dirty="0">
              <a:latin typeface="Times New Roman" panose="02020603050405020304" pitchFamily="18" charset="0"/>
            </a:endParaRPr>
          </a:p>
          <a:p>
            <a:pPr>
              <a:lnSpc>
                <a:spcPts val="4000"/>
              </a:lnSpc>
              <a:buFont typeface="Wingdings" panose="05000000000000000000" pitchFamily="2" charset="2"/>
              <a:buChar char="Ø"/>
            </a:pPr>
            <a:r>
              <a:rPr lang="en-US" altLang="en-US" sz="3600" dirty="0">
                <a:solidFill>
                  <a:srgbClr val="FF0000"/>
                </a:solidFill>
              </a:rPr>
              <a:t>NUMERICAL EXPERIMENTS</a:t>
            </a:r>
          </a:p>
          <a:p>
            <a:pPr>
              <a:lnSpc>
                <a:spcPts val="4000"/>
              </a:lnSpc>
              <a:buFont typeface="Wingdings" panose="05000000000000000000" pitchFamily="2" charset="2"/>
              <a:buChar char="Ø"/>
            </a:pPr>
            <a:endParaRPr lang="en-US" sz="3600" dirty="0"/>
          </a:p>
          <a:p>
            <a:pPr>
              <a:lnSpc>
                <a:spcPts val="4000"/>
              </a:lnSpc>
              <a:buFont typeface="Wingdings" panose="05000000000000000000" pitchFamily="2" charset="2"/>
              <a:buChar char="Ø"/>
            </a:pPr>
            <a:r>
              <a:rPr lang="en-US" sz="3600" dirty="0"/>
              <a:t>CONCLUSION</a:t>
            </a:r>
            <a:endParaRPr sz="3600" dirty="0">
              <a:latin typeface="Times New Roman" panose="02020603050405020304" pitchFamily="18" charset="0"/>
            </a:endParaRPr>
          </a:p>
        </p:txBody>
      </p:sp>
    </p:spTree>
    <p:extLst>
      <p:ext uri="{BB962C8B-B14F-4D97-AF65-F5344CB8AC3E}">
        <p14:creationId xmlns:p14="http://schemas.microsoft.com/office/powerpoint/2010/main" val="536791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79" y="571480"/>
            <a:ext cx="6113577" cy="585806"/>
          </a:xfrm>
        </p:spPr>
        <p:txBody>
          <a:bodyPr/>
          <a:lstStyle/>
          <a:p>
            <a:r>
              <a:rPr lang="en-US" altLang="zh-CN" dirty="0"/>
              <a:t>NUMERICAL EXPERIMENTS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Results</a:t>
            </a:r>
          </a:p>
        </p:txBody>
      </p:sp>
      <p:pic>
        <p:nvPicPr>
          <p:cNvPr id="4" name="图片 3">
            <a:extLst>
              <a:ext uri="{FF2B5EF4-FFF2-40B4-BE49-F238E27FC236}">
                <a16:creationId xmlns:a16="http://schemas.microsoft.com/office/drawing/2014/main" id="{F5BF2412-3314-4483-A476-52AE162D61BF}"/>
              </a:ext>
            </a:extLst>
          </p:cNvPr>
          <p:cNvPicPr>
            <a:picLocks noChangeAspect="1"/>
          </p:cNvPicPr>
          <p:nvPr/>
        </p:nvPicPr>
        <p:blipFill>
          <a:blip r:embed="rId3"/>
          <a:stretch>
            <a:fillRect/>
          </a:stretch>
        </p:blipFill>
        <p:spPr>
          <a:xfrm>
            <a:off x="551602" y="2222567"/>
            <a:ext cx="3702274" cy="3727373"/>
          </a:xfrm>
          <a:prstGeom prst="rect">
            <a:avLst/>
          </a:prstGeom>
        </p:spPr>
      </p:pic>
      <p:pic>
        <p:nvPicPr>
          <p:cNvPr id="5" name="图片 4">
            <a:extLst>
              <a:ext uri="{FF2B5EF4-FFF2-40B4-BE49-F238E27FC236}">
                <a16:creationId xmlns:a16="http://schemas.microsoft.com/office/drawing/2014/main" id="{399C0C20-FA9F-48DF-BEB9-9EC74E63BCFB}"/>
              </a:ext>
            </a:extLst>
          </p:cNvPr>
          <p:cNvPicPr>
            <a:picLocks noChangeAspect="1"/>
          </p:cNvPicPr>
          <p:nvPr/>
        </p:nvPicPr>
        <p:blipFill>
          <a:blip r:embed="rId4"/>
          <a:stretch>
            <a:fillRect/>
          </a:stretch>
        </p:blipFill>
        <p:spPr>
          <a:xfrm>
            <a:off x="4253876" y="2765618"/>
            <a:ext cx="4542275" cy="3244482"/>
          </a:xfrm>
          <a:prstGeom prst="rect">
            <a:avLst/>
          </a:prstGeom>
        </p:spPr>
      </p:pic>
    </p:spTree>
    <p:extLst>
      <p:ext uri="{BB962C8B-B14F-4D97-AF65-F5344CB8AC3E}">
        <p14:creationId xmlns:p14="http://schemas.microsoft.com/office/powerpoint/2010/main" val="2504418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79" y="571480"/>
            <a:ext cx="6113577" cy="585806"/>
          </a:xfrm>
        </p:spPr>
        <p:txBody>
          <a:bodyPr/>
          <a:lstStyle/>
          <a:p>
            <a:r>
              <a:rPr lang="en-US" altLang="zh-CN" dirty="0"/>
              <a:t>NUMERICAL EXPERIMENTS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Results</a:t>
            </a:r>
          </a:p>
        </p:txBody>
      </p:sp>
      <p:sp>
        <p:nvSpPr>
          <p:cNvPr id="7" name="Content Placeholder 2">
            <a:extLst>
              <a:ext uri="{FF2B5EF4-FFF2-40B4-BE49-F238E27FC236}">
                <a16:creationId xmlns:a16="http://schemas.microsoft.com/office/drawing/2014/main" id="{64DB838A-C7D5-4C37-B3E5-7D0B36EBA592}"/>
              </a:ext>
            </a:extLst>
          </p:cNvPr>
          <p:cNvSpPr>
            <a:spLocks noGrp="1"/>
          </p:cNvSpPr>
          <p:nvPr>
            <p:ph sz="half" idx="1"/>
          </p:nvPr>
        </p:nvSpPr>
        <p:spPr>
          <a:xfrm>
            <a:off x="210613" y="2084933"/>
            <a:ext cx="8715406" cy="4964668"/>
          </a:xfrm>
        </p:spPr>
        <p:txBody>
          <a:bodyPr/>
          <a:lstStyle/>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cs typeface="Times New Roman" panose="02020603050405020304" pitchFamily="18" charset="0"/>
              </a:rPr>
              <a:t>Ablation Studies</a:t>
            </a:r>
          </a:p>
          <a:p>
            <a:pPr marL="673100" lvl="1" indent="-457200"/>
            <a:r>
              <a:rPr lang="en-US" altLang="zh-CN" dirty="0">
                <a:solidFill>
                  <a:schemeClr val="tx1"/>
                </a:solidFill>
              </a:rPr>
              <a:t>Independent Player (IP</a:t>
            </a:r>
          </a:p>
          <a:p>
            <a:pPr marL="673100" lvl="1" indent="-457200"/>
            <a:r>
              <a:rPr lang="en-US" altLang="zh-CN" dirty="0">
                <a:solidFill>
                  <a:schemeClr val="tx1"/>
                </a:solidFill>
              </a:rPr>
              <a:t>No communication reward (NCR)</a:t>
            </a:r>
          </a:p>
          <a:p>
            <a:pPr marL="673100" lvl="1" indent="-457200"/>
            <a:r>
              <a:rPr lang="en-US" altLang="zh-CN" dirty="0">
                <a:solidFill>
                  <a:schemeClr val="tx1"/>
                </a:solidFill>
              </a:rPr>
              <a:t>No PBL style iteration (NPBI)</a:t>
            </a:r>
          </a:p>
          <a:p>
            <a:pPr marL="673100" lvl="1" indent="-457200"/>
            <a:r>
              <a:rPr lang="en-US" altLang="zh-CN" dirty="0">
                <a:solidFill>
                  <a:schemeClr val="tx1"/>
                </a:solidFill>
              </a:rPr>
              <a:t>Penetrative Q-Learning (PQL)</a:t>
            </a:r>
          </a:p>
        </p:txBody>
      </p:sp>
      <p:pic>
        <p:nvPicPr>
          <p:cNvPr id="5" name="图片 4">
            <a:extLst>
              <a:ext uri="{FF2B5EF4-FFF2-40B4-BE49-F238E27FC236}">
                <a16:creationId xmlns:a16="http://schemas.microsoft.com/office/drawing/2014/main" id="{DB9D687D-B163-4A7D-9FB1-3FB6B0D9E0F4}"/>
              </a:ext>
            </a:extLst>
          </p:cNvPr>
          <p:cNvPicPr>
            <a:picLocks noChangeAspect="1"/>
          </p:cNvPicPr>
          <p:nvPr/>
        </p:nvPicPr>
        <p:blipFill>
          <a:blip r:embed="rId3"/>
          <a:stretch>
            <a:fillRect/>
          </a:stretch>
        </p:blipFill>
        <p:spPr>
          <a:xfrm>
            <a:off x="4658517" y="2545910"/>
            <a:ext cx="4354019" cy="2913591"/>
          </a:xfrm>
          <a:prstGeom prst="rect">
            <a:avLst/>
          </a:prstGeom>
        </p:spPr>
      </p:pic>
    </p:spTree>
    <p:extLst>
      <p:ext uri="{BB962C8B-B14F-4D97-AF65-F5344CB8AC3E}">
        <p14:creationId xmlns:p14="http://schemas.microsoft.com/office/powerpoint/2010/main" val="42290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目录</a:t>
            </a:r>
          </a:p>
        </p:txBody>
      </p:sp>
      <p:sp>
        <p:nvSpPr>
          <p:cNvPr id="7" name="Content Placeholder 1">
            <a:extLst>
              <a:ext uri="{FF2B5EF4-FFF2-40B4-BE49-F238E27FC236}">
                <a16:creationId xmlns:a16="http://schemas.microsoft.com/office/drawing/2014/main" id="{7EB3E3AC-9DCE-43BD-9FD9-3895D6C52DEA}"/>
              </a:ext>
            </a:extLst>
          </p:cNvPr>
          <p:cNvSpPr>
            <a:spLocks noGrp="1"/>
          </p:cNvSpPr>
          <p:nvPr>
            <p:ph sz="half" idx="1"/>
          </p:nvPr>
        </p:nvSpPr>
        <p:spPr>
          <a:xfrm>
            <a:off x="285750" y="1524000"/>
            <a:ext cx="8715375" cy="4964113"/>
          </a:xfrm>
        </p:spPr>
        <p:txBody>
          <a:bodyPr/>
          <a:lstStyle/>
          <a:p>
            <a:pPr>
              <a:lnSpc>
                <a:spcPts val="4000"/>
              </a:lnSpc>
              <a:buFont typeface="Wingdings" panose="05000000000000000000" pitchFamily="2" charset="2"/>
              <a:buChar char="Ø"/>
            </a:pPr>
            <a:r>
              <a:rPr lang="en-US" altLang="zh-CN" sz="3600" dirty="0"/>
              <a:t>INTRODUCTION</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t>METHODOLOGY</a:t>
            </a:r>
          </a:p>
          <a:p>
            <a:pPr>
              <a:lnSpc>
                <a:spcPts val="4000"/>
              </a:lnSpc>
              <a:buFont typeface="Wingdings" panose="05000000000000000000" pitchFamily="2" charset="2"/>
              <a:buChar char="Ø"/>
            </a:pPr>
            <a:endParaRPr lang="en-US" altLang="zh-CN" sz="3600" dirty="0">
              <a:latin typeface="Times New Roman" panose="02020603050405020304" pitchFamily="18" charset="0"/>
            </a:endParaRPr>
          </a:p>
          <a:p>
            <a:pPr>
              <a:lnSpc>
                <a:spcPts val="4000"/>
              </a:lnSpc>
              <a:buFont typeface="Wingdings" panose="05000000000000000000" pitchFamily="2" charset="2"/>
              <a:buChar char="Ø"/>
            </a:pPr>
            <a:r>
              <a:rPr lang="en-US" altLang="en-US" sz="3600" dirty="0"/>
              <a:t>NUMERICAL</a:t>
            </a:r>
            <a:r>
              <a:rPr lang="en-US" altLang="en-US" sz="3600" dirty="0">
                <a:solidFill>
                  <a:srgbClr val="FF0000"/>
                </a:solidFill>
              </a:rPr>
              <a:t> </a:t>
            </a:r>
            <a:r>
              <a:rPr lang="en-US" altLang="en-US" sz="3600" dirty="0"/>
              <a:t>EXPERIMENTS</a:t>
            </a:r>
          </a:p>
          <a:p>
            <a:pPr>
              <a:lnSpc>
                <a:spcPts val="4000"/>
              </a:lnSpc>
              <a:buFont typeface="Wingdings" panose="05000000000000000000" pitchFamily="2" charset="2"/>
              <a:buChar char="Ø"/>
            </a:pPr>
            <a:endParaRPr lang="en-US" sz="3600" dirty="0"/>
          </a:p>
          <a:p>
            <a:pPr>
              <a:lnSpc>
                <a:spcPts val="4000"/>
              </a:lnSpc>
              <a:buFont typeface="Wingdings" panose="05000000000000000000" pitchFamily="2" charset="2"/>
              <a:buChar char="Ø"/>
            </a:pPr>
            <a:r>
              <a:rPr lang="en-US" altLang="en-US" sz="3600" dirty="0">
                <a:solidFill>
                  <a:srgbClr val="FF0000"/>
                </a:solidFill>
              </a:rPr>
              <a:t>CONCLUSION</a:t>
            </a:r>
            <a:endParaRPr lang="zh-CN" altLang="en-US" sz="3600" dirty="0">
              <a:solidFill>
                <a:srgbClr val="FF0000"/>
              </a:solidFill>
            </a:endParaRPr>
          </a:p>
        </p:txBody>
      </p:sp>
    </p:spTree>
    <p:extLst>
      <p:ext uri="{BB962C8B-B14F-4D97-AF65-F5344CB8AC3E}">
        <p14:creationId xmlns:p14="http://schemas.microsoft.com/office/powerpoint/2010/main" val="1511590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1564" y="3063286"/>
            <a:ext cx="7886700" cy="1325563"/>
          </a:xfrm>
        </p:spPr>
        <p:txBody>
          <a:bodyPr/>
          <a:lstStyle/>
          <a:p>
            <a:r>
              <a:rPr lang="en-US" altLang="zh-CN" dirty="0"/>
              <a:t>Thanks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9000" y="1524000"/>
            <a:ext cx="8112156" cy="4964668"/>
          </a:xfrm>
        </p:spPr>
        <p:txBody>
          <a:bodyPr/>
          <a:lstStyle/>
          <a:p>
            <a:pPr>
              <a:lnSpc>
                <a:spcPts val="4000"/>
              </a:lnSpc>
              <a:buFont typeface="Wingdings" panose="05000000000000000000" pitchFamily="2" charset="2"/>
              <a:buChar char="Ø"/>
            </a:pPr>
            <a:r>
              <a:rPr lang="en-US" altLang="zh-CN" sz="3600" dirty="0">
                <a:solidFill>
                  <a:srgbClr val="FF0000"/>
                </a:solidFill>
              </a:rPr>
              <a:t>INTRODUCTION</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t>METHODOLOGY</a:t>
            </a:r>
          </a:p>
          <a:p>
            <a:pPr>
              <a:lnSpc>
                <a:spcPts val="4000"/>
              </a:lnSpc>
              <a:buFont typeface="Wingdings" panose="05000000000000000000" pitchFamily="2" charset="2"/>
              <a:buChar char="Ø"/>
            </a:pPr>
            <a:endParaRPr lang="en-US" altLang="zh-CN" sz="3600" dirty="0">
              <a:latin typeface="Times New Roman" panose="02020603050405020304" pitchFamily="18" charset="0"/>
            </a:endParaRPr>
          </a:p>
          <a:p>
            <a:pPr>
              <a:lnSpc>
                <a:spcPts val="4000"/>
              </a:lnSpc>
              <a:buFont typeface="Wingdings" panose="05000000000000000000" pitchFamily="2" charset="2"/>
              <a:buChar char="Ø"/>
            </a:pPr>
            <a:r>
              <a:rPr lang="en-US" sz="3600" dirty="0"/>
              <a:t>NUMERICAL EXPERIMENTS</a:t>
            </a:r>
          </a:p>
          <a:p>
            <a:pPr>
              <a:lnSpc>
                <a:spcPts val="4000"/>
              </a:lnSpc>
              <a:buFont typeface="Wingdings" panose="05000000000000000000" pitchFamily="2" charset="2"/>
              <a:buChar char="Ø"/>
            </a:pPr>
            <a:endParaRPr lang="en-US" sz="3600" dirty="0"/>
          </a:p>
          <a:p>
            <a:pPr>
              <a:lnSpc>
                <a:spcPts val="4000"/>
              </a:lnSpc>
              <a:buFont typeface="Wingdings" panose="05000000000000000000" pitchFamily="2" charset="2"/>
              <a:buChar char="Ø"/>
            </a:pPr>
            <a:r>
              <a:rPr lang="en-US" sz="3600" dirty="0"/>
              <a:t>CONCLUSION</a:t>
            </a:r>
            <a:endParaRPr sz="3600" dirty="0">
              <a:latin typeface="Times New Roman" panose="02020603050405020304" pitchFamily="18" charset="0"/>
            </a:endParaRPr>
          </a:p>
        </p:txBody>
      </p:sp>
      <p:sp>
        <p:nvSpPr>
          <p:cNvPr id="3" name="Title 2"/>
          <p:cNvSpPr>
            <a:spLocks noGrp="1"/>
          </p:cNvSpPr>
          <p:nvPr>
            <p:ph type="title"/>
          </p:nvPr>
        </p:nvSpPr>
        <p:spPr/>
        <p:txBody>
          <a:bodyPr/>
          <a:lstStyle/>
          <a:p>
            <a:r>
              <a:rPr lang="zh-CN" altLang="en-US" dirty="0"/>
              <a:t>目录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Collaborative Multi-Agent Systems</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ea typeface="宋体" panose="02010600030101010101" pitchFamily="2" charset="-122"/>
              </a:rPr>
              <a:t>Communication</a:t>
            </a:r>
          </a:p>
          <a:p>
            <a:pPr marL="457200" indent="-457200"/>
            <a:r>
              <a:rPr lang="en-US" altLang="zh-CN" dirty="0">
                <a:solidFill>
                  <a:schemeClr val="tx1"/>
                </a:solidFill>
                <a:ea typeface="宋体" panose="02010600030101010101" pitchFamily="2" charset="-122"/>
              </a:rPr>
              <a:t>Imperfect Information Setting</a:t>
            </a:r>
          </a:p>
        </p:txBody>
      </p:sp>
      <p:pic>
        <p:nvPicPr>
          <p:cNvPr id="5" name="图片 4">
            <a:extLst>
              <a:ext uri="{FF2B5EF4-FFF2-40B4-BE49-F238E27FC236}">
                <a16:creationId xmlns:a16="http://schemas.microsoft.com/office/drawing/2014/main" id="{41C9579D-2625-4543-850B-113BC636061C}"/>
              </a:ext>
            </a:extLst>
          </p:cNvPr>
          <p:cNvPicPr>
            <a:picLocks noChangeAspect="1"/>
          </p:cNvPicPr>
          <p:nvPr/>
        </p:nvPicPr>
        <p:blipFill>
          <a:blip r:embed="rId3"/>
          <a:stretch>
            <a:fillRect/>
          </a:stretch>
        </p:blipFill>
        <p:spPr>
          <a:xfrm>
            <a:off x="1769225" y="3604830"/>
            <a:ext cx="5605550" cy="31484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Communication</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ea typeface="宋体" panose="02010600030101010101" pitchFamily="2" charset="-122"/>
              </a:rPr>
              <a:t>Explicit communication channels</a:t>
            </a:r>
          </a:p>
          <a:p>
            <a:pPr marL="673100" lvl="1" indent="-457200"/>
            <a:r>
              <a:rPr lang="da-DK" altLang="zh-CN" dirty="0">
                <a:solidFill>
                  <a:schemeClr val="tx1"/>
                </a:solidFill>
                <a:ea typeface="宋体" panose="02010600030101010101" pitchFamily="2" charset="-122"/>
              </a:rPr>
              <a:t>[Baker et al. 1999; </a:t>
            </a:r>
            <a:r>
              <a:rPr lang="en-US" altLang="zh-CN" dirty="0">
                <a:solidFill>
                  <a:schemeClr val="tx1"/>
                </a:solidFill>
                <a:ea typeface="宋体" panose="02010600030101010101" pitchFamily="2" charset="-122"/>
              </a:rPr>
              <a:t>Roth, Simmons, and Veloso 2006</a:t>
            </a:r>
            <a:r>
              <a:rPr lang="da-DK" altLang="zh-CN" dirty="0">
                <a:solidFill>
                  <a:schemeClr val="tx1"/>
                </a:solidFill>
                <a:ea typeface="宋体" panose="02010600030101010101" pitchFamily="2" charset="-122"/>
              </a:rPr>
              <a:t>]</a:t>
            </a:r>
          </a:p>
          <a:p>
            <a:pPr marL="673100" lvl="1" indent="-457200"/>
            <a:r>
              <a:rPr lang="da-DK" altLang="zh-CN" dirty="0">
                <a:solidFill>
                  <a:schemeClr val="tx1"/>
                </a:solidFill>
                <a:ea typeface="宋体" panose="02010600030101010101" pitchFamily="2" charset="-122"/>
              </a:rPr>
              <a:t>conceptually resemble language or verbal communication</a:t>
            </a:r>
          </a:p>
          <a:p>
            <a:pPr marL="673100" lvl="1" indent="-457200"/>
            <a:r>
              <a:rPr lang="en-US" altLang="zh-CN" dirty="0">
                <a:solidFill>
                  <a:schemeClr val="tx1"/>
                </a:solidFill>
                <a:ea typeface="宋体" panose="02010600030101010101" pitchFamily="2" charset="-122"/>
              </a:rPr>
              <a:t>additional</a:t>
            </a:r>
            <a:r>
              <a:rPr lang="en-US" altLang="zh-CN" dirty="0">
                <a:solidFill>
                  <a:srgbClr val="FF0000"/>
                </a:solidFill>
                <a:ea typeface="宋体" panose="02010600030101010101" pitchFamily="2" charset="-122"/>
              </a:rPr>
              <a:t> computational </a:t>
            </a:r>
            <a:r>
              <a:rPr lang="en-US" altLang="zh-CN" dirty="0">
                <a:solidFill>
                  <a:schemeClr val="tx1"/>
                </a:solidFill>
                <a:ea typeface="宋体" panose="02010600030101010101" pitchFamily="2" charset="-122"/>
              </a:rPr>
              <a:t>and</a:t>
            </a:r>
            <a:r>
              <a:rPr lang="en-US" altLang="zh-CN" dirty="0">
                <a:solidFill>
                  <a:srgbClr val="FF0000"/>
                </a:solidFill>
                <a:ea typeface="宋体" panose="02010600030101010101" pitchFamily="2" charset="-122"/>
              </a:rPr>
              <a:t> memory costs</a:t>
            </a:r>
          </a:p>
          <a:p>
            <a:pPr marL="673100" lvl="1" indent="-457200"/>
            <a:endParaRPr lang="en-US" altLang="zh-CN" dirty="0">
              <a:solidFill>
                <a:srgbClr val="FF0000"/>
              </a:solidFill>
              <a:ea typeface="宋体" panose="02010600030101010101" pitchFamily="2" charset="-122"/>
            </a:endParaRPr>
          </a:p>
          <a:p>
            <a:pPr marL="673100" lvl="1" indent="-457200"/>
            <a:endParaRPr lang="en-US" altLang="zh-CN" dirty="0">
              <a:solidFill>
                <a:srgbClr val="FF0000"/>
              </a:solidFill>
              <a:ea typeface="宋体" panose="02010600030101010101" pitchFamily="2" charset="-122"/>
            </a:endParaRPr>
          </a:p>
          <a:p>
            <a:pPr marL="457200" indent="-457200"/>
            <a:r>
              <a:rPr lang="en-US" altLang="zh-CN" dirty="0">
                <a:solidFill>
                  <a:schemeClr val="tx1"/>
                </a:solidFill>
                <a:ea typeface="宋体" panose="02010600030101010101" pitchFamily="2" charset="-122"/>
              </a:rPr>
              <a:t>Implicit communication </a:t>
            </a:r>
          </a:p>
          <a:p>
            <a:pPr marL="673100" lvl="1" indent="-457200"/>
            <a:r>
              <a:rPr lang="it-IT" altLang="zh-CN" dirty="0">
                <a:solidFill>
                  <a:schemeClr val="tx1"/>
                </a:solidFill>
                <a:ea typeface="宋体" panose="02010600030101010101" pitchFamily="2" charset="-122"/>
              </a:rPr>
              <a:t>[Rasouli, Kotseruba, and Tsotsos 2017; Rabinowitz et al. 2018]</a:t>
            </a:r>
          </a:p>
          <a:p>
            <a:pPr marL="673100" lvl="1" indent="-457200"/>
            <a:r>
              <a:rPr lang="en-US" altLang="zh-CN" dirty="0">
                <a:solidFill>
                  <a:schemeClr val="tx1"/>
                </a:solidFill>
                <a:ea typeface="宋体" panose="02010600030101010101" pitchFamily="2" charset="-122"/>
              </a:rPr>
              <a:t>infer the implicit meaning behind others’ actions</a:t>
            </a:r>
          </a:p>
          <a:p>
            <a:pPr marL="673100" lvl="1" indent="-457200"/>
            <a:r>
              <a:rPr lang="en-US" altLang="zh-CN" dirty="0">
                <a:solidFill>
                  <a:schemeClr val="tx1"/>
                </a:solidFill>
                <a:ea typeface="宋体" panose="02010600030101010101" pitchFamily="2" charset="-122"/>
              </a:rPr>
              <a:t>theory of mind</a:t>
            </a:r>
          </a:p>
          <a:p>
            <a:pPr marL="673100" lvl="1" indent="-457200"/>
            <a:endParaRPr lang="en-US" altLang="zh-CN" dirty="0">
              <a:solidFill>
                <a:schemeClr val="tx1"/>
              </a:solidFill>
              <a:ea typeface="宋体" panose="02010600030101010101" pitchFamily="2" charset="-122"/>
            </a:endParaRPr>
          </a:p>
        </p:txBody>
      </p:sp>
    </p:spTree>
    <p:extLst>
      <p:ext uri="{BB962C8B-B14F-4D97-AF65-F5344CB8AC3E}">
        <p14:creationId xmlns:p14="http://schemas.microsoft.com/office/powerpoint/2010/main" val="2266101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Intuition</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ea typeface="宋体" panose="02010600030101010101" pitchFamily="2" charset="-122"/>
              </a:rPr>
              <a:t>Model of opponents</a:t>
            </a:r>
          </a:p>
          <a:p>
            <a:pPr marL="673100" lvl="1" indent="-457200"/>
            <a:r>
              <a:rPr lang="en-US" altLang="zh-CN" dirty="0">
                <a:solidFill>
                  <a:schemeClr val="tx1"/>
                </a:solidFill>
                <a:ea typeface="宋体" panose="02010600030101010101" pitchFamily="2" charset="-122"/>
              </a:rPr>
              <a:t>[He et al. 2016; Bard et al. 2013]</a:t>
            </a:r>
          </a:p>
          <a:p>
            <a:pPr marL="673100" lvl="1" indent="-457200"/>
            <a:r>
              <a:rPr lang="en-US" altLang="zh-CN" dirty="0">
                <a:solidFill>
                  <a:schemeClr val="tx1"/>
                </a:solidFill>
                <a:ea typeface="宋体" panose="02010600030101010101" pitchFamily="2" charset="-122"/>
              </a:rPr>
              <a:t>observing an opponent’s behavior</a:t>
            </a:r>
          </a:p>
          <a:p>
            <a:pPr marL="673100" lvl="1" indent="-457200"/>
            <a:r>
              <a:rPr lang="en-US" altLang="zh-CN" dirty="0">
                <a:solidFill>
                  <a:schemeClr val="tx1"/>
                </a:solidFill>
                <a:ea typeface="宋体" panose="02010600030101010101" pitchFamily="2" charset="-122"/>
              </a:rPr>
              <a:t>build a model of opponents’ characteristics, objectives or hidden information</a:t>
            </a:r>
          </a:p>
          <a:p>
            <a:pPr marL="673100" lvl="1" indent="-457200"/>
            <a:endParaRPr lang="en-US" altLang="zh-CN" dirty="0">
              <a:solidFill>
                <a:schemeClr val="tx1"/>
              </a:solidFill>
              <a:ea typeface="宋体" panose="02010600030101010101" pitchFamily="2" charset="-122"/>
            </a:endParaRPr>
          </a:p>
          <a:p>
            <a:pPr marL="457200" indent="-457200"/>
            <a:r>
              <a:rPr lang="en-US" altLang="zh-CN" dirty="0">
                <a:solidFill>
                  <a:schemeClr val="tx1"/>
                </a:solidFill>
                <a:ea typeface="宋体" panose="02010600030101010101" pitchFamily="2" charset="-122"/>
              </a:rPr>
              <a:t>Bilateral communication</a:t>
            </a:r>
          </a:p>
          <a:p>
            <a:pPr marL="673100" lvl="1" indent="-457200"/>
            <a:r>
              <a:rPr lang="en-US" altLang="zh-CN" dirty="0">
                <a:solidFill>
                  <a:schemeClr val="tx1"/>
                </a:solidFill>
                <a:ea typeface="宋体" panose="02010600030101010101" pitchFamily="2" charset="-122"/>
              </a:rPr>
              <a:t>agent should also consider that it is </a:t>
            </a:r>
            <a:r>
              <a:rPr lang="en-US" altLang="zh-CN" dirty="0">
                <a:solidFill>
                  <a:srgbClr val="FF0000"/>
                </a:solidFill>
                <a:ea typeface="宋体" panose="02010600030101010101" pitchFamily="2" charset="-122"/>
              </a:rPr>
              <a:t>being modeled </a:t>
            </a:r>
            <a:r>
              <a:rPr lang="en-US" altLang="zh-CN" dirty="0">
                <a:solidFill>
                  <a:schemeClr val="tx1"/>
                </a:solidFill>
                <a:ea typeface="宋体" panose="02010600030101010101" pitchFamily="2" charset="-122"/>
              </a:rPr>
              <a:t>and adapt its behavior accordingly </a:t>
            </a:r>
          </a:p>
          <a:p>
            <a:pPr marL="215900" lvl="1" indent="0">
              <a:buNone/>
            </a:pPr>
            <a:endParaRPr lang="en-US" altLang="zh-CN" dirty="0">
              <a:solidFill>
                <a:schemeClr val="tx1"/>
              </a:solidFill>
              <a:ea typeface="宋体" panose="02010600030101010101" pitchFamily="2" charset="-122"/>
            </a:endParaRP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ea typeface="宋体" panose="02010600030101010101" pitchFamily="2" charset="-122"/>
                <a:cs typeface="Times New Roman" panose="02020603050405020304" pitchFamily="18" charset="0"/>
              </a:rPr>
              <a:t>Policy Belief Learning (PBL)</a:t>
            </a:r>
          </a:p>
          <a:p>
            <a:pPr marL="673100" lvl="1" indent="-457200"/>
            <a:r>
              <a:rPr lang="en-US" altLang="zh-CN" dirty="0">
                <a:solidFill>
                  <a:schemeClr val="tx1"/>
                </a:solidFill>
                <a:ea typeface="宋体" panose="02010600030101010101" pitchFamily="2" charset="-122"/>
              </a:rPr>
              <a:t>a belief module: models other agents’ private information</a:t>
            </a:r>
          </a:p>
          <a:p>
            <a:pPr marL="673100" lvl="1" indent="-457200"/>
            <a:r>
              <a:rPr lang="en-US" altLang="zh-CN" dirty="0">
                <a:solidFill>
                  <a:schemeClr val="tx1"/>
                </a:solidFill>
                <a:ea typeface="宋体" panose="02010600030101010101" pitchFamily="2" charset="-122"/>
              </a:rPr>
              <a:t>a policy module: return a </a:t>
            </a:r>
            <a:r>
              <a:rPr lang="en-US" altLang="zh-CN" dirty="0">
                <a:solidFill>
                  <a:srgbClr val="FF0000"/>
                </a:solidFill>
                <a:ea typeface="宋体" panose="02010600030101010101" pitchFamily="2" charset="-122"/>
              </a:rPr>
              <a:t>distribution</a:t>
            </a:r>
            <a:r>
              <a:rPr lang="en-US" altLang="zh-CN" dirty="0">
                <a:solidFill>
                  <a:schemeClr val="tx1"/>
                </a:solidFill>
                <a:ea typeface="宋体" panose="02010600030101010101" pitchFamily="2" charset="-122"/>
              </a:rPr>
              <a:t> over actions.</a:t>
            </a:r>
          </a:p>
          <a:p>
            <a:pPr marL="673100" lvl="1" indent="-457200"/>
            <a:r>
              <a:rPr lang="en-US" altLang="zh-CN" dirty="0">
                <a:solidFill>
                  <a:schemeClr val="tx1"/>
                </a:solidFill>
                <a:ea typeface="宋体" panose="02010600030101010101" pitchFamily="2" charset="-122"/>
              </a:rPr>
              <a:t>auxiliary reward</a:t>
            </a:r>
          </a:p>
        </p:txBody>
      </p:sp>
    </p:spTree>
    <p:extLst>
      <p:ext uri="{BB962C8B-B14F-4D97-AF65-F5344CB8AC3E}">
        <p14:creationId xmlns:p14="http://schemas.microsoft.com/office/powerpoint/2010/main" val="4046090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Dec-POMDP</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pt-BR" altLang="zh-CN" dirty="0">
                <a:solidFill>
                  <a:schemeClr val="tx1"/>
                </a:solidFill>
              </a:rPr>
              <a:t>⟨N, A,O, X, T, R, P</a:t>
            </a:r>
            <a:r>
              <a:rPr lang="pt-BR" altLang="zh-CN" baseline="-25000" dirty="0">
                <a:solidFill>
                  <a:schemeClr val="tx1"/>
                </a:solidFill>
              </a:rPr>
              <a:t>x</a:t>
            </a:r>
            <a:r>
              <a:rPr lang="pt-BR" altLang="zh-CN" dirty="0">
                <a:solidFill>
                  <a:schemeClr val="tx1"/>
                </a:solidFill>
              </a:rPr>
              <a:t>, P</a:t>
            </a:r>
            <a:r>
              <a:rPr lang="pt-BR" altLang="zh-CN" baseline="-25000" dirty="0">
                <a:solidFill>
                  <a:schemeClr val="tx1"/>
                </a:solidFill>
              </a:rPr>
              <a:t>o</a:t>
            </a:r>
            <a:r>
              <a:rPr lang="pt-BR" altLang="zh-CN" dirty="0">
                <a:solidFill>
                  <a:schemeClr val="tx1"/>
                </a:solidFill>
              </a:rPr>
              <a:t>, γ⟩</a:t>
            </a:r>
          </a:p>
          <a:p>
            <a:pPr marL="673100" lvl="1" indent="-457200"/>
            <a:r>
              <a:rPr lang="en-US" altLang="zh-CN" dirty="0">
                <a:solidFill>
                  <a:schemeClr val="tx1"/>
                </a:solidFill>
                <a:cs typeface="Times New Roman" panose="02020603050405020304" pitchFamily="18" charset="0"/>
              </a:rPr>
              <a:t>where</a:t>
            </a:r>
            <a:endParaRPr lang="en-US" altLang="zh-CN" dirty="0">
              <a:solidFill>
                <a:schemeClr val="tx1"/>
              </a:solidFill>
              <a:latin typeface="Times New Roman" panose="02020603050405020304" pitchFamily="18" charset="0"/>
              <a:cs typeface="Times New Roman" panose="02020603050405020304" pitchFamily="18" charset="0"/>
            </a:endParaRPr>
          </a:p>
          <a:p>
            <a:pPr marL="215900" lvl="1" indent="0">
              <a:buNone/>
            </a:pPr>
            <a:endParaRPr lang="en-US" altLang="zh-CN" dirty="0">
              <a:solidFill>
                <a:schemeClr val="tx1"/>
              </a:solidFill>
              <a:latin typeface="Times New Roman" panose="02020603050405020304" pitchFamily="18" charset="0"/>
              <a:cs typeface="Times New Roman" panose="02020603050405020304" pitchFamily="18" charset="0"/>
            </a:endParaRPr>
          </a:p>
          <a:p>
            <a:pPr marL="673100" lvl="1" indent="-457200"/>
            <a:r>
              <a:rPr lang="en-US" altLang="zh-CN" dirty="0">
                <a:solidFill>
                  <a:schemeClr val="tx1"/>
                </a:solidFill>
                <a:cs typeface="Times New Roman" panose="02020603050405020304" pitchFamily="18" charset="0"/>
              </a:rPr>
              <a:t>Private information</a:t>
            </a:r>
          </a:p>
          <a:p>
            <a:pPr marL="673100" lvl="1" indent="-457200"/>
            <a:r>
              <a:rPr lang="en-US" altLang="zh-CN" dirty="0">
                <a:solidFill>
                  <a:schemeClr val="tx1"/>
                </a:solidFill>
                <a:cs typeface="Times New Roman" panose="02020603050405020304" pitchFamily="18" charset="0"/>
              </a:rPr>
              <a:t>Public information states O</a:t>
            </a:r>
          </a:p>
          <a:p>
            <a:pPr marL="673100" lvl="1" indent="-457200"/>
            <a:r>
              <a:rPr lang="en-US" altLang="zh-CN" dirty="0">
                <a:solidFill>
                  <a:schemeClr val="tx1"/>
                </a:solidFill>
                <a:cs typeface="Times New Roman" panose="02020603050405020304" pitchFamily="18" charset="0"/>
              </a:rPr>
              <a:t>Stochastic transition model </a:t>
            </a:r>
          </a:p>
          <a:p>
            <a:pPr marL="673100" lvl="1" indent="-457200"/>
            <a:r>
              <a:rPr lang="en-US" altLang="zh-CN" dirty="0">
                <a:solidFill>
                  <a:schemeClr val="tx1"/>
                </a:solidFill>
                <a:cs typeface="Times New Roman" panose="02020603050405020304" pitchFamily="18" charset="0"/>
              </a:rPr>
              <a:t>Policy  </a:t>
            </a:r>
          </a:p>
          <a:p>
            <a:pPr marL="673100" lvl="1" indent="-457200"/>
            <a:r>
              <a:rPr lang="en-US" altLang="zh-CN" dirty="0">
                <a:solidFill>
                  <a:schemeClr val="tx1"/>
                </a:solidFill>
                <a:cs typeface="Times New Roman" panose="02020603050405020304" pitchFamily="18" charset="0"/>
              </a:rPr>
              <a:t>Cumulative reward</a:t>
            </a:r>
          </a:p>
          <a:p>
            <a:pPr marL="673100" lvl="1" indent="-457200"/>
            <a:r>
              <a:rPr lang="en-US" altLang="zh-CN" dirty="0">
                <a:solidFill>
                  <a:schemeClr val="tx1"/>
                </a:solidFill>
                <a:cs typeface="Times New Roman" panose="02020603050405020304" pitchFamily="18" charset="0"/>
              </a:rPr>
              <a:t>Target  </a:t>
            </a:r>
          </a:p>
          <a:p>
            <a:pPr marL="457200" lvl="1" indent="-457200">
              <a:spcBef>
                <a:spcPts val="1000"/>
              </a:spcBef>
              <a:buClr>
                <a:srgbClr val="FF0000"/>
              </a:buClr>
              <a:buSzPct val="100000"/>
              <a:buFont typeface="Wingdings" panose="05000000000000000000" pitchFamily="2" charset="2"/>
              <a:buChar char="l"/>
            </a:pPr>
            <a:endParaRPr lang="pt-BR" altLang="zh-CN" dirty="0">
              <a:solidFill>
                <a:schemeClr val="tx1"/>
              </a:solidFill>
              <a:cs typeface="Times New Roman" panose="02020603050405020304" pitchFamily="18" charset="0"/>
            </a:endParaRPr>
          </a:p>
        </p:txBody>
      </p:sp>
      <p:pic>
        <p:nvPicPr>
          <p:cNvPr id="4" name="图片 3">
            <a:extLst>
              <a:ext uri="{FF2B5EF4-FFF2-40B4-BE49-F238E27FC236}">
                <a16:creationId xmlns:a16="http://schemas.microsoft.com/office/drawing/2014/main" id="{15E8E105-61D7-48F5-A9D8-A485AA49AF6A}"/>
              </a:ext>
            </a:extLst>
          </p:cNvPr>
          <p:cNvPicPr>
            <a:picLocks noChangeAspect="1"/>
          </p:cNvPicPr>
          <p:nvPr/>
        </p:nvPicPr>
        <p:blipFill>
          <a:blip r:embed="rId3"/>
          <a:stretch>
            <a:fillRect/>
          </a:stretch>
        </p:blipFill>
        <p:spPr>
          <a:xfrm>
            <a:off x="1724348" y="2890199"/>
            <a:ext cx="1171429" cy="219048"/>
          </a:xfrm>
          <a:prstGeom prst="rect">
            <a:avLst/>
          </a:prstGeom>
        </p:spPr>
      </p:pic>
      <p:pic>
        <p:nvPicPr>
          <p:cNvPr id="12" name="图片 11">
            <a:extLst>
              <a:ext uri="{FF2B5EF4-FFF2-40B4-BE49-F238E27FC236}">
                <a16:creationId xmlns:a16="http://schemas.microsoft.com/office/drawing/2014/main" id="{39833BB3-561A-4C74-A5DF-193AB7784A38}"/>
              </a:ext>
            </a:extLst>
          </p:cNvPr>
          <p:cNvPicPr>
            <a:picLocks noChangeAspect="1"/>
          </p:cNvPicPr>
          <p:nvPr/>
        </p:nvPicPr>
        <p:blipFill>
          <a:blip r:embed="rId4"/>
          <a:stretch>
            <a:fillRect/>
          </a:stretch>
        </p:blipFill>
        <p:spPr>
          <a:xfrm>
            <a:off x="3105185" y="4553654"/>
            <a:ext cx="1980952" cy="361905"/>
          </a:xfrm>
          <a:prstGeom prst="rect">
            <a:avLst/>
          </a:prstGeom>
        </p:spPr>
      </p:pic>
      <p:pic>
        <p:nvPicPr>
          <p:cNvPr id="5" name="图片 4">
            <a:extLst>
              <a:ext uri="{FF2B5EF4-FFF2-40B4-BE49-F238E27FC236}">
                <a16:creationId xmlns:a16="http://schemas.microsoft.com/office/drawing/2014/main" id="{6357108D-E3EC-4D69-88D2-0BE19B01134D}"/>
              </a:ext>
            </a:extLst>
          </p:cNvPr>
          <p:cNvPicPr>
            <a:picLocks noChangeAspect="1"/>
          </p:cNvPicPr>
          <p:nvPr/>
        </p:nvPicPr>
        <p:blipFill>
          <a:blip r:embed="rId5"/>
          <a:stretch>
            <a:fillRect/>
          </a:stretch>
        </p:blipFill>
        <p:spPr>
          <a:xfrm>
            <a:off x="2970468" y="2837308"/>
            <a:ext cx="1619048" cy="285714"/>
          </a:xfrm>
          <a:prstGeom prst="rect">
            <a:avLst/>
          </a:prstGeom>
        </p:spPr>
      </p:pic>
      <p:pic>
        <p:nvPicPr>
          <p:cNvPr id="18" name="图片 17">
            <a:extLst>
              <a:ext uri="{FF2B5EF4-FFF2-40B4-BE49-F238E27FC236}">
                <a16:creationId xmlns:a16="http://schemas.microsoft.com/office/drawing/2014/main" id="{1FCC754B-8282-4691-A3FF-EBFA4BC3E048}"/>
              </a:ext>
            </a:extLst>
          </p:cNvPr>
          <p:cNvPicPr>
            <a:picLocks noChangeAspect="1"/>
          </p:cNvPicPr>
          <p:nvPr/>
        </p:nvPicPr>
        <p:blipFill>
          <a:blip r:embed="rId6"/>
          <a:stretch>
            <a:fillRect/>
          </a:stretch>
        </p:blipFill>
        <p:spPr>
          <a:xfrm>
            <a:off x="3077565" y="3220849"/>
            <a:ext cx="1580952" cy="219048"/>
          </a:xfrm>
          <a:prstGeom prst="rect">
            <a:avLst/>
          </a:prstGeom>
        </p:spPr>
      </p:pic>
      <p:pic>
        <p:nvPicPr>
          <p:cNvPr id="19" name="图片 18">
            <a:extLst>
              <a:ext uri="{FF2B5EF4-FFF2-40B4-BE49-F238E27FC236}">
                <a16:creationId xmlns:a16="http://schemas.microsoft.com/office/drawing/2014/main" id="{7433ECEA-7C01-4A5E-8F58-62F83D496C4E}"/>
              </a:ext>
            </a:extLst>
          </p:cNvPr>
          <p:cNvPicPr>
            <a:picLocks noChangeAspect="1"/>
          </p:cNvPicPr>
          <p:nvPr/>
        </p:nvPicPr>
        <p:blipFill>
          <a:blip r:embed="rId7"/>
          <a:stretch>
            <a:fillRect/>
          </a:stretch>
        </p:blipFill>
        <p:spPr>
          <a:xfrm>
            <a:off x="3868041" y="3861395"/>
            <a:ext cx="3066667" cy="257143"/>
          </a:xfrm>
          <a:prstGeom prst="rect">
            <a:avLst/>
          </a:prstGeom>
        </p:spPr>
      </p:pic>
      <p:pic>
        <p:nvPicPr>
          <p:cNvPr id="20" name="图片 19">
            <a:extLst>
              <a:ext uri="{FF2B5EF4-FFF2-40B4-BE49-F238E27FC236}">
                <a16:creationId xmlns:a16="http://schemas.microsoft.com/office/drawing/2014/main" id="{8C6B146B-6A8F-40BB-AF29-1D3E3224015C}"/>
              </a:ext>
            </a:extLst>
          </p:cNvPr>
          <p:cNvPicPr>
            <a:picLocks noChangeAspect="1"/>
          </p:cNvPicPr>
          <p:nvPr/>
        </p:nvPicPr>
        <p:blipFill>
          <a:blip r:embed="rId8"/>
          <a:stretch>
            <a:fillRect/>
          </a:stretch>
        </p:blipFill>
        <p:spPr>
          <a:xfrm>
            <a:off x="1816157" y="4185639"/>
            <a:ext cx="2266667" cy="247619"/>
          </a:xfrm>
          <a:prstGeom prst="rect">
            <a:avLst/>
          </a:prstGeom>
        </p:spPr>
      </p:pic>
      <p:pic>
        <p:nvPicPr>
          <p:cNvPr id="21" name="图片 20">
            <a:extLst>
              <a:ext uri="{FF2B5EF4-FFF2-40B4-BE49-F238E27FC236}">
                <a16:creationId xmlns:a16="http://schemas.microsoft.com/office/drawing/2014/main" id="{712938BA-C6DC-4D4F-A68E-FF81E49E5CBD}"/>
              </a:ext>
            </a:extLst>
          </p:cNvPr>
          <p:cNvPicPr>
            <a:picLocks noChangeAspect="1"/>
          </p:cNvPicPr>
          <p:nvPr/>
        </p:nvPicPr>
        <p:blipFill>
          <a:blip r:embed="rId9"/>
          <a:stretch>
            <a:fillRect/>
          </a:stretch>
        </p:blipFill>
        <p:spPr>
          <a:xfrm>
            <a:off x="2792125" y="5045169"/>
            <a:ext cx="3552381" cy="742857"/>
          </a:xfrm>
          <a:prstGeom prst="rect">
            <a:avLst/>
          </a:prstGeom>
        </p:spPr>
      </p:pic>
    </p:spTree>
    <p:extLst>
      <p:ext uri="{BB962C8B-B14F-4D97-AF65-F5344CB8AC3E}">
        <p14:creationId xmlns:p14="http://schemas.microsoft.com/office/powerpoint/2010/main" val="1057711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目录</a:t>
            </a:r>
          </a:p>
        </p:txBody>
      </p:sp>
      <p:sp>
        <p:nvSpPr>
          <p:cNvPr id="7" name="Content Placeholder 1">
            <a:extLst>
              <a:ext uri="{FF2B5EF4-FFF2-40B4-BE49-F238E27FC236}">
                <a16:creationId xmlns:a16="http://schemas.microsoft.com/office/drawing/2014/main" id="{FEE447E3-AEEA-4150-B504-A51B5C22BCD4}"/>
              </a:ext>
            </a:extLst>
          </p:cNvPr>
          <p:cNvSpPr>
            <a:spLocks noGrp="1"/>
          </p:cNvSpPr>
          <p:nvPr>
            <p:ph sz="half" idx="1"/>
          </p:nvPr>
        </p:nvSpPr>
        <p:spPr>
          <a:xfrm>
            <a:off x="285750" y="1524000"/>
            <a:ext cx="8715375" cy="4964113"/>
          </a:xfrm>
        </p:spPr>
        <p:txBody>
          <a:bodyPr/>
          <a:lstStyle/>
          <a:p>
            <a:pPr>
              <a:lnSpc>
                <a:spcPts val="4000"/>
              </a:lnSpc>
              <a:buFont typeface="Wingdings" panose="05000000000000000000" pitchFamily="2" charset="2"/>
              <a:buChar char="Ø"/>
            </a:pPr>
            <a:r>
              <a:rPr lang="en-US" altLang="zh-CN" sz="3600" dirty="0"/>
              <a:t>INTRODUCTION</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solidFill>
                  <a:srgbClr val="FF0000"/>
                </a:solidFill>
              </a:rPr>
              <a:t>METHODOLOGY</a:t>
            </a:r>
          </a:p>
          <a:p>
            <a:pPr>
              <a:lnSpc>
                <a:spcPts val="4000"/>
              </a:lnSpc>
              <a:buFont typeface="Wingdings" panose="05000000000000000000" pitchFamily="2" charset="2"/>
              <a:buChar char="Ø"/>
            </a:pPr>
            <a:endParaRPr lang="en-US" altLang="zh-CN" sz="3600" dirty="0">
              <a:latin typeface="Times New Roman" panose="02020603050405020304" pitchFamily="18" charset="0"/>
            </a:endParaRPr>
          </a:p>
          <a:p>
            <a:pPr>
              <a:lnSpc>
                <a:spcPts val="4000"/>
              </a:lnSpc>
              <a:buFont typeface="Wingdings" panose="05000000000000000000" pitchFamily="2" charset="2"/>
              <a:buChar char="Ø"/>
            </a:pPr>
            <a:r>
              <a:rPr lang="en-US" sz="3600" dirty="0"/>
              <a:t>NUMERICAL EXPERIMENTS</a:t>
            </a:r>
          </a:p>
          <a:p>
            <a:pPr>
              <a:lnSpc>
                <a:spcPts val="4000"/>
              </a:lnSpc>
              <a:buFont typeface="Wingdings" panose="05000000000000000000" pitchFamily="2" charset="2"/>
              <a:buChar char="Ø"/>
            </a:pPr>
            <a:endParaRPr lang="en-US" sz="3600" dirty="0"/>
          </a:p>
          <a:p>
            <a:pPr>
              <a:lnSpc>
                <a:spcPts val="4000"/>
              </a:lnSpc>
              <a:buFont typeface="Wingdings" panose="05000000000000000000" pitchFamily="2" charset="2"/>
              <a:buChar char="Ø"/>
            </a:pPr>
            <a:r>
              <a:rPr lang="en-US" sz="3600" dirty="0"/>
              <a:t>CONCLUSION</a:t>
            </a:r>
            <a:endParaRPr sz="3600" dirty="0">
              <a:latin typeface="Times New Roman" panose="02020603050405020304" pitchFamily="18" charset="0"/>
            </a:endParaRPr>
          </a:p>
        </p:txBody>
      </p:sp>
    </p:spTree>
    <p:extLst>
      <p:ext uri="{BB962C8B-B14F-4D97-AF65-F5344CB8AC3E}">
        <p14:creationId xmlns:p14="http://schemas.microsoft.com/office/powerpoint/2010/main" val="335782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0613" y="2084933"/>
            <a:ext cx="8715406" cy="4964668"/>
          </a:xfrm>
        </p:spPr>
        <p:txBody>
          <a:bodyPr/>
          <a:lstStyle/>
          <a:p>
            <a:pPr marL="457200" indent="-457200"/>
            <a:r>
              <a:rPr lang="en-US" altLang="zh-CN" dirty="0">
                <a:solidFill>
                  <a:schemeClr val="tx1"/>
                </a:solidFill>
              </a:rPr>
              <a:t>Belief State</a:t>
            </a:r>
          </a:p>
          <a:p>
            <a:pPr marL="673100" lvl="1" indent="-457200"/>
            <a:r>
              <a:rPr lang="en-US" altLang="zh-CN" dirty="0">
                <a:solidFill>
                  <a:schemeClr val="tx1"/>
                </a:solidFill>
              </a:rPr>
              <a:t>environment state</a:t>
            </a:r>
          </a:p>
          <a:p>
            <a:pPr marL="673100" lvl="1" indent="-457200"/>
            <a:r>
              <a:rPr lang="en-US" altLang="zh-CN" dirty="0">
                <a:solidFill>
                  <a:schemeClr val="tx1"/>
                </a:solidFill>
              </a:rPr>
              <a:t>learn a </a:t>
            </a:r>
            <a:r>
              <a:rPr lang="en-US" altLang="zh-CN" dirty="0">
                <a:solidFill>
                  <a:srgbClr val="FF0000"/>
                </a:solidFill>
              </a:rPr>
              <a:t>belief module</a:t>
            </a:r>
          </a:p>
          <a:p>
            <a:pPr marL="673100" lvl="1" indent="-457200"/>
            <a:r>
              <a:rPr lang="en-US" altLang="zh-CN" dirty="0">
                <a:solidFill>
                  <a:schemeClr val="tx1"/>
                </a:solidFill>
              </a:rPr>
              <a:t>the history of public information and actions executed by other agents</a:t>
            </a:r>
          </a:p>
          <a:p>
            <a:pPr marL="673100" lvl="1" indent="-457200"/>
            <a:r>
              <a:rPr lang="en-US" altLang="zh-CN" dirty="0">
                <a:solidFill>
                  <a:schemeClr val="tx1"/>
                </a:solidFill>
              </a:rPr>
              <a:t>produces a belief state </a:t>
            </a:r>
          </a:p>
          <a:p>
            <a:pPr marL="673100" lvl="1" indent="-457200"/>
            <a:r>
              <a:rPr lang="en-US" altLang="zh-CN" dirty="0">
                <a:solidFill>
                  <a:schemeClr val="tx1"/>
                </a:solidFill>
              </a:rPr>
              <a:t>sufficient statistic </a:t>
            </a:r>
          </a:p>
          <a:p>
            <a:pPr marL="215900" lvl="1" indent="0">
              <a:buNone/>
            </a:pPr>
            <a:endParaRPr lang="en-US" altLang="zh-CN" dirty="0">
              <a:solidFill>
                <a:schemeClr val="tx1"/>
              </a:solidFill>
            </a:endParaRP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cs typeface="Times New Roman" panose="02020603050405020304" pitchFamily="18" charset="0"/>
              </a:rPr>
              <a:t>Policy</a:t>
            </a:r>
          </a:p>
          <a:p>
            <a:pPr marL="673100" lvl="1" indent="-457200"/>
            <a:r>
              <a:rPr lang="en-US" altLang="zh-CN" dirty="0">
                <a:solidFill>
                  <a:schemeClr val="tx1"/>
                </a:solidFill>
              </a:rPr>
              <a:t>takes in the estimated environment state</a:t>
            </a:r>
          </a:p>
          <a:p>
            <a:pPr marL="673100" lvl="1" indent="-457200"/>
            <a:r>
              <a:rPr lang="en-US" altLang="zh-CN" dirty="0">
                <a:solidFill>
                  <a:schemeClr val="tx1"/>
                </a:solidFill>
              </a:rPr>
              <a:t>outputs a distribution over actions.</a:t>
            </a:r>
          </a:p>
        </p:txBody>
      </p:sp>
      <p:sp>
        <p:nvSpPr>
          <p:cNvPr id="16" name="标题 1">
            <a:extLst>
              <a:ext uri="{FF2B5EF4-FFF2-40B4-BE49-F238E27FC236}">
                <a16:creationId xmlns:a16="http://schemas.microsoft.com/office/drawing/2014/main" id="{DEBBF9EA-A9B9-49A9-BC18-4C4D1D7ED509}"/>
              </a:ext>
            </a:extLst>
          </p:cNvPr>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Policy Belief Learning</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80F8E456-4D55-489A-8B7D-B1284A17663A}"/>
              </a:ext>
            </a:extLst>
          </p:cNvPr>
          <p:cNvPicPr>
            <a:picLocks noChangeAspect="1"/>
          </p:cNvPicPr>
          <p:nvPr/>
        </p:nvPicPr>
        <p:blipFill>
          <a:blip r:embed="rId3"/>
          <a:stretch>
            <a:fillRect/>
          </a:stretch>
        </p:blipFill>
        <p:spPr>
          <a:xfrm>
            <a:off x="3033912" y="2629939"/>
            <a:ext cx="1466667" cy="238095"/>
          </a:xfrm>
          <a:prstGeom prst="rect">
            <a:avLst/>
          </a:prstGeom>
        </p:spPr>
      </p:pic>
      <p:pic>
        <p:nvPicPr>
          <p:cNvPr id="6" name="图片 5">
            <a:extLst>
              <a:ext uri="{FF2B5EF4-FFF2-40B4-BE49-F238E27FC236}">
                <a16:creationId xmlns:a16="http://schemas.microsoft.com/office/drawing/2014/main" id="{7329E84D-C787-453C-91CA-3A376C6D37D6}"/>
              </a:ext>
            </a:extLst>
          </p:cNvPr>
          <p:cNvPicPr>
            <a:picLocks noChangeAspect="1"/>
          </p:cNvPicPr>
          <p:nvPr/>
        </p:nvPicPr>
        <p:blipFill>
          <a:blip r:embed="rId4"/>
          <a:stretch>
            <a:fillRect/>
          </a:stretch>
        </p:blipFill>
        <p:spPr>
          <a:xfrm>
            <a:off x="3220998" y="2923024"/>
            <a:ext cx="704762" cy="276190"/>
          </a:xfrm>
          <a:prstGeom prst="rect">
            <a:avLst/>
          </a:prstGeom>
        </p:spPr>
      </p:pic>
      <p:pic>
        <p:nvPicPr>
          <p:cNvPr id="7" name="图片 6">
            <a:extLst>
              <a:ext uri="{FF2B5EF4-FFF2-40B4-BE49-F238E27FC236}">
                <a16:creationId xmlns:a16="http://schemas.microsoft.com/office/drawing/2014/main" id="{0F699539-277F-4C24-9230-9A7741077F0E}"/>
              </a:ext>
            </a:extLst>
          </p:cNvPr>
          <p:cNvPicPr>
            <a:picLocks noChangeAspect="1"/>
          </p:cNvPicPr>
          <p:nvPr/>
        </p:nvPicPr>
        <p:blipFill>
          <a:blip r:embed="rId5"/>
          <a:stretch>
            <a:fillRect/>
          </a:stretch>
        </p:blipFill>
        <p:spPr>
          <a:xfrm>
            <a:off x="6209740" y="2990926"/>
            <a:ext cx="1866667" cy="257143"/>
          </a:xfrm>
          <a:prstGeom prst="rect">
            <a:avLst/>
          </a:prstGeom>
        </p:spPr>
      </p:pic>
      <p:pic>
        <p:nvPicPr>
          <p:cNvPr id="8" name="图片 7">
            <a:extLst>
              <a:ext uri="{FF2B5EF4-FFF2-40B4-BE49-F238E27FC236}">
                <a16:creationId xmlns:a16="http://schemas.microsoft.com/office/drawing/2014/main" id="{9BC80832-1E8F-4C07-8B15-D36FCC927E53}"/>
              </a:ext>
            </a:extLst>
          </p:cNvPr>
          <p:cNvPicPr>
            <a:picLocks noChangeAspect="1"/>
          </p:cNvPicPr>
          <p:nvPr/>
        </p:nvPicPr>
        <p:blipFill>
          <a:blip r:embed="rId6"/>
          <a:stretch>
            <a:fillRect/>
          </a:stretch>
        </p:blipFill>
        <p:spPr>
          <a:xfrm>
            <a:off x="3390482" y="3606198"/>
            <a:ext cx="1352381" cy="266667"/>
          </a:xfrm>
          <a:prstGeom prst="rect">
            <a:avLst/>
          </a:prstGeom>
        </p:spPr>
      </p:pic>
      <p:pic>
        <p:nvPicPr>
          <p:cNvPr id="9" name="图片 8">
            <a:extLst>
              <a:ext uri="{FF2B5EF4-FFF2-40B4-BE49-F238E27FC236}">
                <a16:creationId xmlns:a16="http://schemas.microsoft.com/office/drawing/2014/main" id="{F6DD70C0-C3AB-4371-9F6E-5E71E540FF0D}"/>
              </a:ext>
            </a:extLst>
          </p:cNvPr>
          <p:cNvPicPr>
            <a:picLocks noChangeAspect="1"/>
          </p:cNvPicPr>
          <p:nvPr/>
        </p:nvPicPr>
        <p:blipFill>
          <a:blip r:embed="rId7"/>
          <a:stretch>
            <a:fillRect/>
          </a:stretch>
        </p:blipFill>
        <p:spPr>
          <a:xfrm>
            <a:off x="2916236" y="3957613"/>
            <a:ext cx="1314286" cy="247619"/>
          </a:xfrm>
          <a:prstGeom prst="rect">
            <a:avLst/>
          </a:prstGeom>
        </p:spPr>
      </p:pic>
    </p:spTree>
    <p:extLst>
      <p:ext uri="{BB962C8B-B14F-4D97-AF65-F5344CB8AC3E}">
        <p14:creationId xmlns:p14="http://schemas.microsoft.com/office/powerpoint/2010/main" val="146002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0613" y="2084933"/>
            <a:ext cx="8715406" cy="4964668"/>
          </a:xfrm>
        </p:spPr>
        <p:txBody>
          <a:bodyPr/>
          <a:lstStyle/>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cs typeface="Times New Roman" panose="02020603050405020304" pitchFamily="18" charset="0"/>
              </a:rPr>
              <a:t>Setting</a:t>
            </a:r>
          </a:p>
          <a:p>
            <a:pPr marL="673100" lvl="1" indent="-457200"/>
            <a:r>
              <a:rPr lang="en-US" altLang="zh-CN" dirty="0">
                <a:solidFill>
                  <a:schemeClr val="tx1"/>
                </a:solidFill>
              </a:rPr>
              <a:t>belief models sharing parameters </a:t>
            </a:r>
            <a:r>
              <a:rPr lang="el-GR" altLang="zh-CN" dirty="0">
                <a:solidFill>
                  <a:schemeClr val="tx1"/>
                </a:solidFill>
              </a:rPr>
              <a:t>φ.</a:t>
            </a:r>
            <a:endParaRPr lang="en-US" altLang="zh-CN" dirty="0">
              <a:solidFill>
                <a:schemeClr val="tx1"/>
              </a:solidFill>
            </a:endParaRPr>
          </a:p>
          <a:p>
            <a:pPr marL="673100" lvl="1" indent="-457200"/>
            <a:r>
              <a:rPr lang="en-US" altLang="zh-CN" dirty="0">
                <a:solidFill>
                  <a:schemeClr val="tx1"/>
                </a:solidFill>
              </a:rPr>
              <a:t>policies share the parameters θ</a:t>
            </a:r>
          </a:p>
          <a:p>
            <a:pPr marL="215900" lvl="1" indent="0">
              <a:buNone/>
            </a:pPr>
            <a:endParaRPr lang="en-US" altLang="zh-CN" dirty="0">
              <a:solidFill>
                <a:schemeClr val="tx1"/>
              </a:solidFill>
            </a:endParaRP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cs typeface="Times New Roman" panose="02020603050405020304" pitchFamily="18" charset="0"/>
              </a:rPr>
              <a:t>Iteration</a:t>
            </a:r>
          </a:p>
          <a:p>
            <a:pPr marL="673100" lvl="1" indent="-457200"/>
            <a:r>
              <a:rPr lang="en-US" altLang="zh-CN" dirty="0">
                <a:solidFill>
                  <a:schemeClr val="tx1"/>
                </a:solidFill>
              </a:rPr>
              <a:t>current policy</a:t>
            </a:r>
          </a:p>
          <a:p>
            <a:pPr marL="673100" lvl="1" indent="-457200"/>
            <a:r>
              <a:rPr lang="en-US" altLang="zh-CN" dirty="0">
                <a:solidFill>
                  <a:schemeClr val="tx1"/>
                </a:solidFill>
              </a:rPr>
              <a:t>generate a data set of size M,</a:t>
            </a:r>
          </a:p>
          <a:p>
            <a:pPr marL="673100" lvl="1" indent="-457200"/>
            <a:r>
              <a:rPr lang="en-US" altLang="zh-CN" dirty="0">
                <a:solidFill>
                  <a:schemeClr val="tx1"/>
                </a:solidFill>
              </a:rPr>
              <a:t>learn a new belief module by minimizing</a:t>
            </a:r>
          </a:p>
          <a:p>
            <a:pPr marL="673100" lvl="1" indent="-457200"/>
            <a:endParaRPr lang="en-US" altLang="zh-CN" dirty="0">
              <a:solidFill>
                <a:schemeClr val="tx1"/>
              </a:solidFill>
            </a:endParaRPr>
          </a:p>
          <a:p>
            <a:pPr marL="673100" lvl="1" indent="-457200"/>
            <a:endParaRPr lang="en-US" altLang="zh-CN" dirty="0">
              <a:solidFill>
                <a:schemeClr val="tx1"/>
              </a:solidFill>
            </a:endParaRPr>
          </a:p>
          <a:p>
            <a:pPr marL="673100" lvl="1" indent="-457200"/>
            <a:r>
              <a:rPr lang="en-US" altLang="zh-CN" dirty="0">
                <a:solidFill>
                  <a:schemeClr val="tx1"/>
                </a:solidFill>
              </a:rPr>
              <a:t>with updated belief module Φ[k], learn a new policy for the next iteration</a:t>
            </a:r>
          </a:p>
          <a:p>
            <a:pPr marL="673100" lvl="1" indent="-457200"/>
            <a:endParaRPr lang="en-US" altLang="zh-CN" dirty="0">
              <a:solidFill>
                <a:schemeClr val="tx1"/>
              </a:solidFill>
            </a:endParaRPr>
          </a:p>
          <a:p>
            <a:pPr marL="215900" lvl="1" indent="0">
              <a:buNone/>
            </a:pPr>
            <a:endParaRPr lang="en-US" altLang="zh-CN" dirty="0">
              <a:solidFill>
                <a:schemeClr val="tx1"/>
              </a:solidFill>
            </a:endParaRPr>
          </a:p>
          <a:p>
            <a:pPr marL="673100" lvl="1" indent="-457200"/>
            <a:endParaRPr lang="en-US" altLang="zh-CN" dirty="0">
              <a:solidFill>
                <a:schemeClr val="tx1"/>
              </a:solidFill>
            </a:endParaRPr>
          </a:p>
        </p:txBody>
      </p:sp>
      <p:sp>
        <p:nvSpPr>
          <p:cNvPr id="16" name="标题 1">
            <a:extLst>
              <a:ext uri="{FF2B5EF4-FFF2-40B4-BE49-F238E27FC236}">
                <a16:creationId xmlns:a16="http://schemas.microsoft.com/office/drawing/2014/main" id="{DEBBF9EA-A9B9-49A9-BC18-4C4D1D7ED509}"/>
              </a:ext>
            </a:extLst>
          </p:cNvPr>
          <p:cNvSpPr txBox="1"/>
          <p:nvPr/>
        </p:nvSpPr>
        <p:spPr>
          <a:xfrm>
            <a:off x="-98211" y="1293153"/>
            <a:ext cx="9333053"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Centralized Training and Decentralized Execution</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AB73B752-C168-49C1-929A-0B160D993C00}"/>
              </a:ext>
            </a:extLst>
          </p:cNvPr>
          <p:cNvPicPr>
            <a:picLocks noChangeAspect="1"/>
          </p:cNvPicPr>
          <p:nvPr/>
        </p:nvPicPr>
        <p:blipFill>
          <a:blip r:embed="rId3"/>
          <a:stretch>
            <a:fillRect/>
          </a:stretch>
        </p:blipFill>
        <p:spPr>
          <a:xfrm>
            <a:off x="2543228" y="4100774"/>
            <a:ext cx="857143" cy="266667"/>
          </a:xfrm>
          <a:prstGeom prst="rect">
            <a:avLst/>
          </a:prstGeom>
        </p:spPr>
      </p:pic>
      <p:pic>
        <p:nvPicPr>
          <p:cNvPr id="5" name="图片 4">
            <a:extLst>
              <a:ext uri="{FF2B5EF4-FFF2-40B4-BE49-F238E27FC236}">
                <a16:creationId xmlns:a16="http://schemas.microsoft.com/office/drawing/2014/main" id="{8EE063AE-FBD7-4BA8-9E83-7D5E56B669C7}"/>
              </a:ext>
            </a:extLst>
          </p:cNvPr>
          <p:cNvPicPr>
            <a:picLocks noChangeAspect="1"/>
          </p:cNvPicPr>
          <p:nvPr/>
        </p:nvPicPr>
        <p:blipFill>
          <a:blip r:embed="rId4"/>
          <a:stretch>
            <a:fillRect/>
          </a:stretch>
        </p:blipFill>
        <p:spPr>
          <a:xfrm>
            <a:off x="4002122" y="4450982"/>
            <a:ext cx="1885714" cy="304762"/>
          </a:xfrm>
          <a:prstGeom prst="rect">
            <a:avLst/>
          </a:prstGeom>
        </p:spPr>
      </p:pic>
      <p:pic>
        <p:nvPicPr>
          <p:cNvPr id="7" name="图片 6">
            <a:extLst>
              <a:ext uri="{FF2B5EF4-FFF2-40B4-BE49-F238E27FC236}">
                <a16:creationId xmlns:a16="http://schemas.microsoft.com/office/drawing/2014/main" id="{90ECCB6C-48C1-4983-AFEF-E8126A96A300}"/>
              </a:ext>
            </a:extLst>
          </p:cNvPr>
          <p:cNvPicPr>
            <a:picLocks noChangeAspect="1"/>
          </p:cNvPicPr>
          <p:nvPr/>
        </p:nvPicPr>
        <p:blipFill>
          <a:blip r:embed="rId5"/>
          <a:stretch>
            <a:fillRect/>
          </a:stretch>
        </p:blipFill>
        <p:spPr>
          <a:xfrm>
            <a:off x="2263553" y="5045529"/>
            <a:ext cx="4609524" cy="571429"/>
          </a:xfrm>
          <a:prstGeom prst="rect">
            <a:avLst/>
          </a:prstGeom>
        </p:spPr>
      </p:pic>
    </p:spTree>
    <p:extLst>
      <p:ext uri="{BB962C8B-B14F-4D97-AF65-F5344CB8AC3E}">
        <p14:creationId xmlns:p14="http://schemas.microsoft.com/office/powerpoint/2010/main" val="931510805"/>
      </p:ext>
    </p:extLst>
  </p:cSld>
  <p:clrMapOvr>
    <a:masterClrMapping/>
  </p:clrMapOvr>
</p:sld>
</file>

<file path=ppt/theme/theme1.xml><?xml version="1.0" encoding="utf-8"?>
<a:theme xmlns:a="http://schemas.openxmlformats.org/drawingml/2006/main" name="THU">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1857</TotalTime>
  <Words>1660</Words>
  <Application>Microsoft Office PowerPoint</Application>
  <PresentationFormat>全屏显示(4:3)</PresentationFormat>
  <Paragraphs>190</Paragraphs>
  <Slides>15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仿宋</vt:lpstr>
      <vt:lpstr>黑体</vt:lpstr>
      <vt:lpstr>华文新魏</vt:lpstr>
      <vt:lpstr>宋体</vt:lpstr>
      <vt:lpstr>微软雅黑</vt:lpstr>
      <vt:lpstr>Arial</vt:lpstr>
      <vt:lpstr>Arial Black</vt:lpstr>
      <vt:lpstr>Calibri</vt:lpstr>
      <vt:lpstr>Times New Roman</vt:lpstr>
      <vt:lpstr>Wingdings</vt:lpstr>
      <vt:lpstr>THU</vt:lpstr>
      <vt:lpstr>PowerPoint 演示文稿</vt:lpstr>
      <vt:lpstr>目录</vt:lpstr>
      <vt:lpstr>INTRODUCTION </vt:lpstr>
      <vt:lpstr>INTRODUCTION </vt:lpstr>
      <vt:lpstr>INTRODUCTION </vt:lpstr>
      <vt:lpstr>INTRODUCTION </vt:lpstr>
      <vt:lpstr>目录</vt:lpstr>
      <vt:lpstr>METHODOLOGY </vt:lpstr>
      <vt:lpstr>METHODOLOGY </vt:lpstr>
      <vt:lpstr>METHODOLOGY </vt:lpstr>
      <vt:lpstr>目录</vt:lpstr>
      <vt:lpstr>NUMERICAL EXPERIMENTS </vt:lpstr>
      <vt:lpstr>NUMERICAL EXPERIMENTS </vt:lpstr>
      <vt:lpstr>目录</vt:lpstr>
      <vt:lpstr>Thanks</vt:lpstr>
    </vt:vector>
  </TitlesOfParts>
  <Company>THU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GHOST580.COM</dc:creator>
  <cp:lastModifiedBy>NostalLD</cp:lastModifiedBy>
  <cp:revision>1127</cp:revision>
  <dcterms:created xsi:type="dcterms:W3CDTF">2018-06-12T03:09:00Z</dcterms:created>
  <dcterms:modified xsi:type="dcterms:W3CDTF">2021-12-27T10:29:01Z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2052-11.8.2.8875</vt:lpwstr>
  </property>
</Properties>
</file>