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353" r:id="rId3"/>
    <p:sldId id="410" r:id="rId4"/>
    <p:sldId id="496" r:id="rId5"/>
    <p:sldId id="497" r:id="rId6"/>
    <p:sldId id="499" r:id="rId7"/>
    <p:sldId id="500" r:id="rId8"/>
    <p:sldId id="501" r:id="rId9"/>
    <p:sldId id="502" r:id="rId10"/>
    <p:sldId id="503" r:id="rId11"/>
    <p:sldId id="504" r:id="rId12"/>
    <p:sldId id="505" r:id="rId13"/>
    <p:sldId id="506" r:id="rId14"/>
    <p:sldId id="509" r:id="rId15"/>
    <p:sldId id="510" r:id="rId16"/>
    <p:sldId id="507" r:id="rId17"/>
    <p:sldId id="508" r:id="rId18"/>
    <p:sldId id="511" r:id="rId19"/>
    <p:sldId id="512" r:id="rId20"/>
    <p:sldId id="513" r:id="rId21"/>
    <p:sldId id="514" r:id="rId22"/>
    <p:sldId id="424" r:id="rId23"/>
  </p:sldIdLst>
  <p:sldSz cx="9144000" cy="6858000" type="screen4x3"/>
  <p:notesSz cx="6858000" cy="9144000"/>
  <p:embeddedFontLst>
    <p:embeddedFont>
      <p:font typeface="Arial Black" panose="020B0A04020102020204" pitchFamily="34" charset="0"/>
      <p:bold r:id="rId25"/>
    </p:embeddedFont>
    <p:embeddedFont>
      <p:font typeface="Calibri" panose="020F0502020204030204" pitchFamily="34" charset="0"/>
      <p:regular r:id="rId26"/>
      <p:bold r:id="rId27"/>
      <p:italic r:id="rId28"/>
      <p:boldItalic r:id="rId29"/>
    </p:embeddedFont>
    <p:embeddedFont>
      <p:font typeface="黑体" panose="02010609060101010101" pitchFamily="49" charset="-122"/>
      <p:regular r:id="rId30"/>
    </p:embeddedFont>
    <p:embeddedFont>
      <p:font typeface="华文新魏" panose="02010800040101010101" pitchFamily="2" charset="-122"/>
      <p:regular r:id="rId31"/>
    </p:embeddedFont>
    <p:embeddedFont>
      <p:font typeface="微软雅黑" panose="020B0503020204020204" pitchFamily="34" charset="-122"/>
      <p:regular r:id="rId32"/>
      <p:bold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A9E3"/>
    <a:srgbClr val="5280D3"/>
    <a:srgbClr val="EDEDED"/>
    <a:srgbClr val="4C7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70623" autoAdjust="0"/>
  </p:normalViewPr>
  <p:slideViewPr>
    <p:cSldViewPr snapToGrid="0">
      <p:cViewPr varScale="1">
        <p:scale>
          <a:sx n="80" d="100"/>
          <a:sy n="80" d="100"/>
        </p:scale>
        <p:origin x="1926" y="96"/>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A9EE6-C7F5-4D25-A747-36C1F12A39DE}"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9E9D4-A3FA-4B20-95AF-FA27FCBA53E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分散学习者方法</a:t>
            </a:r>
            <a:r>
              <a:rPr lang="en-US" altLang="zh-CN" dirty="0"/>
              <a:t>[323]</a:t>
            </a:r>
            <a:r>
              <a:rPr lang="zh-CN" altLang="en-US" dirty="0"/>
              <a:t>在多代理环境中直接使用单代理算法，尽管违反了这些算法的基本假设（每个代理独立学习自己的策略，将其他代理视为环境的一部分）。</a:t>
            </a:r>
            <a:endParaRPr lang="en-US" altLang="zh-CN" dirty="0"/>
          </a:p>
          <a:p>
            <a:endParaRPr lang="en-US" altLang="zh-CN" dirty="0"/>
          </a:p>
          <a:p>
            <a:r>
              <a:rPr lang="zh-CN" altLang="en-US" dirty="0"/>
              <a:t>特别是，由于环境不再是静止的，因此马尔可夫属性（未来的动态、转换和奖励仅取决于当前状态）变得无效</a:t>
            </a:r>
            <a:endParaRPr lang="en-US" altLang="zh-CN" dirty="0"/>
          </a:p>
          <a:p>
            <a:endParaRPr lang="en-US" altLang="zh-CN" dirty="0"/>
          </a:p>
          <a:p>
            <a:r>
              <a:rPr lang="zh-CN" altLang="en-US" dirty="0"/>
              <a:t>这种方法完全忽略了设置的多智能体性质，当对手适应或学习（例如，基于过去的交互历史）时，它可能会失败</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10</a:t>
            </a:fld>
            <a:endParaRPr lang="zh-CN" altLang="en-US"/>
          </a:p>
        </p:txBody>
      </p:sp>
    </p:spTree>
    <p:extLst>
      <p:ext uri="{BB962C8B-B14F-4D97-AF65-F5344CB8AC3E}">
        <p14:creationId xmlns:p14="http://schemas.microsoft.com/office/powerpoint/2010/main" val="791321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一般来说，这些工作并不提出学习算法，它们的主要重点是分析和评估多智能体环境中的</a:t>
            </a:r>
            <a:r>
              <a:rPr lang="en-US" altLang="zh-CN" dirty="0">
                <a:latin typeface="+mj-ea"/>
                <a:ea typeface="+mj-ea"/>
              </a:rPr>
              <a:t>DRL</a:t>
            </a:r>
            <a:r>
              <a:rPr lang="zh-CN" altLang="en-US" dirty="0">
                <a:latin typeface="+mj-ea"/>
                <a:ea typeface="+mj-ea"/>
              </a:rPr>
              <a:t>算法，例如</a:t>
            </a:r>
            <a:r>
              <a:rPr lang="en-US" altLang="zh-CN" dirty="0">
                <a:latin typeface="+mj-ea"/>
                <a:ea typeface="+mj-ea"/>
              </a:rPr>
              <a:t>DQN[188264322]</a:t>
            </a:r>
            <a:r>
              <a:rPr lang="zh-CN" altLang="en-US" dirty="0">
                <a:latin typeface="+mj-ea"/>
                <a:ea typeface="+mj-ea"/>
              </a:rPr>
              <a:t>、</a:t>
            </a:r>
            <a:r>
              <a:rPr lang="en-US" altLang="zh-CN" dirty="0">
                <a:latin typeface="+mj-ea"/>
                <a:ea typeface="+mj-ea"/>
              </a:rPr>
              <a:t>PPO[24264]</a:t>
            </a:r>
            <a:r>
              <a:rPr lang="zh-CN" altLang="en-US" dirty="0">
                <a:latin typeface="+mj-ea"/>
                <a:ea typeface="+mj-ea"/>
              </a:rPr>
              <a:t>和其他</a:t>
            </a:r>
            <a:r>
              <a:rPr lang="en-US" altLang="zh-CN" dirty="0">
                <a:latin typeface="+mj-ea"/>
                <a:ea typeface="+mj-ea"/>
              </a:rPr>
              <a:t>[187225264]</a:t>
            </a:r>
            <a:r>
              <a:rPr lang="zh-CN" altLang="en-US" dirty="0">
                <a:latin typeface="+mj-ea"/>
                <a:ea typeface="+mj-ea"/>
              </a:rPr>
              <a:t>。</a:t>
            </a:r>
          </a:p>
          <a:p>
            <a:r>
              <a:rPr lang="zh-CN" altLang="en-US" dirty="0">
                <a:latin typeface="+mj-ea"/>
                <a:ea typeface="+mj-ea"/>
              </a:rPr>
              <a:t>在这一类别中，我们找到了分析三种主要环境下行为的工作：合作、竞争和混合场景 </a:t>
            </a:r>
            <a:endParaRPr lang="en-US" altLang="zh-CN" dirty="0">
              <a:latin typeface="+mj-ea"/>
              <a:ea typeface="+mj-ea"/>
            </a:endParaRPr>
          </a:p>
          <a:p>
            <a:endParaRPr lang="en-US" altLang="zh-CN" dirty="0">
              <a:latin typeface="+mj-ea"/>
              <a:ea typeface="+mj-ea"/>
            </a:endParaRPr>
          </a:p>
          <a:p>
            <a:r>
              <a:rPr lang="zh-CN" altLang="en-US" dirty="0">
                <a:latin typeface="+mj-ea"/>
                <a:ea typeface="+mj-ea"/>
              </a:rPr>
              <a:t>这些工作探索了一个子领域，在该领域中，代理可以通过通信协议共享信息，例如通过直接消息</a:t>
            </a:r>
            <a:r>
              <a:rPr lang="en-US" altLang="zh-CN" dirty="0">
                <a:latin typeface="+mj-ea"/>
                <a:ea typeface="+mj-ea"/>
              </a:rPr>
              <a:t>[96]</a:t>
            </a:r>
            <a:r>
              <a:rPr lang="zh-CN" altLang="en-US" dirty="0">
                <a:latin typeface="+mj-ea"/>
                <a:ea typeface="+mj-ea"/>
              </a:rPr>
              <a:t>或通过共享内存</a:t>
            </a:r>
            <a:r>
              <a:rPr lang="en-US" altLang="zh-CN" dirty="0">
                <a:latin typeface="+mj-ea"/>
                <a:ea typeface="+mj-ea"/>
              </a:rPr>
              <a:t>[256]</a:t>
            </a:r>
            <a:r>
              <a:rPr lang="zh-CN" altLang="en-US" dirty="0">
                <a:latin typeface="+mj-ea"/>
                <a:ea typeface="+mj-ea"/>
              </a:rPr>
              <a:t>。这一领域正在引起人们的注意，在</a:t>
            </a:r>
            <a:r>
              <a:rPr lang="en-US" altLang="zh-CN" dirty="0">
                <a:latin typeface="+mj-ea"/>
                <a:ea typeface="+mj-ea"/>
              </a:rPr>
              <a:t>MAL</a:t>
            </a:r>
            <a:r>
              <a:rPr lang="zh-CN" altLang="en-US" dirty="0">
                <a:latin typeface="+mj-ea"/>
                <a:ea typeface="+mj-ea"/>
              </a:rPr>
              <a:t>文献中没有进行过太多的探索。</a:t>
            </a:r>
            <a:endParaRPr lang="en-US" altLang="zh-CN" dirty="0">
              <a:latin typeface="+mj-ea"/>
              <a:ea typeface="+mj-ea"/>
            </a:endParaRPr>
          </a:p>
          <a:p>
            <a:endParaRPr lang="en-US" altLang="zh-CN" dirty="0">
              <a:latin typeface="+mj-ea"/>
              <a:ea typeface="+mj-ea"/>
            </a:endParaRPr>
          </a:p>
          <a:p>
            <a:r>
              <a:rPr lang="zh-CN" altLang="en-US" dirty="0">
                <a:latin typeface="+mj-ea"/>
                <a:ea typeface="+mj-ea"/>
              </a:rPr>
              <a:t>虽然学习交流是一个新兴领域，但在</a:t>
            </a:r>
            <a:r>
              <a:rPr lang="en-US" altLang="zh-CN" dirty="0">
                <a:latin typeface="+mj-ea"/>
                <a:ea typeface="+mj-ea"/>
              </a:rPr>
              <a:t>MAL</a:t>
            </a:r>
            <a:r>
              <a:rPr lang="zh-CN" altLang="en-US" dirty="0">
                <a:latin typeface="+mj-ea"/>
                <a:ea typeface="+mj-ea"/>
              </a:rPr>
              <a:t>中培养学习主体的合作有着悠久的研究历史</a:t>
            </a:r>
            <a:r>
              <a:rPr lang="en-US" altLang="zh-CN" dirty="0">
                <a:latin typeface="+mj-ea"/>
                <a:ea typeface="+mj-ea"/>
              </a:rPr>
              <a:t>[213248]</a:t>
            </a:r>
            <a:r>
              <a:rPr lang="zh-CN" altLang="en-US" dirty="0">
                <a:latin typeface="+mj-ea"/>
                <a:ea typeface="+mj-ea"/>
              </a:rPr>
              <a:t>。在这一类别中，分析的作品在合作或混合环境中进行评估。</a:t>
            </a:r>
          </a:p>
          <a:p>
            <a:r>
              <a:rPr lang="zh-CN" altLang="en-US" dirty="0">
                <a:latin typeface="+mj-ea"/>
                <a:ea typeface="+mj-ea"/>
              </a:rPr>
              <a:t>这一类别的一些作品从</a:t>
            </a:r>
            <a:r>
              <a:rPr lang="en-US" altLang="zh-CN" dirty="0">
                <a:latin typeface="+mj-ea"/>
                <a:ea typeface="+mj-ea"/>
              </a:rPr>
              <a:t>MAL</a:t>
            </a:r>
            <a:r>
              <a:rPr lang="zh-CN" altLang="en-US" dirty="0">
                <a:latin typeface="+mj-ea"/>
                <a:ea typeface="+mj-ea"/>
              </a:rPr>
              <a:t>（如宽大、滞后和差异奖励概念）中获得灵感，并将其扩展到</a:t>
            </a:r>
            <a:r>
              <a:rPr lang="en-US" altLang="zh-CN" dirty="0">
                <a:latin typeface="+mj-ea"/>
                <a:ea typeface="+mj-ea"/>
              </a:rPr>
              <a:t>MDRL</a:t>
            </a:r>
            <a:r>
              <a:rPr lang="zh-CN" altLang="en-US" dirty="0">
                <a:latin typeface="+mj-ea"/>
                <a:ea typeface="+mj-ea"/>
              </a:rPr>
              <a:t>设置</a:t>
            </a:r>
            <a:r>
              <a:rPr lang="en-US" altLang="zh-CN" dirty="0">
                <a:latin typeface="+mj-ea"/>
                <a:ea typeface="+mj-ea"/>
              </a:rPr>
              <a:t>[98244247]</a:t>
            </a:r>
            <a:r>
              <a:rPr lang="zh-CN" altLang="en-US" dirty="0">
                <a:latin typeface="+mj-ea"/>
                <a:ea typeface="+mj-ea"/>
              </a:rPr>
              <a:t>。一个值得注意的例外</a:t>
            </a:r>
            <a:r>
              <a:rPr lang="en-US" altLang="zh-CN" dirty="0">
                <a:latin typeface="+mj-ea"/>
                <a:ea typeface="+mj-ea"/>
              </a:rPr>
              <a:t>[99]</a:t>
            </a:r>
            <a:r>
              <a:rPr lang="zh-CN" altLang="en-US" dirty="0">
                <a:latin typeface="+mj-ea"/>
                <a:ea typeface="+mj-ea"/>
              </a:rPr>
              <a:t>从</a:t>
            </a:r>
            <a:r>
              <a:rPr lang="en-US" altLang="zh-CN" dirty="0">
                <a:latin typeface="+mj-ea"/>
                <a:ea typeface="+mj-ea"/>
              </a:rPr>
              <a:t>RL</a:t>
            </a:r>
            <a:r>
              <a:rPr lang="zh-CN" altLang="en-US" dirty="0">
                <a:latin typeface="+mj-ea"/>
                <a:ea typeface="+mj-ea"/>
              </a:rPr>
              <a:t>中获取一个关键组件（即体验重放缓冲区），并将其用于</a:t>
            </a:r>
            <a:r>
              <a:rPr lang="en-US" altLang="zh-CN" dirty="0">
                <a:latin typeface="+mj-ea"/>
                <a:ea typeface="+mj-ea"/>
              </a:rPr>
              <a:t>MDRL</a:t>
            </a:r>
            <a:r>
              <a:rPr lang="zh-CN" altLang="en-US" dirty="0">
                <a:latin typeface="+mj-ea"/>
                <a:ea typeface="+mj-ea"/>
              </a:rPr>
              <a:t>。</a:t>
            </a:r>
            <a:endParaRPr lang="en-US" altLang="zh-CN" dirty="0">
              <a:latin typeface="+mj-ea"/>
              <a:ea typeface="+mj-ea"/>
            </a:endParaRPr>
          </a:p>
          <a:p>
            <a:endParaRPr lang="en-US" altLang="zh-CN" dirty="0">
              <a:latin typeface="+mj-ea"/>
              <a:ea typeface="+mj-ea"/>
            </a:endParaRPr>
          </a:p>
          <a:p>
            <a:r>
              <a:rPr lang="zh-CN" altLang="en-US" dirty="0">
                <a:latin typeface="+mj-ea"/>
                <a:ea typeface="+mj-ea"/>
              </a:rPr>
              <a:t>建模代理不仅有助于合作，而且有助于建模对手</a:t>
            </a:r>
            <a:r>
              <a:rPr lang="en-US" altLang="zh-CN" dirty="0">
                <a:latin typeface="+mj-ea"/>
                <a:ea typeface="+mj-ea"/>
              </a:rPr>
              <a:t>[133</a:t>
            </a:r>
            <a:r>
              <a:rPr lang="zh-CN" altLang="en-US" dirty="0">
                <a:latin typeface="+mj-ea"/>
                <a:ea typeface="+mj-ea"/>
              </a:rPr>
              <a:t>，</a:t>
            </a:r>
            <a:r>
              <a:rPr lang="en-US" altLang="zh-CN" dirty="0">
                <a:latin typeface="+mj-ea"/>
                <a:ea typeface="+mj-ea"/>
              </a:rPr>
              <a:t>136148180]</a:t>
            </a:r>
            <a:r>
              <a:rPr lang="zh-CN" altLang="en-US" dirty="0">
                <a:latin typeface="+mj-ea"/>
                <a:ea typeface="+mj-ea"/>
              </a:rPr>
              <a:t>，推断目标</a:t>
            </a:r>
            <a:r>
              <a:rPr lang="en-US" altLang="zh-CN" dirty="0">
                <a:latin typeface="+mj-ea"/>
                <a:ea typeface="+mj-ea"/>
              </a:rPr>
              <a:t>[265]</a:t>
            </a:r>
            <a:r>
              <a:rPr lang="zh-CN" altLang="en-US" dirty="0">
                <a:latin typeface="+mj-ea"/>
                <a:ea typeface="+mj-ea"/>
              </a:rPr>
              <a:t>，以及解释其他人的学习行为</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11</a:t>
            </a:fld>
            <a:endParaRPr lang="zh-CN" altLang="en-US"/>
          </a:p>
        </p:txBody>
      </p:sp>
    </p:spTree>
    <p:extLst>
      <p:ext uri="{BB962C8B-B14F-4D97-AF65-F5344CB8AC3E}">
        <p14:creationId xmlns:p14="http://schemas.microsoft.com/office/powerpoint/2010/main" val="68683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在多智能场景下评估单智能体</a:t>
            </a:r>
            <a:r>
              <a:rPr lang="en-US" altLang="zh-CN" dirty="0"/>
              <a:t>DRL</a:t>
            </a:r>
            <a:r>
              <a:rPr lang="zh-CN" altLang="en-US" dirty="0"/>
              <a:t>算法。主要目标在于分析和评估</a:t>
            </a:r>
            <a:r>
              <a:rPr lang="en-US" altLang="zh-CN" dirty="0"/>
              <a:t>DRL</a:t>
            </a:r>
            <a:r>
              <a:rPr lang="zh-CN" altLang="en-US" dirty="0"/>
              <a:t>算法，而不是提出学习算法。</a:t>
            </a:r>
            <a:endParaRPr lang="en-US" altLang="zh-CN" dirty="0"/>
          </a:p>
          <a:p>
            <a:endParaRPr lang="en-US" altLang="zh-CN" dirty="0"/>
          </a:p>
          <a:p>
            <a:r>
              <a:rPr lang="zh-CN" altLang="en-US" dirty="0"/>
              <a:t>最早的</a:t>
            </a:r>
            <a:r>
              <a:rPr lang="en-US" altLang="zh-CN" dirty="0"/>
              <a:t>MDRL</a:t>
            </a:r>
            <a:r>
              <a:rPr lang="zh-CN" altLang="en-US" dirty="0"/>
              <a:t>作品之一是由</a:t>
            </a:r>
            <a:r>
              <a:rPr lang="en-US" altLang="zh-CN" dirty="0" err="1"/>
              <a:t>Tampuu</a:t>
            </a:r>
            <a:r>
              <a:rPr lang="zh-CN" altLang="en-US" dirty="0"/>
              <a:t>等人完成的，他们有两个独立的</a:t>
            </a:r>
            <a:r>
              <a:rPr lang="en-US" altLang="zh-CN" dirty="0"/>
              <a:t>DQN</a:t>
            </a:r>
            <a:r>
              <a:rPr lang="zh-CN" altLang="en-US" dirty="0"/>
              <a:t>学习代理来玩</a:t>
            </a:r>
            <a:r>
              <a:rPr lang="en-US" altLang="zh-CN" dirty="0"/>
              <a:t>Atari Pong</a:t>
            </a:r>
            <a:r>
              <a:rPr lang="zh-CN" altLang="en-US" dirty="0"/>
              <a:t>游戏</a:t>
            </a:r>
            <a:r>
              <a:rPr lang="en-US" altLang="zh-CN" dirty="0"/>
              <a:t>. </a:t>
            </a:r>
            <a:r>
              <a:rPr lang="zh-CN" altLang="en-US" dirty="0"/>
              <a:t>他们的重点是调整学习主体的奖励函数，从而产生合作或竞争的紧急行为。</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12</a:t>
            </a:fld>
            <a:endParaRPr lang="zh-CN" altLang="en-US"/>
          </a:p>
        </p:txBody>
      </p:sp>
    </p:spTree>
    <p:extLst>
      <p:ext uri="{BB962C8B-B14F-4D97-AF65-F5344CB8AC3E}">
        <p14:creationId xmlns:p14="http://schemas.microsoft.com/office/powerpoint/2010/main" val="338873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agent</a:t>
            </a:r>
            <a:r>
              <a:rPr lang="zh-CN" altLang="en-US" dirty="0"/>
              <a:t>学习通信协议来解决协作任务。</a:t>
            </a:r>
            <a:endParaRPr lang="en-US" altLang="zh-CN" dirty="0"/>
          </a:p>
          <a:p>
            <a:endParaRPr lang="en-US" altLang="zh-CN" dirty="0"/>
          </a:p>
          <a:p>
            <a:r>
              <a:rPr lang="zh-CN" altLang="en-US" dirty="0"/>
              <a:t>多智能体交互的期望行为之一是通信的出现</a:t>
            </a:r>
            <a:endParaRPr lang="en-US" altLang="zh-CN" dirty="0"/>
          </a:p>
          <a:p>
            <a:r>
              <a:rPr lang="zh-CN" altLang="en-US" dirty="0"/>
              <a:t>此设置通常考虑部分可观察环境中的一组协作代理（见第</a:t>
            </a:r>
            <a:r>
              <a:rPr lang="en-US" altLang="zh-CN" dirty="0"/>
              <a:t>2.2</a:t>
            </a:r>
            <a:r>
              <a:rPr lang="zh-CN" altLang="en-US" dirty="0"/>
              <a:t>节），其中代理需要通过通信信息最大化其共享效用。</a:t>
            </a:r>
            <a:endParaRPr lang="en-US" altLang="zh-CN" dirty="0"/>
          </a:p>
          <a:p>
            <a:endParaRPr lang="en-US" altLang="zh-CN" dirty="0"/>
          </a:p>
          <a:p>
            <a:r>
              <a:rPr lang="zh-CN" altLang="en-US" dirty="0"/>
              <a:t>强化</a:t>
            </a:r>
            <a:r>
              <a:rPr lang="en-US" altLang="zh-CN" dirty="0"/>
              <a:t>Agent</a:t>
            </a:r>
            <a:r>
              <a:rPr lang="zh-CN" altLang="en-US" dirty="0"/>
              <a:t>间学习（</a:t>
            </a:r>
            <a:r>
              <a:rPr lang="en-US" altLang="zh-CN" dirty="0"/>
              <a:t>ria</a:t>
            </a:r>
            <a:r>
              <a:rPr lang="zh-CN" altLang="en-US" dirty="0"/>
              <a:t>）和可微</a:t>
            </a:r>
            <a:r>
              <a:rPr lang="en-US" altLang="zh-CN" dirty="0"/>
              <a:t>Agent</a:t>
            </a:r>
            <a:r>
              <a:rPr lang="zh-CN" altLang="en-US" dirty="0"/>
              <a:t>间学习（</a:t>
            </a:r>
            <a:r>
              <a:rPr lang="en-US" altLang="zh-CN" dirty="0"/>
              <a:t>DIAL</a:t>
            </a:r>
            <a:r>
              <a:rPr lang="zh-CN" altLang="en-US" dirty="0"/>
              <a:t>）是利用深度网络学习通信的两种方法</a:t>
            </a:r>
            <a:endParaRPr lang="en-US" altLang="zh-CN" dirty="0"/>
          </a:p>
          <a:p>
            <a:r>
              <a:rPr lang="zh-CN" altLang="en-US" dirty="0"/>
              <a:t>这两种方法都使用一个神经网络来输出代理的</a:t>
            </a:r>
            <a:r>
              <a:rPr lang="en-US" altLang="zh-CN" dirty="0"/>
              <a:t>Q</a:t>
            </a:r>
            <a:r>
              <a:rPr lang="zh-CN" altLang="en-US" dirty="0"/>
              <a:t>值（如标准</a:t>
            </a:r>
            <a:r>
              <a:rPr lang="en-US" altLang="zh-CN" dirty="0"/>
              <a:t>DRL</a:t>
            </a:r>
            <a:r>
              <a:rPr lang="zh-CN" altLang="en-US" dirty="0"/>
              <a:t>算法中所做的那样）和一条消息，以便在下一个时间段与其他代理进行通信。</a:t>
            </a:r>
            <a:r>
              <a:rPr lang="en-US" altLang="zh-CN" dirty="0"/>
              <a:t>RIA</a:t>
            </a:r>
            <a:r>
              <a:rPr lang="zh-CN" altLang="en-US" dirty="0"/>
              <a:t>基于</a:t>
            </a:r>
            <a:r>
              <a:rPr lang="en-US" altLang="zh-CN" dirty="0"/>
              <a:t>DRQN</a:t>
            </a:r>
            <a:r>
              <a:rPr lang="zh-CN" altLang="en-US" dirty="0"/>
              <a:t>，也使用参数共享的概念，即使用单个网络，其参数在所有代理之间共享。相反，</a:t>
            </a:r>
            <a:r>
              <a:rPr lang="en-US" altLang="zh-CN" dirty="0"/>
              <a:t>DIAL</a:t>
            </a:r>
            <a:r>
              <a:rPr lang="zh-CN" altLang="en-US" dirty="0"/>
              <a:t>在学习过程中直接通过通信通道传递梯度，消息在执行过程中被离散化并映射到通信操作集。</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13</a:t>
            </a:fld>
            <a:endParaRPr lang="zh-CN" altLang="en-US"/>
          </a:p>
        </p:txBody>
      </p:sp>
    </p:spTree>
    <p:extLst>
      <p:ext uri="{BB962C8B-B14F-4D97-AF65-F5344CB8AC3E}">
        <p14:creationId xmlns:p14="http://schemas.microsoft.com/office/powerpoint/2010/main" val="1433809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图中是两个不同的</a:t>
            </a:r>
            <a:r>
              <a:rPr lang="en-US" altLang="zh-CN" dirty="0"/>
              <a:t>agent</a:t>
            </a:r>
            <a:r>
              <a:rPr lang="zh-CN" altLang="en-US" dirty="0"/>
              <a:t>，上层是</a:t>
            </a:r>
            <a:r>
              <a:rPr lang="en-US" altLang="zh-CN" dirty="0"/>
              <a:t>Agent 2</a:t>
            </a:r>
            <a:r>
              <a:rPr lang="zh-CN" altLang="en-US" dirty="0"/>
              <a:t>，下层是</a:t>
            </a:r>
            <a:r>
              <a:rPr lang="en-US" altLang="zh-CN" dirty="0"/>
              <a:t>Agent 1</a:t>
            </a:r>
            <a:r>
              <a:rPr lang="zh-CN" altLang="en-US" dirty="0"/>
              <a:t>，横轴是时间轴。红色箭头代表计算的梯度信息。</a:t>
            </a:r>
            <a:r>
              <a:rPr lang="en-US" altLang="zh-CN" dirty="0"/>
              <a:t>Agent 1</a:t>
            </a:r>
            <a:r>
              <a:rPr lang="zh-CN" altLang="en-US" dirty="0"/>
              <a:t>观测到环境信息</a:t>
            </a:r>
            <a:r>
              <a:rPr lang="en-US" altLang="zh-CN" dirty="0" err="1"/>
              <a:t>o_t</a:t>
            </a:r>
            <a:r>
              <a:rPr lang="en-US" altLang="zh-CN" dirty="0"/>
              <a:t>^​1</a:t>
            </a:r>
            <a:r>
              <a:rPr lang="zh-CN" altLang="en-US" dirty="0"/>
              <a:t>，并接收到来自上一个时刻</a:t>
            </a:r>
            <a:r>
              <a:rPr lang="en-US" altLang="zh-CN" dirty="0"/>
              <a:t>Agent 2</a:t>
            </a:r>
            <a:r>
              <a:rPr lang="zh-CN" altLang="en-US" dirty="0"/>
              <a:t>发来的通讯信息</a:t>
            </a:r>
            <a:r>
              <a:rPr lang="en-US" altLang="zh-CN" dirty="0"/>
              <a:t>m t − 1 2 </a:t>
            </a:r>
            <a:r>
              <a:rPr lang="zh-CN" altLang="en-US" dirty="0"/>
              <a:t>，以及自身的隐藏状态信息</a:t>
            </a:r>
            <a:r>
              <a:rPr lang="en-US" altLang="zh-CN" dirty="0"/>
              <a:t>h t − 1 </a:t>
            </a:r>
            <a:r>
              <a:rPr lang="zh-CN" altLang="en-US" dirty="0"/>
              <a:t>，将这</a:t>
            </a:r>
            <a:r>
              <a:rPr lang="en-US" altLang="zh-CN" dirty="0"/>
              <a:t>3</a:t>
            </a:r>
            <a:r>
              <a:rPr lang="zh-CN" altLang="en-US" dirty="0"/>
              <a:t>个参数输入到</a:t>
            </a:r>
            <a:r>
              <a:rPr lang="en-US" altLang="zh-CN" dirty="0"/>
              <a:t>Q-N e t</a:t>
            </a:r>
            <a:r>
              <a:rPr lang="zh-CN" altLang="en-US" dirty="0"/>
              <a:t>中会得到两个</a:t>
            </a:r>
            <a:r>
              <a:rPr lang="en-US" altLang="zh-CN" dirty="0"/>
              <a:t>output</a:t>
            </a:r>
            <a:r>
              <a:rPr lang="zh-CN" altLang="en-US" dirty="0"/>
              <a:t>值</a:t>
            </a:r>
            <a:r>
              <a:rPr lang="en-US" altLang="zh-CN" dirty="0"/>
              <a:t>|U|</a:t>
            </a:r>
            <a:r>
              <a:rPr lang="zh-CN" altLang="en-US" dirty="0"/>
              <a:t>和</a:t>
            </a:r>
            <a:r>
              <a:rPr lang="en-US" altLang="zh-CN" dirty="0"/>
              <a:t>|M|</a:t>
            </a:r>
            <a:r>
              <a:rPr lang="zh-CN" altLang="en-US" dirty="0"/>
              <a:t>，这两个值输入</a:t>
            </a:r>
            <a:r>
              <a:rPr lang="en-US" altLang="zh-CN" dirty="0"/>
              <a:t>Action Select</a:t>
            </a:r>
            <a:r>
              <a:rPr lang="zh-CN" altLang="en-US" dirty="0"/>
              <a:t>模块中选择出两个行为</a:t>
            </a:r>
            <a:r>
              <a:rPr lang="en-US" altLang="zh-CN" dirty="0"/>
              <a:t>m t </a:t>
            </a:r>
            <a:r>
              <a:rPr lang="zh-CN" altLang="en-US" dirty="0"/>
              <a:t>（通讯行为）和</a:t>
            </a:r>
            <a:r>
              <a:rPr lang="en-US" altLang="zh-CN" dirty="0"/>
              <a:t>u t 1 </a:t>
            </a:r>
            <a:r>
              <a:rPr lang="zh-CN" altLang="en-US" dirty="0"/>
              <a:t>（环境行为）。注意：通讯行为</a:t>
            </a:r>
            <a:r>
              <a:rPr lang="en-US" altLang="zh-CN" dirty="0"/>
              <a:t>m t 1</a:t>
            </a:r>
            <a:r>
              <a:rPr lang="zh-CN" altLang="en-US" dirty="0"/>
              <a:t>是没有</a:t>
            </a:r>
            <a:r>
              <a:rPr lang="en-US" altLang="zh-CN" dirty="0"/>
              <a:t>reward</a:t>
            </a:r>
            <a:r>
              <a:rPr lang="zh-CN" altLang="en-US" dirty="0"/>
              <a:t>，也没有梯度信息；只有环境行为</a:t>
            </a:r>
            <a:r>
              <a:rPr lang="en-US" altLang="zh-CN" dirty="0"/>
              <a:t>u t </a:t>
            </a:r>
            <a:r>
              <a:rPr lang="zh-CN" altLang="en-US" dirty="0"/>
              <a:t>与环境交互之后才能够获取一个来自环境的</a:t>
            </a:r>
            <a:r>
              <a:rPr lang="en-US" altLang="zh-CN" dirty="0"/>
              <a:t>reward</a:t>
            </a:r>
            <a:r>
              <a:rPr lang="zh-CN" altLang="en-US" dirty="0"/>
              <a:t>并计算梯度，回传到 </a:t>
            </a:r>
            <a:r>
              <a:rPr lang="en-US" altLang="zh-CN" dirty="0"/>
              <a:t>Q-N e t </a:t>
            </a:r>
            <a:r>
              <a:rPr lang="zh-CN" altLang="en-US" dirty="0"/>
              <a:t>更新网络参数。因此，在</a:t>
            </a:r>
            <a:r>
              <a:rPr lang="en-US" altLang="zh-CN" dirty="0"/>
              <a:t>RIAL</a:t>
            </a:r>
            <a:r>
              <a:rPr lang="zh-CN" altLang="en-US" dirty="0"/>
              <a:t>中，参数更新只是在单</a:t>
            </a:r>
            <a:r>
              <a:rPr lang="en-US" altLang="zh-CN" dirty="0"/>
              <a:t>agent</a:t>
            </a:r>
            <a:r>
              <a:rPr lang="zh-CN" altLang="en-US" dirty="0"/>
              <a:t>网络上进行更新，由于</a:t>
            </a:r>
            <a:r>
              <a:rPr lang="en-US" altLang="zh-CN" dirty="0"/>
              <a:t>m </a:t>
            </a:r>
            <a:r>
              <a:rPr lang="zh-CN" altLang="en-US" dirty="0"/>
              <a:t>行为没有</a:t>
            </a:r>
            <a:r>
              <a:rPr lang="en-US" altLang="zh-CN" dirty="0"/>
              <a:t>reward</a:t>
            </a:r>
            <a:r>
              <a:rPr lang="zh-CN" altLang="en-US" dirty="0"/>
              <a:t>，梯度无法在多个</a:t>
            </a:r>
            <a:r>
              <a:rPr lang="en-US" altLang="zh-CN" dirty="0"/>
              <a:t>agent</a:t>
            </a:r>
            <a:r>
              <a:rPr lang="zh-CN" altLang="en-US" dirty="0"/>
              <a:t>中间传递，所以无法给出</a:t>
            </a:r>
            <a:r>
              <a:rPr lang="en-US" altLang="zh-CN" dirty="0"/>
              <a:t>agent</a:t>
            </a:r>
            <a:r>
              <a:rPr lang="zh-CN" altLang="en-US" dirty="0"/>
              <a:t>做出这一次通讯行为后效用评判。</a:t>
            </a:r>
            <a:r>
              <a:rPr lang="en-US" altLang="zh-CN" dirty="0"/>
              <a:t>RIAL</a:t>
            </a:r>
            <a:r>
              <a:rPr lang="zh-CN" altLang="en-US" dirty="0"/>
              <a:t>模型更像是在训练</a:t>
            </a:r>
            <a:r>
              <a:rPr lang="en-US" altLang="zh-CN" dirty="0"/>
              <a:t>agent“</a:t>
            </a:r>
            <a:r>
              <a:rPr lang="zh-CN" altLang="en-US" dirty="0"/>
              <a:t>我接收到的来自其他</a:t>
            </a:r>
            <a:r>
              <a:rPr lang="en-US" altLang="zh-CN" dirty="0"/>
              <a:t>agent</a:t>
            </a:r>
            <a:r>
              <a:rPr lang="zh-CN" altLang="en-US" dirty="0"/>
              <a:t>的通讯信息在我这次决策中所占的比重是多少”。也就是说，这样的训练模型只能教会</a:t>
            </a:r>
            <a:r>
              <a:rPr lang="en-US" altLang="zh-CN" dirty="0"/>
              <a:t>agent“</a:t>
            </a:r>
            <a:r>
              <a:rPr lang="zh-CN" altLang="en-US" dirty="0"/>
              <a:t>信不信”来自其余</a:t>
            </a:r>
            <a:r>
              <a:rPr lang="en-US" altLang="zh-CN" dirty="0"/>
              <a:t>agent</a:t>
            </a:r>
            <a:r>
              <a:rPr lang="zh-CN" altLang="en-US" dirty="0"/>
              <a:t>的通讯信息，而无法教会</a:t>
            </a:r>
            <a:r>
              <a:rPr lang="en-US" altLang="zh-CN" dirty="0"/>
              <a:t>agent</a:t>
            </a:r>
            <a:r>
              <a:rPr lang="zh-CN" altLang="en-US" dirty="0"/>
              <a:t>在这一时刻应不应该“发送”通讯信息。</a:t>
            </a:r>
            <a:endParaRPr lang="en-US" altLang="zh-CN" dirty="0"/>
          </a:p>
          <a:p>
            <a:endParaRPr lang="en-US" altLang="zh-CN" dirty="0"/>
          </a:p>
          <a:p>
            <a:endParaRPr lang="en-US" altLang="zh-CN" dirty="0"/>
          </a:p>
          <a:p>
            <a:r>
              <a:rPr lang="en-US" altLang="zh-CN" dirty="0"/>
              <a:t>DIAL</a:t>
            </a:r>
            <a:r>
              <a:rPr lang="zh-CN" altLang="en-US" dirty="0"/>
              <a:t>方法允许</a:t>
            </a:r>
            <a:r>
              <a:rPr lang="en-US" altLang="zh-CN" dirty="0"/>
              <a:t>agent</a:t>
            </a:r>
            <a:r>
              <a:rPr lang="zh-CN" altLang="en-US" dirty="0"/>
              <a:t>在采取一次通讯行为</a:t>
            </a:r>
            <a:r>
              <a:rPr lang="en-US" altLang="zh-CN" dirty="0"/>
              <a:t>m t </a:t>
            </a:r>
            <a:r>
              <a:rPr lang="zh-CN" altLang="en-US" dirty="0"/>
              <a:t>之后得到一个回报值，以此来告诉</a:t>
            </a:r>
            <a:r>
              <a:rPr lang="en-US" altLang="zh-CN" dirty="0"/>
              <a:t>agent</a:t>
            </a:r>
            <a:r>
              <a:rPr lang="zh-CN" altLang="en-US" dirty="0"/>
              <a:t>这一次采取通讯行为的效用。</a:t>
            </a:r>
            <a:r>
              <a:rPr lang="en-US" altLang="zh-CN" dirty="0"/>
              <a:t>DIAL</a:t>
            </a:r>
            <a:r>
              <a:rPr lang="zh-CN" altLang="en-US" dirty="0"/>
              <a:t>将“通讯行为”直接替换成了“把一个</a:t>
            </a:r>
            <a:r>
              <a:rPr lang="en-US" altLang="zh-CN" dirty="0"/>
              <a:t>agent</a:t>
            </a:r>
            <a:r>
              <a:rPr lang="zh-CN" altLang="en-US" dirty="0"/>
              <a:t>网络的输出直接传输到另一个</a:t>
            </a:r>
            <a:r>
              <a:rPr lang="en-US" altLang="zh-CN" dirty="0"/>
              <a:t>agent</a:t>
            </a:r>
            <a:r>
              <a:rPr lang="zh-CN" altLang="en-US" dirty="0"/>
              <a:t>网络的输入”，这样就为通讯行为建立了一个可以反向传播</a:t>
            </a:r>
            <a:r>
              <a:rPr lang="en-US" altLang="zh-CN" dirty="0"/>
              <a:t>reward</a:t>
            </a:r>
            <a:r>
              <a:rPr lang="zh-CN" altLang="en-US" dirty="0"/>
              <a:t>的通道。为了实现这个方法，该方法把原来的</a:t>
            </a:r>
            <a:r>
              <a:rPr lang="en-US" altLang="zh-CN" dirty="0"/>
              <a:t>Q QQ</a:t>
            </a:r>
            <a:r>
              <a:rPr lang="zh-CN" altLang="en-US" dirty="0"/>
              <a:t>网络改为了一个名叫 </a:t>
            </a:r>
            <a:r>
              <a:rPr lang="en-US" altLang="zh-CN" dirty="0"/>
              <a:t>C-N e t </a:t>
            </a:r>
            <a:r>
              <a:rPr lang="zh-CN" altLang="en-US" dirty="0"/>
              <a:t>的网络。相比于</a:t>
            </a:r>
            <a:r>
              <a:rPr lang="en-US" altLang="zh-CN" dirty="0"/>
              <a:t>RIAL</a:t>
            </a:r>
            <a:r>
              <a:rPr lang="zh-CN" altLang="en-US" dirty="0"/>
              <a:t>，在</a:t>
            </a:r>
            <a:r>
              <a:rPr lang="en-US" altLang="zh-CN" dirty="0"/>
              <a:t>DIAL</a:t>
            </a:r>
            <a:r>
              <a:rPr lang="zh-CN" altLang="en-US" dirty="0"/>
              <a:t>中，主要是增加了反馈模块，能让梯度信息从一个智能体反馈回发送消息的另一个智能体，从而对发送消息的智能体起到调节发送内容的作用。</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14</a:t>
            </a:fld>
            <a:endParaRPr lang="zh-CN" altLang="en-US"/>
          </a:p>
        </p:txBody>
      </p:sp>
    </p:spTree>
    <p:extLst>
      <p:ext uri="{BB962C8B-B14F-4D97-AF65-F5344CB8AC3E}">
        <p14:creationId xmlns:p14="http://schemas.microsoft.com/office/powerpoint/2010/main" val="4167223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本文提出了一个新的算法 </a:t>
            </a:r>
            <a:r>
              <a:rPr lang="en-US" altLang="zh-CN" dirty="0" err="1"/>
              <a:t>BiCNet</a:t>
            </a:r>
            <a:r>
              <a:rPr lang="zh-CN" altLang="en-US" dirty="0"/>
              <a:t>，同样假设智能体之间传递的信息是离散的，旨在解决 </a:t>
            </a:r>
            <a:r>
              <a:rPr lang="en-US" altLang="zh-CN" dirty="0"/>
              <a:t>zero-sum Stochastic Game (SG) </a:t>
            </a:r>
            <a:r>
              <a:rPr lang="zh-CN" altLang="en-US" dirty="0"/>
              <a:t>问题（具体在后面讨论）。算法基于演员</a:t>
            </a:r>
            <a:r>
              <a:rPr lang="en-US" altLang="zh-CN" dirty="0"/>
              <a:t>-</a:t>
            </a:r>
            <a:r>
              <a:rPr lang="zh-CN" altLang="en-US" dirty="0"/>
              <a:t>评论家算法框架，使用的是 </a:t>
            </a:r>
            <a:r>
              <a:rPr lang="en-US" altLang="zh-CN" dirty="0"/>
              <a:t>DDPG </a:t>
            </a:r>
            <a:r>
              <a:rPr lang="zh-CN" altLang="en-US" dirty="0"/>
              <a:t>算法，并且考虑到算法在大规模多智能体环境下的可扩展性问题，智能体之间共享模型参数，并且算法假设每个智能体都拥有同样的全局观察（全局状态），这也是本文的局限之一。另外，</a:t>
            </a:r>
            <a:r>
              <a:rPr lang="en-US" altLang="zh-CN" dirty="0" err="1"/>
              <a:t>BiCNet</a:t>
            </a:r>
            <a:r>
              <a:rPr lang="en-US" altLang="zh-CN" dirty="0"/>
              <a:t> </a:t>
            </a:r>
            <a:r>
              <a:rPr lang="zh-CN" altLang="en-US" dirty="0"/>
              <a:t>同样遵循 </a:t>
            </a:r>
            <a:r>
              <a:rPr lang="en-US" altLang="zh-CN" dirty="0"/>
              <a:t>CTCE </a:t>
            </a:r>
            <a:r>
              <a:rPr lang="zh-CN" altLang="en-US" dirty="0"/>
              <a:t>框架。</a:t>
            </a:r>
            <a:r>
              <a:rPr lang="en-US" altLang="zh-CN" dirty="0" err="1"/>
              <a:t>BiCNet</a:t>
            </a:r>
            <a:r>
              <a:rPr lang="en-US" altLang="zh-CN" dirty="0"/>
              <a:t> </a:t>
            </a:r>
            <a:r>
              <a:rPr lang="zh-CN" altLang="en-US" dirty="0"/>
              <a:t>通过中间的 </a:t>
            </a:r>
            <a:r>
              <a:rPr lang="en-US" altLang="zh-CN" dirty="0"/>
              <a:t>Bi-RNN </a:t>
            </a:r>
            <a:r>
              <a:rPr lang="zh-CN" altLang="en-US" dirty="0"/>
              <a:t>层进行智能体之间的通讯</a:t>
            </a:r>
            <a:endParaRPr lang="en-US" altLang="zh-CN" dirty="0"/>
          </a:p>
          <a:p>
            <a:endParaRPr lang="en-US" altLang="zh-CN" dirty="0"/>
          </a:p>
          <a:p>
            <a:r>
              <a:rPr lang="zh-CN" altLang="en-US" dirty="0"/>
              <a:t>星际争霸战斗游戏，也称为“微观管理任务”，是指在与敌方成员作战时，对军队成员的低水平、短期控制。在每一场战斗中，一方的代理人都是完全合作的，他们与对手竞争；因此，每一场战斗都可以看作是</a:t>
            </a:r>
            <a:r>
              <a:rPr lang="en-US" altLang="zh-CN" dirty="0"/>
              <a:t>N</a:t>
            </a:r>
            <a:r>
              <a:rPr lang="zh-CN" altLang="en-US" dirty="0"/>
              <a:t>个代理和</a:t>
            </a:r>
            <a:r>
              <a:rPr lang="en-US" altLang="zh-CN" dirty="0"/>
              <a:t>M</a:t>
            </a:r>
            <a:r>
              <a:rPr lang="zh-CN" altLang="en-US" dirty="0"/>
              <a:t>个敌人之间的零和竞争博弈。</a:t>
            </a:r>
            <a:endParaRPr lang="en-US" altLang="zh-CN" dirty="0"/>
          </a:p>
          <a:p>
            <a:endParaRPr lang="en-US" altLang="zh-CN" dirty="0"/>
          </a:p>
          <a:p>
            <a:r>
              <a:rPr lang="zh-CN" altLang="en-US" dirty="0"/>
              <a:t>在定义奖励函数时，我们引入了基于两个连续时间步之间健康水平差异的时变全局奖励</a:t>
            </a:r>
            <a:endParaRPr lang="en-US" altLang="zh-CN" dirty="0"/>
          </a:p>
          <a:p>
            <a:r>
              <a:rPr lang="zh-CN" altLang="en-US" dirty="0"/>
              <a:t>表示代理</a:t>
            </a:r>
            <a:r>
              <a:rPr lang="en-US" altLang="zh-CN" dirty="0" err="1"/>
              <a:t>i</a:t>
            </a:r>
            <a:r>
              <a:rPr lang="zh-CN" altLang="en-US" dirty="0"/>
              <a:t>的降低的健康级别</a:t>
            </a:r>
            <a:endParaRPr lang="en-US" altLang="zh-CN" dirty="0"/>
          </a:p>
          <a:p>
            <a:r>
              <a:rPr lang="zh-CN" altLang="en-US" dirty="0"/>
              <a:t>敌人的整体奖励正好相反，使得两个阵营的奖励之和等于零。</a:t>
            </a:r>
            <a:endParaRPr lang="en-US" altLang="zh-CN" dirty="0"/>
          </a:p>
          <a:p>
            <a:r>
              <a:rPr lang="zh-CN" altLang="en-US" dirty="0"/>
              <a:t>代理商的目标是学习一项政策，使折扣奖励的预期金额最大化</a:t>
            </a:r>
            <a:endParaRPr lang="en-US" altLang="zh-CN" dirty="0"/>
          </a:p>
          <a:p>
            <a:r>
              <a:rPr lang="zh-CN" altLang="en-US" dirty="0"/>
              <a:t>相反，敌人的共同政策是将预期金额最小化。</a:t>
            </a:r>
            <a:endParaRPr lang="en-US" altLang="zh-CN" dirty="0"/>
          </a:p>
          <a:p>
            <a:endParaRPr lang="en-US" altLang="zh-CN" dirty="0"/>
          </a:p>
          <a:p>
            <a:r>
              <a:rPr lang="zh-CN" altLang="en-US" dirty="0"/>
              <a:t>为了简单起见，我们考虑的情况下，敌人的政策是固定的，而留下专用的对手模型，为今后的工作。</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15</a:t>
            </a:fld>
            <a:endParaRPr lang="zh-CN" altLang="en-US"/>
          </a:p>
        </p:txBody>
      </p:sp>
    </p:spTree>
    <p:extLst>
      <p:ext uri="{BB962C8B-B14F-4D97-AF65-F5344CB8AC3E}">
        <p14:creationId xmlns:p14="http://schemas.microsoft.com/office/powerpoint/2010/main" val="2190567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尽管显式通信是</a:t>
            </a:r>
            <a:r>
              <a:rPr lang="en-US" altLang="zh-CN" dirty="0"/>
              <a:t>MDRL</a:t>
            </a:r>
            <a:r>
              <a:rPr lang="zh-CN" altLang="en-US" dirty="0"/>
              <a:t>中的一个新趋势，但在</a:t>
            </a:r>
            <a:r>
              <a:rPr lang="en-US" altLang="zh-CN" dirty="0"/>
              <a:t>MAL</a:t>
            </a:r>
            <a:r>
              <a:rPr lang="zh-CN" altLang="en-US" dirty="0"/>
              <a:t>中已经有大量工作用于不涉及通信的协作设置</a:t>
            </a:r>
            <a:r>
              <a:rPr lang="en-US" altLang="zh-CN" dirty="0"/>
              <a:t>12</a:t>
            </a:r>
          </a:p>
          <a:p>
            <a:endParaRPr lang="en-US" altLang="zh-CN" dirty="0"/>
          </a:p>
          <a:p>
            <a:r>
              <a:rPr lang="zh-CN" altLang="en-US" dirty="0"/>
              <a:t>经验重放不仅有助于稳定深层神经网络的训练，而且通过重复使用经验元组来提高样本效率。不幸的是，经验重放与</a:t>
            </a:r>
            <a:r>
              <a:rPr lang="en-US" altLang="zh-CN" dirty="0"/>
              <a:t>IQL</a:t>
            </a:r>
            <a:r>
              <a:rPr lang="zh-CN" altLang="en-US" dirty="0"/>
              <a:t>的结合似乎存在问题：</a:t>
            </a:r>
            <a:r>
              <a:rPr lang="en-US" altLang="zh-CN" dirty="0"/>
              <a:t>IQL</a:t>
            </a:r>
            <a:r>
              <a:rPr lang="zh-CN" altLang="en-US" dirty="0"/>
              <a:t>引入的非平稳性意味着在代理的重放内存中生成数据的动态不再反映它正在学习的当前动态。</a:t>
            </a:r>
            <a:endParaRPr lang="en-US" altLang="zh-CN" dirty="0"/>
          </a:p>
          <a:p>
            <a:r>
              <a:rPr lang="zh-CN" altLang="en-US" dirty="0"/>
              <a:t>在本文中，我们提出了两种方法来有效地将经验重放合并到多代理</a:t>
            </a:r>
            <a:r>
              <a:rPr lang="en-US" altLang="zh-CN" dirty="0"/>
              <a:t>RL</a:t>
            </a:r>
            <a:r>
              <a:rPr lang="zh-CN" altLang="en-US" dirty="0"/>
              <a:t>中。第一种方法将回放内存中的体验解释为非环境数据（</a:t>
            </a:r>
            <a:r>
              <a:rPr lang="en-US" altLang="zh-CN" dirty="0" err="1"/>
              <a:t>Ciosek&amp;Whiteson</a:t>
            </a:r>
            <a:r>
              <a:rPr lang="zh-CN" altLang="en-US" dirty="0"/>
              <a:t>，</a:t>
            </a:r>
            <a:r>
              <a:rPr lang="en-US" altLang="zh-CN" dirty="0"/>
              <a:t>2017</a:t>
            </a:r>
            <a:r>
              <a:rPr lang="zh-CN" altLang="en-US" dirty="0"/>
              <a:t>）。</a:t>
            </a:r>
          </a:p>
          <a:p>
            <a:r>
              <a:rPr lang="zh-CN" altLang="en-US" dirty="0"/>
              <a:t>通过将回放内存中的每个元组与该元组中的联合动作的概率相加，根据当时使用的策略，我们可以在稍后对元组进行采样以进行训练时计算重要性采样校正。由于较旧的数据往往会生成较低的重要性权重，因此这种方法会在数据过时时自然衰减数据，从而防止非平稳重放内存可能造成的混乱。</a:t>
            </a:r>
            <a:endParaRPr lang="en-US" altLang="zh-CN" dirty="0"/>
          </a:p>
          <a:p>
            <a:endParaRPr lang="en-US" altLang="zh-CN" dirty="0"/>
          </a:p>
          <a:p>
            <a:r>
              <a:rPr lang="zh-CN" altLang="en-US" dirty="0"/>
              <a:t>第二种方法是受</a:t>
            </a:r>
            <a:r>
              <a:rPr lang="en-US" altLang="zh-CN" dirty="0"/>
              <a:t>hyper Q-learning</a:t>
            </a:r>
            <a:r>
              <a:rPr lang="zh-CN" altLang="en-US" dirty="0"/>
              <a:t>（</a:t>
            </a:r>
            <a:r>
              <a:rPr lang="en-US" altLang="zh-CN" dirty="0" err="1"/>
              <a:t>Tesauro</a:t>
            </a:r>
            <a:r>
              <a:rPr lang="zh-CN" altLang="en-US" dirty="0"/>
              <a:t>，</a:t>
            </a:r>
            <a:r>
              <a:rPr lang="en-US" altLang="zh-CN" dirty="0"/>
              <a:t>2003</a:t>
            </a:r>
            <a:r>
              <a:rPr lang="zh-CN" altLang="en-US" dirty="0"/>
              <a:t>）的启发，该方法通过让每个代理学习一个策略来避免</a:t>
            </a:r>
            <a:r>
              <a:rPr lang="en-US" altLang="zh-CN" dirty="0"/>
              <a:t>IQL</a:t>
            </a:r>
            <a:r>
              <a:rPr lang="zh-CN" altLang="en-US" dirty="0"/>
              <a:t>的非平稳性，该策略以通过观察其他代理的行为推断出的其他代理的策略估计为条件。虽然在这个大得多的空间中学习</a:t>
            </a:r>
            <a:r>
              <a:rPr lang="en-US" altLang="zh-CN" dirty="0" err="1"/>
              <a:t>QFunction</a:t>
            </a:r>
            <a:r>
              <a:rPr lang="zh-CN" altLang="en-US" dirty="0"/>
              <a:t>似乎是没有希望的，特别是当每个代理的策略是一个深度神经网络时，我们表明这样做是可行的，因为每个代理只需要一个低维指纹上的条件，该条件足以消除重放内存中的经验元组采样位置的歧义。</a:t>
            </a:r>
            <a:endParaRPr lang="en-US" altLang="zh-CN" dirty="0"/>
          </a:p>
          <a:p>
            <a:endParaRPr lang="en-US" altLang="zh-CN" dirty="0"/>
          </a:p>
          <a:p>
            <a:r>
              <a:rPr lang="zh-CN" altLang="en-US" dirty="0"/>
              <a:t>他们提出了参数共享（</a:t>
            </a:r>
            <a:r>
              <a:rPr lang="en-US" altLang="zh-CN" dirty="0"/>
              <a:t>PS</a:t>
            </a:r>
            <a:r>
              <a:rPr lang="zh-CN" altLang="en-US" dirty="0"/>
              <a:t>）作为在同质多代理环境（代理具有相同的操作集）中改进学习的一种方法。其想法是建立一个全球共享的学习网络，该网络在执行时间内仍然可以表现出不同的行为，也就是说，因为其输入（个体代理观察和代理索引）将不同。</a:t>
            </a:r>
            <a:endParaRPr lang="en-US" altLang="zh-CN" dirty="0"/>
          </a:p>
          <a:p>
            <a:endParaRPr lang="en-US" altLang="zh-CN" dirty="0"/>
          </a:p>
          <a:p>
            <a:endParaRPr lang="en-US" altLang="zh-CN" dirty="0"/>
          </a:p>
          <a:p>
            <a:r>
              <a:rPr lang="zh-CN" altLang="en-US" dirty="0"/>
              <a:t>在只有全球奖励的情况下，在合作环境中学习时，代理人应如何推断自己的贡献。他们的建议是计算一个反事实基线，也就是说，边缘化代理的行为，同时保持其他代理的其余行为不变。然后，通过比较当前</a:t>
            </a:r>
            <a:r>
              <a:rPr lang="en-US" altLang="zh-CN" dirty="0"/>
              <a:t>Q</a:t>
            </a:r>
            <a:r>
              <a:rPr lang="zh-CN" altLang="en-US" dirty="0"/>
              <a:t>值和反事实，可以计算优势函数。这种反事实基线源于差异报酬，这是一种获得合作多代理团队中代理个人贡献的方法</a:t>
            </a:r>
            <a:r>
              <a:rPr lang="en-US" altLang="zh-CN" dirty="0"/>
              <a:t>[332]</a:t>
            </a:r>
            <a:r>
              <a:rPr lang="zh-CN" altLang="en-US" dirty="0"/>
              <a:t>。特别是，贵族效用旨在衡量代理人的实际行动与平均行动之间的差异</a:t>
            </a:r>
            <a:r>
              <a:rPr lang="en-US" altLang="zh-CN" dirty="0"/>
              <a:t>[355]</a:t>
            </a:r>
            <a:r>
              <a:rPr lang="zh-CN" altLang="en-US" dirty="0"/>
              <a:t>。意图是等同于代理人的副业，即代理人在报酬不依赖于代理人的行动的情况下进行行动，即考虑假定没有该代理人存在的世界所产生的报酬。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16</a:t>
            </a:fld>
            <a:endParaRPr lang="zh-CN" altLang="en-US"/>
          </a:p>
        </p:txBody>
      </p:sp>
    </p:spTree>
    <p:extLst>
      <p:ext uri="{BB962C8B-B14F-4D97-AF65-F5344CB8AC3E}">
        <p14:creationId xmlns:p14="http://schemas.microsoft.com/office/powerpoint/2010/main" val="2672753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agent</a:t>
            </a:r>
            <a:r>
              <a:rPr lang="zh-CN" altLang="en-US" dirty="0"/>
              <a:t>通过推理建模完成任务。</a:t>
            </a:r>
            <a:endParaRPr lang="en-US" altLang="zh-CN" dirty="0"/>
          </a:p>
          <a:p>
            <a:r>
              <a:rPr lang="zh-CN" altLang="en-US" dirty="0"/>
              <a:t>代理的一个重要能力是通过构建模型对建模的代理进行预测来推断其他代理的行为</a:t>
            </a:r>
            <a:endParaRPr lang="en-US" altLang="zh-CN" dirty="0"/>
          </a:p>
          <a:p>
            <a:endParaRPr lang="en-US" altLang="zh-CN" dirty="0"/>
          </a:p>
          <a:p>
            <a:r>
              <a:rPr lang="zh-CN" altLang="en-US" dirty="0"/>
              <a:t>以前的方法通常学习其他代理的模型作为预测其行为的一种方法。但是，它们没有明确说明其他代理的预期学习，这是使用对手学习意识（</a:t>
            </a:r>
            <a:r>
              <a:rPr lang="en-US" altLang="zh-CN" dirty="0"/>
              <a:t>LOLA</a:t>
            </a:r>
            <a:r>
              <a:rPr lang="zh-CN" altLang="en-US" dirty="0"/>
              <a:t>）进行学习的目标</a:t>
            </a:r>
            <a:endParaRPr lang="en-US" altLang="zh-CN" dirty="0"/>
          </a:p>
          <a:p>
            <a:r>
              <a:rPr lang="en-US" altLang="zh-CN" dirty="0"/>
              <a:t>LOLA</a:t>
            </a:r>
            <a:r>
              <a:rPr lang="zh-CN" altLang="en-US" dirty="0"/>
              <a:t>在对手更新其策略一步后优化预期回报。因此，</a:t>
            </a:r>
            <a:r>
              <a:rPr lang="en-US" altLang="zh-CN" dirty="0"/>
              <a:t>LOLA</a:t>
            </a:r>
            <a:r>
              <a:rPr lang="zh-CN" altLang="en-US" dirty="0"/>
              <a:t>代理直接塑造其他代理的策略更新，以最大化其自身的回报。</a:t>
            </a:r>
          </a:p>
          <a:p>
            <a:r>
              <a:rPr lang="zh-CN" altLang="en-US" dirty="0"/>
              <a:t>洛拉的一个假设是能够访问对手的政策参数。</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17</a:t>
            </a:fld>
            <a:endParaRPr lang="zh-CN" altLang="en-US"/>
          </a:p>
        </p:txBody>
      </p:sp>
    </p:spTree>
    <p:extLst>
      <p:ext uri="{BB962C8B-B14F-4D97-AF65-F5344CB8AC3E}">
        <p14:creationId xmlns:p14="http://schemas.microsoft.com/office/powerpoint/2010/main" val="1411313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深度强化学习（</a:t>
            </a:r>
            <a:r>
              <a:rPr lang="en-US" altLang="zh-CN" dirty="0"/>
              <a:t>RL</a:t>
            </a:r>
            <a:r>
              <a:rPr lang="zh-CN" altLang="en-US" dirty="0"/>
              <a:t>）近年来取得了显著的成绩。这导致应用程序和方法的数量急剧增加。最近的工作探索了单智能体场景之外的学习，并考虑了多智能体学习（</a:t>
            </a:r>
            <a:r>
              <a:rPr lang="en-US" altLang="zh-CN" dirty="0"/>
              <a:t>MAL</a:t>
            </a:r>
            <a:r>
              <a:rPr lang="zh-CN" altLang="en-US" dirty="0"/>
              <a:t>）场景。初步结果表明，在复杂的多智能体领域取得了成功，但仍有一些挑战需要解决。本文的主要目的是提供当前多智能体深度强化学习（</a:t>
            </a:r>
            <a:r>
              <a:rPr lang="en-US" altLang="zh-CN" dirty="0"/>
              <a:t>MDRL</a:t>
            </a:r>
            <a:r>
              <a:rPr lang="zh-CN" altLang="en-US" dirty="0"/>
              <a:t>）文献的清晰概述。</a:t>
            </a:r>
            <a:endParaRPr lang="en-US" altLang="zh-CN" dirty="0"/>
          </a:p>
          <a:p>
            <a:endParaRPr lang="en-US" altLang="zh-CN" dirty="0"/>
          </a:p>
          <a:p>
            <a:r>
              <a:rPr lang="zh-CN" altLang="en-US" dirty="0"/>
              <a:t>首先，我们简要回顾了</a:t>
            </a:r>
            <a:r>
              <a:rPr lang="en-US" altLang="zh-CN" dirty="0"/>
              <a:t>RL</a:t>
            </a:r>
            <a:r>
              <a:rPr lang="zh-CN" altLang="en-US" dirty="0"/>
              <a:t>中的关键算法，如</a:t>
            </a:r>
            <a:r>
              <a:rPr lang="en-US" altLang="zh-CN" dirty="0"/>
              <a:t>Q-</a:t>
            </a:r>
            <a:r>
              <a:rPr lang="zh-CN" altLang="en-US" dirty="0"/>
              <a:t>学习和强化</a:t>
            </a:r>
            <a:endParaRPr lang="en-US" altLang="zh-CN" dirty="0"/>
          </a:p>
          <a:p>
            <a:endParaRPr lang="en-US" altLang="zh-CN" dirty="0"/>
          </a:p>
          <a:p>
            <a:r>
              <a:rPr lang="zh-CN" altLang="en-US" dirty="0"/>
              <a:t>之后，我们介绍了</a:t>
            </a:r>
            <a:r>
              <a:rPr lang="en-US" altLang="zh-CN" dirty="0"/>
              <a:t>multiagent</a:t>
            </a:r>
            <a:r>
              <a:rPr lang="zh-CN" altLang="en-US" dirty="0"/>
              <a:t>环境，并概述主要挑战和结果</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18</a:t>
            </a:fld>
            <a:endParaRPr lang="zh-CN" altLang="en-US"/>
          </a:p>
        </p:txBody>
      </p:sp>
    </p:spTree>
    <p:extLst>
      <p:ext uri="{BB962C8B-B14F-4D97-AF65-F5344CB8AC3E}">
        <p14:creationId xmlns:p14="http://schemas.microsoft.com/office/powerpoint/2010/main" val="74667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这项调查集中在最近的深层作品，然而，在前面的章节中，在描述最新的算法时，我们还指出了启发它们的原创作品。</a:t>
            </a:r>
            <a:r>
              <a:rPr lang="en-US" altLang="zh-CN" dirty="0" err="1">
                <a:latin typeface="+mj-ea"/>
                <a:ea typeface="+mj-ea"/>
              </a:rPr>
              <a:t>Schmidhuber</a:t>
            </a:r>
            <a:r>
              <a:rPr lang="zh-CN" altLang="en-US" dirty="0">
                <a:latin typeface="+mj-ea"/>
                <a:ea typeface="+mj-ea"/>
              </a:rPr>
              <a:t>说“机器学习是学分分配的科学。机器学习社区本身从正确的学分分配中获益”</a:t>
            </a:r>
            <a:r>
              <a:rPr lang="en-US" altLang="zh-CN" dirty="0">
                <a:latin typeface="+mj-ea"/>
                <a:ea typeface="+mj-ea"/>
              </a:rPr>
              <a:t>[280]</a:t>
            </a:r>
            <a:r>
              <a:rPr lang="zh-CN" altLang="en-US" dirty="0">
                <a:latin typeface="+mj-ea"/>
                <a:ea typeface="+mj-ea"/>
              </a:rPr>
              <a:t>。在这种情况下，我们希望避免犯下一个错误，即不相信先前提出的原创想法，即深度学习失忆症。在这里，我们提供了一些先前研究过的研究里程碑的具体例子，例如</a:t>
            </a:r>
            <a:r>
              <a:rPr lang="en-US" altLang="zh-CN" dirty="0">
                <a:latin typeface="+mj-ea"/>
                <a:ea typeface="+mj-ea"/>
              </a:rPr>
              <a:t>RL</a:t>
            </a:r>
            <a:r>
              <a:rPr lang="zh-CN" altLang="en-US" dirty="0">
                <a:latin typeface="+mj-ea"/>
                <a:ea typeface="+mj-ea"/>
              </a:rPr>
              <a:t>或</a:t>
            </a:r>
            <a:r>
              <a:rPr lang="en-US" altLang="zh-CN" dirty="0">
                <a:latin typeface="+mj-ea"/>
                <a:ea typeface="+mj-ea"/>
              </a:rPr>
              <a:t>MAL</a:t>
            </a:r>
            <a:r>
              <a:rPr lang="zh-CN" altLang="en-US" dirty="0">
                <a:latin typeface="+mj-ea"/>
                <a:ea typeface="+mj-ea"/>
              </a:rPr>
              <a:t>，现在与</a:t>
            </a:r>
            <a:r>
              <a:rPr lang="en-US" altLang="zh-CN" dirty="0">
                <a:latin typeface="+mj-ea"/>
                <a:ea typeface="+mj-ea"/>
              </a:rPr>
              <a:t>MDRL</a:t>
            </a:r>
            <a:r>
              <a:rPr lang="zh-CN" altLang="en-US" dirty="0">
                <a:latin typeface="+mj-ea"/>
                <a:ea typeface="+mj-ea"/>
              </a:rPr>
              <a:t>高度相关。我们的目的是强调现有文献包含不应忽视的相关思想和算法。相反，应该对它们进行检查和引用</a:t>
            </a:r>
            <a:r>
              <a:rPr lang="en-US" altLang="zh-CN" dirty="0">
                <a:latin typeface="+mj-ea"/>
                <a:ea typeface="+mj-ea"/>
              </a:rPr>
              <a:t>[58,79]</a:t>
            </a:r>
            <a:r>
              <a:rPr lang="zh-CN" altLang="en-US" dirty="0">
                <a:latin typeface="+mj-ea"/>
                <a:ea typeface="+mj-ea"/>
              </a:rPr>
              <a:t>，以了解最新发展</a:t>
            </a:r>
            <a:r>
              <a:rPr lang="en-US" altLang="zh-CN" dirty="0">
                <a:latin typeface="+mj-ea"/>
                <a:ea typeface="+mj-ea"/>
              </a:rPr>
              <a:t>[343]</a:t>
            </a:r>
            <a:r>
              <a:rPr lang="zh-CN" altLang="en-US" dirty="0">
                <a:latin typeface="+mj-ea"/>
                <a:ea typeface="+mj-ea"/>
              </a:rPr>
              <a:t>。</a:t>
            </a:r>
            <a:endParaRPr lang="en-US" altLang="zh-CN" dirty="0">
              <a:latin typeface="+mj-ea"/>
              <a:ea typeface="+mj-ea"/>
            </a:endParaRPr>
          </a:p>
          <a:p>
            <a:endParaRPr lang="en-US" altLang="zh-CN" dirty="0">
              <a:latin typeface="+mj-ea"/>
              <a:ea typeface="+mj-ea"/>
            </a:endParaRPr>
          </a:p>
          <a:p>
            <a:r>
              <a:rPr lang="zh-CN" altLang="en-US" dirty="0">
                <a:latin typeface="+mj-ea"/>
                <a:ea typeface="+mj-ea"/>
              </a:rPr>
              <a:t>虽然一些工作删除了</a:t>
            </a:r>
            <a:r>
              <a:rPr lang="en-US" altLang="zh-CN" dirty="0">
                <a:latin typeface="+mj-ea"/>
                <a:ea typeface="+mj-ea"/>
              </a:rPr>
              <a:t>MDRL[96]</a:t>
            </a:r>
            <a:r>
              <a:rPr lang="zh-CN" altLang="en-US" dirty="0">
                <a:latin typeface="+mj-ea"/>
                <a:ea typeface="+mj-ea"/>
              </a:rPr>
              <a:t>中的</a:t>
            </a:r>
            <a:r>
              <a:rPr lang="en-US" altLang="zh-CN" dirty="0">
                <a:latin typeface="+mj-ea"/>
                <a:ea typeface="+mj-ea"/>
              </a:rPr>
              <a:t>ER</a:t>
            </a:r>
            <a:r>
              <a:rPr lang="zh-CN" altLang="en-US" dirty="0">
                <a:latin typeface="+mj-ea"/>
                <a:ea typeface="+mj-ea"/>
              </a:rPr>
              <a:t>缓冲区，但它是许多</a:t>
            </a:r>
            <a:r>
              <a:rPr lang="en-US" altLang="zh-CN" dirty="0">
                <a:latin typeface="+mj-ea"/>
                <a:ea typeface="+mj-ea"/>
              </a:rPr>
              <a:t>DRL</a:t>
            </a:r>
            <a:r>
              <a:rPr lang="zh-CN" altLang="en-US" dirty="0">
                <a:latin typeface="+mj-ea"/>
                <a:ea typeface="+mj-ea"/>
              </a:rPr>
              <a:t>和</a:t>
            </a:r>
            <a:r>
              <a:rPr lang="en-US" altLang="zh-CN" dirty="0">
                <a:latin typeface="+mj-ea"/>
                <a:ea typeface="+mj-ea"/>
              </a:rPr>
              <a:t>MDRL</a:t>
            </a:r>
            <a:r>
              <a:rPr lang="zh-CN" altLang="en-US" dirty="0">
                <a:latin typeface="+mj-ea"/>
                <a:ea typeface="+mj-ea"/>
              </a:rPr>
              <a:t>算法中的一个重要组件。但是，由于在此设置下缺乏理论保证，使用标准缓冲区（即保持 </a:t>
            </a:r>
            <a:r>
              <a:rPr lang="en-US" altLang="zh-CN" dirty="0">
                <a:latin typeface="+mj-ea"/>
                <a:ea typeface="+mj-ea"/>
              </a:rPr>
              <a:t>s</a:t>
            </a:r>
            <a:r>
              <a:rPr lang="zh-CN" altLang="en-US" dirty="0">
                <a:latin typeface="+mj-ea"/>
                <a:ea typeface="+mj-ea"/>
              </a:rPr>
              <a:t>，</a:t>
            </a:r>
            <a:r>
              <a:rPr lang="en-US" altLang="zh-CN" dirty="0">
                <a:latin typeface="+mj-ea"/>
                <a:ea typeface="+mj-ea"/>
              </a:rPr>
              <a:t>a</a:t>
            </a:r>
            <a:r>
              <a:rPr lang="zh-CN" altLang="en-US" dirty="0">
                <a:latin typeface="+mj-ea"/>
                <a:ea typeface="+mj-ea"/>
              </a:rPr>
              <a:t>，</a:t>
            </a:r>
            <a:r>
              <a:rPr lang="en-US" altLang="zh-CN" dirty="0">
                <a:latin typeface="+mj-ea"/>
                <a:ea typeface="+mj-ea"/>
              </a:rPr>
              <a:t>r</a:t>
            </a:r>
            <a:r>
              <a:rPr lang="zh-CN" altLang="en-US" dirty="0">
                <a:latin typeface="+mj-ea"/>
                <a:ea typeface="+mj-ea"/>
              </a:rPr>
              <a:t>，</a:t>
            </a:r>
            <a:r>
              <a:rPr lang="en-US" altLang="zh-CN" dirty="0">
                <a:latin typeface="+mj-ea"/>
                <a:ea typeface="+mj-ea"/>
              </a:rPr>
              <a:t>s  </a:t>
            </a:r>
            <a:r>
              <a:rPr lang="zh-CN" altLang="en-US" dirty="0">
                <a:latin typeface="+mj-ea"/>
                <a:ea typeface="+mj-ea"/>
              </a:rPr>
              <a:t>）可能会失败，请参见第节。</a:t>
            </a:r>
            <a:r>
              <a:rPr lang="en-US" altLang="zh-CN" dirty="0">
                <a:latin typeface="+mj-ea"/>
                <a:ea typeface="+mj-ea"/>
              </a:rPr>
              <a:t>2.2</a:t>
            </a:r>
            <a:r>
              <a:rPr lang="zh-CN" altLang="en-US" dirty="0">
                <a:latin typeface="+mj-ea"/>
                <a:ea typeface="+mj-ea"/>
              </a:rPr>
              <a:t>和</a:t>
            </a:r>
            <a:r>
              <a:rPr lang="en-US" altLang="zh-CN" dirty="0">
                <a:latin typeface="+mj-ea"/>
                <a:ea typeface="+mj-ea"/>
              </a:rPr>
              <a:t>4.1</a:t>
            </a:r>
            <a:r>
              <a:rPr lang="zh-CN" altLang="en-US" dirty="0">
                <a:latin typeface="+mj-ea"/>
                <a:ea typeface="+mj-ea"/>
              </a:rPr>
              <a:t>。无论是基于值的方法</a:t>
            </a:r>
            <a:r>
              <a:rPr lang="en-US" altLang="zh-CN" dirty="0">
                <a:latin typeface="+mj-ea"/>
                <a:ea typeface="+mj-ea"/>
              </a:rPr>
              <a:t>[99244247365]</a:t>
            </a:r>
            <a:r>
              <a:rPr lang="zh-CN" altLang="en-US" dirty="0">
                <a:latin typeface="+mj-ea"/>
                <a:ea typeface="+mj-ea"/>
              </a:rPr>
              <a:t>还是基于策略的梯度方法</a:t>
            </a:r>
            <a:r>
              <a:rPr lang="en-US" altLang="zh-CN" dirty="0">
                <a:latin typeface="+mj-ea"/>
                <a:ea typeface="+mj-ea"/>
              </a:rPr>
              <a:t>[206]</a:t>
            </a:r>
            <a:r>
              <a:rPr lang="zh-CN" altLang="en-US" dirty="0">
                <a:latin typeface="+mj-ea"/>
                <a:ea typeface="+mj-ea"/>
              </a:rPr>
              <a:t>，在经验元组中添加有助于消除样本歧义的信息是许多工作中采用的解决方案。在这方面，这是一个开放的问题，思考如何将新的</a:t>
            </a:r>
            <a:r>
              <a:rPr lang="en-US" altLang="zh-CN" dirty="0">
                <a:latin typeface="+mj-ea"/>
                <a:ea typeface="+mj-ea"/>
              </a:rPr>
              <a:t>DRL</a:t>
            </a:r>
            <a:r>
              <a:rPr lang="zh-CN" altLang="en-US" dirty="0">
                <a:latin typeface="+mj-ea"/>
                <a:ea typeface="+mj-ea"/>
              </a:rPr>
              <a:t>思想最好地整合到</a:t>
            </a:r>
            <a:r>
              <a:rPr lang="en-US" altLang="zh-CN" dirty="0">
                <a:latin typeface="+mj-ea"/>
                <a:ea typeface="+mj-ea"/>
              </a:rPr>
              <a:t>ER [118315319678]</a:t>
            </a:r>
            <a:r>
              <a:rPr lang="zh-CN" altLang="en-US" dirty="0">
                <a:latin typeface="+mj-ea"/>
                <a:ea typeface="+mj-ea"/>
              </a:rPr>
              <a:t>中，以及这些想法将如何在</a:t>
            </a:r>
            <a:r>
              <a:rPr lang="en-US" altLang="zh-CN" dirty="0">
                <a:latin typeface="+mj-ea"/>
                <a:ea typeface="+mj-ea"/>
              </a:rPr>
              <a:t>MDRL</a:t>
            </a:r>
            <a:r>
              <a:rPr lang="zh-CN" altLang="en-US" dirty="0">
                <a:latin typeface="+mj-ea"/>
                <a:ea typeface="+mj-ea"/>
              </a:rPr>
              <a:t>设置。</a:t>
            </a:r>
            <a:endParaRPr lang="en-US" altLang="zh-CN" dirty="0">
              <a:latin typeface="+mj-ea"/>
              <a:ea typeface="+mj-ea"/>
            </a:endParaRPr>
          </a:p>
          <a:p>
            <a:endParaRPr lang="en-US" altLang="zh-CN" dirty="0">
              <a:latin typeface="+mj-ea"/>
              <a:ea typeface="+mj-ea"/>
            </a:endParaRPr>
          </a:p>
          <a:p>
            <a:r>
              <a:rPr lang="zh-CN" altLang="en-US" dirty="0">
                <a:latin typeface="+mj-ea"/>
                <a:ea typeface="+mj-ea"/>
              </a:rPr>
              <a:t>许多</a:t>
            </a:r>
            <a:r>
              <a:rPr lang="en-US" altLang="zh-CN" dirty="0">
                <a:latin typeface="+mj-ea"/>
                <a:ea typeface="+mj-ea"/>
              </a:rPr>
              <a:t>MAL</a:t>
            </a:r>
            <a:r>
              <a:rPr lang="zh-CN" altLang="en-US" dirty="0">
                <a:latin typeface="+mj-ea"/>
                <a:ea typeface="+mj-ea"/>
              </a:rPr>
              <a:t>工作要么完全集中，要么完全分散。然而，受分散部分可观测马尔可夫决策过程（</a:t>
            </a:r>
            <a:r>
              <a:rPr lang="en-US" altLang="zh-CN" dirty="0">
                <a:latin typeface="+mj-ea"/>
                <a:ea typeface="+mj-ea"/>
              </a:rPr>
              <a:t>DEC POMDPs</a:t>
            </a:r>
            <a:r>
              <a:rPr lang="zh-CN" altLang="en-US" dirty="0">
                <a:latin typeface="+mj-ea"/>
                <a:ea typeface="+mj-ea"/>
              </a:rPr>
              <a:t>）</a:t>
            </a:r>
            <a:r>
              <a:rPr lang="en-US" altLang="zh-CN" dirty="0">
                <a:latin typeface="+mj-ea"/>
                <a:ea typeface="+mj-ea"/>
              </a:rPr>
              <a:t>[34237]</a:t>
            </a:r>
            <a:r>
              <a:rPr lang="zh-CN" altLang="en-US" dirty="0">
                <a:latin typeface="+mj-ea"/>
                <a:ea typeface="+mj-ea"/>
              </a:rPr>
              <a:t>的启发，</a:t>
            </a:r>
            <a:r>
              <a:rPr lang="en-US" altLang="zh-CN" dirty="0">
                <a:latin typeface="+mj-ea"/>
                <a:ea typeface="+mj-ea"/>
              </a:rPr>
              <a:t>17</a:t>
            </a:r>
            <a:r>
              <a:rPr lang="zh-CN" altLang="en-US" dirty="0">
                <a:latin typeface="+mj-ea"/>
                <a:ea typeface="+mj-ea"/>
              </a:rPr>
              <a:t>在</a:t>
            </a:r>
            <a:r>
              <a:rPr lang="en-US" altLang="zh-CN" dirty="0">
                <a:latin typeface="+mj-ea"/>
                <a:ea typeface="+mj-ea"/>
              </a:rPr>
              <a:t>MDRL</a:t>
            </a:r>
            <a:r>
              <a:rPr lang="zh-CN" altLang="en-US" dirty="0">
                <a:latin typeface="+mj-ea"/>
                <a:ea typeface="+mj-ea"/>
              </a:rPr>
              <a:t>中，这种新的混合范式已被广泛使用</a:t>
            </a:r>
            <a:r>
              <a:rPr lang="en-US" altLang="zh-CN" dirty="0">
                <a:latin typeface="+mj-ea"/>
                <a:ea typeface="+mj-ea"/>
              </a:rPr>
              <a:t>[98,99180206247266]</a:t>
            </a:r>
            <a:r>
              <a:rPr lang="zh-CN" altLang="en-US" dirty="0">
                <a:latin typeface="+mj-ea"/>
                <a:ea typeface="+mj-ea"/>
              </a:rPr>
              <a:t>（一个显著的例外是</a:t>
            </a:r>
            <a:r>
              <a:rPr lang="en-US" altLang="zh-CN" dirty="0">
                <a:latin typeface="+mj-ea"/>
                <a:ea typeface="+mj-ea"/>
              </a:rPr>
              <a:t>DEC HDRQNs[244]</a:t>
            </a:r>
            <a:r>
              <a:rPr lang="zh-CN" altLang="en-US" dirty="0">
                <a:latin typeface="+mj-ea"/>
                <a:ea typeface="+mj-ea"/>
              </a:rPr>
              <a:t>，它以分散的方式执行学习和执行，见第</a:t>
            </a:r>
            <a:r>
              <a:rPr lang="en-US" altLang="zh-CN" dirty="0">
                <a:latin typeface="+mj-ea"/>
                <a:ea typeface="+mj-ea"/>
              </a:rPr>
              <a:t>3.5</a:t>
            </a:r>
            <a:r>
              <a:rPr lang="zh-CN" altLang="en-US" dirty="0">
                <a:latin typeface="+mj-ea"/>
                <a:ea typeface="+mj-ea"/>
              </a:rPr>
              <a:t>节）。请注意，并不是所有现实世界的问题都适合这种模式，而且它在通常有模拟器的机器人或游戏中更为常见</a:t>
            </a:r>
            <a:r>
              <a:rPr lang="en-US" altLang="zh-CN" dirty="0">
                <a:latin typeface="+mj-ea"/>
                <a:ea typeface="+mj-ea"/>
              </a:rPr>
              <a:t>[96]</a:t>
            </a:r>
            <a:r>
              <a:rPr lang="zh-CN" altLang="en-US" dirty="0">
                <a:latin typeface="+mj-ea"/>
                <a:ea typeface="+mj-ea"/>
              </a:rPr>
              <a:t>。</a:t>
            </a:r>
          </a:p>
          <a:p>
            <a:r>
              <a:rPr lang="zh-CN" altLang="en-US" dirty="0">
                <a:latin typeface="+mj-ea"/>
                <a:ea typeface="+mj-ea"/>
              </a:rPr>
              <a:t>主要的好处是，在学习过程中可以使用其他信息（例如，全局状态、操作或奖励），并且在执行过程中删除这些信息</a:t>
            </a:r>
            <a:endParaRPr lang="en-US" altLang="zh-CN" dirty="0">
              <a:latin typeface="+mj-ea"/>
              <a:ea typeface="+mj-ea"/>
            </a:endParaRPr>
          </a:p>
          <a:p>
            <a:endParaRPr lang="en-US" altLang="zh-CN" dirty="0">
              <a:latin typeface="+mj-ea"/>
              <a:ea typeface="+mj-ea"/>
            </a:endParaRPr>
          </a:p>
          <a:p>
            <a:r>
              <a:rPr lang="zh-CN" altLang="en-US" dirty="0">
                <a:latin typeface="+mj-ea"/>
                <a:ea typeface="+mj-ea"/>
              </a:rPr>
              <a:t>许多</a:t>
            </a:r>
            <a:r>
              <a:rPr lang="en-US" altLang="zh-CN" dirty="0">
                <a:latin typeface="+mj-ea"/>
                <a:ea typeface="+mj-ea"/>
              </a:rPr>
              <a:t>MDRL</a:t>
            </a:r>
            <a:r>
              <a:rPr lang="zh-CN" altLang="en-US" dirty="0">
                <a:latin typeface="+mj-ea"/>
                <a:ea typeface="+mj-ea"/>
              </a:rPr>
              <a:t>工作中另一个常见的组成部分是共享参数的思想，即训练单个网络，其中代理共享其权重。</a:t>
            </a:r>
          </a:p>
          <a:p>
            <a:r>
              <a:rPr lang="zh-CN" altLang="en-US" dirty="0">
                <a:latin typeface="+mj-ea"/>
                <a:ea typeface="+mj-ea"/>
              </a:rPr>
              <a:t>请注意，由于代理可以接收不同的观察结果（例如，在部分可观察的场景中），因此它们的行为仍然可能不同。该方法在不同的著作</a:t>
            </a:r>
            <a:r>
              <a:rPr lang="en-US" altLang="zh-CN" dirty="0">
                <a:latin typeface="+mj-ea"/>
                <a:ea typeface="+mj-ea"/>
              </a:rPr>
              <a:t>[96124]</a:t>
            </a:r>
            <a:r>
              <a:rPr lang="zh-CN" altLang="en-US" dirty="0">
                <a:latin typeface="+mj-ea"/>
                <a:ea typeface="+mj-ea"/>
              </a:rPr>
              <a:t>中同时提出，后来在许多其他著作</a:t>
            </a:r>
            <a:r>
              <a:rPr lang="en-US" altLang="zh-CN" dirty="0">
                <a:latin typeface="+mj-ea"/>
                <a:ea typeface="+mj-ea"/>
              </a:rPr>
              <a:t>[992532631233]</a:t>
            </a:r>
            <a:r>
              <a:rPr lang="zh-CN" altLang="en-US" dirty="0">
                <a:latin typeface="+mj-ea"/>
                <a:ea typeface="+mj-ea"/>
              </a:rPr>
              <a:t>中成功应用。</a:t>
            </a:r>
            <a:endParaRPr lang="en-US" altLang="zh-CN" dirty="0">
              <a:latin typeface="+mj-ea"/>
              <a:ea typeface="+mj-ea"/>
            </a:endParaRPr>
          </a:p>
          <a:p>
            <a:endParaRPr lang="en-US" altLang="zh-CN" dirty="0">
              <a:latin typeface="+mj-ea"/>
              <a:ea typeface="+mj-ea"/>
            </a:endParaRPr>
          </a:p>
          <a:p>
            <a:r>
              <a:rPr lang="zh-CN" altLang="en-US" dirty="0">
                <a:latin typeface="+mj-ea"/>
                <a:ea typeface="+mj-ea"/>
              </a:rPr>
              <a:t>递归神经网络（</a:t>
            </a:r>
            <a:r>
              <a:rPr lang="en-US" altLang="zh-CN" dirty="0">
                <a:latin typeface="+mj-ea"/>
                <a:ea typeface="+mj-ea"/>
              </a:rPr>
              <a:t>RNN</a:t>
            </a:r>
            <a:r>
              <a:rPr lang="zh-CN" altLang="en-US" dirty="0">
                <a:latin typeface="+mj-ea"/>
                <a:ea typeface="+mj-ea"/>
              </a:rPr>
              <a:t>）增强了具有记忆能力的神经网络，但是，它们面临着消失梯度问题，这使得它们对于长期依赖性来说效率低下</a:t>
            </a:r>
            <a:r>
              <a:rPr lang="en-US" altLang="zh-CN" dirty="0">
                <a:latin typeface="+mj-ea"/>
                <a:ea typeface="+mj-ea"/>
              </a:rPr>
              <a:t>[252]</a:t>
            </a:r>
            <a:r>
              <a:rPr lang="zh-CN" altLang="en-US" dirty="0">
                <a:latin typeface="+mj-ea"/>
                <a:ea typeface="+mj-ea"/>
              </a:rPr>
              <a:t>。然而，</a:t>
            </a:r>
            <a:r>
              <a:rPr lang="en-US" altLang="zh-CN" dirty="0">
                <a:latin typeface="+mj-ea"/>
                <a:ea typeface="+mj-ea"/>
              </a:rPr>
              <a:t>RNN</a:t>
            </a:r>
            <a:r>
              <a:rPr lang="zh-CN" altLang="en-US" dirty="0">
                <a:latin typeface="+mj-ea"/>
                <a:ea typeface="+mj-ea"/>
              </a:rPr>
              <a:t>变体如</a:t>
            </a:r>
            <a:r>
              <a:rPr lang="en-US" altLang="zh-CN" dirty="0">
                <a:latin typeface="+mj-ea"/>
                <a:ea typeface="+mj-ea"/>
              </a:rPr>
              <a:t>LSTMs[114147]</a:t>
            </a:r>
            <a:r>
              <a:rPr lang="zh-CN" altLang="en-US" dirty="0">
                <a:latin typeface="+mj-ea"/>
                <a:ea typeface="+mj-ea"/>
              </a:rPr>
              <a:t>和</a:t>
            </a:r>
            <a:r>
              <a:rPr lang="en-US" altLang="zh-CN" dirty="0">
                <a:latin typeface="+mj-ea"/>
                <a:ea typeface="+mj-ea"/>
              </a:rPr>
              <a:t>GRUs</a:t>
            </a:r>
            <a:r>
              <a:rPr lang="zh-CN" altLang="en-US" dirty="0">
                <a:latin typeface="+mj-ea"/>
                <a:ea typeface="+mj-ea"/>
              </a:rPr>
              <a:t>（门控复发单元）</a:t>
            </a:r>
            <a:r>
              <a:rPr lang="en-US" altLang="zh-CN" dirty="0">
                <a:latin typeface="+mj-ea"/>
                <a:ea typeface="+mj-ea"/>
              </a:rPr>
              <a:t>[67]</a:t>
            </a:r>
            <a:r>
              <a:rPr lang="zh-CN" altLang="en-US" dirty="0">
                <a:latin typeface="+mj-ea"/>
                <a:ea typeface="+mj-ea"/>
              </a:rPr>
              <a:t>解决了这一挑战。在单代理</a:t>
            </a:r>
            <a:r>
              <a:rPr lang="en-US" altLang="zh-CN" dirty="0">
                <a:latin typeface="+mj-ea"/>
                <a:ea typeface="+mj-ea"/>
              </a:rPr>
              <a:t>DRL</a:t>
            </a:r>
            <a:r>
              <a:rPr lang="zh-CN" altLang="en-US" dirty="0">
                <a:latin typeface="+mj-ea"/>
                <a:ea typeface="+mj-ea"/>
              </a:rPr>
              <a:t>中，</a:t>
            </a:r>
            <a:r>
              <a:rPr lang="en-US" altLang="zh-CN" dirty="0">
                <a:latin typeface="+mj-ea"/>
                <a:ea typeface="+mj-ea"/>
              </a:rPr>
              <a:t>DRQN[131]</a:t>
            </a:r>
            <a:r>
              <a:rPr lang="zh-CN" altLang="en-US" dirty="0">
                <a:latin typeface="+mj-ea"/>
                <a:ea typeface="+mj-ea"/>
              </a:rPr>
              <a:t>最初提出了在单代理部分可观测环境中使用循环网络的想法。然后，封建网络</a:t>
            </a:r>
            <a:r>
              <a:rPr lang="en-US" altLang="zh-CN" dirty="0">
                <a:latin typeface="+mj-ea"/>
                <a:ea typeface="+mj-ea"/>
              </a:rPr>
              <a:t>[338]</a:t>
            </a:r>
            <a:r>
              <a:rPr lang="zh-CN" altLang="en-US" dirty="0">
                <a:latin typeface="+mj-ea"/>
                <a:ea typeface="+mj-ea"/>
              </a:rPr>
              <a:t>提出了一种分层方法</a:t>
            </a:r>
            <a:r>
              <a:rPr lang="en-US" altLang="zh-CN" dirty="0">
                <a:latin typeface="+mj-ea"/>
                <a:ea typeface="+mj-ea"/>
              </a:rPr>
              <a:t>[82]</a:t>
            </a:r>
            <a:r>
              <a:rPr lang="zh-CN" altLang="en-US" dirty="0">
                <a:latin typeface="+mj-ea"/>
                <a:ea typeface="+mj-ea"/>
              </a:rPr>
              <a:t>，即具有不同时间尺度的多个</a:t>
            </a:r>
            <a:r>
              <a:rPr lang="en-US" altLang="zh-CN" dirty="0">
                <a:latin typeface="+mj-ea"/>
                <a:ea typeface="+mj-ea"/>
              </a:rPr>
              <a:t>LSTM</a:t>
            </a:r>
            <a:r>
              <a:rPr lang="zh-CN" altLang="en-US" dirty="0">
                <a:latin typeface="+mj-ea"/>
                <a:ea typeface="+mj-ea"/>
              </a:rPr>
              <a:t>网络，即每个</a:t>
            </a:r>
            <a:r>
              <a:rPr lang="en-US" altLang="zh-CN" dirty="0">
                <a:latin typeface="+mj-ea"/>
                <a:ea typeface="+mj-ea"/>
              </a:rPr>
              <a:t>LSTM</a:t>
            </a:r>
            <a:r>
              <a:rPr lang="zh-CN" altLang="en-US" dirty="0">
                <a:latin typeface="+mj-ea"/>
                <a:ea typeface="+mj-ea"/>
              </a:rPr>
              <a:t>网络的观测输入计划不同，以创建一个时间层次，以便更好地解决</a:t>
            </a:r>
            <a:r>
              <a:rPr lang="en-US" altLang="zh-CN" dirty="0">
                <a:latin typeface="+mj-ea"/>
                <a:ea typeface="+mj-ea"/>
              </a:rPr>
              <a:t>RL</a:t>
            </a:r>
            <a:r>
              <a:rPr lang="zh-CN" altLang="en-US" dirty="0">
                <a:latin typeface="+mj-ea"/>
                <a:ea typeface="+mj-ea"/>
              </a:rPr>
              <a:t>问题的长期信用分配挑战。</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19</a:t>
            </a:fld>
            <a:endParaRPr lang="zh-CN" altLang="en-US"/>
          </a:p>
        </p:txBody>
      </p:sp>
    </p:spTree>
    <p:extLst>
      <p:ext uri="{BB962C8B-B14F-4D97-AF65-F5344CB8AC3E}">
        <p14:creationId xmlns:p14="http://schemas.microsoft.com/office/powerpoint/2010/main" val="123528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深度强化学习（</a:t>
            </a:r>
            <a:r>
              <a:rPr lang="en-US" altLang="zh-CN" dirty="0"/>
              <a:t>RL</a:t>
            </a:r>
            <a:r>
              <a:rPr lang="zh-CN" altLang="en-US" dirty="0"/>
              <a:t>）近年来取得了显著的成绩。这导致应用程序和方法的数量急剧增加。最近的工作探索了单智能体场景之外的学习，并考虑了多智能体学习（</a:t>
            </a:r>
            <a:r>
              <a:rPr lang="en-US" altLang="zh-CN" dirty="0"/>
              <a:t>MAL</a:t>
            </a:r>
            <a:r>
              <a:rPr lang="zh-CN" altLang="en-US" dirty="0"/>
              <a:t>）场景。初步结果表明，在复杂的多智能体领域取得了成功，但仍有一些挑战需要解决。本文的主要目的是提供当前多智能体深度强化学习（</a:t>
            </a:r>
            <a:r>
              <a:rPr lang="en-US" altLang="zh-CN" dirty="0"/>
              <a:t>MDRL</a:t>
            </a:r>
            <a:r>
              <a:rPr lang="zh-CN" altLang="en-US" dirty="0"/>
              <a:t>）文献的清晰概述。</a:t>
            </a:r>
            <a:endParaRPr lang="en-US" altLang="zh-CN" dirty="0"/>
          </a:p>
          <a:p>
            <a:endParaRPr lang="en-US" altLang="zh-CN" dirty="0"/>
          </a:p>
          <a:p>
            <a:r>
              <a:rPr lang="zh-CN" altLang="en-US" dirty="0"/>
              <a:t>首先，我们简要回顾了</a:t>
            </a:r>
            <a:r>
              <a:rPr lang="en-US" altLang="zh-CN" dirty="0"/>
              <a:t>RL</a:t>
            </a:r>
            <a:r>
              <a:rPr lang="zh-CN" altLang="en-US" dirty="0"/>
              <a:t>中的关键算法，如</a:t>
            </a:r>
            <a:r>
              <a:rPr lang="en-US" altLang="zh-CN" dirty="0"/>
              <a:t>Q-</a:t>
            </a:r>
            <a:r>
              <a:rPr lang="zh-CN" altLang="en-US" dirty="0"/>
              <a:t>学习和强化</a:t>
            </a:r>
            <a:endParaRPr lang="en-US" altLang="zh-CN" dirty="0"/>
          </a:p>
          <a:p>
            <a:endParaRPr lang="en-US" altLang="zh-CN" dirty="0"/>
          </a:p>
          <a:p>
            <a:r>
              <a:rPr lang="zh-CN" altLang="en-US" dirty="0"/>
              <a:t>之后，我们介绍了</a:t>
            </a:r>
            <a:r>
              <a:rPr lang="en-US" altLang="zh-CN" dirty="0"/>
              <a:t>multiagent</a:t>
            </a:r>
            <a:r>
              <a:rPr lang="zh-CN" altLang="en-US" dirty="0"/>
              <a:t>环境，并概述主要挑战和结果</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这项调查集中在最近的深层作品，然而，在前面的章节中，在描述最新的算法时，我们还指出了启发它们的原创作品。</a:t>
            </a:r>
            <a:r>
              <a:rPr lang="en-US" altLang="zh-CN" dirty="0" err="1">
                <a:latin typeface="+mj-ea"/>
                <a:ea typeface="+mj-ea"/>
              </a:rPr>
              <a:t>Schmidhuber</a:t>
            </a:r>
            <a:r>
              <a:rPr lang="zh-CN" altLang="en-US" dirty="0">
                <a:latin typeface="+mj-ea"/>
                <a:ea typeface="+mj-ea"/>
              </a:rPr>
              <a:t>说“机器学习是学分分配的科学。机器学习社区本身从正确的学分分配中获益”</a:t>
            </a:r>
            <a:r>
              <a:rPr lang="en-US" altLang="zh-CN" dirty="0">
                <a:latin typeface="+mj-ea"/>
                <a:ea typeface="+mj-ea"/>
              </a:rPr>
              <a:t>[280]</a:t>
            </a:r>
            <a:r>
              <a:rPr lang="zh-CN" altLang="en-US" dirty="0">
                <a:latin typeface="+mj-ea"/>
                <a:ea typeface="+mj-ea"/>
              </a:rPr>
              <a:t>。在这种情况下，我们希望避免犯下一个错误，即不相信先前提出的原创想法，即深度学习失忆症。在这里，我们提供了一些先前研究过的研究里程碑的具体例子，例如</a:t>
            </a:r>
            <a:r>
              <a:rPr lang="en-US" altLang="zh-CN" dirty="0">
                <a:latin typeface="+mj-ea"/>
                <a:ea typeface="+mj-ea"/>
              </a:rPr>
              <a:t>RL</a:t>
            </a:r>
            <a:r>
              <a:rPr lang="zh-CN" altLang="en-US" dirty="0">
                <a:latin typeface="+mj-ea"/>
                <a:ea typeface="+mj-ea"/>
              </a:rPr>
              <a:t>或</a:t>
            </a:r>
            <a:r>
              <a:rPr lang="en-US" altLang="zh-CN" dirty="0">
                <a:latin typeface="+mj-ea"/>
                <a:ea typeface="+mj-ea"/>
              </a:rPr>
              <a:t>MAL</a:t>
            </a:r>
            <a:r>
              <a:rPr lang="zh-CN" altLang="en-US" dirty="0">
                <a:latin typeface="+mj-ea"/>
                <a:ea typeface="+mj-ea"/>
              </a:rPr>
              <a:t>，现在与</a:t>
            </a:r>
            <a:r>
              <a:rPr lang="en-US" altLang="zh-CN" dirty="0">
                <a:latin typeface="+mj-ea"/>
                <a:ea typeface="+mj-ea"/>
              </a:rPr>
              <a:t>MDRL</a:t>
            </a:r>
            <a:r>
              <a:rPr lang="zh-CN" altLang="en-US" dirty="0">
                <a:latin typeface="+mj-ea"/>
                <a:ea typeface="+mj-ea"/>
              </a:rPr>
              <a:t>高度相关。我们的目的是强调现有文献包含不应忽视的相关思想和算法。相反，应该对它们进行检查和引用</a:t>
            </a:r>
            <a:r>
              <a:rPr lang="en-US" altLang="zh-CN" dirty="0">
                <a:latin typeface="+mj-ea"/>
                <a:ea typeface="+mj-ea"/>
              </a:rPr>
              <a:t>[58,79]</a:t>
            </a:r>
            <a:r>
              <a:rPr lang="zh-CN" altLang="en-US" dirty="0">
                <a:latin typeface="+mj-ea"/>
                <a:ea typeface="+mj-ea"/>
              </a:rPr>
              <a:t>，以了解最新发展</a:t>
            </a:r>
            <a:r>
              <a:rPr lang="en-US" altLang="zh-CN" dirty="0">
                <a:latin typeface="+mj-ea"/>
                <a:ea typeface="+mj-ea"/>
              </a:rPr>
              <a:t>[343]</a:t>
            </a:r>
            <a:r>
              <a:rPr lang="zh-CN" altLang="en-US" dirty="0">
                <a:latin typeface="+mj-ea"/>
                <a:ea typeface="+mj-ea"/>
              </a:rPr>
              <a:t>。</a:t>
            </a:r>
            <a:endParaRPr lang="en-US" altLang="zh-CN" dirty="0">
              <a:latin typeface="+mj-ea"/>
              <a:ea typeface="+mj-ea"/>
            </a:endParaRPr>
          </a:p>
          <a:p>
            <a:endParaRPr lang="en-US" altLang="zh-CN" dirty="0">
              <a:latin typeface="+mj-ea"/>
              <a:ea typeface="+mj-ea"/>
            </a:endParaRPr>
          </a:p>
          <a:p>
            <a:r>
              <a:rPr lang="zh-CN" altLang="en-US" dirty="0">
                <a:latin typeface="+mj-ea"/>
                <a:ea typeface="+mj-ea"/>
              </a:rPr>
              <a:t>虽然一些工作删除了</a:t>
            </a:r>
            <a:r>
              <a:rPr lang="en-US" altLang="zh-CN" dirty="0">
                <a:latin typeface="+mj-ea"/>
                <a:ea typeface="+mj-ea"/>
              </a:rPr>
              <a:t>MDRL[96]</a:t>
            </a:r>
            <a:r>
              <a:rPr lang="zh-CN" altLang="en-US" dirty="0">
                <a:latin typeface="+mj-ea"/>
                <a:ea typeface="+mj-ea"/>
              </a:rPr>
              <a:t>中的</a:t>
            </a:r>
            <a:r>
              <a:rPr lang="en-US" altLang="zh-CN" dirty="0">
                <a:latin typeface="+mj-ea"/>
                <a:ea typeface="+mj-ea"/>
              </a:rPr>
              <a:t>ER</a:t>
            </a:r>
            <a:r>
              <a:rPr lang="zh-CN" altLang="en-US" dirty="0">
                <a:latin typeface="+mj-ea"/>
                <a:ea typeface="+mj-ea"/>
              </a:rPr>
              <a:t>缓冲区，但它是许多</a:t>
            </a:r>
            <a:r>
              <a:rPr lang="en-US" altLang="zh-CN" dirty="0">
                <a:latin typeface="+mj-ea"/>
                <a:ea typeface="+mj-ea"/>
              </a:rPr>
              <a:t>DRL</a:t>
            </a:r>
            <a:r>
              <a:rPr lang="zh-CN" altLang="en-US" dirty="0">
                <a:latin typeface="+mj-ea"/>
                <a:ea typeface="+mj-ea"/>
              </a:rPr>
              <a:t>和</a:t>
            </a:r>
            <a:r>
              <a:rPr lang="en-US" altLang="zh-CN" dirty="0">
                <a:latin typeface="+mj-ea"/>
                <a:ea typeface="+mj-ea"/>
              </a:rPr>
              <a:t>MDRL</a:t>
            </a:r>
            <a:r>
              <a:rPr lang="zh-CN" altLang="en-US" dirty="0">
                <a:latin typeface="+mj-ea"/>
                <a:ea typeface="+mj-ea"/>
              </a:rPr>
              <a:t>算法中的一个重要组件。但是，由于在此设置下缺乏理论保证，使用标准缓冲区（即保持 </a:t>
            </a:r>
            <a:r>
              <a:rPr lang="en-US" altLang="zh-CN" dirty="0">
                <a:latin typeface="+mj-ea"/>
                <a:ea typeface="+mj-ea"/>
              </a:rPr>
              <a:t>s</a:t>
            </a:r>
            <a:r>
              <a:rPr lang="zh-CN" altLang="en-US" dirty="0">
                <a:latin typeface="+mj-ea"/>
                <a:ea typeface="+mj-ea"/>
              </a:rPr>
              <a:t>，</a:t>
            </a:r>
            <a:r>
              <a:rPr lang="en-US" altLang="zh-CN" dirty="0">
                <a:latin typeface="+mj-ea"/>
                <a:ea typeface="+mj-ea"/>
              </a:rPr>
              <a:t>a</a:t>
            </a:r>
            <a:r>
              <a:rPr lang="zh-CN" altLang="en-US" dirty="0">
                <a:latin typeface="+mj-ea"/>
                <a:ea typeface="+mj-ea"/>
              </a:rPr>
              <a:t>，</a:t>
            </a:r>
            <a:r>
              <a:rPr lang="en-US" altLang="zh-CN" dirty="0">
                <a:latin typeface="+mj-ea"/>
                <a:ea typeface="+mj-ea"/>
              </a:rPr>
              <a:t>r</a:t>
            </a:r>
            <a:r>
              <a:rPr lang="zh-CN" altLang="en-US" dirty="0">
                <a:latin typeface="+mj-ea"/>
                <a:ea typeface="+mj-ea"/>
              </a:rPr>
              <a:t>，</a:t>
            </a:r>
            <a:r>
              <a:rPr lang="en-US" altLang="zh-CN" dirty="0">
                <a:latin typeface="+mj-ea"/>
                <a:ea typeface="+mj-ea"/>
              </a:rPr>
              <a:t>s  </a:t>
            </a:r>
            <a:r>
              <a:rPr lang="zh-CN" altLang="en-US" dirty="0">
                <a:latin typeface="+mj-ea"/>
                <a:ea typeface="+mj-ea"/>
              </a:rPr>
              <a:t>）可能会失败，请参见第节。</a:t>
            </a:r>
            <a:r>
              <a:rPr lang="en-US" altLang="zh-CN" dirty="0">
                <a:latin typeface="+mj-ea"/>
                <a:ea typeface="+mj-ea"/>
              </a:rPr>
              <a:t>2.2</a:t>
            </a:r>
            <a:r>
              <a:rPr lang="zh-CN" altLang="en-US" dirty="0">
                <a:latin typeface="+mj-ea"/>
                <a:ea typeface="+mj-ea"/>
              </a:rPr>
              <a:t>和</a:t>
            </a:r>
            <a:r>
              <a:rPr lang="en-US" altLang="zh-CN" dirty="0">
                <a:latin typeface="+mj-ea"/>
                <a:ea typeface="+mj-ea"/>
              </a:rPr>
              <a:t>4.1</a:t>
            </a:r>
            <a:r>
              <a:rPr lang="zh-CN" altLang="en-US" dirty="0">
                <a:latin typeface="+mj-ea"/>
                <a:ea typeface="+mj-ea"/>
              </a:rPr>
              <a:t>。无论是基于值的方法</a:t>
            </a:r>
            <a:r>
              <a:rPr lang="en-US" altLang="zh-CN" dirty="0">
                <a:latin typeface="+mj-ea"/>
                <a:ea typeface="+mj-ea"/>
              </a:rPr>
              <a:t>[99244247365]</a:t>
            </a:r>
            <a:r>
              <a:rPr lang="zh-CN" altLang="en-US" dirty="0">
                <a:latin typeface="+mj-ea"/>
                <a:ea typeface="+mj-ea"/>
              </a:rPr>
              <a:t>还是基于策略的梯度方法</a:t>
            </a:r>
            <a:r>
              <a:rPr lang="en-US" altLang="zh-CN" dirty="0">
                <a:latin typeface="+mj-ea"/>
                <a:ea typeface="+mj-ea"/>
              </a:rPr>
              <a:t>[206]</a:t>
            </a:r>
            <a:r>
              <a:rPr lang="zh-CN" altLang="en-US" dirty="0">
                <a:latin typeface="+mj-ea"/>
                <a:ea typeface="+mj-ea"/>
              </a:rPr>
              <a:t>，在经验元组中添加有助于消除样本歧义的信息是许多工作中采用的解决方案。在这方面，这是一个开放的问题，思考如何将新的</a:t>
            </a:r>
            <a:r>
              <a:rPr lang="en-US" altLang="zh-CN" dirty="0">
                <a:latin typeface="+mj-ea"/>
                <a:ea typeface="+mj-ea"/>
              </a:rPr>
              <a:t>DRL</a:t>
            </a:r>
            <a:r>
              <a:rPr lang="zh-CN" altLang="en-US" dirty="0">
                <a:latin typeface="+mj-ea"/>
                <a:ea typeface="+mj-ea"/>
              </a:rPr>
              <a:t>思想最好地整合到</a:t>
            </a:r>
            <a:r>
              <a:rPr lang="en-US" altLang="zh-CN" dirty="0">
                <a:latin typeface="+mj-ea"/>
                <a:ea typeface="+mj-ea"/>
              </a:rPr>
              <a:t>ER [118315319678]</a:t>
            </a:r>
            <a:r>
              <a:rPr lang="zh-CN" altLang="en-US" dirty="0">
                <a:latin typeface="+mj-ea"/>
                <a:ea typeface="+mj-ea"/>
              </a:rPr>
              <a:t>中，以及这些想法将如何在</a:t>
            </a:r>
            <a:r>
              <a:rPr lang="en-US" altLang="zh-CN" dirty="0">
                <a:latin typeface="+mj-ea"/>
                <a:ea typeface="+mj-ea"/>
              </a:rPr>
              <a:t>MDRL</a:t>
            </a:r>
            <a:r>
              <a:rPr lang="zh-CN" altLang="en-US" dirty="0">
                <a:latin typeface="+mj-ea"/>
                <a:ea typeface="+mj-ea"/>
              </a:rPr>
              <a:t>设置。</a:t>
            </a:r>
            <a:endParaRPr lang="en-US" altLang="zh-CN" dirty="0">
              <a:latin typeface="+mj-ea"/>
              <a:ea typeface="+mj-ea"/>
            </a:endParaRPr>
          </a:p>
          <a:p>
            <a:endParaRPr lang="en-US" altLang="zh-CN" dirty="0">
              <a:latin typeface="+mj-ea"/>
              <a:ea typeface="+mj-ea"/>
            </a:endParaRPr>
          </a:p>
          <a:p>
            <a:r>
              <a:rPr lang="zh-CN" altLang="en-US" dirty="0">
                <a:latin typeface="+mj-ea"/>
                <a:ea typeface="+mj-ea"/>
              </a:rPr>
              <a:t>许多</a:t>
            </a:r>
            <a:r>
              <a:rPr lang="en-US" altLang="zh-CN" dirty="0">
                <a:latin typeface="+mj-ea"/>
                <a:ea typeface="+mj-ea"/>
              </a:rPr>
              <a:t>MAL</a:t>
            </a:r>
            <a:r>
              <a:rPr lang="zh-CN" altLang="en-US" dirty="0">
                <a:latin typeface="+mj-ea"/>
                <a:ea typeface="+mj-ea"/>
              </a:rPr>
              <a:t>工作要么完全集中，要么完全分散。然而，受分散部分可观测马尔可夫决策过程（</a:t>
            </a:r>
            <a:r>
              <a:rPr lang="en-US" altLang="zh-CN" dirty="0">
                <a:latin typeface="+mj-ea"/>
                <a:ea typeface="+mj-ea"/>
              </a:rPr>
              <a:t>DEC POMDPs</a:t>
            </a:r>
            <a:r>
              <a:rPr lang="zh-CN" altLang="en-US" dirty="0">
                <a:latin typeface="+mj-ea"/>
                <a:ea typeface="+mj-ea"/>
              </a:rPr>
              <a:t>）</a:t>
            </a:r>
            <a:r>
              <a:rPr lang="en-US" altLang="zh-CN" dirty="0">
                <a:latin typeface="+mj-ea"/>
                <a:ea typeface="+mj-ea"/>
              </a:rPr>
              <a:t>[34237]</a:t>
            </a:r>
            <a:r>
              <a:rPr lang="zh-CN" altLang="en-US" dirty="0">
                <a:latin typeface="+mj-ea"/>
                <a:ea typeface="+mj-ea"/>
              </a:rPr>
              <a:t>的启发，</a:t>
            </a:r>
            <a:r>
              <a:rPr lang="en-US" altLang="zh-CN" dirty="0">
                <a:latin typeface="+mj-ea"/>
                <a:ea typeface="+mj-ea"/>
              </a:rPr>
              <a:t>17</a:t>
            </a:r>
            <a:r>
              <a:rPr lang="zh-CN" altLang="en-US" dirty="0">
                <a:latin typeface="+mj-ea"/>
                <a:ea typeface="+mj-ea"/>
              </a:rPr>
              <a:t>在</a:t>
            </a:r>
            <a:r>
              <a:rPr lang="en-US" altLang="zh-CN" dirty="0">
                <a:latin typeface="+mj-ea"/>
                <a:ea typeface="+mj-ea"/>
              </a:rPr>
              <a:t>MDRL</a:t>
            </a:r>
            <a:r>
              <a:rPr lang="zh-CN" altLang="en-US" dirty="0">
                <a:latin typeface="+mj-ea"/>
                <a:ea typeface="+mj-ea"/>
              </a:rPr>
              <a:t>中，这种新的混合范式已被广泛使用</a:t>
            </a:r>
            <a:r>
              <a:rPr lang="en-US" altLang="zh-CN" dirty="0">
                <a:latin typeface="+mj-ea"/>
                <a:ea typeface="+mj-ea"/>
              </a:rPr>
              <a:t>[98,99180206247266]</a:t>
            </a:r>
            <a:r>
              <a:rPr lang="zh-CN" altLang="en-US" dirty="0">
                <a:latin typeface="+mj-ea"/>
                <a:ea typeface="+mj-ea"/>
              </a:rPr>
              <a:t>（一个显著的例外是</a:t>
            </a:r>
            <a:r>
              <a:rPr lang="en-US" altLang="zh-CN" dirty="0">
                <a:latin typeface="+mj-ea"/>
                <a:ea typeface="+mj-ea"/>
              </a:rPr>
              <a:t>DEC HDRQNs[244]</a:t>
            </a:r>
            <a:r>
              <a:rPr lang="zh-CN" altLang="en-US" dirty="0">
                <a:latin typeface="+mj-ea"/>
                <a:ea typeface="+mj-ea"/>
              </a:rPr>
              <a:t>，它以分散的方式执行学习和执行，见第</a:t>
            </a:r>
            <a:r>
              <a:rPr lang="en-US" altLang="zh-CN" dirty="0">
                <a:latin typeface="+mj-ea"/>
                <a:ea typeface="+mj-ea"/>
              </a:rPr>
              <a:t>3.5</a:t>
            </a:r>
            <a:r>
              <a:rPr lang="zh-CN" altLang="en-US" dirty="0">
                <a:latin typeface="+mj-ea"/>
                <a:ea typeface="+mj-ea"/>
              </a:rPr>
              <a:t>节）。请注意，并不是所有现实世界的问题都适合这种模式，而且它在通常有模拟器的机器人或游戏中更为常见</a:t>
            </a:r>
            <a:r>
              <a:rPr lang="en-US" altLang="zh-CN" dirty="0">
                <a:latin typeface="+mj-ea"/>
                <a:ea typeface="+mj-ea"/>
              </a:rPr>
              <a:t>[96]</a:t>
            </a:r>
            <a:r>
              <a:rPr lang="zh-CN" altLang="en-US" dirty="0">
                <a:latin typeface="+mj-ea"/>
                <a:ea typeface="+mj-ea"/>
              </a:rPr>
              <a:t>。</a:t>
            </a:r>
          </a:p>
          <a:p>
            <a:r>
              <a:rPr lang="zh-CN" altLang="en-US" dirty="0">
                <a:latin typeface="+mj-ea"/>
                <a:ea typeface="+mj-ea"/>
              </a:rPr>
              <a:t>主要的好处是，在学习过程中可以使用其他信息（例如，全局状态、操作或奖励），并且在执行过程中删除这些信息</a:t>
            </a:r>
            <a:endParaRPr lang="en-US" altLang="zh-CN" dirty="0">
              <a:latin typeface="+mj-ea"/>
              <a:ea typeface="+mj-ea"/>
            </a:endParaRPr>
          </a:p>
          <a:p>
            <a:endParaRPr lang="en-US" altLang="zh-CN" dirty="0">
              <a:latin typeface="+mj-ea"/>
              <a:ea typeface="+mj-ea"/>
            </a:endParaRPr>
          </a:p>
          <a:p>
            <a:r>
              <a:rPr lang="zh-CN" altLang="en-US" dirty="0">
                <a:latin typeface="+mj-ea"/>
                <a:ea typeface="+mj-ea"/>
              </a:rPr>
              <a:t>许多</a:t>
            </a:r>
            <a:r>
              <a:rPr lang="en-US" altLang="zh-CN" dirty="0">
                <a:latin typeface="+mj-ea"/>
                <a:ea typeface="+mj-ea"/>
              </a:rPr>
              <a:t>MDRL</a:t>
            </a:r>
            <a:r>
              <a:rPr lang="zh-CN" altLang="en-US" dirty="0">
                <a:latin typeface="+mj-ea"/>
                <a:ea typeface="+mj-ea"/>
              </a:rPr>
              <a:t>工作中另一个常见的组成部分是共享参数的思想，即训练单个网络，其中代理共享其权重。</a:t>
            </a:r>
          </a:p>
          <a:p>
            <a:r>
              <a:rPr lang="zh-CN" altLang="en-US" dirty="0">
                <a:latin typeface="+mj-ea"/>
                <a:ea typeface="+mj-ea"/>
              </a:rPr>
              <a:t>请注意，由于代理可以接收不同的观察结果（例如，在部分可观察的场景中），因此它们的行为仍然可能不同。该方法在不同的著作</a:t>
            </a:r>
            <a:r>
              <a:rPr lang="en-US" altLang="zh-CN" dirty="0">
                <a:latin typeface="+mj-ea"/>
                <a:ea typeface="+mj-ea"/>
              </a:rPr>
              <a:t>[96124]</a:t>
            </a:r>
            <a:r>
              <a:rPr lang="zh-CN" altLang="en-US" dirty="0">
                <a:latin typeface="+mj-ea"/>
                <a:ea typeface="+mj-ea"/>
              </a:rPr>
              <a:t>中同时提出，后来在许多其他著作</a:t>
            </a:r>
            <a:r>
              <a:rPr lang="en-US" altLang="zh-CN" dirty="0">
                <a:latin typeface="+mj-ea"/>
                <a:ea typeface="+mj-ea"/>
              </a:rPr>
              <a:t>[992532631233]</a:t>
            </a:r>
            <a:r>
              <a:rPr lang="zh-CN" altLang="en-US" dirty="0">
                <a:latin typeface="+mj-ea"/>
                <a:ea typeface="+mj-ea"/>
              </a:rPr>
              <a:t>中成功应用。</a:t>
            </a:r>
            <a:endParaRPr lang="en-US" altLang="zh-CN" dirty="0">
              <a:latin typeface="+mj-ea"/>
              <a:ea typeface="+mj-ea"/>
            </a:endParaRPr>
          </a:p>
          <a:p>
            <a:endParaRPr lang="en-US" altLang="zh-CN" dirty="0">
              <a:latin typeface="+mj-ea"/>
              <a:ea typeface="+mj-ea"/>
            </a:endParaRPr>
          </a:p>
          <a:p>
            <a:r>
              <a:rPr lang="zh-CN" altLang="en-US" dirty="0">
                <a:latin typeface="+mj-ea"/>
                <a:ea typeface="+mj-ea"/>
              </a:rPr>
              <a:t>递归神经网络（</a:t>
            </a:r>
            <a:r>
              <a:rPr lang="en-US" altLang="zh-CN" dirty="0">
                <a:latin typeface="+mj-ea"/>
                <a:ea typeface="+mj-ea"/>
              </a:rPr>
              <a:t>RNN</a:t>
            </a:r>
            <a:r>
              <a:rPr lang="zh-CN" altLang="en-US" dirty="0">
                <a:latin typeface="+mj-ea"/>
                <a:ea typeface="+mj-ea"/>
              </a:rPr>
              <a:t>）增强了具有记忆能力的神经网络，但是，它们面临着消失梯度问题，这使得它们对于长期依赖性来说效率低下</a:t>
            </a:r>
            <a:r>
              <a:rPr lang="en-US" altLang="zh-CN" dirty="0">
                <a:latin typeface="+mj-ea"/>
                <a:ea typeface="+mj-ea"/>
              </a:rPr>
              <a:t>[252]</a:t>
            </a:r>
            <a:r>
              <a:rPr lang="zh-CN" altLang="en-US" dirty="0">
                <a:latin typeface="+mj-ea"/>
                <a:ea typeface="+mj-ea"/>
              </a:rPr>
              <a:t>。然而，</a:t>
            </a:r>
            <a:r>
              <a:rPr lang="en-US" altLang="zh-CN" dirty="0">
                <a:latin typeface="+mj-ea"/>
                <a:ea typeface="+mj-ea"/>
              </a:rPr>
              <a:t>RNN</a:t>
            </a:r>
            <a:r>
              <a:rPr lang="zh-CN" altLang="en-US" dirty="0">
                <a:latin typeface="+mj-ea"/>
                <a:ea typeface="+mj-ea"/>
              </a:rPr>
              <a:t>变体如</a:t>
            </a:r>
            <a:r>
              <a:rPr lang="en-US" altLang="zh-CN" dirty="0">
                <a:latin typeface="+mj-ea"/>
                <a:ea typeface="+mj-ea"/>
              </a:rPr>
              <a:t>LSTMs[114147]</a:t>
            </a:r>
            <a:r>
              <a:rPr lang="zh-CN" altLang="en-US" dirty="0">
                <a:latin typeface="+mj-ea"/>
                <a:ea typeface="+mj-ea"/>
              </a:rPr>
              <a:t>和</a:t>
            </a:r>
            <a:r>
              <a:rPr lang="en-US" altLang="zh-CN" dirty="0">
                <a:latin typeface="+mj-ea"/>
                <a:ea typeface="+mj-ea"/>
              </a:rPr>
              <a:t>GRUs</a:t>
            </a:r>
            <a:r>
              <a:rPr lang="zh-CN" altLang="en-US" dirty="0">
                <a:latin typeface="+mj-ea"/>
                <a:ea typeface="+mj-ea"/>
              </a:rPr>
              <a:t>（门控复发单元）</a:t>
            </a:r>
            <a:r>
              <a:rPr lang="en-US" altLang="zh-CN" dirty="0">
                <a:latin typeface="+mj-ea"/>
                <a:ea typeface="+mj-ea"/>
              </a:rPr>
              <a:t>[67]</a:t>
            </a:r>
            <a:r>
              <a:rPr lang="zh-CN" altLang="en-US" dirty="0">
                <a:latin typeface="+mj-ea"/>
                <a:ea typeface="+mj-ea"/>
              </a:rPr>
              <a:t>解决了这一挑战。在单代理</a:t>
            </a:r>
            <a:r>
              <a:rPr lang="en-US" altLang="zh-CN" dirty="0">
                <a:latin typeface="+mj-ea"/>
                <a:ea typeface="+mj-ea"/>
              </a:rPr>
              <a:t>DRL</a:t>
            </a:r>
            <a:r>
              <a:rPr lang="zh-CN" altLang="en-US" dirty="0">
                <a:latin typeface="+mj-ea"/>
                <a:ea typeface="+mj-ea"/>
              </a:rPr>
              <a:t>中，</a:t>
            </a:r>
            <a:r>
              <a:rPr lang="en-US" altLang="zh-CN" dirty="0">
                <a:latin typeface="+mj-ea"/>
                <a:ea typeface="+mj-ea"/>
              </a:rPr>
              <a:t>DRQN[131]</a:t>
            </a:r>
            <a:r>
              <a:rPr lang="zh-CN" altLang="en-US" dirty="0">
                <a:latin typeface="+mj-ea"/>
                <a:ea typeface="+mj-ea"/>
              </a:rPr>
              <a:t>最初提出了在单代理部分可观测环境中使用循环网络的想法。然后，封建网络</a:t>
            </a:r>
            <a:r>
              <a:rPr lang="en-US" altLang="zh-CN" dirty="0">
                <a:latin typeface="+mj-ea"/>
                <a:ea typeface="+mj-ea"/>
              </a:rPr>
              <a:t>[338]</a:t>
            </a:r>
            <a:r>
              <a:rPr lang="zh-CN" altLang="en-US" dirty="0">
                <a:latin typeface="+mj-ea"/>
                <a:ea typeface="+mj-ea"/>
              </a:rPr>
              <a:t>提出了一种分层方法</a:t>
            </a:r>
            <a:r>
              <a:rPr lang="en-US" altLang="zh-CN" dirty="0">
                <a:latin typeface="+mj-ea"/>
                <a:ea typeface="+mj-ea"/>
              </a:rPr>
              <a:t>[82]</a:t>
            </a:r>
            <a:r>
              <a:rPr lang="zh-CN" altLang="en-US" dirty="0">
                <a:latin typeface="+mj-ea"/>
                <a:ea typeface="+mj-ea"/>
              </a:rPr>
              <a:t>，即具有不同时间尺度的多个</a:t>
            </a:r>
            <a:r>
              <a:rPr lang="en-US" altLang="zh-CN" dirty="0">
                <a:latin typeface="+mj-ea"/>
                <a:ea typeface="+mj-ea"/>
              </a:rPr>
              <a:t>LSTM</a:t>
            </a:r>
            <a:r>
              <a:rPr lang="zh-CN" altLang="en-US" dirty="0">
                <a:latin typeface="+mj-ea"/>
                <a:ea typeface="+mj-ea"/>
              </a:rPr>
              <a:t>网络，即每个</a:t>
            </a:r>
            <a:r>
              <a:rPr lang="en-US" altLang="zh-CN" dirty="0">
                <a:latin typeface="+mj-ea"/>
                <a:ea typeface="+mj-ea"/>
              </a:rPr>
              <a:t>LSTM</a:t>
            </a:r>
            <a:r>
              <a:rPr lang="zh-CN" altLang="en-US" dirty="0">
                <a:latin typeface="+mj-ea"/>
                <a:ea typeface="+mj-ea"/>
              </a:rPr>
              <a:t>网络的观测输入计划不同，以创建一个时间层次，以便更好地解决</a:t>
            </a:r>
            <a:r>
              <a:rPr lang="en-US" altLang="zh-CN" dirty="0">
                <a:latin typeface="+mj-ea"/>
                <a:ea typeface="+mj-ea"/>
              </a:rPr>
              <a:t>RL</a:t>
            </a:r>
            <a:r>
              <a:rPr lang="zh-CN" altLang="en-US" dirty="0">
                <a:latin typeface="+mj-ea"/>
                <a:ea typeface="+mj-ea"/>
              </a:rPr>
              <a:t>问题的长期信用分配挑战。</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20</a:t>
            </a:fld>
            <a:endParaRPr lang="zh-CN" altLang="en-US"/>
          </a:p>
        </p:txBody>
      </p:sp>
    </p:spTree>
    <p:extLst>
      <p:ext uri="{BB962C8B-B14F-4D97-AF65-F5344CB8AC3E}">
        <p14:creationId xmlns:p14="http://schemas.microsoft.com/office/powerpoint/2010/main" val="35310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重复性在</a:t>
            </a:r>
            <a:r>
              <a:rPr lang="en-US" altLang="zh-CN" dirty="0">
                <a:latin typeface="+mj-ea"/>
                <a:ea typeface="+mj-ea"/>
              </a:rPr>
              <a:t>RL</a:t>
            </a:r>
            <a:r>
              <a:rPr lang="zh-CN" altLang="en-US" dirty="0">
                <a:latin typeface="+mj-ea"/>
                <a:ea typeface="+mj-ea"/>
              </a:rPr>
              <a:t>中是一个挑战，由于随机性的不同来源：基线、超参数、结构</a:t>
            </a:r>
            <a:r>
              <a:rPr lang="en-US" altLang="zh-CN" dirty="0">
                <a:latin typeface="+mj-ea"/>
                <a:ea typeface="+mj-ea"/>
              </a:rPr>
              <a:t>[137228]</a:t>
            </a:r>
            <a:r>
              <a:rPr lang="zh-CN" altLang="en-US" dirty="0">
                <a:latin typeface="+mj-ea"/>
                <a:ea typeface="+mj-ea"/>
              </a:rPr>
              <a:t>和随机种子</a:t>
            </a:r>
            <a:r>
              <a:rPr lang="en-US" altLang="zh-CN" dirty="0">
                <a:latin typeface="+mj-ea"/>
                <a:ea typeface="+mj-ea"/>
              </a:rPr>
              <a:t>[69]</a:t>
            </a:r>
            <a:r>
              <a:rPr lang="zh-CN" altLang="en-US" dirty="0">
                <a:latin typeface="+mj-ea"/>
                <a:ea typeface="+mj-ea"/>
              </a:rPr>
              <a:t>，重复性在</a:t>
            </a:r>
            <a:r>
              <a:rPr lang="en-US" altLang="zh-CN" dirty="0">
                <a:latin typeface="+mj-ea"/>
                <a:ea typeface="+mj-ea"/>
              </a:rPr>
              <a:t>DRL</a:t>
            </a:r>
            <a:r>
              <a:rPr lang="zh-CN" altLang="en-US" dirty="0">
                <a:latin typeface="+mj-ea"/>
                <a:ea typeface="+mj-ea"/>
              </a:rPr>
              <a:t>中只会加剧。此外，</a:t>
            </a:r>
            <a:r>
              <a:rPr lang="en-US" altLang="zh-CN" dirty="0">
                <a:latin typeface="+mj-ea"/>
                <a:ea typeface="+mj-ea"/>
              </a:rPr>
              <a:t>DRL</a:t>
            </a:r>
            <a:r>
              <a:rPr lang="zh-CN" altLang="en-US" dirty="0">
                <a:latin typeface="+mj-ea"/>
                <a:ea typeface="+mj-ea"/>
              </a:rPr>
              <a:t>没有统计测试的通用实践</a:t>
            </a:r>
            <a:r>
              <a:rPr lang="en-US" altLang="zh-CN" dirty="0">
                <a:latin typeface="+mj-ea"/>
                <a:ea typeface="+mj-ea"/>
              </a:rPr>
              <a:t>[100]</a:t>
            </a:r>
            <a:r>
              <a:rPr lang="zh-CN" altLang="en-US" dirty="0">
                <a:latin typeface="+mj-ea"/>
                <a:ea typeface="+mj-ea"/>
              </a:rPr>
              <a:t>，这导致了不良实践，如仅在算法性能良好时报告结果，有时称为樱桃采摘</a:t>
            </a:r>
            <a:r>
              <a:rPr lang="en-US" altLang="zh-CN" dirty="0">
                <a:latin typeface="+mj-ea"/>
                <a:ea typeface="+mj-ea"/>
              </a:rPr>
              <a:t>[16]</a:t>
            </a:r>
            <a:r>
              <a:rPr lang="zh-CN" altLang="en-US" dirty="0">
                <a:latin typeface="+mj-ea"/>
                <a:ea typeface="+mj-ea"/>
              </a:rPr>
              <a:t>（</a:t>
            </a:r>
            <a:r>
              <a:rPr lang="en-US" altLang="zh-CN" dirty="0" err="1">
                <a:latin typeface="+mj-ea"/>
                <a:ea typeface="+mj-ea"/>
              </a:rPr>
              <a:t>Azizzadenesheli</a:t>
            </a:r>
            <a:r>
              <a:rPr lang="zh-CN" altLang="en-US" dirty="0">
                <a:latin typeface="+mj-ea"/>
                <a:ea typeface="+mj-ea"/>
              </a:rPr>
              <a:t>还将樱桃种植描述为使环境适应特定算法</a:t>
            </a:r>
            <a:r>
              <a:rPr lang="en-US" altLang="zh-CN" dirty="0">
                <a:latin typeface="+mj-ea"/>
                <a:ea typeface="+mj-ea"/>
              </a:rPr>
              <a:t>[16]</a:t>
            </a:r>
            <a:r>
              <a:rPr lang="zh-CN" altLang="en-US" dirty="0">
                <a:latin typeface="+mj-ea"/>
                <a:ea typeface="+mj-ea"/>
              </a:rPr>
              <a:t>）。我们相信，除了遵循关于如何设计实验和报告结果</a:t>
            </a:r>
            <a:r>
              <a:rPr lang="en-US" altLang="zh-CN" dirty="0">
                <a:latin typeface="+mj-ea"/>
                <a:ea typeface="+mj-ea"/>
              </a:rPr>
              <a:t>[197]</a:t>
            </a:r>
            <a:r>
              <a:rPr lang="zh-CN" altLang="en-US" dirty="0">
                <a:latin typeface="+mj-ea"/>
                <a:ea typeface="+mj-ea"/>
              </a:rPr>
              <a:t>的建议外，对于精心设计的假设和实验，报告负面结果</a:t>
            </a:r>
            <a:r>
              <a:rPr lang="en-US" altLang="zh-CN" dirty="0">
                <a:latin typeface="+mj-ea"/>
                <a:ea typeface="+mj-ea"/>
              </a:rPr>
              <a:t>[100108270286]</a:t>
            </a:r>
            <a:r>
              <a:rPr lang="zh-CN" altLang="en-US" dirty="0">
                <a:latin typeface="+mj-ea"/>
                <a:ea typeface="+mj-ea"/>
              </a:rPr>
              <a:t>也会使社区受益。</a:t>
            </a:r>
            <a:r>
              <a:rPr lang="en-US" altLang="zh-CN" dirty="0">
                <a:latin typeface="+mj-ea"/>
                <a:ea typeface="+mj-ea"/>
              </a:rPr>
              <a:t>28</a:t>
            </a:r>
            <a:r>
              <a:rPr lang="zh-CN" altLang="en-US" dirty="0">
                <a:latin typeface="+mj-ea"/>
                <a:ea typeface="+mj-ea"/>
              </a:rPr>
              <a:t>然而，我们发现很少有论文具有这一特征</a:t>
            </a:r>
            <a:r>
              <a:rPr lang="en-US" altLang="zh-CN" dirty="0">
                <a:latin typeface="+mj-ea"/>
                <a:ea typeface="+mj-ea"/>
              </a:rPr>
              <a:t>[17170208]-</a:t>
            </a:r>
            <a:r>
              <a:rPr lang="zh-CN" altLang="en-US" dirty="0">
                <a:latin typeface="+mj-ea"/>
                <a:ea typeface="+mj-ea"/>
              </a:rPr>
              <a:t>我们注意到</a:t>
            </a:r>
            <a:r>
              <a:rPr lang="en-US" altLang="zh-CN" dirty="0">
                <a:latin typeface="+mj-ea"/>
                <a:ea typeface="+mj-ea"/>
              </a:rPr>
              <a:t>ML</a:t>
            </a:r>
            <a:r>
              <a:rPr lang="zh-CN" altLang="en-US" dirty="0">
                <a:latin typeface="+mj-ea"/>
                <a:ea typeface="+mj-ea"/>
              </a:rPr>
              <a:t>社区不鼓励这样做；此外，负面结果降低了纸张接受的机会</a:t>
            </a:r>
            <a:r>
              <a:rPr lang="en-US" altLang="zh-CN" dirty="0">
                <a:latin typeface="+mj-ea"/>
                <a:ea typeface="+mj-ea"/>
              </a:rPr>
              <a:t>[197]</a:t>
            </a:r>
            <a:r>
              <a:rPr lang="zh-CN" altLang="en-US" dirty="0">
                <a:latin typeface="+mj-ea"/>
                <a:ea typeface="+mj-ea"/>
              </a:rPr>
              <a:t>。在这方面，我们要求社区反思这些做法，并找到消除这些障碍的方法。</a:t>
            </a:r>
            <a:endParaRPr lang="en-US" altLang="zh-CN" dirty="0">
              <a:latin typeface="+mj-ea"/>
              <a:ea typeface="+mj-ea"/>
            </a:endParaRPr>
          </a:p>
          <a:p>
            <a:endParaRPr lang="en-US" altLang="zh-CN" dirty="0">
              <a:latin typeface="+mj-ea"/>
              <a:ea typeface="+mj-ea"/>
            </a:endParaRPr>
          </a:p>
          <a:p>
            <a:r>
              <a:rPr lang="zh-CN" altLang="en-US" dirty="0">
                <a:latin typeface="+mj-ea"/>
                <a:ea typeface="+mj-ea"/>
              </a:rPr>
              <a:t>一个问题是，</a:t>
            </a:r>
            <a:r>
              <a:rPr lang="en-US" altLang="zh-CN" dirty="0">
                <a:latin typeface="+mj-ea"/>
                <a:ea typeface="+mj-ea"/>
              </a:rPr>
              <a:t>DRL</a:t>
            </a:r>
            <a:r>
              <a:rPr lang="zh-CN" altLang="en-US" dirty="0">
                <a:latin typeface="+mj-ea"/>
                <a:ea typeface="+mj-ea"/>
              </a:rPr>
              <a:t>算法的规范实现通常包含额外的非平凡优化，这些优化有时是算法实现良好性能所必需的</a:t>
            </a:r>
            <a:r>
              <a:rPr lang="en-US" altLang="zh-CN" dirty="0">
                <a:latin typeface="+mj-ea"/>
                <a:ea typeface="+mj-ea"/>
              </a:rPr>
              <a:t>[151]</a:t>
            </a:r>
            <a:r>
              <a:rPr lang="zh-CN" altLang="en-US" dirty="0">
                <a:latin typeface="+mj-ea"/>
                <a:ea typeface="+mj-ea"/>
              </a:rPr>
              <a:t>。</a:t>
            </a:r>
            <a:r>
              <a:rPr lang="en-US" altLang="zh-CN" dirty="0">
                <a:latin typeface="+mj-ea"/>
                <a:ea typeface="+mj-ea"/>
              </a:rPr>
              <a:t>Tucker</a:t>
            </a:r>
            <a:r>
              <a:rPr lang="zh-CN" altLang="en-US" dirty="0">
                <a:latin typeface="+mj-ea"/>
                <a:ea typeface="+mj-ea"/>
              </a:rPr>
              <a:t>等人</a:t>
            </a:r>
            <a:r>
              <a:rPr lang="en-US" altLang="zh-CN" dirty="0">
                <a:latin typeface="+mj-ea"/>
                <a:ea typeface="+mj-ea"/>
              </a:rPr>
              <a:t>[331]</a:t>
            </a:r>
            <a:r>
              <a:rPr lang="zh-CN" altLang="en-US" dirty="0">
                <a:latin typeface="+mj-ea"/>
                <a:ea typeface="+mj-ea"/>
              </a:rPr>
              <a:t>最近的一项研究发现，一些已发表的关于依赖于动作的基线的著作中包含了</a:t>
            </a:r>
            <a:r>
              <a:rPr lang="en-US" altLang="zh-CN" dirty="0">
                <a:latin typeface="+mj-ea"/>
                <a:ea typeface="+mj-ea"/>
              </a:rPr>
              <a:t>bug</a:t>
            </a:r>
            <a:r>
              <a:rPr lang="zh-CN" altLang="en-US" dirty="0">
                <a:latin typeface="+mj-ea"/>
                <a:ea typeface="+mj-ea"/>
              </a:rPr>
              <a:t>和错误，而这些</a:t>
            </a:r>
            <a:r>
              <a:rPr lang="en-US" altLang="zh-CN" dirty="0">
                <a:latin typeface="+mj-ea"/>
                <a:ea typeface="+mj-ea"/>
              </a:rPr>
              <a:t>bug</a:t>
            </a:r>
            <a:r>
              <a:rPr lang="zh-CN" altLang="en-US" dirty="0">
                <a:latin typeface="+mj-ea"/>
                <a:ea typeface="+mj-ea"/>
              </a:rPr>
              <a:t>和错误是实验结果中高性能的真正原因，而不是所提出的方法。</a:t>
            </a:r>
            <a:r>
              <a:rPr lang="en-US" altLang="zh-CN" dirty="0" err="1">
                <a:latin typeface="+mj-ea"/>
                <a:ea typeface="+mj-ea"/>
              </a:rPr>
              <a:t>Melis</a:t>
            </a:r>
            <a:r>
              <a:rPr lang="zh-CN" altLang="en-US" dirty="0">
                <a:latin typeface="+mj-ea"/>
                <a:ea typeface="+mj-ea"/>
              </a:rPr>
              <a:t>等人</a:t>
            </a:r>
            <a:r>
              <a:rPr lang="en-US" altLang="zh-CN" dirty="0">
                <a:latin typeface="+mj-ea"/>
                <a:ea typeface="+mj-ea"/>
              </a:rPr>
              <a:t>[216]</a:t>
            </a:r>
            <a:r>
              <a:rPr lang="zh-CN" altLang="en-US" dirty="0">
                <a:latin typeface="+mj-ea"/>
                <a:ea typeface="+mj-ea"/>
              </a:rPr>
              <a:t>将一系列工作与网络架构和普通</a:t>
            </a:r>
            <a:r>
              <a:rPr lang="en-US" altLang="zh-CN" dirty="0">
                <a:latin typeface="+mj-ea"/>
                <a:ea typeface="+mj-ea"/>
              </a:rPr>
              <a:t>LSTM[147]</a:t>
            </a:r>
            <a:r>
              <a:rPr lang="zh-CN" altLang="en-US" dirty="0">
                <a:latin typeface="+mj-ea"/>
                <a:ea typeface="+mj-ea"/>
              </a:rPr>
              <a:t>（最初于</a:t>
            </a:r>
            <a:r>
              <a:rPr lang="en-US" altLang="zh-CN" dirty="0">
                <a:latin typeface="+mj-ea"/>
                <a:ea typeface="+mj-ea"/>
              </a:rPr>
              <a:t>1997</a:t>
            </a:r>
            <a:r>
              <a:rPr lang="zh-CN" altLang="en-US" dirty="0">
                <a:latin typeface="+mj-ea"/>
                <a:ea typeface="+mj-ea"/>
              </a:rPr>
              <a:t>年提出）中不断增加的创新进行了比较。结果表明，适当调整后，</a:t>
            </a:r>
            <a:r>
              <a:rPr lang="en-US" altLang="zh-CN" dirty="0">
                <a:latin typeface="+mj-ea"/>
                <a:ea typeface="+mj-ea"/>
              </a:rPr>
              <a:t>LSTM</a:t>
            </a:r>
            <a:r>
              <a:rPr lang="zh-CN" altLang="en-US" dirty="0">
                <a:latin typeface="+mj-ea"/>
                <a:ea typeface="+mj-ea"/>
              </a:rPr>
              <a:t>的性能优于较新的模型。在这种情况下，</a:t>
            </a:r>
            <a:r>
              <a:rPr lang="en-US" altLang="zh-CN" dirty="0">
                <a:latin typeface="+mj-ea"/>
                <a:ea typeface="+mj-ea"/>
              </a:rPr>
              <a:t>Lipton</a:t>
            </a:r>
            <a:r>
              <a:rPr lang="zh-CN" altLang="en-US" dirty="0">
                <a:latin typeface="+mj-ea"/>
                <a:ea typeface="+mj-ea"/>
              </a:rPr>
              <a:t>和</a:t>
            </a:r>
            <a:r>
              <a:rPr lang="en-US" altLang="zh-CN" dirty="0">
                <a:latin typeface="+mj-ea"/>
                <a:ea typeface="+mj-ea"/>
              </a:rPr>
              <a:t>Steinhardt</a:t>
            </a:r>
            <a:r>
              <a:rPr lang="zh-CN" altLang="en-US" dirty="0">
                <a:latin typeface="+mj-ea"/>
                <a:ea typeface="+mj-ea"/>
              </a:rPr>
              <a:t>指出，通过学习超参数调整的细节，社区可能受益更多</a:t>
            </a:r>
            <a:r>
              <a:rPr lang="en-US" altLang="zh-CN" dirty="0">
                <a:latin typeface="+mj-ea"/>
                <a:ea typeface="+mj-ea"/>
              </a:rPr>
              <a:t>[197]</a:t>
            </a:r>
            <a:r>
              <a:rPr lang="zh-CN" altLang="en-US" dirty="0">
                <a:latin typeface="+mj-ea"/>
                <a:ea typeface="+mj-ea"/>
              </a:rPr>
              <a:t>。这一令人惊讶的结果的部分原因可能是，众所周知，这种类型的网络很难训练</a:t>
            </a:r>
            <a:r>
              <a:rPr lang="en-US" altLang="zh-CN" dirty="0">
                <a:latin typeface="+mj-ea"/>
                <a:ea typeface="+mj-ea"/>
              </a:rPr>
              <a:t>[252]</a:t>
            </a:r>
            <a:r>
              <a:rPr lang="zh-CN" altLang="en-US" dirty="0">
                <a:latin typeface="+mj-ea"/>
                <a:ea typeface="+mj-ea"/>
              </a:rPr>
              <a:t>，而且最近在</a:t>
            </a:r>
            <a:r>
              <a:rPr lang="en-US" altLang="zh-CN" dirty="0">
                <a:latin typeface="+mj-ea"/>
                <a:ea typeface="+mj-ea"/>
              </a:rPr>
              <a:t>DRL</a:t>
            </a:r>
            <a:r>
              <a:rPr lang="zh-CN" altLang="en-US" dirty="0">
                <a:latin typeface="+mj-ea"/>
                <a:ea typeface="+mj-ea"/>
              </a:rPr>
              <a:t>方面的工作报告了使用循环网络时出现的问题</a:t>
            </a:r>
            <a:r>
              <a:rPr lang="en-US" altLang="zh-CN" dirty="0">
                <a:latin typeface="+mj-ea"/>
                <a:ea typeface="+mj-ea"/>
              </a:rPr>
              <a:t>[78,95106123]</a:t>
            </a:r>
            <a:r>
              <a:rPr lang="zh-CN" altLang="en-US" dirty="0">
                <a:latin typeface="+mj-ea"/>
                <a:ea typeface="+mj-ea"/>
              </a:rPr>
              <a:t>。</a:t>
            </a:r>
            <a:endParaRPr lang="en-US" altLang="zh-CN" dirty="0">
              <a:latin typeface="+mj-ea"/>
              <a:ea typeface="+mj-ea"/>
            </a:endParaRPr>
          </a:p>
          <a:p>
            <a:endParaRPr lang="en-US" altLang="zh-CN" dirty="0">
              <a:latin typeface="+mj-ea"/>
              <a:ea typeface="+mj-ea"/>
            </a:endParaRPr>
          </a:p>
          <a:p>
            <a:r>
              <a:rPr lang="zh-CN" altLang="en-US" dirty="0">
                <a:latin typeface="+mj-ea"/>
                <a:ea typeface="+mj-ea"/>
              </a:rPr>
              <a:t>深度</a:t>
            </a:r>
            <a:r>
              <a:rPr lang="en-US" altLang="zh-CN" dirty="0">
                <a:latin typeface="+mj-ea"/>
                <a:ea typeface="+mj-ea"/>
              </a:rPr>
              <a:t>RL</a:t>
            </a:r>
            <a:r>
              <a:rPr lang="zh-CN" altLang="en-US" dirty="0">
                <a:latin typeface="+mj-ea"/>
                <a:ea typeface="+mj-ea"/>
              </a:rPr>
              <a:t>通常需要数百万次交互才能让代理学习</a:t>
            </a:r>
            <a:endParaRPr lang="en-US" altLang="zh-CN" dirty="0">
              <a:latin typeface="+mj-ea"/>
              <a:ea typeface="+mj-ea"/>
            </a:endParaRPr>
          </a:p>
          <a:p>
            <a:r>
              <a:rPr lang="zh-CN" altLang="en-US" dirty="0">
                <a:latin typeface="+mj-ea"/>
                <a:ea typeface="+mj-ea"/>
              </a:rPr>
              <a:t>最初的</a:t>
            </a:r>
            <a:r>
              <a:rPr lang="en-US" altLang="zh-CN" dirty="0">
                <a:latin typeface="+mj-ea"/>
                <a:ea typeface="+mj-ea"/>
              </a:rPr>
              <a:t>A3C</a:t>
            </a:r>
            <a:r>
              <a:rPr lang="zh-CN" altLang="en-US" dirty="0">
                <a:latin typeface="+mj-ea"/>
                <a:ea typeface="+mj-ea"/>
              </a:rPr>
              <a:t>实现</a:t>
            </a:r>
            <a:r>
              <a:rPr lang="en-US" altLang="zh-CN" dirty="0">
                <a:latin typeface="+mj-ea"/>
                <a:ea typeface="+mj-ea"/>
              </a:rPr>
              <a:t>[219]</a:t>
            </a:r>
            <a:r>
              <a:rPr lang="zh-CN" altLang="en-US" dirty="0">
                <a:latin typeface="+mj-ea"/>
                <a:ea typeface="+mj-ea"/>
              </a:rPr>
              <a:t>使用</a:t>
            </a:r>
            <a:r>
              <a:rPr lang="en-US" altLang="zh-CN" dirty="0">
                <a:latin typeface="+mj-ea"/>
                <a:ea typeface="+mj-ea"/>
              </a:rPr>
              <a:t>16</a:t>
            </a:r>
            <a:r>
              <a:rPr lang="zh-CN" altLang="en-US" dirty="0">
                <a:latin typeface="+mj-ea"/>
                <a:ea typeface="+mj-ea"/>
              </a:rPr>
              <a:t>名</a:t>
            </a:r>
            <a:r>
              <a:rPr lang="en-US" altLang="zh-CN" dirty="0">
                <a:latin typeface="+mj-ea"/>
                <a:ea typeface="+mj-ea"/>
              </a:rPr>
              <a:t>CPU</a:t>
            </a:r>
            <a:r>
              <a:rPr lang="zh-CN" altLang="en-US" dirty="0">
                <a:latin typeface="+mj-ea"/>
                <a:ea typeface="+mj-ea"/>
              </a:rPr>
              <a:t>工作人员</a:t>
            </a:r>
            <a:r>
              <a:rPr lang="en-US" altLang="zh-CN" dirty="0">
                <a:latin typeface="+mj-ea"/>
                <a:ea typeface="+mj-ea"/>
              </a:rPr>
              <a:t>4</a:t>
            </a:r>
            <a:r>
              <a:rPr lang="zh-CN" altLang="en-US" dirty="0">
                <a:latin typeface="+mj-ea"/>
                <a:ea typeface="+mj-ea"/>
              </a:rPr>
              <a:t>天学习玩总计</a:t>
            </a:r>
            <a:r>
              <a:rPr lang="en-US" altLang="zh-CN" dirty="0">
                <a:latin typeface="+mj-ea"/>
                <a:ea typeface="+mj-ea"/>
              </a:rPr>
              <a:t>200</a:t>
            </a:r>
            <a:r>
              <a:rPr lang="zh-CN" altLang="en-US" dirty="0">
                <a:latin typeface="+mj-ea"/>
                <a:ea typeface="+mj-ea"/>
              </a:rPr>
              <a:t>米训练框架</a:t>
            </a:r>
            <a:r>
              <a:rPr lang="en-US" altLang="zh-CN" dirty="0">
                <a:latin typeface="+mj-ea"/>
                <a:ea typeface="+mj-ea"/>
              </a:rPr>
              <a:t>29</a:t>
            </a:r>
            <a:r>
              <a:rPr lang="zh-CN" altLang="en-US" dirty="0">
                <a:latin typeface="+mj-ea"/>
                <a:ea typeface="+mj-ea"/>
              </a:rPr>
              <a:t>的</a:t>
            </a:r>
            <a:r>
              <a:rPr lang="en-US" altLang="zh-CN" dirty="0">
                <a:latin typeface="+mj-ea"/>
                <a:ea typeface="+mj-ea"/>
              </a:rPr>
              <a:t>Atari</a:t>
            </a:r>
            <a:r>
              <a:rPr lang="zh-CN" altLang="en-US" dirty="0">
                <a:latin typeface="+mj-ea"/>
                <a:ea typeface="+mj-ea"/>
              </a:rPr>
              <a:t>游戏（</a:t>
            </a:r>
            <a:r>
              <a:rPr lang="en-US" altLang="zh-CN" dirty="0">
                <a:latin typeface="+mj-ea"/>
                <a:ea typeface="+mj-ea"/>
              </a:rPr>
              <a:t>57</a:t>
            </a:r>
            <a:r>
              <a:rPr lang="zh-CN" altLang="en-US" dirty="0">
                <a:latin typeface="+mj-ea"/>
                <a:ea typeface="+mj-ea"/>
              </a:rPr>
              <a:t>个</a:t>
            </a:r>
            <a:r>
              <a:rPr lang="en-US" altLang="zh-CN" dirty="0">
                <a:latin typeface="+mj-ea"/>
                <a:ea typeface="+mj-ea"/>
              </a:rPr>
              <a:t>Atari</a:t>
            </a:r>
            <a:r>
              <a:rPr lang="zh-CN" altLang="en-US" dirty="0">
                <a:latin typeface="+mj-ea"/>
                <a:ea typeface="+mj-ea"/>
              </a:rPr>
              <a:t>游戏的结果报告）。分布式</a:t>
            </a:r>
            <a:r>
              <a:rPr lang="en-US" altLang="zh-CN" dirty="0">
                <a:latin typeface="+mj-ea"/>
                <a:ea typeface="+mj-ea"/>
              </a:rPr>
              <a:t>PPO</a:t>
            </a:r>
            <a:r>
              <a:rPr lang="zh-CN" altLang="en-US" dirty="0">
                <a:latin typeface="+mj-ea"/>
                <a:ea typeface="+mj-ea"/>
              </a:rPr>
              <a:t>使用</a:t>
            </a:r>
            <a:r>
              <a:rPr lang="en-US" altLang="zh-CN" dirty="0">
                <a:latin typeface="+mj-ea"/>
                <a:ea typeface="+mj-ea"/>
              </a:rPr>
              <a:t>64</a:t>
            </a:r>
            <a:r>
              <a:rPr lang="zh-CN" altLang="en-US" dirty="0">
                <a:latin typeface="+mj-ea"/>
                <a:ea typeface="+mj-ea"/>
              </a:rPr>
              <a:t>个工作人员（假设每个工作人员有一个</a:t>
            </a:r>
            <a:r>
              <a:rPr lang="en-US" altLang="zh-CN" dirty="0">
                <a:latin typeface="+mj-ea"/>
                <a:ea typeface="+mj-ea"/>
              </a:rPr>
              <a:t>CPU</a:t>
            </a:r>
            <a:r>
              <a:rPr lang="zh-CN" altLang="en-US" dirty="0">
                <a:latin typeface="+mj-ea"/>
                <a:ea typeface="+mj-ea"/>
              </a:rPr>
              <a:t>，尽管论文中没有明确说明）</a:t>
            </a:r>
            <a:r>
              <a:rPr lang="en-US" altLang="zh-CN" dirty="0">
                <a:latin typeface="+mj-ea"/>
                <a:ea typeface="+mj-ea"/>
              </a:rPr>
              <a:t>100</a:t>
            </a:r>
            <a:r>
              <a:rPr lang="zh-CN" altLang="en-US" dirty="0">
                <a:latin typeface="+mj-ea"/>
                <a:ea typeface="+mj-ea"/>
              </a:rPr>
              <a:t>小时（超过</a:t>
            </a:r>
            <a:r>
              <a:rPr lang="en-US" altLang="zh-CN" dirty="0">
                <a:latin typeface="+mj-ea"/>
                <a:ea typeface="+mj-ea"/>
              </a:rPr>
              <a:t>4</a:t>
            </a:r>
            <a:r>
              <a:rPr lang="zh-CN" altLang="en-US" dirty="0">
                <a:latin typeface="+mj-ea"/>
                <a:ea typeface="+mj-ea"/>
              </a:rPr>
              <a:t>天）来学习移动任务</a:t>
            </a:r>
            <a:r>
              <a:rPr lang="en-US" altLang="zh-CN" dirty="0">
                <a:latin typeface="+mj-ea"/>
                <a:ea typeface="+mj-ea"/>
              </a:rPr>
              <a:t>[134]</a:t>
            </a:r>
            <a:r>
              <a:rPr lang="zh-CN" altLang="en-US" dirty="0">
                <a:latin typeface="+mj-ea"/>
                <a:ea typeface="+mj-ea"/>
              </a:rPr>
              <a:t>。例如，在</a:t>
            </a:r>
            <a:r>
              <a:rPr lang="en-US" altLang="zh-CN" dirty="0">
                <a:latin typeface="+mj-ea"/>
                <a:ea typeface="+mj-ea"/>
              </a:rPr>
              <a:t>MDRL</a:t>
            </a:r>
            <a:r>
              <a:rPr lang="zh-CN" altLang="en-US" dirty="0">
                <a:latin typeface="+mj-ea"/>
                <a:ea typeface="+mj-ea"/>
              </a:rPr>
              <a:t>中，</a:t>
            </a:r>
            <a:r>
              <a:rPr lang="en-US" altLang="zh-CN" dirty="0">
                <a:latin typeface="+mj-ea"/>
                <a:ea typeface="+mj-ea"/>
              </a:rPr>
              <a:t>Atari Pong</a:t>
            </a:r>
            <a:r>
              <a:rPr lang="zh-CN" altLang="en-US" dirty="0">
                <a:latin typeface="+mj-ea"/>
                <a:ea typeface="+mj-ea"/>
              </a:rPr>
              <a:t>游戏中，特工们接受了</a:t>
            </a:r>
            <a:r>
              <a:rPr lang="en-US" altLang="zh-CN" dirty="0">
                <a:latin typeface="+mj-ea"/>
                <a:ea typeface="+mj-ea"/>
              </a:rPr>
              <a:t>50</a:t>
            </a:r>
            <a:r>
              <a:rPr lang="zh-CN" altLang="en-US" dirty="0">
                <a:latin typeface="+mj-ea"/>
                <a:ea typeface="+mj-ea"/>
              </a:rPr>
              <a:t>个时代的训练，每个时间步</a:t>
            </a:r>
            <a:r>
              <a:rPr lang="en-US" altLang="zh-CN" dirty="0">
                <a:latin typeface="+mj-ea"/>
                <a:ea typeface="+mj-ea"/>
              </a:rPr>
              <a:t>25</a:t>
            </a:r>
            <a:r>
              <a:rPr lang="zh-CN" altLang="en-US" dirty="0">
                <a:latin typeface="+mj-ea"/>
                <a:ea typeface="+mj-ea"/>
              </a:rPr>
              <a:t>万次，总共</a:t>
            </a:r>
            <a:r>
              <a:rPr lang="en-US" altLang="zh-CN" dirty="0">
                <a:latin typeface="+mj-ea"/>
                <a:ea typeface="+mj-ea"/>
              </a:rPr>
              <a:t>125</a:t>
            </a:r>
            <a:r>
              <a:rPr lang="zh-CN" altLang="en-US" dirty="0">
                <a:latin typeface="+mj-ea"/>
                <a:ea typeface="+mj-ea"/>
              </a:rPr>
              <a:t>万个训练帧</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21</a:t>
            </a:fld>
            <a:endParaRPr lang="zh-CN" altLang="en-US"/>
          </a:p>
        </p:txBody>
      </p:sp>
    </p:spTree>
    <p:extLst>
      <p:ext uri="{BB962C8B-B14F-4D97-AF65-F5344CB8AC3E}">
        <p14:creationId xmlns:p14="http://schemas.microsoft.com/office/powerpoint/2010/main" val="355721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本节介绍强化学习的形式主义及其主要组成部分，然后概述深度强化学习及其特殊挑战和最新算法。</a:t>
            </a:r>
            <a:endParaRPr lang="en-US" altLang="zh-CN" dirty="0"/>
          </a:p>
          <a:p>
            <a:endParaRPr lang="en-US" altLang="zh-CN" dirty="0"/>
          </a:p>
          <a:p>
            <a:r>
              <a:rPr lang="en-US" altLang="zh-CN" dirty="0"/>
              <a:t>RL</a:t>
            </a:r>
            <a:r>
              <a:rPr lang="zh-CN" altLang="en-US" dirty="0"/>
              <a:t>使用马尔可夫决策过程（</a:t>
            </a:r>
            <a:r>
              <a:rPr lang="en-US" altLang="zh-CN" dirty="0"/>
              <a:t>MDP</a:t>
            </a:r>
            <a:r>
              <a:rPr lang="zh-CN" altLang="en-US" dirty="0"/>
              <a:t>）形式化智能体与环境的交互</a:t>
            </a:r>
            <a:endParaRPr lang="en-US" altLang="zh-CN" dirty="0"/>
          </a:p>
          <a:p>
            <a:endParaRPr lang="en-US" altLang="zh-CN" dirty="0"/>
          </a:p>
          <a:p>
            <a:r>
              <a:rPr lang="en-US" altLang="zh-CN" dirty="0"/>
              <a:t>γ ∈ [0</a:t>
            </a:r>
            <a:r>
              <a:rPr lang="zh-CN" altLang="en-US" dirty="0"/>
              <a:t>，</a:t>
            </a:r>
            <a:r>
              <a:rPr lang="en-US" altLang="zh-CN" dirty="0"/>
              <a:t>1]</a:t>
            </a:r>
            <a:r>
              <a:rPr lang="zh-CN" altLang="en-US" dirty="0"/>
              <a:t>表示平衡即时奖励和未来奖励之间权衡的折扣因子。</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MDP</a:t>
            </a:r>
            <a:r>
              <a:rPr lang="zh-CN" altLang="en-US" dirty="0"/>
              <a:t>是在单代理完全可观测环境中获得最优决策的适当模型</a:t>
            </a:r>
            <a:endParaRPr lang="en-US" altLang="zh-CN" dirty="0"/>
          </a:p>
          <a:p>
            <a:r>
              <a:rPr lang="zh-CN" altLang="en-US" dirty="0"/>
              <a:t>求解</a:t>
            </a:r>
            <a:r>
              <a:rPr lang="en-US" altLang="zh-CN" dirty="0"/>
              <a:t>MDP</a:t>
            </a:r>
            <a:r>
              <a:rPr lang="zh-CN" altLang="en-US" dirty="0"/>
              <a:t>将产生策略</a:t>
            </a:r>
            <a:r>
              <a:rPr lang="en-US" altLang="zh-CN" dirty="0"/>
              <a:t>π</a:t>
            </a:r>
            <a:r>
              <a:rPr lang="zh-CN" altLang="en-US" dirty="0"/>
              <a:t>：</a:t>
            </a:r>
            <a:r>
              <a:rPr lang="en-US" altLang="zh-CN" dirty="0"/>
              <a:t>S→ A</a:t>
            </a:r>
            <a:r>
              <a:rPr lang="zh-CN" altLang="en-US" dirty="0"/>
              <a:t>、 这是从状态到动作的映射。</a:t>
            </a:r>
            <a:endParaRPr lang="en-US" altLang="zh-CN" dirty="0"/>
          </a:p>
          <a:p>
            <a:r>
              <a:rPr lang="zh-CN" altLang="en-US" dirty="0"/>
              <a:t>最优策略</a:t>
            </a:r>
            <a:r>
              <a:rPr lang="en-US" altLang="zh-CN" dirty="0"/>
              <a:t>π∗ </a:t>
            </a:r>
            <a:r>
              <a:rPr lang="zh-CN" altLang="en-US" dirty="0"/>
              <a:t>是最大化预期折扣奖励。</a:t>
            </a:r>
            <a:endParaRPr lang="en-US" altLang="zh-CN" dirty="0"/>
          </a:p>
          <a:p>
            <a:endParaRPr lang="en-US" altLang="zh-CN" dirty="0"/>
          </a:p>
          <a:p>
            <a:r>
              <a:rPr lang="zh-CN" altLang="en-US" dirty="0"/>
              <a:t>假设对</a:t>
            </a:r>
            <a:r>
              <a:rPr lang="en-US" altLang="zh-CN" dirty="0"/>
              <a:t>MDP</a:t>
            </a:r>
            <a:r>
              <a:rPr lang="zh-CN" altLang="en-US" dirty="0"/>
              <a:t>的所有元素都有完整的描述，则可以使用不同的技术来解决</a:t>
            </a:r>
            <a:r>
              <a:rPr lang="en-US" altLang="zh-CN" dirty="0"/>
              <a:t>MDP</a:t>
            </a:r>
          </a:p>
          <a:p>
            <a:endParaRPr lang="en-US" altLang="zh-CN" dirty="0"/>
          </a:p>
          <a:p>
            <a:r>
              <a:rPr lang="zh-CN" altLang="en-US" dirty="0"/>
              <a:t>最常见的技术之一是值迭代算法</a:t>
            </a:r>
            <a:r>
              <a:rPr lang="en-US" altLang="zh-CN" dirty="0"/>
              <a:t>[33]</a:t>
            </a:r>
            <a:r>
              <a:rPr lang="zh-CN" altLang="en-US" dirty="0"/>
              <a:t>，它需要完整准确地表示状态、动作、奖励和转换。</a:t>
            </a:r>
            <a:endParaRPr lang="en-US" altLang="zh-CN" dirty="0"/>
          </a:p>
          <a:p>
            <a:endParaRPr lang="en-US" altLang="zh-CN" dirty="0"/>
          </a:p>
          <a:p>
            <a:r>
              <a:rPr lang="zh-CN" altLang="en-US" dirty="0"/>
              <a:t>强化学习的两个基本问题。 　　　　</a:t>
            </a:r>
            <a:endParaRPr lang="en-US" altLang="zh-CN" dirty="0"/>
          </a:p>
          <a:p>
            <a:r>
              <a:rPr lang="zh-CN" altLang="en-US" dirty="0"/>
              <a:t>第一个问题是预测，即给定强化学习的</a:t>
            </a:r>
            <a:r>
              <a:rPr lang="en-US" altLang="zh-CN" dirty="0"/>
              <a:t>6</a:t>
            </a:r>
            <a:r>
              <a:rPr lang="zh-CN" altLang="en-US" dirty="0"/>
              <a:t>个要素：状态集</a:t>
            </a:r>
            <a:r>
              <a:rPr lang="en-US" altLang="zh-CN" dirty="0"/>
              <a:t>S, </a:t>
            </a:r>
            <a:r>
              <a:rPr lang="zh-CN" altLang="en-US" dirty="0"/>
              <a:t>动作集</a:t>
            </a:r>
            <a:r>
              <a:rPr lang="en-US" altLang="zh-CN" dirty="0"/>
              <a:t>A, </a:t>
            </a:r>
            <a:r>
              <a:rPr lang="zh-CN" altLang="en-US" dirty="0"/>
              <a:t>模型状态转化概率矩阵</a:t>
            </a:r>
            <a:r>
              <a:rPr lang="en-US" altLang="zh-CN" dirty="0"/>
              <a:t>P, </a:t>
            </a:r>
            <a:r>
              <a:rPr lang="zh-CN" altLang="en-US" dirty="0"/>
              <a:t>即时奖励</a:t>
            </a:r>
            <a:r>
              <a:rPr lang="en-US" altLang="zh-CN" dirty="0"/>
              <a:t>R</a:t>
            </a:r>
            <a:r>
              <a:rPr lang="zh-CN" altLang="en-US" dirty="0"/>
              <a:t>，衰减因子</a:t>
            </a:r>
            <a:r>
              <a:rPr lang="en-US" altLang="zh-CN" dirty="0"/>
              <a:t>γ,  </a:t>
            </a:r>
            <a:r>
              <a:rPr lang="zh-CN" altLang="en-US" dirty="0"/>
              <a:t>给定策略</a:t>
            </a:r>
            <a:r>
              <a:rPr lang="en-US" altLang="zh-CN" dirty="0"/>
              <a:t>π</a:t>
            </a:r>
            <a:r>
              <a:rPr lang="zh-CN" altLang="en-US" dirty="0"/>
              <a:t>， 求解该策略的状态价值函数</a:t>
            </a:r>
            <a:r>
              <a:rPr lang="en-US" altLang="zh-CN" dirty="0"/>
              <a:t>v(π) </a:t>
            </a:r>
            <a:r>
              <a:rPr lang="zh-CN" altLang="en-US" dirty="0"/>
              <a:t>　　　　</a:t>
            </a:r>
            <a:endParaRPr lang="en-US" altLang="zh-CN" dirty="0"/>
          </a:p>
          <a:p>
            <a:r>
              <a:rPr lang="zh-CN" altLang="en-US" dirty="0"/>
              <a:t>第二个问题是控制，也就是求解最优的价值函数和策略。给定强化学习的</a:t>
            </a:r>
            <a:r>
              <a:rPr lang="en-US" altLang="zh-CN" dirty="0"/>
              <a:t>5</a:t>
            </a:r>
            <a:r>
              <a:rPr lang="zh-CN" altLang="en-US" dirty="0"/>
              <a:t>个要素：状态集</a:t>
            </a:r>
            <a:r>
              <a:rPr lang="en-US" altLang="zh-CN" dirty="0"/>
              <a:t>S, </a:t>
            </a:r>
            <a:r>
              <a:rPr lang="zh-CN" altLang="en-US" dirty="0"/>
              <a:t>动作集</a:t>
            </a:r>
            <a:r>
              <a:rPr lang="en-US" altLang="zh-CN" dirty="0"/>
              <a:t>A, </a:t>
            </a:r>
            <a:r>
              <a:rPr lang="zh-CN" altLang="en-US" dirty="0"/>
              <a:t>模型状态转化概率矩阵</a:t>
            </a:r>
            <a:r>
              <a:rPr lang="en-US" altLang="zh-CN" dirty="0"/>
              <a:t>P, </a:t>
            </a:r>
            <a:r>
              <a:rPr lang="zh-CN" altLang="en-US" dirty="0"/>
              <a:t>即时奖励</a:t>
            </a:r>
            <a:r>
              <a:rPr lang="en-US" altLang="zh-CN" dirty="0"/>
              <a:t>R</a:t>
            </a:r>
            <a:r>
              <a:rPr lang="zh-CN" altLang="en-US" dirty="0"/>
              <a:t>，衰减因子</a:t>
            </a:r>
            <a:r>
              <a:rPr lang="en-US" altLang="zh-CN" dirty="0"/>
              <a:t>γ, </a:t>
            </a:r>
            <a:r>
              <a:rPr lang="zh-CN" altLang="en-US" dirty="0"/>
              <a:t>求解最优的状态价值函数</a:t>
            </a:r>
            <a:r>
              <a:rPr lang="en-US" altLang="zh-CN" dirty="0"/>
              <a:t>v∗</a:t>
            </a:r>
            <a:r>
              <a:rPr lang="zh-CN" altLang="en-US" dirty="0"/>
              <a:t>和最优策略</a:t>
            </a:r>
            <a:r>
              <a:rPr lang="en-US" altLang="zh-CN" dirty="0"/>
              <a:t>π∗</a:t>
            </a:r>
            <a:r>
              <a:rPr lang="zh-CN" altLang="en-US" dirty="0"/>
              <a:t>　</a:t>
            </a:r>
            <a:endParaRPr lang="en-US" altLang="zh-CN" dirty="0"/>
          </a:p>
          <a:p>
            <a:r>
              <a:rPr lang="zh-CN" altLang="en-US" dirty="0"/>
              <a:t>策略评估的基本思路是从任意一个状态价值函数开始，依据给定的策略，结合贝尔曼期望方程、状态转移概率和奖励同步迭代更新状态价值函数，直至其收敛，得到该策略下最终的状态价值函数</a:t>
            </a:r>
            <a:endParaRPr lang="en-US" altLang="zh-CN" dirty="0"/>
          </a:p>
          <a:p>
            <a:r>
              <a:rPr lang="zh-CN" altLang="en-US" dirty="0"/>
              <a:t>策略迭代 个体在某个状态下选择的行为是其能够到达后续所有可能的状态中状态价值最大的那个状态。</a:t>
            </a:r>
            <a:endParaRPr lang="en-US" altLang="zh-CN" dirty="0"/>
          </a:p>
          <a:p>
            <a:endParaRPr lang="en-US" altLang="zh-CN" dirty="0"/>
          </a:p>
          <a:p>
            <a:r>
              <a:rPr lang="zh-CN" altLang="en-US" dirty="0"/>
              <a:t>然而，这在许多领域可能很难实现</a:t>
            </a:r>
            <a:endParaRPr lang="en-US" altLang="zh-CN" dirty="0"/>
          </a:p>
          <a:p>
            <a:endParaRPr lang="en-US" altLang="zh-CN" dirty="0"/>
          </a:p>
          <a:p>
            <a:r>
              <a:rPr lang="zh-CN" altLang="en-US" dirty="0"/>
              <a:t>由于这个原因，</a:t>
            </a:r>
            <a:r>
              <a:rPr lang="en-US" altLang="zh-CN" dirty="0"/>
              <a:t>RL</a:t>
            </a:r>
            <a:r>
              <a:rPr lang="zh-CN" altLang="en-US" dirty="0"/>
              <a:t>算法通常从与环境的离散时间步交互的经验中学习。</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4</a:t>
            </a:fld>
            <a:endParaRPr lang="zh-CN" altLang="en-US"/>
          </a:p>
        </p:txBody>
      </p:sp>
    </p:spTree>
    <p:extLst>
      <p:ext uri="{BB962C8B-B14F-4D97-AF65-F5344CB8AC3E}">
        <p14:creationId xmlns:p14="http://schemas.microsoft.com/office/powerpoint/2010/main" val="356898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RL</a:t>
            </a:r>
            <a:r>
              <a:rPr lang="zh-CN" altLang="en-US" dirty="0"/>
              <a:t>最著名的算法之一是</a:t>
            </a:r>
            <a:r>
              <a:rPr lang="en-US" altLang="zh-CN" dirty="0"/>
              <a:t>Q-</a:t>
            </a:r>
            <a:r>
              <a:rPr lang="zh-CN" altLang="en-US" dirty="0"/>
              <a:t>学习</a:t>
            </a:r>
            <a:r>
              <a:rPr lang="en-US" altLang="zh-CN" dirty="0"/>
              <a:t>[346]</a:t>
            </a:r>
            <a:r>
              <a:rPr lang="zh-CN" altLang="en-US" dirty="0"/>
              <a:t>。它是为固定的、单代理的、完全可观察的、具有离散动作的环境而设计的</a:t>
            </a:r>
            <a:endParaRPr lang="en-US" altLang="zh-CN" dirty="0"/>
          </a:p>
          <a:p>
            <a:endParaRPr lang="en-US" altLang="zh-CN" dirty="0"/>
          </a:p>
          <a:p>
            <a:r>
              <a:rPr lang="zh-CN" altLang="en-US" dirty="0"/>
              <a:t>每个表格条目ˆ</a:t>
            </a:r>
            <a:r>
              <a:rPr lang="en-US" altLang="zh-CN" dirty="0"/>
              <a:t>Q</a:t>
            </a:r>
            <a:r>
              <a:rPr lang="zh-CN" altLang="en-US" dirty="0"/>
              <a:t>（</a:t>
            </a:r>
            <a:r>
              <a:rPr lang="en-US" altLang="zh-CN" dirty="0"/>
              <a:t>s</a:t>
            </a:r>
            <a:r>
              <a:rPr lang="zh-CN" altLang="en-US" dirty="0"/>
              <a:t>，</a:t>
            </a:r>
            <a:r>
              <a:rPr lang="en-US" altLang="zh-CN" dirty="0"/>
              <a:t>a</a:t>
            </a:r>
            <a:r>
              <a:rPr lang="zh-CN" altLang="en-US" dirty="0"/>
              <a:t>）是对应最优</a:t>
            </a:r>
            <a:r>
              <a:rPr lang="en-US" altLang="zh-CN" dirty="0"/>
              <a:t>Q</a:t>
            </a:r>
            <a:r>
              <a:rPr lang="zh-CN" altLang="en-US" dirty="0"/>
              <a:t>的估计值∗ 函数，该函数将状态操作对映射到从状态</a:t>
            </a:r>
            <a:r>
              <a:rPr lang="en-US" altLang="zh-CN" dirty="0"/>
              <a:t>s</a:t>
            </a:r>
            <a:r>
              <a:rPr lang="zh-CN" altLang="en-US" dirty="0"/>
              <a:t>处的操作</a:t>
            </a:r>
            <a:r>
              <a:rPr lang="en-US" altLang="zh-CN" dirty="0"/>
              <a:t>a</a:t>
            </a:r>
            <a:r>
              <a:rPr lang="zh-CN" altLang="en-US" dirty="0"/>
              <a:t>开始并随后遵循最佳策略的未来奖励的折扣总和</a:t>
            </a:r>
            <a:endParaRPr lang="en-US" altLang="zh-CN" dirty="0"/>
          </a:p>
          <a:p>
            <a:endParaRPr lang="en-US" altLang="zh-CN" dirty="0"/>
          </a:p>
          <a:p>
            <a:r>
              <a:rPr lang="en-US" altLang="zh-CN" dirty="0"/>
              <a:t>Q-</a:t>
            </a:r>
            <a:r>
              <a:rPr lang="zh-CN" altLang="en-US" dirty="0"/>
              <a:t>学习被证明收敛于</a:t>
            </a:r>
            <a:r>
              <a:rPr lang="en-US" altLang="zh-CN" dirty="0"/>
              <a:t>Q∗ </a:t>
            </a:r>
            <a:r>
              <a:rPr lang="zh-CN" altLang="en-US" dirty="0"/>
              <a:t>如果状态空间和动作空间是离散且有限的，则学习速率之和为无穷大（因此每个状态</a:t>
            </a:r>
            <a:r>
              <a:rPr lang="en-US" altLang="zh-CN" dirty="0"/>
              <a:t>-</a:t>
            </a:r>
            <a:r>
              <a:rPr lang="zh-CN" altLang="en-US" dirty="0"/>
              <a:t>动作对都会被无限频繁地访问），学习速率的平方和为有限（这需要表明收敛的概率为</a:t>
            </a:r>
            <a:r>
              <a:rPr lang="en-US" altLang="zh-CN" dirty="0"/>
              <a:t>1</a:t>
            </a:r>
            <a:r>
              <a:rPr lang="zh-CN" altLang="en-US" dirty="0"/>
              <a:t>）</a:t>
            </a:r>
            <a:endParaRPr lang="en-US" altLang="zh-CN" dirty="0"/>
          </a:p>
          <a:p>
            <a:endParaRPr lang="en-US" altLang="zh-CN" dirty="0"/>
          </a:p>
          <a:p>
            <a:endParaRPr lang="en-US" altLang="zh-CN" dirty="0"/>
          </a:p>
          <a:p>
            <a:r>
              <a:rPr lang="zh-CN" altLang="en-US" dirty="0"/>
              <a:t>虽然</a:t>
            </a:r>
            <a:r>
              <a:rPr lang="en-US" altLang="zh-CN" dirty="0"/>
              <a:t>Q-learning</a:t>
            </a:r>
            <a:r>
              <a:rPr lang="zh-CN" altLang="en-US" dirty="0"/>
              <a:t>等表格</a:t>
            </a:r>
            <a:r>
              <a:rPr lang="en-US" altLang="zh-CN" dirty="0"/>
              <a:t>RL</a:t>
            </a:r>
            <a:r>
              <a:rPr lang="zh-CN" altLang="en-US" dirty="0"/>
              <a:t>方法在不受维度诅咒影响的领域取得了成功，但也存在许多局限性：在大型状态空间中学习的速度可能会非常慢，方法不能泛化（跨越状态空间），并且状态表示需要手动指定</a:t>
            </a:r>
            <a:endParaRPr lang="en-US" altLang="zh-CN" dirty="0"/>
          </a:p>
          <a:p>
            <a:r>
              <a:rPr lang="en-US" altLang="zh-CN" dirty="0"/>
              <a:t>DQ</a:t>
            </a:r>
            <a:r>
              <a:rPr lang="zh-CN" altLang="en-US" dirty="0"/>
              <a:t>使用深度神经网络进行函数近似</a:t>
            </a:r>
            <a:r>
              <a:rPr lang="en-US" altLang="zh-CN" dirty="0"/>
              <a:t>,</a:t>
            </a:r>
            <a:r>
              <a:rPr lang="zh-CN" altLang="en-US" dirty="0"/>
              <a:t>并维护经验重放（</a:t>
            </a:r>
            <a:r>
              <a:rPr lang="en-US" altLang="zh-CN" dirty="0"/>
              <a:t>ER</a:t>
            </a:r>
            <a:r>
              <a:rPr lang="zh-CN" altLang="en-US" dirty="0"/>
              <a:t>）缓冲区</a:t>
            </a:r>
            <a:endParaRPr lang="en-US" altLang="zh-CN" dirty="0"/>
          </a:p>
          <a:p>
            <a:r>
              <a:rPr lang="en-US" altLang="zh-CN" dirty="0"/>
              <a:t>DQN</a:t>
            </a:r>
            <a:r>
              <a:rPr lang="zh-CN" altLang="en-US" dirty="0"/>
              <a:t>保留了神经网络参数</a:t>
            </a:r>
            <a:r>
              <a:rPr lang="en-US" altLang="zh-CN" dirty="0"/>
              <a:t>θ</a:t>
            </a:r>
            <a:r>
              <a:rPr lang="zh-CN" altLang="en-US" dirty="0"/>
              <a:t>的额外副本−</a:t>
            </a:r>
            <a:r>
              <a:rPr lang="en-US" altLang="zh-CN" dirty="0"/>
              <a:t>, </a:t>
            </a:r>
            <a:r>
              <a:rPr lang="zh-CN" altLang="en-US" dirty="0"/>
              <a:t>对于目标网络，除了</a:t>
            </a:r>
            <a:r>
              <a:rPr lang="en-US" altLang="zh-CN" dirty="0"/>
              <a:t>θ</a:t>
            </a:r>
            <a:r>
              <a:rPr lang="zh-CN" altLang="en-US" dirty="0"/>
              <a:t>参数外，还要稳定学习</a:t>
            </a:r>
            <a:endParaRPr lang="en-US" altLang="zh-CN" dirty="0"/>
          </a:p>
          <a:p>
            <a:r>
              <a:rPr lang="en-US" altLang="zh-CN" dirty="0"/>
              <a:t>DQN</a:t>
            </a:r>
            <a:r>
              <a:rPr lang="zh-CN" altLang="en-US" dirty="0"/>
              <a:t>使用损耗函数最小化</a:t>
            </a:r>
            <a:r>
              <a:rPr lang="en-US" altLang="zh-CN" dirty="0"/>
              <a:t>Q</a:t>
            </a:r>
            <a:r>
              <a:rPr lang="zh-CN" altLang="en-US" dirty="0"/>
              <a:t>网络与其目标网络之间的均方误差（</a:t>
            </a:r>
            <a:r>
              <a:rPr lang="en-US" altLang="zh-CN" dirty="0"/>
              <a:t>MSE</a:t>
            </a:r>
            <a:r>
              <a:rPr lang="zh-CN" altLang="en-US" dirty="0"/>
              <a:t>）</a:t>
            </a:r>
            <a:endParaRPr lang="en-US" altLang="zh-CN" dirty="0"/>
          </a:p>
          <a:p>
            <a:r>
              <a:rPr lang="en-US" altLang="zh-CN" dirty="0"/>
              <a:t>DQN</a:t>
            </a:r>
            <a:r>
              <a:rPr lang="zh-CN" altLang="en-US" dirty="0"/>
              <a:t>在许多方面都得到了扩展，例如，通过使用双估计器</a:t>
            </a:r>
            <a:r>
              <a:rPr lang="en-US" altLang="zh-CN" dirty="0"/>
              <a:t>[130]</a:t>
            </a:r>
            <a:r>
              <a:rPr lang="zh-CN" altLang="en-US" dirty="0"/>
              <a:t>来减少双</a:t>
            </a:r>
            <a:r>
              <a:rPr lang="en-US" altLang="zh-CN" dirty="0"/>
              <a:t>DQ</a:t>
            </a:r>
            <a:r>
              <a:rPr lang="zh-CN" altLang="en-US" dirty="0"/>
              <a:t>的高估偏差</a:t>
            </a:r>
            <a:endParaRPr lang="en-US" altLang="zh-CN" dirty="0"/>
          </a:p>
          <a:p>
            <a:r>
              <a:rPr lang="zh-CN" altLang="en-US" dirty="0"/>
              <a:t>通过使用双</a:t>
            </a:r>
            <a:r>
              <a:rPr lang="en-US" altLang="zh-CN" dirty="0"/>
              <a:t>DQN</a:t>
            </a:r>
            <a:r>
              <a:rPr lang="zh-CN" altLang="en-US" dirty="0"/>
              <a:t>架构分解</a:t>
            </a:r>
            <a:r>
              <a:rPr lang="en-US" altLang="zh-CN" dirty="0"/>
              <a:t>Q</a:t>
            </a:r>
            <a:r>
              <a:rPr lang="zh-CN" altLang="en-US" dirty="0"/>
              <a:t>函数</a:t>
            </a:r>
            <a:r>
              <a:rPr lang="en-US" altLang="zh-CN" dirty="0"/>
              <a:t>[345]</a:t>
            </a:r>
            <a:r>
              <a:rPr lang="zh-CN" altLang="en-US" dirty="0"/>
              <a:t>，其中学习两个流，一个估计状态值，另一个估计优势，这些在最后一层中组合形成</a:t>
            </a:r>
            <a:r>
              <a:rPr lang="en-US" altLang="zh-CN" dirty="0"/>
              <a:t>Q</a:t>
            </a:r>
            <a:r>
              <a:rPr lang="zh-CN" altLang="en-US" dirty="0"/>
              <a:t>值</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5</a:t>
            </a:fld>
            <a:endParaRPr lang="zh-CN" altLang="en-US"/>
          </a:p>
        </p:txBody>
      </p:sp>
    </p:spTree>
    <p:extLst>
      <p:ext uri="{BB962C8B-B14F-4D97-AF65-F5344CB8AC3E}">
        <p14:creationId xmlns:p14="http://schemas.microsoft.com/office/powerpoint/2010/main" val="146615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策略参数的学习是通过跟踪某些性能度量的梯度和梯度下降来实现的</a:t>
            </a:r>
            <a:endParaRPr lang="en-US" altLang="zh-CN" dirty="0"/>
          </a:p>
          <a:p>
            <a:endParaRPr lang="en-US" altLang="zh-CN" dirty="0"/>
          </a:p>
          <a:p>
            <a:r>
              <a:rPr lang="zh-CN" altLang="en-US" dirty="0"/>
              <a:t>一个主要限制是策略梯度方法可能具有高方差</a:t>
            </a:r>
            <a:endParaRPr lang="en-US" altLang="zh-CN" dirty="0"/>
          </a:p>
          <a:p>
            <a:r>
              <a:rPr lang="zh-CN" altLang="en-US" dirty="0"/>
              <a:t>策略梯度更新可以推广到包括与状态的任意基线的比较</a:t>
            </a:r>
            <a:endParaRPr lang="en-US" altLang="zh-CN" dirty="0"/>
          </a:p>
          <a:p>
            <a:endParaRPr lang="en-US" altLang="zh-CN" dirty="0"/>
          </a:p>
          <a:p>
            <a:r>
              <a:rPr lang="zh-CN" altLang="en-US" dirty="0"/>
              <a:t>基线保持更新的预期值不变，但它可能会对其方差产生影响</a:t>
            </a:r>
            <a:endParaRPr lang="en-US" altLang="zh-CN" dirty="0"/>
          </a:p>
          <a:p>
            <a:r>
              <a:rPr lang="zh-CN" altLang="en-US" dirty="0"/>
              <a:t>基线的自然选择是学习状态值函数，这减少了方差</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6</a:t>
            </a:fld>
            <a:endParaRPr lang="zh-CN" altLang="en-US"/>
          </a:p>
        </p:txBody>
      </p:sp>
    </p:spTree>
    <p:extLst>
      <p:ext uri="{BB962C8B-B14F-4D97-AF65-F5344CB8AC3E}">
        <p14:creationId xmlns:p14="http://schemas.microsoft.com/office/powerpoint/2010/main" val="2709645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在经典的 </a:t>
            </a:r>
            <a:r>
              <a:rPr lang="en-US" altLang="zh-CN" dirty="0"/>
              <a:t>PG </a:t>
            </a:r>
            <a:r>
              <a:rPr lang="zh-CN" altLang="en-US" dirty="0"/>
              <a:t>算法中，我们一般使用梯度上升来更新参数  进而获取优化的策略。但是我们  参数即更新步长的选取，会对策略优化产生很大的影响。当步长选择不合适的时候，会产生一个更不好的策略，再用这个不好的策略采样学习，可能会导致更差的效果。因此如何选择一个合适的更新步长就显得很关键了。我们的目光不必拘泥于步长本身，而是应该找到一个方法，使得策略更新之后，回报函数的值是单调不减的，这就是我们的目标。</a:t>
            </a:r>
            <a:r>
              <a:rPr lang="en-US" altLang="zh-CN" dirty="0"/>
              <a:t>TRPO </a:t>
            </a:r>
            <a:r>
              <a:rPr lang="zh-CN" altLang="en-US" dirty="0"/>
              <a:t>方法就是在 </a:t>
            </a:r>
            <a:r>
              <a:rPr lang="en-US" altLang="zh-CN" dirty="0"/>
              <a:t>PG </a:t>
            </a:r>
            <a:r>
              <a:rPr lang="zh-CN" altLang="en-US" dirty="0"/>
              <a:t>的基础上利用了 </a:t>
            </a:r>
            <a:r>
              <a:rPr lang="en-US" altLang="zh-CN" dirty="0"/>
              <a:t>Trust Region </a:t>
            </a:r>
            <a:r>
              <a:rPr lang="zh-CN" altLang="en-US" dirty="0"/>
              <a:t>的优化方法，实现了这个目标。</a:t>
            </a:r>
            <a:endParaRPr lang="en-US" altLang="zh-CN" dirty="0"/>
          </a:p>
          <a:p>
            <a:endParaRPr lang="en-US" altLang="zh-CN" dirty="0"/>
          </a:p>
          <a:p>
            <a:r>
              <a:rPr lang="zh-CN" altLang="en-US" dirty="0"/>
              <a:t>累计回报期望（优化目标）：</a:t>
            </a:r>
            <a:endParaRPr lang="en-US" altLang="zh-CN" dirty="0"/>
          </a:p>
          <a:p>
            <a:r>
              <a:rPr lang="zh-CN" altLang="en-US" dirty="0"/>
              <a:t>优势函数</a:t>
            </a:r>
            <a:r>
              <a:rPr lang="en-US" altLang="zh-CN" dirty="0"/>
              <a:t>(</a:t>
            </a:r>
            <a:r>
              <a:rPr lang="zh-CN" altLang="en-US" dirty="0"/>
              <a:t>表示在某状态下，采取某动作的相对价值优势</a:t>
            </a:r>
            <a:r>
              <a:rPr lang="en-US" altLang="zh-CN" dirty="0"/>
              <a:t>)</a:t>
            </a:r>
            <a:r>
              <a:rPr lang="zh-CN" altLang="en-US" dirty="0"/>
              <a:t>：</a:t>
            </a:r>
            <a:endParaRPr lang="en-US" altLang="zh-CN" dirty="0"/>
          </a:p>
          <a:p>
            <a:endParaRPr lang="en-US" altLang="zh-CN" dirty="0"/>
          </a:p>
          <a:p>
            <a:r>
              <a:rPr lang="zh-CN" altLang="en-US" dirty="0"/>
              <a:t>那么我们的目标，使得回报函数的值单调不减就可以转化为</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7</a:t>
            </a:fld>
            <a:endParaRPr lang="zh-CN" altLang="en-US"/>
          </a:p>
        </p:txBody>
      </p:sp>
    </p:spTree>
    <p:extLst>
      <p:ext uri="{BB962C8B-B14F-4D97-AF65-F5344CB8AC3E}">
        <p14:creationId xmlns:p14="http://schemas.microsoft.com/office/powerpoint/2010/main" val="4190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深度强化学习（</a:t>
            </a:r>
            <a:r>
              <a:rPr lang="en-US" altLang="zh-CN" dirty="0"/>
              <a:t>RL</a:t>
            </a:r>
            <a:r>
              <a:rPr lang="zh-CN" altLang="en-US" dirty="0"/>
              <a:t>）近年来取得了显著的成绩。这导致应用程序和方法的数量急剧增加。最近的工作探索了单智能体场景之外的学习，并考虑了多智能体学习（</a:t>
            </a:r>
            <a:r>
              <a:rPr lang="en-US" altLang="zh-CN" dirty="0"/>
              <a:t>MAL</a:t>
            </a:r>
            <a:r>
              <a:rPr lang="zh-CN" altLang="en-US" dirty="0"/>
              <a:t>）场景。初步结果表明，在复杂的多智能体领域取得了成功，但仍有一些挑战需要解决。本文的主要目的是提供当前多智能体深度强化学习（</a:t>
            </a:r>
            <a:r>
              <a:rPr lang="en-US" altLang="zh-CN" dirty="0"/>
              <a:t>MDRL</a:t>
            </a:r>
            <a:r>
              <a:rPr lang="zh-CN" altLang="en-US" dirty="0"/>
              <a:t>）文献的清晰概述。</a:t>
            </a:r>
            <a:endParaRPr lang="en-US" altLang="zh-CN" dirty="0"/>
          </a:p>
          <a:p>
            <a:endParaRPr lang="en-US" altLang="zh-CN" dirty="0"/>
          </a:p>
          <a:p>
            <a:r>
              <a:rPr lang="zh-CN" altLang="en-US" dirty="0"/>
              <a:t>首先，我们简要回顾了</a:t>
            </a:r>
            <a:r>
              <a:rPr lang="en-US" altLang="zh-CN" dirty="0"/>
              <a:t>RL</a:t>
            </a:r>
            <a:r>
              <a:rPr lang="zh-CN" altLang="en-US" dirty="0"/>
              <a:t>中的关键算法，如</a:t>
            </a:r>
            <a:r>
              <a:rPr lang="en-US" altLang="zh-CN" dirty="0"/>
              <a:t>Q-</a:t>
            </a:r>
            <a:r>
              <a:rPr lang="zh-CN" altLang="en-US" dirty="0"/>
              <a:t>学习和强化</a:t>
            </a:r>
            <a:endParaRPr lang="en-US" altLang="zh-CN" dirty="0"/>
          </a:p>
          <a:p>
            <a:endParaRPr lang="en-US" altLang="zh-CN" dirty="0"/>
          </a:p>
          <a:p>
            <a:r>
              <a:rPr lang="zh-CN" altLang="en-US" dirty="0"/>
              <a:t>之后，我们介绍了</a:t>
            </a:r>
            <a:r>
              <a:rPr lang="en-US" altLang="zh-CN" dirty="0"/>
              <a:t>multiagent</a:t>
            </a:r>
            <a:r>
              <a:rPr lang="zh-CN" altLang="en-US" dirty="0"/>
              <a:t>环境，并概述主要挑战和结果</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8</a:t>
            </a:fld>
            <a:endParaRPr lang="zh-CN" altLang="en-US"/>
          </a:p>
        </p:txBody>
      </p:sp>
    </p:spTree>
    <p:extLst>
      <p:ext uri="{BB962C8B-B14F-4D97-AF65-F5344CB8AC3E}">
        <p14:creationId xmlns:p14="http://schemas.microsoft.com/office/powerpoint/2010/main" val="2557193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多智能体环境中的学习本质上比单智能体环境中的学习更复杂，因为智能体与环境同时交互，并且可能相互交互</a:t>
            </a:r>
            <a:endParaRPr lang="en-US" altLang="zh-CN" dirty="0"/>
          </a:p>
          <a:p>
            <a:endParaRPr lang="en-US" altLang="zh-CN" dirty="0"/>
          </a:p>
          <a:p>
            <a:r>
              <a:rPr lang="zh-CN" altLang="en-US" dirty="0"/>
              <a:t>为了从代理的局部视角理解多代理域是非平稳的，考虑一个简单的随机（也称为马尔可夫）游戏（</a:t>
            </a:r>
            <a:r>
              <a:rPr lang="en-US" altLang="zh-CN" dirty="0"/>
              <a:t>S</a:t>
            </a:r>
            <a:r>
              <a:rPr lang="zh-CN" altLang="en-US" dirty="0"/>
              <a:t>，</a:t>
            </a:r>
            <a:r>
              <a:rPr lang="en-US" altLang="zh-CN" dirty="0"/>
              <a:t>N</a:t>
            </a:r>
            <a:r>
              <a:rPr lang="zh-CN" altLang="en-US" dirty="0"/>
              <a:t>，</a:t>
            </a:r>
            <a:r>
              <a:rPr lang="en-US" altLang="zh-CN" dirty="0"/>
              <a:t>A</a:t>
            </a:r>
            <a:r>
              <a:rPr lang="zh-CN" altLang="en-US" dirty="0"/>
              <a:t>，</a:t>
            </a:r>
            <a:r>
              <a:rPr lang="en-US" altLang="zh-CN" dirty="0"/>
              <a:t>T</a:t>
            </a:r>
            <a:r>
              <a:rPr lang="zh-CN" altLang="en-US" dirty="0"/>
              <a:t>，</a:t>
            </a:r>
            <a:r>
              <a:rPr lang="en-US" altLang="zh-CN" dirty="0"/>
              <a:t>R</a:t>
            </a:r>
            <a:r>
              <a:rPr lang="zh-CN" altLang="en-US" dirty="0"/>
              <a:t>），这可以被看作是</a:t>
            </a:r>
            <a:r>
              <a:rPr lang="en-US" altLang="zh-CN" dirty="0"/>
              <a:t>MDP</a:t>
            </a:r>
            <a:r>
              <a:rPr lang="zh-CN" altLang="en-US" dirty="0"/>
              <a:t>到多个代理的扩展。</a:t>
            </a:r>
            <a:endParaRPr lang="en-US" altLang="zh-CN" dirty="0"/>
          </a:p>
          <a:p>
            <a:r>
              <a:rPr lang="zh-CN" altLang="en-US" dirty="0"/>
              <a:t>一个关键区别是，转移函数</a:t>
            </a:r>
            <a:r>
              <a:rPr lang="en-US" altLang="zh-CN" dirty="0"/>
              <a:t>T</a:t>
            </a:r>
            <a:r>
              <a:rPr lang="zh-CN" altLang="en-US" dirty="0"/>
              <a:t>和奖励函数</a:t>
            </a:r>
            <a:r>
              <a:rPr lang="en-US" altLang="zh-CN" dirty="0"/>
              <a:t>R</a:t>
            </a:r>
            <a:r>
              <a:rPr lang="zh-CN" altLang="en-US" dirty="0"/>
              <a:t>取决于所有</a:t>
            </a:r>
            <a:r>
              <a:rPr lang="en-US" altLang="zh-CN" dirty="0"/>
              <a:t>N</a:t>
            </a:r>
            <a:r>
              <a:rPr lang="zh-CN" altLang="en-US" dirty="0"/>
              <a:t>个代理的动作</a:t>
            </a:r>
            <a:r>
              <a:rPr lang="en-US" altLang="zh-CN" dirty="0"/>
              <a:t>A=A1×·AN</a:t>
            </a:r>
            <a:r>
              <a:rPr lang="zh-CN" altLang="en-US" dirty="0"/>
              <a:t>，这意味着</a:t>
            </a:r>
            <a:r>
              <a:rPr lang="en-US" altLang="zh-CN" dirty="0"/>
              <a:t>R=R1×·RN</a:t>
            </a:r>
            <a:r>
              <a:rPr lang="zh-CN" altLang="en-US" dirty="0"/>
              <a:t>和</a:t>
            </a:r>
            <a:r>
              <a:rPr lang="en-US" altLang="zh-CN" dirty="0"/>
              <a:t>T=S×A1×·AN</a:t>
            </a:r>
            <a:r>
              <a:rPr lang="zh-CN" altLang="en-US" dirty="0"/>
              <a:t>。</a:t>
            </a:r>
            <a:endParaRPr lang="en-US" altLang="zh-CN" dirty="0"/>
          </a:p>
          <a:p>
            <a:r>
              <a:rPr lang="zh-CN" altLang="en-US" dirty="0"/>
              <a:t>给定一个学习代理</a:t>
            </a:r>
            <a:r>
              <a:rPr lang="en-US" altLang="zh-CN" dirty="0" err="1"/>
              <a:t>i</a:t>
            </a:r>
            <a:r>
              <a:rPr lang="zh-CN" altLang="en-US" dirty="0"/>
              <a:t>并使用通用速记符号−</a:t>
            </a:r>
            <a:r>
              <a:rPr lang="en-US" altLang="zh-CN" dirty="0" err="1"/>
              <a:t>i</a:t>
            </a:r>
            <a:r>
              <a:rPr lang="en-US" altLang="zh-CN" dirty="0"/>
              <a:t>=N\{</a:t>
            </a:r>
            <a:r>
              <a:rPr lang="en-US" altLang="zh-CN" dirty="0" err="1"/>
              <a:t>i</a:t>
            </a:r>
            <a:r>
              <a:rPr lang="en-US" altLang="zh-CN" dirty="0"/>
              <a:t>}</a:t>
            </a:r>
            <a:r>
              <a:rPr lang="zh-CN" altLang="en-US" dirty="0"/>
              <a:t>对于对手集，值函数现在取决于联合动作</a:t>
            </a:r>
            <a:r>
              <a:rPr lang="en-US" altLang="zh-CN" dirty="0"/>
              <a:t>a=</a:t>
            </a:r>
            <a:r>
              <a:rPr lang="zh-CN" altLang="en-US" dirty="0"/>
              <a:t>（</a:t>
            </a:r>
            <a:r>
              <a:rPr lang="en-US" altLang="zh-CN" dirty="0"/>
              <a:t>ai</a:t>
            </a:r>
            <a:r>
              <a:rPr lang="zh-CN" altLang="en-US" dirty="0"/>
              <a:t>，</a:t>
            </a:r>
            <a:r>
              <a:rPr lang="en-US" altLang="zh-CN" dirty="0"/>
              <a:t>a−(</a:t>
            </a:r>
            <a:r>
              <a:rPr lang="en-US" altLang="zh-CN" dirty="0" err="1"/>
              <a:t>i</a:t>
            </a:r>
            <a:r>
              <a:rPr lang="en-US" altLang="zh-CN" dirty="0"/>
              <a:t>)</a:t>
            </a:r>
            <a:r>
              <a:rPr lang="zh-CN" altLang="en-US" dirty="0"/>
              <a:t>及联合政策</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9</a:t>
            </a:fld>
            <a:endParaRPr lang="zh-CN" altLang="en-US"/>
          </a:p>
        </p:txBody>
      </p:sp>
    </p:spTree>
    <p:extLst>
      <p:ext uri="{BB962C8B-B14F-4D97-AF65-F5344CB8AC3E}">
        <p14:creationId xmlns:p14="http://schemas.microsoft.com/office/powerpoint/2010/main" val="2339950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13"/>
          <p:cNvSpPr>
            <a:spLocks noGrp="1"/>
          </p:cNvSpPr>
          <p:nvPr>
            <p:ph type="title"/>
          </p:nvPr>
        </p:nvSpPr>
        <p:spPr>
          <a:xfrm>
            <a:off x="628649" y="2227263"/>
            <a:ext cx="7886700" cy="1325563"/>
          </a:xfrm>
          <a:prstGeom prst="rect">
            <a:avLst/>
          </a:prstGeom>
        </p:spPr>
        <p:txBody>
          <a:bodyPr/>
          <a:lstStyle>
            <a:lvl1pPr algn="ctr">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zh-CN" altLang="en-US" dirty="0"/>
              <a:t>单击此处编辑母版标题样式</a:t>
            </a:r>
          </a:p>
        </p:txBody>
      </p:sp>
      <p:grpSp>
        <p:nvGrpSpPr>
          <p:cNvPr id="22" name="Group 6"/>
          <p:cNvGrpSpPr/>
          <p:nvPr userDrawn="1"/>
        </p:nvGrpSpPr>
        <p:grpSpPr>
          <a:xfrm>
            <a:off x="1" y="0"/>
            <a:ext cx="9143999" cy="1188814"/>
            <a:chOff x="-74646" y="1716833"/>
            <a:chExt cx="12192000" cy="1614196"/>
          </a:xfrm>
        </p:grpSpPr>
        <p:grpSp>
          <p:nvGrpSpPr>
            <p:cNvPr id="23" name="Group 1"/>
            <p:cNvGrpSpPr/>
            <p:nvPr/>
          </p:nvGrpSpPr>
          <p:grpSpPr>
            <a:xfrm>
              <a:off x="-74646" y="1716833"/>
              <a:ext cx="12192000" cy="1614196"/>
              <a:chOff x="0" y="0"/>
              <a:chExt cx="12192000" cy="1287624"/>
            </a:xfrm>
          </p:grpSpPr>
          <p:pic>
            <p:nvPicPr>
              <p:cNvPr id="25" name="image 101"/>
              <p:cNvPicPr>
                <a:picLocks noChangeAspect="1"/>
              </p:cNvPicPr>
              <p:nvPr/>
            </p:nvPicPr>
            <p:blipFill>
              <a:blip r:embed="rId2">
                <a:alphaModFix amt="14901"/>
              </a:blip>
              <a:srcRect/>
              <a:stretch>
                <a:fillRect/>
              </a:stretch>
            </p:blipFill>
            <p:spPr>
              <a:xfrm>
                <a:off x="0" y="0"/>
                <a:ext cx="12192000" cy="1287624"/>
              </a:xfrm>
              <a:prstGeom prst="rect">
                <a:avLst/>
              </a:prstGeom>
            </p:spPr>
          </p:pic>
          <p:pic>
            <p:nvPicPr>
              <p:cNvPr id="26" name="image 102"/>
              <p:cNvPicPr>
                <a:picLocks noChangeAspect="1"/>
              </p:cNvPicPr>
              <p:nvPr/>
            </p:nvPicPr>
            <p:blipFill>
              <a:blip r:embed="rId3">
                <a:alphaModFix amt="45882"/>
              </a:blip>
              <a:srcRect/>
              <a:stretch>
                <a:fillRect/>
              </a:stretch>
            </p:blipFill>
            <p:spPr>
              <a:xfrm>
                <a:off x="0" y="0"/>
                <a:ext cx="12192000" cy="1184988"/>
              </a:xfrm>
              <a:prstGeom prst="rect">
                <a:avLst/>
              </a:prstGeom>
            </p:spPr>
          </p:pic>
          <p:pic>
            <p:nvPicPr>
              <p:cNvPr id="27" name="image 103"/>
              <p:cNvPicPr>
                <a:picLocks noChangeAspect="1"/>
              </p:cNvPicPr>
              <p:nvPr/>
            </p:nvPicPr>
            <p:blipFill>
              <a:blip r:embed="rId4"/>
              <a:srcRect/>
              <a:stretch>
                <a:fillRect/>
              </a:stretch>
            </p:blipFill>
            <p:spPr>
              <a:xfrm>
                <a:off x="0" y="0"/>
                <a:ext cx="12192000" cy="1033638"/>
              </a:xfrm>
              <a:prstGeom prst="rect">
                <a:avLst/>
              </a:prstGeom>
            </p:spPr>
          </p:pic>
        </p:grpSp>
        <p:pic>
          <p:nvPicPr>
            <p:cNvPr id="2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630" y="1780796"/>
              <a:ext cx="4000500" cy="990600"/>
            </a:xfrm>
            <a:prstGeom prst="rect">
              <a:avLst/>
            </a:prstGeom>
          </p:spPr>
        </p:pic>
      </p:grpSp>
      <p:pic>
        <p:nvPicPr>
          <p:cNvPr id="1026" name="Picture 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7068" t="3319" r="6583" b="7652"/>
          <a:stretch>
            <a:fillRect/>
          </a:stretch>
        </p:blipFill>
        <p:spPr bwMode="auto">
          <a:xfrm>
            <a:off x="5436524" y="3956858"/>
            <a:ext cx="3707476" cy="2901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698" y="669815"/>
            <a:ext cx="1421193" cy="494616"/>
          </a:xfrm>
          <a:prstGeom prst="rect">
            <a:avLst/>
          </a:prstGeom>
        </p:spPr>
      </p:pic>
      <p:sp>
        <p:nvSpPr>
          <p:cNvPr id="10" name="内容占位符 2"/>
          <p:cNvSpPr>
            <a:spLocks noGrp="1"/>
          </p:cNvSpPr>
          <p:nvPr>
            <p:ph sz="half" idx="1"/>
          </p:nvPr>
        </p:nvSpPr>
        <p:spPr>
          <a:xfrm>
            <a:off x="285750" y="1524000"/>
            <a:ext cx="8715406" cy="4964668"/>
          </a:xfrm>
          <a:prstGeom prst="rect">
            <a:avLst/>
          </a:prstGeom>
        </p:spPr>
        <p:txBody>
          <a:bodyPr/>
          <a:lstStyle>
            <a:lvl1pPr marL="189230" indent="-193040">
              <a:buClr>
                <a:srgbClr val="FF0000"/>
              </a:buClr>
              <a:buFont typeface="Wingdings" panose="05000000000000000000" pitchFamily="2" charset="2"/>
              <a:buChar char="l"/>
              <a:defRPr kumimoji="1" lang="zh-CN" altLang="en-US" sz="2800" dirty="0" smtClean="0">
                <a:solidFill>
                  <a:srgbClr val="88A9E3"/>
                </a:solidFill>
                <a:latin typeface="黑体" panose="02010609060101010101" pitchFamily="49" charset="-122"/>
                <a:ea typeface="黑体" panose="02010609060101010101" pitchFamily="49" charset="-122"/>
                <a:cs typeface="Times New Roman" panose="02020603050405020304" pitchFamily="18" charset="0"/>
              </a:defRPr>
            </a:lvl1pPr>
            <a:lvl2pPr marL="405130" indent="-160655">
              <a:buClr>
                <a:srgbClr val="800080"/>
              </a:buClr>
              <a:buSzPct val="70000"/>
              <a:buFont typeface="Arial Black" panose="020B0A04020102020204" pitchFamily="34" charset="0"/>
              <a:buChar char="―"/>
              <a:defRPr sz="2000">
                <a:solidFill>
                  <a:srgbClr val="88A9E3"/>
                </a:solidFill>
                <a:latin typeface="宋体" panose="02010600030101010101" pitchFamily="2" charset="-122"/>
                <a:ea typeface="宋体" panose="02010600030101010101" pitchFamily="2" charset="-122"/>
              </a:defRPr>
            </a:lvl2pPr>
            <a:lvl3pPr marL="760730" indent="-257175">
              <a:buFont typeface="Wingdings" panose="05000000000000000000" pitchFamily="2" charset="2"/>
              <a:buChar char="l"/>
              <a:defRPr kumimoji="1" lang="zh-CN" altLang="en-US" sz="1600" dirty="0" smtClean="0">
                <a:solidFill>
                  <a:srgbClr val="88A9E3"/>
                </a:solidFill>
                <a:latin typeface="宋体" panose="02010600030101010101" pitchFamily="2" charset="-122"/>
                <a:ea typeface="宋体" panose="02010600030101010101" pitchFamily="2" charset="-122"/>
              </a:defRPr>
            </a:lvl3pPr>
            <a:lvl4pPr>
              <a:defRPr sz="1200">
                <a:solidFill>
                  <a:srgbClr val="88A9E3"/>
                </a:solidFill>
                <a:latin typeface="宋体" panose="02010600030101010101" pitchFamily="2" charset="-122"/>
                <a:ea typeface="宋体" panose="02010600030101010101" pitchFamily="2" charset="-122"/>
              </a:defRPr>
            </a:lvl4pPr>
            <a:lvl5pPr>
              <a:defRPr sz="1050">
                <a:solidFill>
                  <a:srgbClr val="88A9E3"/>
                </a:solidFill>
                <a:latin typeface="宋体" panose="02010600030101010101" pitchFamily="2" charset="-122"/>
                <a:ea typeface="宋体" panose="02010600030101010101" pitchFamily="2" charset="-122"/>
              </a:defRPr>
            </a:lvl5pPr>
            <a:lvl6pPr>
              <a:defRPr sz="1015"/>
            </a:lvl6pPr>
            <a:lvl7pPr>
              <a:defRPr sz="1015"/>
            </a:lvl7pPr>
            <a:lvl8pPr>
              <a:defRPr sz="1015"/>
            </a:lvl8pPr>
            <a:lvl9pPr>
              <a:defRPr sz="10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7"/>
          <p:cNvSpPr txBox="1"/>
          <p:nvPr userDrawn="1"/>
        </p:nvSpPr>
        <p:spPr>
          <a:xfrm>
            <a:off x="8513398" y="6472279"/>
            <a:ext cx="497252" cy="400110"/>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84289205-BD0D-40BE-B82D-F9D2BBC49131}" type="slidenum">
              <a:rPr lang="zh-CN" altLang="en-US" sz="2000" smtClean="0"/>
              <a:t>‹#›</a:t>
            </a:fld>
            <a:endParaRPr lang="zh-CN" altLang="en-US" sz="2000" dirty="0"/>
          </a:p>
        </p:txBody>
      </p:sp>
      <p:sp>
        <p:nvSpPr>
          <p:cNvPr id="12" name="标题 1"/>
          <p:cNvSpPr>
            <a:spLocks noGrp="1"/>
          </p:cNvSpPr>
          <p:nvPr>
            <p:ph type="title"/>
          </p:nvPr>
        </p:nvSpPr>
        <p:spPr>
          <a:xfrm>
            <a:off x="3214710" y="571480"/>
            <a:ext cx="5786446" cy="585806"/>
          </a:xfrm>
          <a:prstGeom prst="rect">
            <a:avLst/>
          </a:prstGeom>
        </p:spPr>
        <p:txBody>
          <a:bodyPr/>
          <a:lstStyle>
            <a:lvl1pPr algn="r">
              <a:defRPr kumimoji="1" lang="zh-CN" altLang="en-US" sz="3200" b="1" dirty="0">
                <a:solidFill>
                  <a:srgbClr val="4C7BD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r>
              <a:rPr lang="zh-CN" altLang="en-US" dirty="0"/>
              <a:t>单击此处编辑母版标题样式</a:t>
            </a:r>
          </a:p>
        </p:txBody>
      </p:sp>
      <p:sp>
        <p:nvSpPr>
          <p:cNvPr id="13" name="Line 7"/>
          <p:cNvSpPr>
            <a:spLocks noChangeShapeType="1"/>
          </p:cNvSpPr>
          <p:nvPr userDrawn="1"/>
        </p:nvSpPr>
        <p:spPr bwMode="auto">
          <a:xfrm>
            <a:off x="400051" y="1171576"/>
            <a:ext cx="8610600" cy="0"/>
          </a:xfrm>
          <a:prstGeom prst="line">
            <a:avLst/>
          </a:prstGeom>
          <a:noFill/>
          <a:ln w="76200">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sz="1015" dirty="0"/>
          </a:p>
        </p:txBody>
      </p:sp>
      <p:sp>
        <p:nvSpPr>
          <p:cNvPr id="2" name="矩形 1"/>
          <p:cNvSpPr/>
          <p:nvPr userDrawn="1"/>
        </p:nvSpPr>
        <p:spPr>
          <a:xfrm>
            <a:off x="130628" y="1033627"/>
            <a:ext cx="269422" cy="27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9"/>
          <p:cNvCxnSpPr/>
          <p:nvPr userDrawn="1"/>
        </p:nvCxnSpPr>
        <p:spPr>
          <a:xfrm>
            <a:off x="400050" y="1171576"/>
            <a:ext cx="8610600" cy="0"/>
          </a:xfrm>
          <a:prstGeom prst="line">
            <a:avLst/>
          </a:prstGeom>
          <a:ln w="76200">
            <a:solidFill>
              <a:srgbClr val="5280D3"/>
            </a:solidFill>
          </a:ln>
        </p:spPr>
        <p:style>
          <a:lnRef idx="1">
            <a:schemeClr val="accent1"/>
          </a:lnRef>
          <a:fillRef idx="0">
            <a:schemeClr val="accent1"/>
          </a:fillRef>
          <a:effectRef idx="0">
            <a:schemeClr val="accent1"/>
          </a:effectRef>
          <a:fontRef idx="minor">
            <a:schemeClr val="tx1"/>
          </a:fontRef>
        </p:style>
      </p:cxnSp>
      <p:sp>
        <p:nvSpPr>
          <p:cNvPr id="17" name="Arc 25"/>
          <p:cNvSpPr/>
          <p:nvPr userDrawn="1"/>
        </p:nvSpPr>
        <p:spPr>
          <a:xfrm flipH="1">
            <a:off x="468362" y="499935"/>
            <a:ext cx="2425700" cy="1067383"/>
          </a:xfrm>
          <a:custGeom>
            <a:avLst/>
            <a:gdLst>
              <a:gd name="connsiteX0" fmla="*/ 157196 w 3834882"/>
              <a:gd name="connsiteY0" fmla="*/ 627808 h 2080694"/>
              <a:gd name="connsiteX1" fmla="*/ 2037485 w 3834882"/>
              <a:gd name="connsiteY1" fmla="*/ 2041 h 2080694"/>
              <a:gd name="connsiteX2" fmla="*/ 3834881 w 3834882"/>
              <a:gd name="connsiteY2" fmla="*/ 1040347 h 2080694"/>
              <a:gd name="connsiteX3" fmla="*/ 1917441 w 3834882"/>
              <a:gd name="connsiteY3" fmla="*/ 1040347 h 2080694"/>
              <a:gd name="connsiteX4" fmla="*/ 157196 w 3834882"/>
              <a:gd name="connsiteY4" fmla="*/ 627808 h 2080694"/>
              <a:gd name="connsiteX0-1" fmla="*/ 157196 w 3834882"/>
              <a:gd name="connsiteY0-2" fmla="*/ 627808 h 2080694"/>
              <a:gd name="connsiteX1-3" fmla="*/ 2037485 w 3834882"/>
              <a:gd name="connsiteY1-4" fmla="*/ 2041 h 2080694"/>
              <a:gd name="connsiteX2-5" fmla="*/ 3834881 w 3834882"/>
              <a:gd name="connsiteY2-6" fmla="*/ 1040347 h 2080694"/>
              <a:gd name="connsiteX0-7" fmla="*/ 0 w 3677685"/>
              <a:gd name="connsiteY0-8" fmla="*/ 627820 h 1040359"/>
              <a:gd name="connsiteX1-9" fmla="*/ 1880289 w 3677685"/>
              <a:gd name="connsiteY1-10" fmla="*/ 2053 h 1040359"/>
              <a:gd name="connsiteX2-11" fmla="*/ 3677685 w 3677685"/>
              <a:gd name="connsiteY2-12" fmla="*/ 1040359 h 1040359"/>
              <a:gd name="connsiteX3-13" fmla="*/ 1778906 w 3677685"/>
              <a:gd name="connsiteY3-14" fmla="*/ 751110 h 1040359"/>
              <a:gd name="connsiteX4-15" fmla="*/ 0 w 3677685"/>
              <a:gd name="connsiteY4-16" fmla="*/ 627820 h 1040359"/>
              <a:gd name="connsiteX0-17" fmla="*/ 0 w 3677685"/>
              <a:gd name="connsiteY0-18" fmla="*/ 627820 h 1040359"/>
              <a:gd name="connsiteX1-19" fmla="*/ 1880289 w 3677685"/>
              <a:gd name="connsiteY1-20" fmla="*/ 2053 h 1040359"/>
              <a:gd name="connsiteX2-21" fmla="*/ 3677685 w 3677685"/>
              <a:gd name="connsiteY2-22" fmla="*/ 1040359 h 1040359"/>
              <a:gd name="connsiteX0-23" fmla="*/ 0 w 3677685"/>
              <a:gd name="connsiteY0-24" fmla="*/ 627820 h 1702833"/>
              <a:gd name="connsiteX1-25" fmla="*/ 1880289 w 3677685"/>
              <a:gd name="connsiteY1-26" fmla="*/ 2053 h 1702833"/>
              <a:gd name="connsiteX2-27" fmla="*/ 3677685 w 3677685"/>
              <a:gd name="connsiteY2-28" fmla="*/ 1040359 h 1702833"/>
              <a:gd name="connsiteX3-29" fmla="*/ 1573633 w 3677685"/>
              <a:gd name="connsiteY3-30" fmla="*/ 1702833 h 1702833"/>
              <a:gd name="connsiteX4-31" fmla="*/ 0 w 3677685"/>
              <a:gd name="connsiteY4-32" fmla="*/ 627820 h 1702833"/>
              <a:gd name="connsiteX0-33" fmla="*/ 0 w 3677685"/>
              <a:gd name="connsiteY0-34" fmla="*/ 627820 h 1702833"/>
              <a:gd name="connsiteX1-35" fmla="*/ 1880289 w 3677685"/>
              <a:gd name="connsiteY1-36" fmla="*/ 2053 h 1702833"/>
              <a:gd name="connsiteX2-37" fmla="*/ 3677685 w 3677685"/>
              <a:gd name="connsiteY2-38" fmla="*/ 1040359 h 1702833"/>
            </a:gdLst>
            <a:ahLst/>
            <a:cxnLst>
              <a:cxn ang="0">
                <a:pos x="connsiteX0-1" y="connsiteY0-2"/>
              </a:cxn>
              <a:cxn ang="0">
                <a:pos x="connsiteX1-3" y="connsiteY1-4"/>
              </a:cxn>
              <a:cxn ang="0">
                <a:pos x="connsiteX2-5" y="connsiteY2-6"/>
              </a:cxn>
            </a:cxnLst>
            <a:rect l="l" t="t" r="r" b="b"/>
            <a:pathLst>
              <a:path w="3677685" h="1702833" stroke="0" extrusionOk="0">
                <a:moveTo>
                  <a:pt x="0" y="627820"/>
                </a:moveTo>
                <a:cubicBezTo>
                  <a:pt x="320753" y="224926"/>
                  <a:pt x="1072997" y="-25424"/>
                  <a:pt x="1880289" y="2053"/>
                </a:cubicBezTo>
                <a:cubicBezTo>
                  <a:pt x="2890664" y="36441"/>
                  <a:pt x="3677685" y="491082"/>
                  <a:pt x="3677685" y="1040359"/>
                </a:cubicBezTo>
                <a:lnTo>
                  <a:pt x="1573633" y="1702833"/>
                </a:lnTo>
                <a:cubicBezTo>
                  <a:pt x="986885" y="1565320"/>
                  <a:pt x="586748" y="765333"/>
                  <a:pt x="0" y="627820"/>
                </a:cubicBezTo>
                <a:close/>
              </a:path>
              <a:path w="3677685" h="1702833" fill="none">
                <a:moveTo>
                  <a:pt x="0" y="627820"/>
                </a:moveTo>
                <a:cubicBezTo>
                  <a:pt x="320753" y="224926"/>
                  <a:pt x="1072997" y="-25424"/>
                  <a:pt x="1880289" y="2053"/>
                </a:cubicBezTo>
                <a:cubicBezTo>
                  <a:pt x="2890664" y="36441"/>
                  <a:pt x="3677685" y="491082"/>
                  <a:pt x="3677685" y="1040359"/>
                </a:cubicBezTo>
              </a:path>
            </a:pathLst>
          </a:custGeom>
          <a:ln w="107950">
            <a:gradFill>
              <a:gsLst>
                <a:gs pos="100000">
                  <a:srgbClr val="4472C4"/>
                </a:gs>
                <a:gs pos="68000">
                  <a:srgbClr val="4472C4"/>
                </a:gs>
                <a:gs pos="19000">
                  <a:srgbClr val="FFFFFF"/>
                </a:gs>
              </a:gsLst>
              <a:lin ang="0" scaled="0"/>
            </a:gradFill>
          </a:ln>
          <a:effectLst/>
          <a:scene3d>
            <a:camera prst="orthographicFront"/>
            <a:lightRig rig="threePt" dir="t">
              <a:rot lat="0" lon="0" rev="0"/>
            </a:lightRig>
          </a:scene3d>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076449" y="4375351"/>
            <a:ext cx="4991100" cy="914400"/>
          </a:xfrm>
          <a:prstGeom prst="rect">
            <a:avLst/>
          </a:prstGeom>
        </p:spPr>
        <p:txBody>
          <a:bodyPr/>
          <a:lstStyle/>
          <a:p>
            <a:pPr marL="0" indent="0" algn="ctr" defTabSz="685800">
              <a:lnSpc>
                <a:spcPct val="110000"/>
              </a:lnSpc>
              <a:spcBef>
                <a:spcPct val="0"/>
              </a:spcBef>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李志圆</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ctr" defTabSz="685800">
              <a:lnSpc>
                <a:spcPct val="110000"/>
              </a:lnSpc>
              <a:spcBef>
                <a:spcPct val="0"/>
              </a:spcBef>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2021.9.13</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标题 1"/>
          <p:cNvSpPr>
            <a:spLocks noGrp="1"/>
          </p:cNvSpPr>
          <p:nvPr/>
        </p:nvSpPr>
        <p:spPr>
          <a:xfrm>
            <a:off x="431889" y="2233069"/>
            <a:ext cx="8280220" cy="2242678"/>
          </a:xfrm>
          <a:prstGeom prst="rect">
            <a:avLst/>
          </a:prstGeom>
        </p:spPr>
        <p:txBody>
          <a:bodyPr/>
          <a:lstStyle>
            <a:lvl1pPr algn="ctr" defTabSz="914400" rtl="0" eaLnBrk="1" latinLnBrk="0" hangingPunct="1">
              <a:lnSpc>
                <a:spcPct val="90000"/>
              </a:lnSpc>
              <a:spcBef>
                <a:spcPct val="0"/>
              </a:spcBef>
              <a:buNone/>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en-US" altLang="zh-CN" dirty="0">
                <a:solidFill>
                  <a:schemeClr val="tx1"/>
                </a:solidFill>
                <a:effectLst>
                  <a:outerShdw blurRad="38100" dist="19050" dir="2700000" algn="tl" rotWithShape="0">
                    <a:schemeClr val="dk1">
                      <a:alpha val="40000"/>
                    </a:schemeClr>
                  </a:outerShdw>
                </a:effectLst>
                <a:ea typeface="+mn-ea"/>
              </a:rPr>
              <a:t>A survey and critique of multiagent deep reinforcement learning</a:t>
            </a:r>
            <a:endParaRPr lang="zh-CN" altLang="en-US" dirty="0">
              <a:solidFill>
                <a:schemeClr val="tx1"/>
              </a:solidFill>
              <a:effectLst>
                <a:outerShdw blurRad="38100" dist="19050" dir="2700000" algn="tl" rotWithShape="0">
                  <a:schemeClr val="dk1">
                    <a:alpha val="40000"/>
                  </a:schemeClr>
                </a:outerShdw>
              </a:effectLs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Independent Learners</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use single-agent algorithms</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decentralized learners</a:t>
            </a:r>
          </a:p>
          <a:p>
            <a:pPr marL="673100" lvl="1" indent="-457200"/>
            <a:endParaRPr lang="en-US" altLang="zh-CN" dirty="0">
              <a:solidFill>
                <a:schemeClr val="tx1"/>
              </a:solidFill>
              <a:latin typeface="Times New Roman" panose="02020603050405020304" pitchFamily="18" charset="0"/>
              <a:cs typeface="Times New Roman" panose="02020603050405020304" pitchFamily="18" charset="0"/>
            </a:endParaRPr>
          </a:p>
          <a:p>
            <a:pPr marL="457200" indent="-457200"/>
            <a:r>
              <a:rPr lang="en-US" altLang="zh-CN" dirty="0">
                <a:solidFill>
                  <a:schemeClr val="tx1"/>
                </a:solidFill>
                <a:latin typeface="Times New Roman" panose="02020603050405020304" pitchFamily="18" charset="0"/>
              </a:rPr>
              <a:t>Markov property </a:t>
            </a:r>
            <a:r>
              <a:rPr lang="en-US" altLang="zh-CN" dirty="0">
                <a:solidFill>
                  <a:srgbClr val="FF0000"/>
                </a:solidFill>
                <a:latin typeface="Times New Roman" panose="02020603050405020304" pitchFamily="18" charset="0"/>
              </a:rPr>
              <a:t>invalid</a:t>
            </a:r>
          </a:p>
          <a:p>
            <a:pPr marL="673100" lvl="1" indent="-457200"/>
            <a:r>
              <a:rPr lang="en-US" altLang="zh-CN" dirty="0">
                <a:solidFill>
                  <a:schemeClr val="tx1"/>
                </a:solidFill>
                <a:latin typeface="Times New Roman" panose="02020603050405020304" pitchFamily="18" charset="0"/>
              </a:rPr>
              <a:t>the future dynamics, transitions, and rewards depend only on the current state</a:t>
            </a:r>
          </a:p>
        </p:txBody>
      </p:sp>
    </p:spTree>
    <p:extLst>
      <p:ext uri="{BB962C8B-B14F-4D97-AF65-F5344CB8AC3E}">
        <p14:creationId xmlns:p14="http://schemas.microsoft.com/office/powerpoint/2010/main" val="167821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MDRL categorization</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Analysis of emergent behaviors</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analyze and evaluate DRL algorithms</a:t>
            </a:r>
          </a:p>
          <a:p>
            <a:pPr marL="673100" lvl="1" indent="-457200"/>
            <a:endParaRPr lang="en-US" altLang="zh-CN" dirty="0">
              <a:solidFill>
                <a:schemeClr val="tx1"/>
              </a:solidFill>
              <a:latin typeface="Times New Roman" panose="02020603050405020304" pitchFamily="18" charset="0"/>
              <a:cs typeface="Times New Roman" panose="02020603050405020304" pitchFamily="18" charset="0"/>
            </a:endParaRPr>
          </a:p>
          <a:p>
            <a:pPr marL="457200" indent="-457200"/>
            <a:r>
              <a:rPr lang="en-US" altLang="zh-CN" dirty="0">
                <a:solidFill>
                  <a:schemeClr val="tx1"/>
                </a:solidFill>
                <a:latin typeface="Times New Roman" panose="02020603050405020304" pitchFamily="18" charset="0"/>
              </a:rPr>
              <a:t>Learning communication</a:t>
            </a:r>
          </a:p>
          <a:p>
            <a:pPr marL="673100" lvl="1" indent="-457200"/>
            <a:r>
              <a:rPr lang="en-US" altLang="zh-CN" dirty="0">
                <a:solidFill>
                  <a:schemeClr val="tx1"/>
                </a:solidFill>
                <a:latin typeface="Times New Roman" panose="02020603050405020304" pitchFamily="18" charset="0"/>
              </a:rPr>
              <a:t>share information with communication </a:t>
            </a:r>
          </a:p>
          <a:p>
            <a:pPr marL="215900" lvl="1" indent="0">
              <a:buNone/>
            </a:pPr>
            <a:r>
              <a:rPr lang="en-US" altLang="zh-CN" dirty="0">
                <a:solidFill>
                  <a:schemeClr val="tx1"/>
                </a:solidFill>
                <a:latin typeface="Times New Roman" panose="02020603050405020304" pitchFamily="18" charset="0"/>
              </a:rPr>
              <a:t>        protocols</a:t>
            </a:r>
          </a:p>
          <a:p>
            <a:pPr marL="673100" lvl="1" indent="-457200"/>
            <a:endParaRPr lang="en-US" altLang="zh-CN" dirty="0">
              <a:solidFill>
                <a:schemeClr val="tx1"/>
              </a:solidFill>
              <a:latin typeface="Times New Roman" panose="02020603050405020304" pitchFamily="18" charset="0"/>
            </a:endParaRP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Learning cooperation</a:t>
            </a:r>
          </a:p>
          <a:p>
            <a:pPr marL="673100" lvl="1" indent="-457200"/>
            <a:r>
              <a:rPr lang="en-US" altLang="zh-CN" dirty="0">
                <a:solidFill>
                  <a:schemeClr val="tx1"/>
                </a:solidFill>
                <a:latin typeface="Times New Roman" panose="02020603050405020304" pitchFamily="18" charset="0"/>
              </a:rPr>
              <a:t>evaluated in either cooperative or mixed settings</a:t>
            </a: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Agents modeling agents</a:t>
            </a:r>
          </a:p>
          <a:p>
            <a:pPr marL="673100" lvl="1" indent="-457200"/>
            <a:r>
              <a:rPr lang="en-US" altLang="zh-CN" dirty="0">
                <a:solidFill>
                  <a:schemeClr val="tx1"/>
                </a:solidFill>
                <a:latin typeface="Times New Roman" panose="02020603050405020304" pitchFamily="18" charset="0"/>
              </a:rPr>
              <a:t>modeling opponents, inferring goals, and accounting for the learning behavior of other agents</a:t>
            </a:r>
          </a:p>
        </p:txBody>
      </p:sp>
      <p:pic>
        <p:nvPicPr>
          <p:cNvPr id="4" name="图片 3">
            <a:extLst>
              <a:ext uri="{FF2B5EF4-FFF2-40B4-BE49-F238E27FC236}">
                <a16:creationId xmlns:a16="http://schemas.microsoft.com/office/drawing/2014/main" id="{3327C1A7-FB05-4EE8-AB71-D6E022834D35}"/>
              </a:ext>
            </a:extLst>
          </p:cNvPr>
          <p:cNvPicPr>
            <a:picLocks noChangeAspect="1"/>
          </p:cNvPicPr>
          <p:nvPr/>
        </p:nvPicPr>
        <p:blipFill>
          <a:blip r:embed="rId3"/>
          <a:stretch>
            <a:fillRect/>
          </a:stretch>
        </p:blipFill>
        <p:spPr>
          <a:xfrm>
            <a:off x="5161546" y="2467693"/>
            <a:ext cx="3820615" cy="2717918"/>
          </a:xfrm>
          <a:prstGeom prst="rect">
            <a:avLst/>
          </a:prstGeom>
        </p:spPr>
      </p:pic>
    </p:spTree>
    <p:extLst>
      <p:ext uri="{BB962C8B-B14F-4D97-AF65-F5344CB8AC3E}">
        <p14:creationId xmlns:p14="http://schemas.microsoft.com/office/powerpoint/2010/main" val="11571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heel(1)">
                                      <p:cBhvr>
                                        <p:cTn id="5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Analysis of emergent behaviors</a:t>
            </a:r>
          </a:p>
        </p:txBody>
      </p:sp>
      <p:pic>
        <p:nvPicPr>
          <p:cNvPr id="4" name="内容占位符 3">
            <a:extLst>
              <a:ext uri="{FF2B5EF4-FFF2-40B4-BE49-F238E27FC236}">
                <a16:creationId xmlns:a16="http://schemas.microsoft.com/office/drawing/2014/main" id="{EA7FAA17-ED29-40C8-B769-B5265FAF4E64}"/>
              </a:ext>
            </a:extLst>
          </p:cNvPr>
          <p:cNvPicPr>
            <a:picLocks noGrp="1" noChangeAspect="1"/>
          </p:cNvPicPr>
          <p:nvPr>
            <p:ph sz="half" idx="1"/>
          </p:nvPr>
        </p:nvPicPr>
        <p:blipFill>
          <a:blip r:embed="rId3"/>
          <a:stretch>
            <a:fillRect/>
          </a:stretch>
        </p:blipFill>
        <p:spPr>
          <a:xfrm>
            <a:off x="326327" y="2009775"/>
            <a:ext cx="8491346" cy="4965700"/>
          </a:xfrm>
          <a:prstGeom prst="rect">
            <a:avLst/>
          </a:prstGeom>
        </p:spPr>
      </p:pic>
    </p:spTree>
    <p:extLst>
      <p:ext uri="{BB962C8B-B14F-4D97-AF65-F5344CB8AC3E}">
        <p14:creationId xmlns:p14="http://schemas.microsoft.com/office/powerpoint/2010/main" val="106063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Learning communication</a:t>
            </a:r>
          </a:p>
        </p:txBody>
      </p:sp>
      <p:pic>
        <p:nvPicPr>
          <p:cNvPr id="4" name="内容占位符 3">
            <a:extLst>
              <a:ext uri="{FF2B5EF4-FFF2-40B4-BE49-F238E27FC236}">
                <a16:creationId xmlns:a16="http://schemas.microsoft.com/office/drawing/2014/main" id="{46BE500F-981E-45AE-8821-4B1ECE5A8A9C}"/>
              </a:ext>
            </a:extLst>
          </p:cNvPr>
          <p:cNvPicPr>
            <a:picLocks noGrp="1" noChangeAspect="1"/>
          </p:cNvPicPr>
          <p:nvPr>
            <p:ph sz="half" idx="1"/>
          </p:nvPr>
        </p:nvPicPr>
        <p:blipFill>
          <a:blip r:embed="rId3"/>
          <a:stretch>
            <a:fillRect/>
          </a:stretch>
        </p:blipFill>
        <p:spPr>
          <a:xfrm>
            <a:off x="1327442" y="1892300"/>
            <a:ext cx="6481748" cy="4965700"/>
          </a:xfrm>
          <a:prstGeom prst="rect">
            <a:avLst/>
          </a:prstGeom>
        </p:spPr>
      </p:pic>
    </p:spTree>
    <p:extLst>
      <p:ext uri="{BB962C8B-B14F-4D97-AF65-F5344CB8AC3E}">
        <p14:creationId xmlns:p14="http://schemas.microsoft.com/office/powerpoint/2010/main" val="316700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RIAL + DIAL</a:t>
            </a:r>
          </a:p>
        </p:txBody>
      </p:sp>
      <p:pic>
        <p:nvPicPr>
          <p:cNvPr id="3074" name="Picture 2" descr="https://img-blog.csdnimg.cn/20191215164245312.jpg">
            <a:extLst>
              <a:ext uri="{FF2B5EF4-FFF2-40B4-BE49-F238E27FC236}">
                <a16:creationId xmlns:a16="http://schemas.microsoft.com/office/drawing/2014/main" id="{BBE3FC80-51D6-41AC-B4F4-AB46E3399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02" y="2634734"/>
            <a:ext cx="386715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pic1.zhimg.com/80/v2-960e28e5e030394642d2c93fe5b7f314_720w.jpg">
            <a:extLst>
              <a:ext uri="{FF2B5EF4-FFF2-40B4-BE49-F238E27FC236}">
                <a16:creationId xmlns:a16="http://schemas.microsoft.com/office/drawing/2014/main" id="{16A971EC-309F-4F54-9C41-17138F432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250" y="2538804"/>
            <a:ext cx="402907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4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err="1">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BiCNet</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EC3AAA82-D0EF-4D91-BB29-2F73A30A8FFD}"/>
              </a:ext>
            </a:extLst>
          </p:cNvPr>
          <p:cNvPicPr>
            <a:picLocks noChangeAspect="1"/>
          </p:cNvPicPr>
          <p:nvPr/>
        </p:nvPicPr>
        <p:blipFill>
          <a:blip r:embed="rId3"/>
          <a:stretch>
            <a:fillRect/>
          </a:stretch>
        </p:blipFill>
        <p:spPr>
          <a:xfrm>
            <a:off x="240734" y="1874089"/>
            <a:ext cx="4417783" cy="4745337"/>
          </a:xfrm>
          <a:prstGeom prst="rect">
            <a:avLst/>
          </a:prstGeom>
        </p:spPr>
      </p:pic>
      <p:sp>
        <p:nvSpPr>
          <p:cNvPr id="10" name="Content Placeholder 2">
            <a:extLst>
              <a:ext uri="{FF2B5EF4-FFF2-40B4-BE49-F238E27FC236}">
                <a16:creationId xmlns:a16="http://schemas.microsoft.com/office/drawing/2014/main" id="{9BB4BC4C-8962-45F2-8AD2-88ADCC5569FE}"/>
              </a:ext>
            </a:extLst>
          </p:cNvPr>
          <p:cNvSpPr>
            <a:spLocks noGrp="1"/>
          </p:cNvSpPr>
          <p:nvPr>
            <p:ph sz="half" idx="1"/>
          </p:nvPr>
        </p:nvSpPr>
        <p:spPr>
          <a:xfrm>
            <a:off x="4407730" y="1874089"/>
            <a:ext cx="4495536" cy="4502648"/>
          </a:xfrm>
        </p:spPr>
        <p:txBody>
          <a:bodyPr/>
          <a:lstStyle/>
          <a:p>
            <a:pPr marL="457200" indent="-457200"/>
            <a:r>
              <a:rPr lang="en-US" altLang="zh-CN" sz="2400" dirty="0">
                <a:solidFill>
                  <a:schemeClr val="tx1"/>
                </a:solidFill>
                <a:latin typeface="Times New Roman" panose="02020603050405020304" pitchFamily="18" charset="0"/>
              </a:rPr>
              <a:t>zero-sum Stochastic Game (SG)</a:t>
            </a:r>
          </a:p>
          <a:p>
            <a:pPr marL="673100" lvl="1" indent="-457200"/>
            <a:r>
              <a:rPr lang="en-US" altLang="zh-CN" sz="1600" dirty="0">
                <a:solidFill>
                  <a:schemeClr val="tx1"/>
                </a:solidFill>
                <a:latin typeface="Times New Roman" panose="02020603050405020304" pitchFamily="18" charset="0"/>
              </a:rPr>
              <a:t>dynamic game in a multiple state situation played by multiple agents</a:t>
            </a:r>
          </a:p>
          <a:p>
            <a:pPr marL="673100" lvl="1" indent="-457200"/>
            <a:endParaRPr lang="en-US" altLang="zh-CN" sz="1600" dirty="0">
              <a:solidFill>
                <a:schemeClr val="tx1"/>
              </a:solidFill>
              <a:latin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Time-variant global reward</a:t>
            </a:r>
          </a:p>
          <a:p>
            <a:pPr marL="457200" lvl="1" indent="-457200">
              <a:spcBef>
                <a:spcPts val="1000"/>
              </a:spcBef>
              <a:buClr>
                <a:srgbClr val="FF0000"/>
              </a:buClr>
              <a:buSzPct val="100000"/>
              <a:buFont typeface="Wingdings" panose="05000000000000000000" pitchFamily="2" charset="2"/>
              <a:buChar char="l"/>
            </a:pPr>
            <a:endPar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endPar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endPar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Minimax game</a:t>
            </a:r>
          </a:p>
        </p:txBody>
      </p:sp>
      <p:pic>
        <p:nvPicPr>
          <p:cNvPr id="6" name="图片 5">
            <a:extLst>
              <a:ext uri="{FF2B5EF4-FFF2-40B4-BE49-F238E27FC236}">
                <a16:creationId xmlns:a16="http://schemas.microsoft.com/office/drawing/2014/main" id="{60EA7757-3C40-4740-B418-43CE15752B59}"/>
              </a:ext>
            </a:extLst>
          </p:cNvPr>
          <p:cNvPicPr>
            <a:picLocks noChangeAspect="1"/>
          </p:cNvPicPr>
          <p:nvPr/>
        </p:nvPicPr>
        <p:blipFill>
          <a:blip r:embed="rId4"/>
          <a:stretch>
            <a:fillRect/>
          </a:stretch>
        </p:blipFill>
        <p:spPr>
          <a:xfrm>
            <a:off x="5258905" y="2838279"/>
            <a:ext cx="3152381" cy="266667"/>
          </a:xfrm>
          <a:prstGeom prst="rect">
            <a:avLst/>
          </a:prstGeom>
        </p:spPr>
      </p:pic>
      <p:pic>
        <p:nvPicPr>
          <p:cNvPr id="7" name="图片 6">
            <a:extLst>
              <a:ext uri="{FF2B5EF4-FFF2-40B4-BE49-F238E27FC236}">
                <a16:creationId xmlns:a16="http://schemas.microsoft.com/office/drawing/2014/main" id="{F1C67DA7-6088-427D-A2D9-51A8EE9FE249}"/>
              </a:ext>
            </a:extLst>
          </p:cNvPr>
          <p:cNvPicPr>
            <a:picLocks noChangeAspect="1"/>
          </p:cNvPicPr>
          <p:nvPr/>
        </p:nvPicPr>
        <p:blipFill>
          <a:blip r:embed="rId5"/>
          <a:stretch>
            <a:fillRect/>
          </a:stretch>
        </p:blipFill>
        <p:spPr>
          <a:xfrm>
            <a:off x="4779113" y="3646672"/>
            <a:ext cx="4003556" cy="628911"/>
          </a:xfrm>
          <a:prstGeom prst="rect">
            <a:avLst/>
          </a:prstGeom>
        </p:spPr>
      </p:pic>
      <p:pic>
        <p:nvPicPr>
          <p:cNvPr id="8" name="图片 7">
            <a:extLst>
              <a:ext uri="{FF2B5EF4-FFF2-40B4-BE49-F238E27FC236}">
                <a16:creationId xmlns:a16="http://schemas.microsoft.com/office/drawing/2014/main" id="{B12D7D64-9F22-4396-BF49-EB327ABF2534}"/>
              </a:ext>
            </a:extLst>
          </p:cNvPr>
          <p:cNvPicPr>
            <a:picLocks noChangeAspect="1"/>
          </p:cNvPicPr>
          <p:nvPr/>
        </p:nvPicPr>
        <p:blipFill>
          <a:blip r:embed="rId6"/>
          <a:stretch>
            <a:fillRect/>
          </a:stretch>
        </p:blipFill>
        <p:spPr>
          <a:xfrm>
            <a:off x="5088831" y="4329445"/>
            <a:ext cx="3133333" cy="276190"/>
          </a:xfrm>
          <a:prstGeom prst="rect">
            <a:avLst/>
          </a:prstGeom>
        </p:spPr>
      </p:pic>
      <p:pic>
        <p:nvPicPr>
          <p:cNvPr id="9" name="图片 8">
            <a:extLst>
              <a:ext uri="{FF2B5EF4-FFF2-40B4-BE49-F238E27FC236}">
                <a16:creationId xmlns:a16="http://schemas.microsoft.com/office/drawing/2014/main" id="{59412D51-E005-4867-B7C0-C8FDA7A05B6A}"/>
              </a:ext>
            </a:extLst>
          </p:cNvPr>
          <p:cNvPicPr>
            <a:picLocks noChangeAspect="1"/>
          </p:cNvPicPr>
          <p:nvPr/>
        </p:nvPicPr>
        <p:blipFill>
          <a:blip r:embed="rId7"/>
          <a:stretch>
            <a:fillRect/>
          </a:stretch>
        </p:blipFill>
        <p:spPr>
          <a:xfrm>
            <a:off x="4834160" y="5563080"/>
            <a:ext cx="4166996" cy="328356"/>
          </a:xfrm>
          <a:prstGeom prst="rect">
            <a:avLst/>
          </a:prstGeom>
        </p:spPr>
      </p:pic>
    </p:spTree>
    <p:extLst>
      <p:ext uri="{BB962C8B-B14F-4D97-AF65-F5344CB8AC3E}">
        <p14:creationId xmlns:p14="http://schemas.microsoft.com/office/powerpoint/2010/main" val="30856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 calcmode="lin" valueType="num">
                                      <p:cBhvr additive="base">
                                        <p:cTn id="16"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 calcmode="lin" valueType="num">
                                      <p:cBhvr additive="base">
                                        <p:cTn id="2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
                                            <p:txEl>
                                              <p:pRg st="7" end="7"/>
                                            </p:txEl>
                                          </p:spTgt>
                                        </p:tgtEl>
                                        <p:attrNameLst>
                                          <p:attrName>style.visibility</p:attrName>
                                        </p:attrNameLst>
                                      </p:cBhvr>
                                      <p:to>
                                        <p:strVal val="visible"/>
                                      </p:to>
                                    </p:set>
                                    <p:anim calcmode="lin" valueType="num">
                                      <p:cBhvr additive="base">
                                        <p:cTn id="40"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Learning cooperation</a:t>
            </a:r>
          </a:p>
        </p:txBody>
      </p:sp>
      <p:pic>
        <p:nvPicPr>
          <p:cNvPr id="4" name="内容占位符 3">
            <a:extLst>
              <a:ext uri="{FF2B5EF4-FFF2-40B4-BE49-F238E27FC236}">
                <a16:creationId xmlns:a16="http://schemas.microsoft.com/office/drawing/2014/main" id="{1BF3DEE1-EDAA-4770-B77E-F83EFE36CCA6}"/>
              </a:ext>
            </a:extLst>
          </p:cNvPr>
          <p:cNvPicPr>
            <a:picLocks noGrp="1" noChangeAspect="1"/>
          </p:cNvPicPr>
          <p:nvPr>
            <p:ph sz="half" idx="1"/>
          </p:nvPr>
        </p:nvPicPr>
        <p:blipFill>
          <a:blip r:embed="rId3"/>
          <a:stretch>
            <a:fillRect/>
          </a:stretch>
        </p:blipFill>
        <p:spPr>
          <a:xfrm>
            <a:off x="378567" y="1892300"/>
            <a:ext cx="3521132" cy="4965700"/>
          </a:xfrm>
          <a:prstGeom prst="rect">
            <a:avLst/>
          </a:prstGeom>
        </p:spPr>
      </p:pic>
      <p:sp>
        <p:nvSpPr>
          <p:cNvPr id="7" name="Content Placeholder 2">
            <a:extLst>
              <a:ext uri="{FF2B5EF4-FFF2-40B4-BE49-F238E27FC236}">
                <a16:creationId xmlns:a16="http://schemas.microsoft.com/office/drawing/2014/main" id="{6C5EF1B2-89B8-468D-9E97-D4DDC8D78644}"/>
              </a:ext>
            </a:extLst>
          </p:cNvPr>
          <p:cNvSpPr txBox="1">
            <a:spLocks/>
          </p:cNvSpPr>
          <p:nvPr/>
        </p:nvSpPr>
        <p:spPr>
          <a:xfrm>
            <a:off x="4407730" y="1874089"/>
            <a:ext cx="4495536" cy="4502648"/>
          </a:xfrm>
          <a:prstGeom prst="rect">
            <a:avLst/>
          </a:prstGeom>
        </p:spPr>
        <p:txBody>
          <a:bodyPr/>
          <a:lstStyle>
            <a:lvl1pPr marL="189230" indent="-193040" algn="l" defTabSz="914400" rtl="0" eaLnBrk="1" latinLnBrk="0" hangingPunct="1">
              <a:lnSpc>
                <a:spcPct val="90000"/>
              </a:lnSpc>
              <a:spcBef>
                <a:spcPts val="1000"/>
              </a:spcBef>
              <a:buClr>
                <a:srgbClr val="FF0000"/>
              </a:buClr>
              <a:buFont typeface="Wingdings" panose="05000000000000000000" pitchFamily="2" charset="2"/>
              <a:buChar char="l"/>
              <a:defRPr kumimoji="1" lang="zh-CN" altLang="en-US" sz="2800" kern="1200" dirty="0" smtClean="0">
                <a:solidFill>
                  <a:srgbClr val="88A9E3"/>
                </a:solidFill>
                <a:latin typeface="黑体" panose="02010609060101010101" pitchFamily="49" charset="-122"/>
                <a:ea typeface="黑体" panose="02010609060101010101" pitchFamily="49" charset="-122"/>
                <a:cs typeface="Times New Roman" panose="02020603050405020304" pitchFamily="18" charset="0"/>
              </a:defRPr>
            </a:lvl1pPr>
            <a:lvl2pPr marL="405130" indent="-160655" algn="l" defTabSz="914400" rtl="0" eaLnBrk="1" latinLnBrk="0" hangingPunct="1">
              <a:lnSpc>
                <a:spcPct val="90000"/>
              </a:lnSpc>
              <a:spcBef>
                <a:spcPts val="500"/>
              </a:spcBef>
              <a:buClr>
                <a:srgbClr val="800080"/>
              </a:buClr>
              <a:buSzPct val="70000"/>
              <a:buFont typeface="Arial Black" panose="020B0A04020102020204" pitchFamily="34" charset="0"/>
              <a:buChar char="―"/>
              <a:defRPr sz="2000" kern="1200">
                <a:solidFill>
                  <a:srgbClr val="88A9E3"/>
                </a:solidFill>
                <a:latin typeface="宋体" panose="02010600030101010101" pitchFamily="2" charset="-122"/>
                <a:ea typeface="宋体" panose="02010600030101010101" pitchFamily="2" charset="-122"/>
                <a:cs typeface="+mn-cs"/>
              </a:defRPr>
            </a:lvl2pPr>
            <a:lvl3pPr marL="760730" indent="-257175" algn="l" defTabSz="914400" rtl="0" eaLnBrk="1" latinLnBrk="0" hangingPunct="1">
              <a:lnSpc>
                <a:spcPct val="90000"/>
              </a:lnSpc>
              <a:spcBef>
                <a:spcPts val="500"/>
              </a:spcBef>
              <a:buFont typeface="Wingdings" panose="05000000000000000000" pitchFamily="2" charset="2"/>
              <a:buChar char="l"/>
              <a:defRPr kumimoji="1" lang="zh-CN" altLang="en-US" sz="1600" kern="1200" dirty="0" smtClean="0">
                <a:solidFill>
                  <a:srgbClr val="88A9E3"/>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rgbClr val="88A9E3"/>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rgbClr val="88A9E3"/>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9pPr>
          </a:lstStyle>
          <a:p>
            <a:pPr marL="457200" indent="-457200"/>
            <a:r>
              <a:rPr lang="en-US" altLang="zh-CN" sz="2400" dirty="0">
                <a:solidFill>
                  <a:schemeClr val="tx1"/>
                </a:solidFill>
                <a:latin typeface="Times New Roman" panose="02020603050405020304" pitchFamily="18" charset="0"/>
              </a:rPr>
              <a:t>Experience Replay </a:t>
            </a:r>
            <a:r>
              <a:rPr lang="en-US" altLang="zh-CN" sz="2400" dirty="0">
                <a:solidFill>
                  <a:srgbClr val="FF0000"/>
                </a:solidFill>
                <a:latin typeface="Times New Roman" panose="02020603050405020304" pitchFamily="18" charset="0"/>
              </a:rPr>
              <a:t>invalid</a:t>
            </a:r>
          </a:p>
          <a:p>
            <a:pPr marL="673100" lvl="1" indent="-457200"/>
            <a:r>
              <a:rPr lang="en-US" altLang="zh-CN" sz="1600" dirty="0" err="1">
                <a:solidFill>
                  <a:schemeClr val="tx1"/>
                </a:solidFill>
                <a:latin typeface="Times New Roman" panose="02020603050405020304" pitchFamily="18" charset="0"/>
              </a:rPr>
              <a:t>nonstationarity</a:t>
            </a:r>
            <a:endParaRPr lang="en-US" altLang="zh-CN" sz="1600" dirty="0">
              <a:solidFill>
                <a:schemeClr val="tx1"/>
              </a:solidFill>
              <a:latin typeface="Times New Roman" panose="02020603050405020304" pitchFamily="18" charset="0"/>
            </a:endParaRPr>
          </a:p>
          <a:p>
            <a:pPr marL="673100" lvl="1" indent="-457200"/>
            <a:endParaRPr lang="en-US" altLang="zh-CN" sz="1600" dirty="0">
              <a:solidFill>
                <a:schemeClr val="tx1"/>
              </a:solidFill>
              <a:latin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disambiguate the age of the data</a:t>
            </a:r>
          </a:p>
          <a:p>
            <a:pPr marL="673100" lvl="1" indent="-457200"/>
            <a:r>
              <a:rPr lang="en-US" altLang="zh-CN" sz="1600" dirty="0">
                <a:solidFill>
                  <a:schemeClr val="tx1"/>
                </a:solidFill>
                <a:latin typeface="Times New Roman" panose="02020603050405020304" pitchFamily="18" charset="0"/>
              </a:rPr>
              <a:t>Multiagent Importance Sampling</a:t>
            </a:r>
          </a:p>
          <a:p>
            <a:pPr marL="673100" lvl="1" indent="-457200"/>
            <a:r>
              <a:rPr lang="en-US" altLang="zh-CN" sz="1600" dirty="0">
                <a:solidFill>
                  <a:schemeClr val="tx1"/>
                </a:solidFill>
                <a:latin typeface="Times New Roman" panose="02020603050405020304" pitchFamily="18" charset="0"/>
              </a:rPr>
              <a:t>Multiagent Fingerprints</a:t>
            </a:r>
          </a:p>
          <a:p>
            <a:pPr marL="457200" lvl="1" indent="-457200">
              <a:spcBef>
                <a:spcPts val="1000"/>
              </a:spcBef>
              <a:buClr>
                <a:srgbClr val="FF0000"/>
              </a:buClr>
              <a:buSzPct val="100000"/>
              <a:buFont typeface="Wingdings" panose="05000000000000000000" pitchFamily="2" charset="2"/>
              <a:buChar char="l"/>
            </a:pPr>
            <a:r>
              <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parameter sharing (PS)</a:t>
            </a:r>
          </a:p>
          <a:p>
            <a:pPr marL="457200" lvl="1" indent="-457200">
              <a:spcBef>
                <a:spcPts val="1000"/>
              </a:spcBef>
              <a:buClr>
                <a:srgbClr val="FF0000"/>
              </a:buClr>
              <a:buSzPct val="100000"/>
              <a:buFont typeface="Wingdings" panose="05000000000000000000" pitchFamily="2" charset="2"/>
              <a:buChar char="l"/>
            </a:pPr>
            <a:r>
              <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multiagent credit assignment problem</a:t>
            </a:r>
          </a:p>
          <a:p>
            <a:pPr marL="673100" lvl="1" indent="-457200"/>
            <a:r>
              <a:rPr lang="en-US" altLang="zh-CN" sz="1600" dirty="0">
                <a:solidFill>
                  <a:schemeClr val="tx1"/>
                </a:solidFill>
                <a:latin typeface="Times New Roman" panose="02020603050405020304" pitchFamily="18" charset="0"/>
              </a:rPr>
              <a:t>COMA</a:t>
            </a:r>
          </a:p>
        </p:txBody>
      </p:sp>
    </p:spTree>
    <p:extLst>
      <p:ext uri="{BB962C8B-B14F-4D97-AF65-F5344CB8AC3E}">
        <p14:creationId xmlns:p14="http://schemas.microsoft.com/office/powerpoint/2010/main" val="387553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1000"/>
                                        <p:tgtEl>
                                          <p:spTgt spid="7">
                                            <p:txEl>
                                              <p:pRg st="7" end="7"/>
                                            </p:txEl>
                                          </p:spTgt>
                                        </p:tgtEl>
                                      </p:cBhvr>
                                    </p:animEffect>
                                    <p:anim calcmode="lin" valueType="num">
                                      <p:cBhvr>
                                        <p:cTn id="42"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8" end="8"/>
                                            </p:txEl>
                                          </p:spTgt>
                                        </p:tgtEl>
                                        <p:attrNameLst>
                                          <p:attrName>style.visibility</p:attrName>
                                        </p:attrNameLst>
                                      </p:cBhvr>
                                      <p:to>
                                        <p:strVal val="visible"/>
                                      </p:to>
                                    </p:set>
                                    <p:animEffect transition="in" filter="fade">
                                      <p:cBhvr>
                                        <p:cTn id="46" dur="1000"/>
                                        <p:tgtEl>
                                          <p:spTgt spid="7">
                                            <p:txEl>
                                              <p:pRg st="8" end="8"/>
                                            </p:txEl>
                                          </p:spTgt>
                                        </p:tgtEl>
                                      </p:cBhvr>
                                    </p:animEffect>
                                    <p:anim calcmode="lin" valueType="num">
                                      <p:cBhvr>
                                        <p:cTn id="4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Agent modeling agents</a:t>
            </a:r>
          </a:p>
        </p:txBody>
      </p:sp>
      <p:pic>
        <p:nvPicPr>
          <p:cNvPr id="4" name="内容占位符 3">
            <a:extLst>
              <a:ext uri="{FF2B5EF4-FFF2-40B4-BE49-F238E27FC236}">
                <a16:creationId xmlns:a16="http://schemas.microsoft.com/office/drawing/2014/main" id="{ACFE5263-4AF4-4A35-A7F1-8F63B0244730}"/>
              </a:ext>
            </a:extLst>
          </p:cNvPr>
          <p:cNvPicPr>
            <a:picLocks noGrp="1" noChangeAspect="1"/>
          </p:cNvPicPr>
          <p:nvPr>
            <p:ph sz="half" idx="1"/>
          </p:nvPr>
        </p:nvPicPr>
        <p:blipFill>
          <a:blip r:embed="rId3"/>
          <a:stretch>
            <a:fillRect/>
          </a:stretch>
        </p:blipFill>
        <p:spPr>
          <a:xfrm>
            <a:off x="171518" y="2029429"/>
            <a:ext cx="5095238" cy="4828571"/>
          </a:xfrm>
          <a:prstGeom prst="rect">
            <a:avLst/>
          </a:prstGeom>
        </p:spPr>
      </p:pic>
      <p:sp>
        <p:nvSpPr>
          <p:cNvPr id="7" name="Content Placeholder 2">
            <a:extLst>
              <a:ext uri="{FF2B5EF4-FFF2-40B4-BE49-F238E27FC236}">
                <a16:creationId xmlns:a16="http://schemas.microsoft.com/office/drawing/2014/main" id="{ACBCCC58-34CB-452A-8EE1-7D4FA64B7B50}"/>
              </a:ext>
            </a:extLst>
          </p:cNvPr>
          <p:cNvSpPr txBox="1">
            <a:spLocks/>
          </p:cNvSpPr>
          <p:nvPr/>
        </p:nvSpPr>
        <p:spPr>
          <a:xfrm>
            <a:off x="5134408" y="2029429"/>
            <a:ext cx="4495536" cy="4502648"/>
          </a:xfrm>
          <a:prstGeom prst="rect">
            <a:avLst/>
          </a:prstGeom>
        </p:spPr>
        <p:txBody>
          <a:bodyPr/>
          <a:lstStyle>
            <a:lvl1pPr marL="189230" indent="-193040" algn="l" defTabSz="914400" rtl="0" eaLnBrk="1" latinLnBrk="0" hangingPunct="1">
              <a:lnSpc>
                <a:spcPct val="90000"/>
              </a:lnSpc>
              <a:spcBef>
                <a:spcPts val="1000"/>
              </a:spcBef>
              <a:buClr>
                <a:srgbClr val="FF0000"/>
              </a:buClr>
              <a:buFont typeface="Wingdings" panose="05000000000000000000" pitchFamily="2" charset="2"/>
              <a:buChar char="l"/>
              <a:defRPr kumimoji="1" lang="zh-CN" altLang="en-US" sz="2800" kern="1200" dirty="0" smtClean="0">
                <a:solidFill>
                  <a:srgbClr val="88A9E3"/>
                </a:solidFill>
                <a:latin typeface="黑体" panose="02010609060101010101" pitchFamily="49" charset="-122"/>
                <a:ea typeface="黑体" panose="02010609060101010101" pitchFamily="49" charset="-122"/>
                <a:cs typeface="Times New Roman" panose="02020603050405020304" pitchFamily="18" charset="0"/>
              </a:defRPr>
            </a:lvl1pPr>
            <a:lvl2pPr marL="405130" indent="-160655" algn="l" defTabSz="914400" rtl="0" eaLnBrk="1" latinLnBrk="0" hangingPunct="1">
              <a:lnSpc>
                <a:spcPct val="90000"/>
              </a:lnSpc>
              <a:spcBef>
                <a:spcPts val="500"/>
              </a:spcBef>
              <a:buClr>
                <a:srgbClr val="800080"/>
              </a:buClr>
              <a:buSzPct val="70000"/>
              <a:buFont typeface="Arial Black" panose="020B0A04020102020204" pitchFamily="34" charset="0"/>
              <a:buChar char="―"/>
              <a:defRPr sz="2000" kern="1200">
                <a:solidFill>
                  <a:srgbClr val="88A9E3"/>
                </a:solidFill>
                <a:latin typeface="宋体" panose="02010600030101010101" pitchFamily="2" charset="-122"/>
                <a:ea typeface="宋体" panose="02010600030101010101" pitchFamily="2" charset="-122"/>
                <a:cs typeface="+mn-cs"/>
              </a:defRPr>
            </a:lvl2pPr>
            <a:lvl3pPr marL="760730" indent="-257175" algn="l" defTabSz="914400" rtl="0" eaLnBrk="1" latinLnBrk="0" hangingPunct="1">
              <a:lnSpc>
                <a:spcPct val="90000"/>
              </a:lnSpc>
              <a:spcBef>
                <a:spcPts val="500"/>
              </a:spcBef>
              <a:buFont typeface="Wingdings" panose="05000000000000000000" pitchFamily="2" charset="2"/>
              <a:buChar char="l"/>
              <a:defRPr kumimoji="1" lang="zh-CN" altLang="en-US" sz="1600" kern="1200" dirty="0" smtClean="0">
                <a:solidFill>
                  <a:srgbClr val="88A9E3"/>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rgbClr val="88A9E3"/>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rgbClr val="88A9E3"/>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9pPr>
          </a:lstStyle>
          <a:p>
            <a:pPr marL="457200" indent="-457200"/>
            <a:r>
              <a:rPr lang="en-US" altLang="zh-CN" sz="2400" dirty="0">
                <a:solidFill>
                  <a:schemeClr val="tx1"/>
                </a:solidFill>
                <a:latin typeface="Times New Roman" panose="02020603050405020304" pitchFamily="18" charset="0"/>
              </a:rPr>
              <a:t>DRON</a:t>
            </a:r>
          </a:p>
          <a:p>
            <a:pPr marL="673100" lvl="1" indent="-457200"/>
            <a:r>
              <a:rPr lang="en-US" altLang="zh-CN" sz="1600" dirty="0">
                <a:solidFill>
                  <a:schemeClr val="tx1"/>
                </a:solidFill>
                <a:latin typeface="Times New Roman" panose="02020603050405020304" pitchFamily="18" charset="0"/>
              </a:rPr>
              <a:t>two networks: one which evaluates Q-values and a second one that learns a representation of the opponent’s policy</a:t>
            </a:r>
          </a:p>
          <a:p>
            <a:pPr marL="457200" lvl="1" indent="-457200">
              <a:spcBef>
                <a:spcPts val="1000"/>
              </a:spcBef>
              <a:buClr>
                <a:srgbClr val="FF0000"/>
              </a:buClr>
              <a:buSzPct val="100000"/>
              <a:buFont typeface="Wingdings" panose="05000000000000000000" pitchFamily="2" charset="2"/>
              <a:buChar char="l"/>
            </a:pPr>
            <a:r>
              <a:rPr kumimoji="1"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LOLA</a:t>
            </a:r>
          </a:p>
          <a:p>
            <a:pPr marL="673100" lvl="1" indent="-457200"/>
            <a:r>
              <a:rPr lang="en-US" altLang="zh-CN" sz="1600" dirty="0">
                <a:solidFill>
                  <a:schemeClr val="tx1"/>
                </a:solidFill>
                <a:latin typeface="Times New Roman" panose="02020603050405020304" pitchFamily="18" charset="0"/>
              </a:rPr>
              <a:t>anticipated learning of the other agents</a:t>
            </a:r>
          </a:p>
          <a:p>
            <a:pPr marL="673100" lvl="1" indent="-457200"/>
            <a:endParaRPr lang="en-US" altLang="zh-CN" sz="1600" dirty="0">
              <a:solidFill>
                <a:schemeClr val="tx1"/>
              </a:solidFill>
              <a:latin typeface="Times New Roman" panose="02020603050405020304" pitchFamily="18" charset="0"/>
            </a:endParaRPr>
          </a:p>
          <a:p>
            <a:pPr marL="673100" lvl="1" indent="-457200"/>
            <a:endParaRPr lang="en-US" altLang="zh-CN" sz="1600" dirty="0">
              <a:solidFill>
                <a:schemeClr val="tx1"/>
              </a:solidFill>
              <a:latin typeface="Times New Roman" panose="02020603050405020304" pitchFamily="18" charset="0"/>
            </a:endParaRPr>
          </a:p>
          <a:p>
            <a:pPr marL="673100" lvl="1" indent="-457200"/>
            <a:r>
              <a:rPr lang="en-US" altLang="zh-CN" sz="1600" dirty="0">
                <a:solidFill>
                  <a:schemeClr val="tx1"/>
                </a:solidFill>
                <a:latin typeface="Times New Roman" panose="02020603050405020304" pitchFamily="18" charset="0"/>
              </a:rPr>
              <a:t>Opponent Modeling</a:t>
            </a:r>
          </a:p>
        </p:txBody>
      </p:sp>
      <p:pic>
        <p:nvPicPr>
          <p:cNvPr id="5" name="图片 4">
            <a:extLst>
              <a:ext uri="{FF2B5EF4-FFF2-40B4-BE49-F238E27FC236}">
                <a16:creationId xmlns:a16="http://schemas.microsoft.com/office/drawing/2014/main" id="{98B68E5C-618E-414B-B8FB-8D56253209AA}"/>
              </a:ext>
            </a:extLst>
          </p:cNvPr>
          <p:cNvPicPr>
            <a:picLocks noChangeAspect="1"/>
          </p:cNvPicPr>
          <p:nvPr/>
        </p:nvPicPr>
        <p:blipFill>
          <a:blip r:embed="rId4"/>
          <a:stretch>
            <a:fillRect/>
          </a:stretch>
        </p:blipFill>
        <p:spPr>
          <a:xfrm>
            <a:off x="5510462" y="4085769"/>
            <a:ext cx="3633537" cy="362511"/>
          </a:xfrm>
          <a:prstGeom prst="rect">
            <a:avLst/>
          </a:prstGeom>
        </p:spPr>
      </p:pic>
      <p:pic>
        <p:nvPicPr>
          <p:cNvPr id="6" name="图片 5">
            <a:extLst>
              <a:ext uri="{FF2B5EF4-FFF2-40B4-BE49-F238E27FC236}">
                <a16:creationId xmlns:a16="http://schemas.microsoft.com/office/drawing/2014/main" id="{4E1EECED-F73A-41D6-80F5-E444269A850D}"/>
              </a:ext>
            </a:extLst>
          </p:cNvPr>
          <p:cNvPicPr>
            <a:picLocks noChangeAspect="1"/>
          </p:cNvPicPr>
          <p:nvPr/>
        </p:nvPicPr>
        <p:blipFill>
          <a:blip r:embed="rId5"/>
          <a:stretch>
            <a:fillRect/>
          </a:stretch>
        </p:blipFill>
        <p:spPr>
          <a:xfrm>
            <a:off x="6046277" y="4922149"/>
            <a:ext cx="2561905" cy="609524"/>
          </a:xfrm>
          <a:prstGeom prst="rect">
            <a:avLst/>
          </a:prstGeom>
        </p:spPr>
      </p:pic>
    </p:spTree>
    <p:extLst>
      <p:ext uri="{BB962C8B-B14F-4D97-AF65-F5344CB8AC3E}">
        <p14:creationId xmlns:p14="http://schemas.microsoft.com/office/powerpoint/2010/main" val="231501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9000" y="1524000"/>
            <a:ext cx="8112156" cy="4964668"/>
          </a:xfrm>
        </p:spPr>
        <p:txBody>
          <a:bodyPr/>
          <a:lstStyle/>
          <a:p>
            <a:pPr>
              <a:lnSpc>
                <a:spcPts val="4000"/>
              </a:lnSpc>
              <a:buFont typeface="Wingdings" panose="05000000000000000000" pitchFamily="2" charset="2"/>
              <a:buChar char="Ø"/>
            </a:pPr>
            <a:r>
              <a:rPr lang="en-US" altLang="zh-CN" sz="3600" dirty="0">
                <a:latin typeface="Times New Roman" panose="02020603050405020304" pitchFamily="18" charset="0"/>
              </a:rPr>
              <a:t>Single-agent learning</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latin typeface="Times New Roman" panose="02020603050405020304" pitchFamily="18" charset="0"/>
              </a:rPr>
              <a:t>Multiagent deep reinforcement learning (MDRL)</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en-US" sz="3600" dirty="0">
                <a:solidFill>
                  <a:srgbClr val="FF0000"/>
                </a:solidFill>
                <a:latin typeface="Times New Roman" panose="02020603050405020304" pitchFamily="18" charset="0"/>
              </a:rPr>
              <a:t>Bridging RL, MAL and MDRL</a:t>
            </a:r>
            <a:endParaRPr lang="zh-CN" altLang="en-US" sz="3600" dirty="0">
              <a:solidFill>
                <a:srgbClr val="FF0000"/>
              </a:solidFill>
              <a:latin typeface="Times New Roman" panose="02020603050405020304" pitchFamily="18" charset="0"/>
            </a:endParaRPr>
          </a:p>
        </p:txBody>
      </p:sp>
      <p:sp>
        <p:nvSpPr>
          <p:cNvPr id="3" name="Title 2"/>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536791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Bridging RL, MAL and 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Bridging RL, MAL and MDRL </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deep learning amnesia</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missing citations to the original works</a:t>
            </a:r>
          </a:p>
          <a:p>
            <a:pPr marL="673100" lvl="1" indent="-457200"/>
            <a:endParaRPr lang="en-US" altLang="zh-CN" dirty="0">
              <a:solidFill>
                <a:schemeClr val="tx1"/>
              </a:solidFill>
              <a:latin typeface="Times New Roman" panose="02020603050405020304" pitchFamily="18" charset="0"/>
              <a:cs typeface="Times New Roman" panose="02020603050405020304" pitchFamily="18" charset="0"/>
            </a:endParaRPr>
          </a:p>
          <a:p>
            <a:pPr marL="457200" indent="-457200"/>
            <a:r>
              <a:rPr lang="en-US" altLang="zh-CN" dirty="0">
                <a:solidFill>
                  <a:schemeClr val="tx1"/>
                </a:solidFill>
                <a:latin typeface="Times New Roman" panose="02020603050405020304" pitchFamily="18" charset="0"/>
              </a:rPr>
              <a:t>Lessons learned</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ER: how new DRL ideas could be best integrated into the ER</a:t>
            </a:r>
          </a:p>
          <a:p>
            <a:pPr marL="673100" lvl="1" indent="-457200"/>
            <a:r>
              <a:rPr lang="en-US" altLang="zh-CN" dirty="0">
                <a:solidFill>
                  <a:schemeClr val="tx1"/>
                </a:solidFill>
                <a:latin typeface="Times New Roman" panose="02020603050405020304" pitchFamily="18" charset="0"/>
              </a:rPr>
              <a:t>Centralized learning with decentralized execution</a:t>
            </a: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Parameter sharing</a:t>
            </a: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Recurrent networks</a:t>
            </a:r>
          </a:p>
        </p:txBody>
      </p:sp>
    </p:spTree>
    <p:extLst>
      <p:ext uri="{BB962C8B-B14F-4D97-AF65-F5344CB8AC3E}">
        <p14:creationId xmlns:p14="http://schemas.microsoft.com/office/powerpoint/2010/main" val="12876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9000" y="1524000"/>
            <a:ext cx="8112156" cy="4964668"/>
          </a:xfrm>
        </p:spPr>
        <p:txBody>
          <a:bodyPr/>
          <a:lstStyle/>
          <a:p>
            <a:pPr>
              <a:lnSpc>
                <a:spcPts val="4000"/>
              </a:lnSpc>
              <a:buFont typeface="Wingdings" panose="05000000000000000000" pitchFamily="2" charset="2"/>
              <a:buChar char="Ø"/>
            </a:pPr>
            <a:r>
              <a:rPr lang="en-US" altLang="zh-CN" sz="3600" dirty="0">
                <a:solidFill>
                  <a:srgbClr val="FF0000"/>
                </a:solidFill>
                <a:latin typeface="Times New Roman" panose="02020603050405020304" pitchFamily="18" charset="0"/>
              </a:rPr>
              <a:t>Single-agent learning</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latin typeface="Times New Roman" panose="02020603050405020304" pitchFamily="18" charset="0"/>
              </a:rPr>
              <a:t>Multiagent deep reinforcement learning (MDRL)</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latin typeface="Times New Roman" panose="02020603050405020304" pitchFamily="18" charset="0"/>
              </a:rPr>
              <a:t>Bridging RL, MAL and MDRL</a:t>
            </a:r>
            <a:endParaRPr sz="3600" dirty="0">
              <a:latin typeface="Times New Roman" panose="02020603050405020304" pitchFamily="18" charset="0"/>
            </a:endParaRPr>
          </a:p>
        </p:txBody>
      </p:sp>
      <p:sp>
        <p:nvSpPr>
          <p:cNvPr id="3" name="Title 2"/>
          <p:cNvSpPr>
            <a:spLocks noGrp="1"/>
          </p:cNvSpPr>
          <p:nvPr>
            <p:ph type="title"/>
          </p:nvPr>
        </p:nvSpPr>
        <p:spPr/>
        <p:txBody>
          <a:bodyPr/>
          <a:lstStyle/>
          <a:p>
            <a:r>
              <a:rPr lang="zh-CN" altLang="en-US" dirty="0"/>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Bridging RL, MAL and 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Benchmarks for MDRL</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Fully Cooperative Multiagent Object </a:t>
            </a:r>
            <a:r>
              <a:rPr lang="en-US" altLang="zh-CN" dirty="0" err="1">
                <a:solidFill>
                  <a:schemeClr val="tx1"/>
                </a:solidFill>
                <a:latin typeface="Times New Roman" panose="02020603050405020304" pitchFamily="18" charset="0"/>
              </a:rPr>
              <a:t>Transporation</a:t>
            </a:r>
            <a:r>
              <a:rPr lang="en-US" altLang="zh-CN" dirty="0">
                <a:solidFill>
                  <a:schemeClr val="tx1"/>
                </a:solidFill>
                <a:latin typeface="Times New Roman" panose="02020603050405020304" pitchFamily="18" charset="0"/>
              </a:rPr>
              <a:t> Problems (CMOTPs)</a:t>
            </a:r>
          </a:p>
          <a:p>
            <a:pPr marL="457200" indent="-457200"/>
            <a:r>
              <a:rPr lang="en-US" altLang="zh-CN" dirty="0">
                <a:solidFill>
                  <a:schemeClr val="tx1"/>
                </a:solidFill>
                <a:latin typeface="Times New Roman" panose="02020603050405020304" pitchFamily="18" charset="0"/>
              </a:rPr>
              <a:t>The Apprentice Firemen Game</a:t>
            </a:r>
          </a:p>
          <a:p>
            <a:pPr marL="457200" indent="-457200"/>
            <a:r>
              <a:rPr lang="en-US" altLang="zh-CN" dirty="0" err="1">
                <a:solidFill>
                  <a:schemeClr val="tx1"/>
                </a:solidFill>
                <a:latin typeface="Times New Roman" panose="02020603050405020304" pitchFamily="18" charset="0"/>
              </a:rPr>
              <a:t>Pommerman</a:t>
            </a:r>
            <a:endParaRPr lang="en-US" altLang="zh-CN" dirty="0">
              <a:solidFill>
                <a:schemeClr val="tx1"/>
              </a:solidFill>
              <a:latin typeface="Times New Roman" panose="02020603050405020304" pitchFamily="18" charset="0"/>
            </a:endParaRPr>
          </a:p>
          <a:p>
            <a:pPr marL="457200" indent="-457200"/>
            <a:r>
              <a:rPr lang="en-US" altLang="zh-CN" dirty="0" err="1">
                <a:solidFill>
                  <a:schemeClr val="tx1"/>
                </a:solidFill>
                <a:latin typeface="Times New Roman" panose="02020603050405020304" pitchFamily="18" charset="0"/>
              </a:rPr>
              <a:t>Starcraft</a:t>
            </a:r>
            <a:r>
              <a:rPr lang="en-US" altLang="zh-CN" dirty="0">
                <a:solidFill>
                  <a:schemeClr val="tx1"/>
                </a:solidFill>
                <a:latin typeface="Times New Roman" panose="02020603050405020304" pitchFamily="18" charset="0"/>
              </a:rPr>
              <a:t> Multiagent Challenge</a:t>
            </a:r>
          </a:p>
          <a:p>
            <a:pPr marL="457200" indent="-457200"/>
            <a:r>
              <a:rPr lang="en-US" altLang="zh-CN" dirty="0">
                <a:solidFill>
                  <a:schemeClr val="tx1"/>
                </a:solidFill>
                <a:latin typeface="Times New Roman" panose="02020603050405020304" pitchFamily="18" charset="0"/>
              </a:rPr>
              <a:t>Arena</a:t>
            </a:r>
          </a:p>
          <a:p>
            <a:pPr marL="457200" indent="-457200"/>
            <a:r>
              <a:rPr lang="en-US" altLang="zh-CN" dirty="0">
                <a:solidFill>
                  <a:schemeClr val="tx1"/>
                </a:solidFill>
                <a:latin typeface="Times New Roman" panose="02020603050405020304" pitchFamily="18" charset="0"/>
              </a:rPr>
              <a:t>Neural MMO</a:t>
            </a:r>
          </a:p>
          <a:p>
            <a:pPr marL="457200" indent="-457200"/>
            <a:r>
              <a:rPr lang="en-US" altLang="zh-CN"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121797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Bridging RL, MAL and 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Practical challenges in MDRL</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Reproducibility</a:t>
            </a:r>
          </a:p>
          <a:p>
            <a:pPr marL="673100" lvl="1" indent="-457200"/>
            <a:r>
              <a:rPr lang="en-US" altLang="zh-CN" dirty="0">
                <a:solidFill>
                  <a:schemeClr val="tx1"/>
                </a:solidFill>
                <a:latin typeface="Times New Roman" panose="02020603050405020304" pitchFamily="18" charset="0"/>
              </a:rPr>
              <a:t>baselines, hyperparameters, architectures and random seeds</a:t>
            </a:r>
          </a:p>
          <a:p>
            <a:pPr marL="673100" lvl="1" indent="-457200"/>
            <a:endParaRPr lang="en-US" altLang="zh-CN" dirty="0">
              <a:solidFill>
                <a:schemeClr val="tx1"/>
              </a:solidFill>
              <a:latin typeface="Times New Roman" panose="02020603050405020304" pitchFamily="18" charset="0"/>
            </a:endParaRP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Implementation challenges and hyperparameter tuning</a:t>
            </a: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Computational resources</a:t>
            </a:r>
          </a:p>
          <a:p>
            <a:pPr marL="673100" lvl="1" indent="-457200"/>
            <a:r>
              <a:rPr lang="en-US" altLang="zh-CN" dirty="0">
                <a:solidFill>
                  <a:schemeClr val="tx1"/>
                </a:solidFill>
                <a:latin typeface="Times New Roman" panose="02020603050405020304" pitchFamily="18" charset="0"/>
              </a:rPr>
              <a:t>low sample efficiency</a:t>
            </a:r>
          </a:p>
        </p:txBody>
      </p:sp>
    </p:spTree>
    <p:extLst>
      <p:ext uri="{BB962C8B-B14F-4D97-AF65-F5344CB8AC3E}">
        <p14:creationId xmlns:p14="http://schemas.microsoft.com/office/powerpoint/2010/main" val="253109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564" y="3063286"/>
            <a:ext cx="7886700" cy="1325563"/>
          </a:xfrm>
        </p:spPr>
        <p:txBody>
          <a:bodyPr/>
          <a:lstStyle/>
          <a:p>
            <a:r>
              <a:rPr lang="en-US" altLang="zh-CN" dirty="0"/>
              <a:t>Thanks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Single-agent learning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Reinforcement learning</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Markov decision process (MDP)</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the interaction of an agent with an environment</a:t>
            </a:r>
          </a:p>
          <a:p>
            <a:pPr marL="457200" indent="-457200"/>
            <a:r>
              <a:rPr lang="en-US" altLang="zh-CN" dirty="0">
                <a:solidFill>
                  <a:schemeClr val="tx1"/>
                </a:solidFill>
                <a:latin typeface="Times New Roman" panose="02020603050405020304" pitchFamily="18" charset="0"/>
              </a:rPr>
              <a:t>States (S)</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 finite set of states</a:t>
            </a:r>
            <a:endPar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Actions (A) </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 finite set of actions</a:t>
            </a:r>
            <a:endPar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Transition function (T)</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the probability of a transition from any state s ∈ S to any state s’∈ S given any possible action a ∈ A</a:t>
            </a: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reward function (R)</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immediate and possibly stochastic reward that an agent would receive given that the agent executes action a while in state s</a:t>
            </a:r>
          </a:p>
        </p:txBody>
      </p:sp>
      <p:pic>
        <p:nvPicPr>
          <p:cNvPr id="4" name="图片 3">
            <a:extLst>
              <a:ext uri="{FF2B5EF4-FFF2-40B4-BE49-F238E27FC236}">
                <a16:creationId xmlns:a16="http://schemas.microsoft.com/office/drawing/2014/main" id="{5D201580-BDAB-4D87-924A-4870061623BC}"/>
              </a:ext>
            </a:extLst>
          </p:cNvPr>
          <p:cNvPicPr>
            <a:picLocks noChangeAspect="1"/>
          </p:cNvPicPr>
          <p:nvPr/>
        </p:nvPicPr>
        <p:blipFill>
          <a:blip r:embed="rId3"/>
          <a:stretch>
            <a:fillRect/>
          </a:stretch>
        </p:blipFill>
        <p:spPr>
          <a:xfrm>
            <a:off x="6107933" y="2084933"/>
            <a:ext cx="1695238" cy="3523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down)">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Single-agent learning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MDPs</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Policy (</a:t>
            </a:r>
            <a:r>
              <a:rPr lang="el-GR" altLang="zh-CN" dirty="0">
                <a:solidFill>
                  <a:schemeClr val="tx1"/>
                </a:solidFill>
                <a:latin typeface="Times New Roman" panose="02020603050405020304" pitchFamily="18" charset="0"/>
              </a:rPr>
              <a:t>π</a:t>
            </a:r>
            <a:r>
              <a:rPr lang="en-US" altLang="zh-CN" dirty="0">
                <a:solidFill>
                  <a:schemeClr val="tx1"/>
                </a:solidFill>
                <a:latin typeface="Times New Roman" panose="02020603050405020304" pitchFamily="18" charset="0"/>
              </a:rPr>
              <a:t>)</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 mapping from states to actions</a:t>
            </a:r>
          </a:p>
          <a:p>
            <a:pPr marL="673100" lvl="1" indent="-457200"/>
            <a:endParaRPr lang="en-US" altLang="zh-CN" dirty="0">
              <a:solidFill>
                <a:schemeClr val="tx1"/>
              </a:solidFill>
              <a:latin typeface="Times New Roman" panose="02020603050405020304" pitchFamily="18" charset="0"/>
              <a:cs typeface="Times New Roman" panose="02020603050405020304" pitchFamily="18" charset="0"/>
            </a:endParaRPr>
          </a:p>
          <a:p>
            <a:pPr marL="457200" indent="-457200"/>
            <a:r>
              <a:rPr lang="en-US" altLang="zh-CN" dirty="0">
                <a:solidFill>
                  <a:schemeClr val="tx1"/>
                </a:solidFill>
                <a:latin typeface="Times New Roman" panose="02020603050405020304" pitchFamily="18" charset="0"/>
              </a:rPr>
              <a:t>Value iteration</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requires a complete and accurate representation of states, actions, rewards, and transitions</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Policy Evaluation</a:t>
            </a:r>
          </a:p>
          <a:p>
            <a:pPr marL="571500" lvl="2" indent="0">
              <a:buNone/>
            </a:pPr>
            <a:endParaRPr lang="en-US" altLang="zh-CN" dirty="0">
              <a:solidFill>
                <a:schemeClr val="tx1"/>
              </a:solidFill>
              <a:latin typeface="Times New Roman" panose="02020603050405020304" pitchFamily="18" charset="0"/>
              <a:cs typeface="Times New Roman" panose="02020603050405020304" pitchFamily="18" charset="0"/>
            </a:endParaRP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Policy Iteration</a:t>
            </a:r>
          </a:p>
        </p:txBody>
      </p:sp>
      <p:pic>
        <p:nvPicPr>
          <p:cNvPr id="5" name="图片 4">
            <a:extLst>
              <a:ext uri="{FF2B5EF4-FFF2-40B4-BE49-F238E27FC236}">
                <a16:creationId xmlns:a16="http://schemas.microsoft.com/office/drawing/2014/main" id="{03975341-0E19-4B4F-8B3B-6AB83A7CD833}"/>
              </a:ext>
            </a:extLst>
          </p:cNvPr>
          <p:cNvPicPr>
            <a:picLocks noChangeAspect="1"/>
          </p:cNvPicPr>
          <p:nvPr/>
        </p:nvPicPr>
        <p:blipFill>
          <a:blip r:embed="rId3"/>
          <a:stretch>
            <a:fillRect/>
          </a:stretch>
        </p:blipFill>
        <p:spPr>
          <a:xfrm>
            <a:off x="3214710" y="4197506"/>
            <a:ext cx="2876190" cy="590476"/>
          </a:xfrm>
          <a:prstGeom prst="rect">
            <a:avLst/>
          </a:prstGeom>
        </p:spPr>
      </p:pic>
      <p:pic>
        <p:nvPicPr>
          <p:cNvPr id="2050" name="Picture 2" descr="https://images2018.cnblogs.com/blog/1042406/201808/1042406-20180812191537706-1156414836.jpg">
            <a:extLst>
              <a:ext uri="{FF2B5EF4-FFF2-40B4-BE49-F238E27FC236}">
                <a16:creationId xmlns:a16="http://schemas.microsoft.com/office/drawing/2014/main" id="{BB66B455-4481-43D6-BCB5-61DC3F211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221" y="4926845"/>
            <a:ext cx="3138232" cy="1810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3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Single-agent learning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Q-learning</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Q’ (s, a)</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the estimate of its expected payoff starting in state s, taking action a</a:t>
            </a:r>
          </a:p>
          <a:p>
            <a:pPr marL="673100" lvl="1" indent="-457200"/>
            <a:endParaRPr lang="en-US" altLang="zh-CN" dirty="0">
              <a:solidFill>
                <a:schemeClr val="tx1"/>
              </a:solidFill>
              <a:latin typeface="Times New Roman" panose="02020603050405020304" pitchFamily="18" charset="0"/>
              <a:cs typeface="Times New Roman" panose="02020603050405020304" pitchFamily="18" charset="0"/>
            </a:endParaRP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Update Q table</a:t>
            </a:r>
          </a:p>
          <a:p>
            <a:pPr marL="0" lvl="1" indent="0">
              <a:spcBef>
                <a:spcPts val="1000"/>
              </a:spcBef>
              <a:buClr>
                <a:srgbClr val="FF0000"/>
              </a:buClr>
              <a:buNone/>
            </a:pPr>
            <a:endPar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DRL</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Deep Q-Network (DQN)</a:t>
            </a:r>
          </a:p>
          <a:p>
            <a:pPr marL="673100" lvl="1" indent="-457200"/>
            <a:endParaRPr lang="en-US" altLang="zh-CN" dirty="0">
              <a:solidFill>
                <a:schemeClr val="tx1"/>
              </a:solidFill>
              <a:latin typeface="Times New Roman" panose="02020603050405020304" pitchFamily="18" charset="0"/>
              <a:cs typeface="Times New Roman" panose="02020603050405020304" pitchFamily="18" charset="0"/>
            </a:endParaRPr>
          </a:p>
          <a:p>
            <a:pPr marL="673100" lvl="1" indent="-457200"/>
            <a:endParaRPr lang="en-US" altLang="zh-CN" dirty="0">
              <a:solidFill>
                <a:schemeClr val="tx1"/>
              </a:solidFill>
              <a:latin typeface="Times New Roman" panose="02020603050405020304" pitchFamily="18" charset="0"/>
              <a:cs typeface="Times New Roman" panose="02020603050405020304" pitchFamily="18" charset="0"/>
            </a:endParaRP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Double DQN</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Dueling-DQN</a:t>
            </a:r>
          </a:p>
        </p:txBody>
      </p:sp>
      <p:pic>
        <p:nvPicPr>
          <p:cNvPr id="6" name="图片 5">
            <a:extLst>
              <a:ext uri="{FF2B5EF4-FFF2-40B4-BE49-F238E27FC236}">
                <a16:creationId xmlns:a16="http://schemas.microsoft.com/office/drawing/2014/main" id="{03AF0138-87DC-491A-A953-803C2D5BC65A}"/>
              </a:ext>
            </a:extLst>
          </p:cNvPr>
          <p:cNvPicPr>
            <a:picLocks noChangeAspect="1"/>
          </p:cNvPicPr>
          <p:nvPr/>
        </p:nvPicPr>
        <p:blipFill>
          <a:blip r:embed="rId3"/>
          <a:stretch>
            <a:fillRect/>
          </a:stretch>
        </p:blipFill>
        <p:spPr>
          <a:xfrm>
            <a:off x="1434707" y="3721158"/>
            <a:ext cx="6447619" cy="619048"/>
          </a:xfrm>
          <a:prstGeom prst="rect">
            <a:avLst/>
          </a:prstGeom>
        </p:spPr>
      </p:pic>
      <p:pic>
        <p:nvPicPr>
          <p:cNvPr id="7" name="图片 6">
            <a:extLst>
              <a:ext uri="{FF2B5EF4-FFF2-40B4-BE49-F238E27FC236}">
                <a16:creationId xmlns:a16="http://schemas.microsoft.com/office/drawing/2014/main" id="{A792A538-C1BD-4A5C-9FB5-EADFF3CCD3B7}"/>
              </a:ext>
            </a:extLst>
          </p:cNvPr>
          <p:cNvPicPr>
            <a:picLocks noChangeAspect="1"/>
          </p:cNvPicPr>
          <p:nvPr/>
        </p:nvPicPr>
        <p:blipFill>
          <a:blip r:embed="rId4"/>
          <a:stretch>
            <a:fillRect/>
          </a:stretch>
        </p:blipFill>
        <p:spPr>
          <a:xfrm>
            <a:off x="1325182" y="5003175"/>
            <a:ext cx="6666667" cy="523810"/>
          </a:xfrm>
          <a:prstGeom prst="rect">
            <a:avLst/>
          </a:prstGeom>
        </p:spPr>
      </p:pic>
    </p:spTree>
    <p:extLst>
      <p:ext uri="{BB962C8B-B14F-4D97-AF65-F5344CB8AC3E}">
        <p14:creationId xmlns:p14="http://schemas.microsoft.com/office/powerpoint/2010/main" val="253481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Single-agent learning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REINFORCE</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Policy gradient</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learn parameterized policies without using intermediate value estimates</a:t>
            </a: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REINFORCE update</a:t>
            </a:r>
          </a:p>
          <a:p>
            <a:pPr marL="457200" lvl="1" indent="-457200">
              <a:spcBef>
                <a:spcPts val="1000"/>
              </a:spcBef>
              <a:buClr>
                <a:srgbClr val="FF0000"/>
              </a:buClr>
              <a:buFont typeface="Wingdings" panose="05000000000000000000" pitchFamily="2" charset="2"/>
              <a:buChar char="l"/>
            </a:pPr>
            <a:endPar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spcBef>
                <a:spcPts val="1000"/>
              </a:spcBef>
              <a:buClr>
                <a:srgbClr val="FF0000"/>
              </a:buClr>
              <a:buFont typeface="Wingdings" panose="05000000000000000000" pitchFamily="2" charset="2"/>
              <a:buChar char="l"/>
            </a:pPr>
            <a:endPar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Baseline</a:t>
            </a:r>
          </a:p>
          <a:p>
            <a:pPr marL="1028700" lvl="2" indent="-457200"/>
            <a:r>
              <a:rPr lang="en-US" altLang="zh-CN" dirty="0">
                <a:solidFill>
                  <a:schemeClr val="tx1"/>
                </a:solidFill>
                <a:latin typeface="Times New Roman" panose="02020603050405020304" pitchFamily="18" charset="0"/>
                <a:cs typeface="Times New Roman" panose="02020603050405020304" pitchFamily="18" charset="0"/>
              </a:rPr>
              <a:t>does not vary with the action</a:t>
            </a:r>
          </a:p>
          <a:p>
            <a:pPr marL="457200" lvl="1" indent="-457200">
              <a:spcBef>
                <a:spcPts val="1000"/>
              </a:spcBef>
              <a:buClr>
                <a:srgbClr val="FF0000"/>
              </a:buClr>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Actor-Critic </a:t>
            </a:r>
            <a:r>
              <a:rPr kumimoji="1"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DDPG A3C</a:t>
            </a:r>
            <a:r>
              <a:rPr kumimoji="1"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actor represents the policy</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critic is used for the value function learning</a:t>
            </a:r>
          </a:p>
        </p:txBody>
      </p:sp>
      <p:pic>
        <p:nvPicPr>
          <p:cNvPr id="4" name="图片 3">
            <a:extLst>
              <a:ext uri="{FF2B5EF4-FFF2-40B4-BE49-F238E27FC236}">
                <a16:creationId xmlns:a16="http://schemas.microsoft.com/office/drawing/2014/main" id="{A00D1320-9B26-4C5C-9C9F-24931A5E6059}"/>
              </a:ext>
            </a:extLst>
          </p:cNvPr>
          <p:cNvPicPr>
            <a:picLocks noChangeAspect="1"/>
          </p:cNvPicPr>
          <p:nvPr/>
        </p:nvPicPr>
        <p:blipFill>
          <a:blip r:embed="rId3"/>
          <a:stretch>
            <a:fillRect/>
          </a:stretch>
        </p:blipFill>
        <p:spPr>
          <a:xfrm>
            <a:off x="2701649" y="3429000"/>
            <a:ext cx="3733333" cy="866667"/>
          </a:xfrm>
          <a:prstGeom prst="rect">
            <a:avLst/>
          </a:prstGeom>
        </p:spPr>
      </p:pic>
      <p:pic>
        <p:nvPicPr>
          <p:cNvPr id="5" name="图片 4">
            <a:extLst>
              <a:ext uri="{FF2B5EF4-FFF2-40B4-BE49-F238E27FC236}">
                <a16:creationId xmlns:a16="http://schemas.microsoft.com/office/drawing/2014/main" id="{45A19FFD-C503-4C76-911F-DFDF3C1F260A}"/>
              </a:ext>
            </a:extLst>
          </p:cNvPr>
          <p:cNvPicPr>
            <a:picLocks noChangeAspect="1"/>
          </p:cNvPicPr>
          <p:nvPr/>
        </p:nvPicPr>
        <p:blipFill>
          <a:blip r:embed="rId4"/>
          <a:stretch>
            <a:fillRect/>
          </a:stretch>
        </p:blipFill>
        <p:spPr>
          <a:xfrm>
            <a:off x="2763553" y="6286520"/>
            <a:ext cx="3609524" cy="323810"/>
          </a:xfrm>
          <a:prstGeom prst="rect">
            <a:avLst/>
          </a:prstGeom>
        </p:spPr>
      </p:pic>
    </p:spTree>
    <p:extLst>
      <p:ext uri="{BB962C8B-B14F-4D97-AF65-F5344CB8AC3E}">
        <p14:creationId xmlns:p14="http://schemas.microsoft.com/office/powerpoint/2010/main" val="6639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arn(inVertic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Single-agent learning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Trust Region Policy Optimization (TRPO)</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Defining a Loss Function for RL</a:t>
            </a:r>
          </a:p>
          <a:p>
            <a:pPr marL="0" indent="0">
              <a:buNone/>
            </a:pPr>
            <a:endParaRPr lang="en-US" altLang="zh-CN" dirty="0">
              <a:solidFill>
                <a:schemeClr val="tx1"/>
              </a:solidFill>
              <a:latin typeface="Times New Roman" panose="02020603050405020304" pitchFamily="18" charset="0"/>
            </a:endParaRPr>
          </a:p>
          <a:p>
            <a:pPr marL="457200" indent="-457200"/>
            <a:r>
              <a:rPr lang="en-US" altLang="zh-CN" dirty="0">
                <a:solidFill>
                  <a:schemeClr val="tx1"/>
                </a:solidFill>
                <a:latin typeface="Times New Roman" panose="02020603050405020304" pitchFamily="18" charset="0"/>
              </a:rPr>
              <a:t>A useful identity</a:t>
            </a:r>
            <a:r>
              <a:rPr lang="en-US" altLang="zh-CN" baseline="30000" dirty="0">
                <a:solidFill>
                  <a:schemeClr val="tx1"/>
                </a:solidFill>
                <a:latin typeface="Times New Roman" panose="02020603050405020304" pitchFamily="18" charset="0"/>
              </a:rPr>
              <a:t>1</a:t>
            </a:r>
          </a:p>
          <a:p>
            <a:pPr marL="457200" indent="-457200"/>
            <a:endParaRPr lang="en-US" altLang="zh-CN" baseline="30000" dirty="0">
              <a:solidFill>
                <a:schemeClr val="tx1"/>
              </a:solidFill>
              <a:latin typeface="Times New Roman" panose="02020603050405020304" pitchFamily="18" charset="0"/>
            </a:endParaRPr>
          </a:p>
          <a:p>
            <a:pPr marL="457200" indent="-457200"/>
            <a:endParaRPr lang="en-US" altLang="zh-CN" baseline="30000" dirty="0">
              <a:solidFill>
                <a:schemeClr val="tx1"/>
              </a:solidFill>
              <a:latin typeface="Times New Roman" panose="02020603050405020304" pitchFamily="18" charset="0"/>
            </a:endParaRPr>
          </a:p>
          <a:p>
            <a:pPr marL="457200" indent="-457200"/>
            <a:endParaRPr lang="en-US" altLang="zh-CN" baseline="30000" dirty="0">
              <a:solidFill>
                <a:schemeClr val="tx1"/>
              </a:solidFill>
              <a:latin typeface="Times New Roman" panose="02020603050405020304" pitchFamily="18" charset="0"/>
            </a:endParaRPr>
          </a:p>
          <a:p>
            <a:pPr marL="457200" indent="-457200"/>
            <a:r>
              <a:rPr lang="en-US" altLang="zh-CN" dirty="0">
                <a:solidFill>
                  <a:schemeClr val="tx1"/>
                </a:solidFill>
                <a:latin typeface="Times New Roman" panose="02020603050405020304" pitchFamily="18" charset="0"/>
              </a:rPr>
              <a:t>Surrogate Loss Function</a:t>
            </a:r>
          </a:p>
          <a:p>
            <a:pPr marL="457200" indent="-457200"/>
            <a:endParaRPr lang="en-US" altLang="zh-CN" dirty="0">
              <a:solidFill>
                <a:schemeClr val="tx1"/>
              </a:solidFill>
              <a:latin typeface="Times New Roman" panose="02020603050405020304" pitchFamily="18" charset="0"/>
            </a:endParaRPr>
          </a:p>
          <a:p>
            <a:pPr marL="457200" indent="-457200"/>
            <a:r>
              <a:rPr lang="en-US" altLang="zh-CN" dirty="0">
                <a:solidFill>
                  <a:schemeClr val="tx1"/>
                </a:solidFill>
                <a:latin typeface="Times New Roman" panose="02020603050405020304" pitchFamily="18" charset="0"/>
              </a:rPr>
              <a:t>Improvement Theory</a:t>
            </a:r>
          </a:p>
          <a:p>
            <a:pPr marL="0" indent="0">
              <a:buNone/>
            </a:pPr>
            <a:endParaRPr lang="en-US" altLang="zh-CN" dirty="0">
              <a:solidFill>
                <a:schemeClr val="tx1"/>
              </a:solidFill>
              <a:latin typeface="Times New Roman" panose="02020603050405020304" pitchFamily="18" charset="0"/>
            </a:endParaRPr>
          </a:p>
        </p:txBody>
      </p:sp>
      <p:pic>
        <p:nvPicPr>
          <p:cNvPr id="6" name="图片 5">
            <a:extLst>
              <a:ext uri="{FF2B5EF4-FFF2-40B4-BE49-F238E27FC236}">
                <a16:creationId xmlns:a16="http://schemas.microsoft.com/office/drawing/2014/main" id="{44046617-2958-4DC9-A801-5D41EB64C17C}"/>
              </a:ext>
            </a:extLst>
          </p:cNvPr>
          <p:cNvPicPr>
            <a:picLocks noChangeAspect="1"/>
          </p:cNvPicPr>
          <p:nvPr/>
        </p:nvPicPr>
        <p:blipFill>
          <a:blip r:embed="rId3"/>
          <a:stretch>
            <a:fillRect/>
          </a:stretch>
        </p:blipFill>
        <p:spPr>
          <a:xfrm>
            <a:off x="3552066" y="2465370"/>
            <a:ext cx="2812640" cy="692850"/>
          </a:xfrm>
          <a:prstGeom prst="rect">
            <a:avLst/>
          </a:prstGeom>
        </p:spPr>
      </p:pic>
      <p:pic>
        <p:nvPicPr>
          <p:cNvPr id="7" name="图片 6">
            <a:extLst>
              <a:ext uri="{FF2B5EF4-FFF2-40B4-BE49-F238E27FC236}">
                <a16:creationId xmlns:a16="http://schemas.microsoft.com/office/drawing/2014/main" id="{7534A42F-721A-4667-8396-7E504922C83B}"/>
              </a:ext>
            </a:extLst>
          </p:cNvPr>
          <p:cNvPicPr>
            <a:picLocks noChangeAspect="1"/>
          </p:cNvPicPr>
          <p:nvPr/>
        </p:nvPicPr>
        <p:blipFill>
          <a:blip r:embed="rId4"/>
          <a:stretch>
            <a:fillRect/>
          </a:stretch>
        </p:blipFill>
        <p:spPr>
          <a:xfrm>
            <a:off x="2449268" y="3549448"/>
            <a:ext cx="4238095" cy="838095"/>
          </a:xfrm>
          <a:prstGeom prst="rect">
            <a:avLst/>
          </a:prstGeom>
        </p:spPr>
      </p:pic>
      <p:sp>
        <p:nvSpPr>
          <p:cNvPr id="8" name="矩形 7">
            <a:extLst>
              <a:ext uri="{FF2B5EF4-FFF2-40B4-BE49-F238E27FC236}">
                <a16:creationId xmlns:a16="http://schemas.microsoft.com/office/drawing/2014/main" id="{9939A5E7-D23E-414B-8562-7EBF8CA3B455}"/>
              </a:ext>
            </a:extLst>
          </p:cNvPr>
          <p:cNvSpPr/>
          <p:nvPr/>
        </p:nvSpPr>
        <p:spPr>
          <a:xfrm>
            <a:off x="213964" y="6454962"/>
            <a:ext cx="7778099" cy="307777"/>
          </a:xfrm>
          <a:prstGeom prst="rect">
            <a:avLst/>
          </a:prstGeom>
        </p:spPr>
        <p:txBody>
          <a:bodyPr wrap="square">
            <a:spAutoFit/>
          </a:bodyPr>
          <a:lstStyle/>
          <a:p>
            <a:r>
              <a:rPr lang="en-US" altLang="zh-CN" sz="1400" dirty="0">
                <a:solidFill>
                  <a:srgbClr val="000000"/>
                </a:solidFill>
                <a:latin typeface="CMSS8"/>
              </a:rPr>
              <a:t>1</a:t>
            </a:r>
            <a:r>
              <a:rPr lang="en-US" altLang="zh-CN" sz="1400" dirty="0">
                <a:solidFill>
                  <a:srgbClr val="3333B3"/>
                </a:solidFill>
                <a:latin typeface="CMSS8"/>
              </a:rPr>
              <a:t>S. </a:t>
            </a:r>
            <a:r>
              <a:rPr lang="en-US" altLang="zh-CN" sz="1400" dirty="0" err="1">
                <a:solidFill>
                  <a:srgbClr val="3333B3"/>
                </a:solidFill>
                <a:latin typeface="CMSS8"/>
              </a:rPr>
              <a:t>Kakade</a:t>
            </a:r>
            <a:r>
              <a:rPr lang="en-US" altLang="zh-CN" sz="1400" dirty="0">
                <a:solidFill>
                  <a:srgbClr val="3333B3"/>
                </a:solidFill>
                <a:latin typeface="CMSS8"/>
              </a:rPr>
              <a:t> and J. Langford. </a:t>
            </a:r>
            <a:r>
              <a:rPr lang="en-US" altLang="zh-CN" sz="1400" dirty="0">
                <a:solidFill>
                  <a:srgbClr val="000000"/>
                </a:solidFill>
                <a:latin typeface="CMSS8"/>
              </a:rPr>
              <a:t>“Approximately optimal approximate reinforcement learning". </a:t>
            </a:r>
            <a:r>
              <a:rPr lang="en-US" altLang="zh-CN" sz="1400" dirty="0">
                <a:solidFill>
                  <a:srgbClr val="7B7BCE"/>
                </a:solidFill>
                <a:latin typeface="CMSSI8"/>
              </a:rPr>
              <a:t>ICML</a:t>
            </a:r>
            <a:r>
              <a:rPr lang="en-US" altLang="zh-CN" sz="1400" dirty="0">
                <a:solidFill>
                  <a:srgbClr val="7B7BCE"/>
                </a:solidFill>
                <a:latin typeface="CMSS8"/>
              </a:rPr>
              <a:t>. 2002</a:t>
            </a:r>
            <a:r>
              <a:rPr lang="en-US" altLang="zh-CN" sz="1400" dirty="0">
                <a:solidFill>
                  <a:srgbClr val="000000"/>
                </a:solidFill>
                <a:latin typeface="CMSS8"/>
              </a:rPr>
              <a:t>.</a:t>
            </a:r>
            <a:endParaRPr lang="zh-CN" altLang="en-US" sz="4000" dirty="0"/>
          </a:p>
        </p:txBody>
      </p:sp>
      <p:pic>
        <p:nvPicPr>
          <p:cNvPr id="9" name="图片 8">
            <a:extLst>
              <a:ext uri="{FF2B5EF4-FFF2-40B4-BE49-F238E27FC236}">
                <a16:creationId xmlns:a16="http://schemas.microsoft.com/office/drawing/2014/main" id="{D09E31B8-E0FF-496C-AD7B-29C60DF0479E}"/>
              </a:ext>
            </a:extLst>
          </p:cNvPr>
          <p:cNvPicPr>
            <a:picLocks noChangeAspect="1"/>
          </p:cNvPicPr>
          <p:nvPr/>
        </p:nvPicPr>
        <p:blipFill>
          <a:blip r:embed="rId5"/>
          <a:stretch>
            <a:fillRect/>
          </a:stretch>
        </p:blipFill>
        <p:spPr>
          <a:xfrm>
            <a:off x="3615660" y="4378698"/>
            <a:ext cx="2085714" cy="361905"/>
          </a:xfrm>
          <a:prstGeom prst="rect">
            <a:avLst/>
          </a:prstGeom>
        </p:spPr>
      </p:pic>
      <p:pic>
        <p:nvPicPr>
          <p:cNvPr id="10" name="图片 9">
            <a:extLst>
              <a:ext uri="{FF2B5EF4-FFF2-40B4-BE49-F238E27FC236}">
                <a16:creationId xmlns:a16="http://schemas.microsoft.com/office/drawing/2014/main" id="{03EDCD9A-46F9-4F8B-AEF1-F2DB219A7A3E}"/>
              </a:ext>
            </a:extLst>
          </p:cNvPr>
          <p:cNvPicPr>
            <a:picLocks noChangeAspect="1"/>
          </p:cNvPicPr>
          <p:nvPr/>
        </p:nvPicPr>
        <p:blipFill>
          <a:blip r:embed="rId6"/>
          <a:stretch>
            <a:fillRect/>
          </a:stretch>
        </p:blipFill>
        <p:spPr>
          <a:xfrm>
            <a:off x="2568040" y="5055075"/>
            <a:ext cx="4180952" cy="380952"/>
          </a:xfrm>
          <a:prstGeom prst="rect">
            <a:avLst/>
          </a:prstGeom>
        </p:spPr>
      </p:pic>
      <p:pic>
        <p:nvPicPr>
          <p:cNvPr id="11" name="图片 10">
            <a:extLst>
              <a:ext uri="{FF2B5EF4-FFF2-40B4-BE49-F238E27FC236}">
                <a16:creationId xmlns:a16="http://schemas.microsoft.com/office/drawing/2014/main" id="{BAFB0CFA-6626-40E5-BB28-BED42FE5E395}"/>
              </a:ext>
            </a:extLst>
          </p:cNvPr>
          <p:cNvPicPr>
            <a:picLocks noChangeAspect="1"/>
          </p:cNvPicPr>
          <p:nvPr/>
        </p:nvPicPr>
        <p:blipFill>
          <a:blip r:embed="rId7"/>
          <a:stretch>
            <a:fillRect/>
          </a:stretch>
        </p:blipFill>
        <p:spPr>
          <a:xfrm>
            <a:off x="2777563" y="5458905"/>
            <a:ext cx="3761905" cy="314286"/>
          </a:xfrm>
          <a:prstGeom prst="rect">
            <a:avLst/>
          </a:prstGeom>
        </p:spPr>
      </p:pic>
      <p:pic>
        <p:nvPicPr>
          <p:cNvPr id="12" name="图片 11">
            <a:extLst>
              <a:ext uri="{FF2B5EF4-FFF2-40B4-BE49-F238E27FC236}">
                <a16:creationId xmlns:a16="http://schemas.microsoft.com/office/drawing/2014/main" id="{0747DDE1-7C0B-4185-8E4E-2EF3D7F2B44E}"/>
              </a:ext>
            </a:extLst>
          </p:cNvPr>
          <p:cNvPicPr>
            <a:picLocks noChangeAspect="1"/>
          </p:cNvPicPr>
          <p:nvPr/>
        </p:nvPicPr>
        <p:blipFill>
          <a:blip r:embed="rId8"/>
          <a:stretch>
            <a:fillRect/>
          </a:stretch>
        </p:blipFill>
        <p:spPr>
          <a:xfrm>
            <a:off x="1268315" y="6103559"/>
            <a:ext cx="6600000" cy="447619"/>
          </a:xfrm>
          <a:prstGeom prst="rect">
            <a:avLst/>
          </a:prstGeom>
        </p:spPr>
      </p:pic>
    </p:spTree>
    <p:extLst>
      <p:ext uri="{BB962C8B-B14F-4D97-AF65-F5344CB8AC3E}">
        <p14:creationId xmlns:p14="http://schemas.microsoft.com/office/powerpoint/2010/main" val="170620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9000" y="1524000"/>
            <a:ext cx="8112156" cy="4964668"/>
          </a:xfrm>
        </p:spPr>
        <p:txBody>
          <a:bodyPr/>
          <a:lstStyle/>
          <a:p>
            <a:pPr>
              <a:lnSpc>
                <a:spcPts val="4000"/>
              </a:lnSpc>
              <a:buFont typeface="Wingdings" panose="05000000000000000000" pitchFamily="2" charset="2"/>
              <a:buChar char="Ø"/>
            </a:pPr>
            <a:r>
              <a:rPr lang="en-US" altLang="zh-CN" sz="3600" dirty="0">
                <a:latin typeface="Times New Roman" panose="02020603050405020304" pitchFamily="18" charset="0"/>
              </a:rPr>
              <a:t>Single-agent learning</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solidFill>
                  <a:srgbClr val="FF0000"/>
                </a:solidFill>
                <a:latin typeface="Times New Roman" panose="02020603050405020304" pitchFamily="18" charset="0"/>
              </a:rPr>
              <a:t>Multiagent deep reinforcement learning (MDRL)</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latin typeface="Times New Roman" panose="02020603050405020304" pitchFamily="18" charset="0"/>
              </a:rPr>
              <a:t>Bridging RL, MAL and MDRL</a:t>
            </a:r>
            <a:endParaRPr sz="3600" dirty="0">
              <a:latin typeface="Times New Roman" panose="02020603050405020304" pitchFamily="18" charset="0"/>
            </a:endParaRPr>
          </a:p>
        </p:txBody>
      </p:sp>
      <p:sp>
        <p:nvSpPr>
          <p:cNvPr id="3" name="Title 2"/>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335782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MDRL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Reinforcement learning</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latin typeface="Times New Roman" panose="02020603050405020304" pitchFamily="18" charset="0"/>
              </a:rPr>
              <a:t>Complex</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agents interact at the same time with environment and potentially with each other</a:t>
            </a:r>
          </a:p>
          <a:p>
            <a:pPr marL="457200" indent="-457200"/>
            <a:r>
              <a:rPr lang="en-US" altLang="zh-CN" dirty="0">
                <a:solidFill>
                  <a:schemeClr val="tx1"/>
                </a:solidFill>
                <a:latin typeface="Times New Roman" panose="02020603050405020304" pitchFamily="18" charset="0"/>
              </a:rPr>
              <a:t>Markov game</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an extension of an MDP to multiple agents</a:t>
            </a:r>
            <a:endPar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Actions (A) </a:t>
            </a: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Transition function (T)</a:t>
            </a: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reward function (R)</a:t>
            </a: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value function </a:t>
            </a:r>
          </a:p>
        </p:txBody>
      </p:sp>
      <p:pic>
        <p:nvPicPr>
          <p:cNvPr id="5" name="图片 4">
            <a:extLst>
              <a:ext uri="{FF2B5EF4-FFF2-40B4-BE49-F238E27FC236}">
                <a16:creationId xmlns:a16="http://schemas.microsoft.com/office/drawing/2014/main" id="{FADBCB29-5EAF-45E9-94DF-B6FB76924442}"/>
              </a:ext>
            </a:extLst>
          </p:cNvPr>
          <p:cNvPicPr>
            <a:picLocks noChangeAspect="1"/>
          </p:cNvPicPr>
          <p:nvPr/>
        </p:nvPicPr>
        <p:blipFill>
          <a:blip r:embed="rId3"/>
          <a:stretch>
            <a:fillRect/>
          </a:stretch>
        </p:blipFill>
        <p:spPr>
          <a:xfrm>
            <a:off x="3022295" y="3222802"/>
            <a:ext cx="1800000" cy="257143"/>
          </a:xfrm>
          <a:prstGeom prst="rect">
            <a:avLst/>
          </a:prstGeom>
        </p:spPr>
      </p:pic>
      <p:pic>
        <p:nvPicPr>
          <p:cNvPr id="6" name="图片 5">
            <a:extLst>
              <a:ext uri="{FF2B5EF4-FFF2-40B4-BE49-F238E27FC236}">
                <a16:creationId xmlns:a16="http://schemas.microsoft.com/office/drawing/2014/main" id="{7416C415-43EE-43F5-9EDF-9963B95C0172}"/>
              </a:ext>
            </a:extLst>
          </p:cNvPr>
          <p:cNvPicPr>
            <a:picLocks noChangeAspect="1"/>
          </p:cNvPicPr>
          <p:nvPr/>
        </p:nvPicPr>
        <p:blipFill>
          <a:blip r:embed="rId4"/>
          <a:stretch>
            <a:fillRect/>
          </a:stretch>
        </p:blipFill>
        <p:spPr>
          <a:xfrm>
            <a:off x="2803247" y="4091856"/>
            <a:ext cx="2238095" cy="333333"/>
          </a:xfrm>
          <a:prstGeom prst="rect">
            <a:avLst/>
          </a:prstGeom>
        </p:spPr>
      </p:pic>
      <p:pic>
        <p:nvPicPr>
          <p:cNvPr id="7" name="图片 6">
            <a:extLst>
              <a:ext uri="{FF2B5EF4-FFF2-40B4-BE49-F238E27FC236}">
                <a16:creationId xmlns:a16="http://schemas.microsoft.com/office/drawing/2014/main" id="{3B70E327-C263-4A4D-BF3B-041E255D5BC0}"/>
              </a:ext>
            </a:extLst>
          </p:cNvPr>
          <p:cNvPicPr>
            <a:picLocks noChangeAspect="1"/>
          </p:cNvPicPr>
          <p:nvPr/>
        </p:nvPicPr>
        <p:blipFill>
          <a:blip r:embed="rId5"/>
          <a:stretch>
            <a:fillRect/>
          </a:stretch>
        </p:blipFill>
        <p:spPr>
          <a:xfrm>
            <a:off x="4295952" y="4595746"/>
            <a:ext cx="2838095" cy="390476"/>
          </a:xfrm>
          <a:prstGeom prst="rect">
            <a:avLst/>
          </a:prstGeom>
        </p:spPr>
      </p:pic>
      <p:pic>
        <p:nvPicPr>
          <p:cNvPr id="8" name="图片 7">
            <a:extLst>
              <a:ext uri="{FF2B5EF4-FFF2-40B4-BE49-F238E27FC236}">
                <a16:creationId xmlns:a16="http://schemas.microsoft.com/office/drawing/2014/main" id="{06DFB8C6-EBF7-4078-A938-77DACAE2CB95}"/>
              </a:ext>
            </a:extLst>
          </p:cNvPr>
          <p:cNvPicPr>
            <a:picLocks noChangeAspect="1"/>
          </p:cNvPicPr>
          <p:nvPr/>
        </p:nvPicPr>
        <p:blipFill>
          <a:blip r:embed="rId6"/>
          <a:stretch>
            <a:fillRect/>
          </a:stretch>
        </p:blipFill>
        <p:spPr>
          <a:xfrm>
            <a:off x="4295952" y="5097596"/>
            <a:ext cx="2285714" cy="361905"/>
          </a:xfrm>
          <a:prstGeom prst="rect">
            <a:avLst/>
          </a:prstGeom>
        </p:spPr>
      </p:pic>
      <p:pic>
        <p:nvPicPr>
          <p:cNvPr id="9" name="图片 8">
            <a:extLst>
              <a:ext uri="{FF2B5EF4-FFF2-40B4-BE49-F238E27FC236}">
                <a16:creationId xmlns:a16="http://schemas.microsoft.com/office/drawing/2014/main" id="{CD6EEAA0-EC47-4E94-AEE3-A0BEB84FFF1F}"/>
              </a:ext>
            </a:extLst>
          </p:cNvPr>
          <p:cNvPicPr>
            <a:picLocks noChangeAspect="1"/>
          </p:cNvPicPr>
          <p:nvPr/>
        </p:nvPicPr>
        <p:blipFill>
          <a:blip r:embed="rId7"/>
          <a:stretch>
            <a:fillRect/>
          </a:stretch>
        </p:blipFill>
        <p:spPr>
          <a:xfrm>
            <a:off x="715660" y="5944843"/>
            <a:ext cx="7885714" cy="885714"/>
          </a:xfrm>
          <a:prstGeom prst="rect">
            <a:avLst/>
          </a:prstGeom>
        </p:spPr>
      </p:pic>
      <p:pic>
        <p:nvPicPr>
          <p:cNvPr id="10" name="图片 9">
            <a:extLst>
              <a:ext uri="{FF2B5EF4-FFF2-40B4-BE49-F238E27FC236}">
                <a16:creationId xmlns:a16="http://schemas.microsoft.com/office/drawing/2014/main" id="{FDF4C8CA-0F54-4146-BF95-63DDEDE679FA}"/>
              </a:ext>
            </a:extLst>
          </p:cNvPr>
          <p:cNvPicPr>
            <a:picLocks noChangeAspect="1"/>
          </p:cNvPicPr>
          <p:nvPr/>
        </p:nvPicPr>
        <p:blipFill>
          <a:blip r:embed="rId8"/>
          <a:stretch>
            <a:fillRect/>
          </a:stretch>
        </p:blipFill>
        <p:spPr>
          <a:xfrm>
            <a:off x="3029285" y="5598133"/>
            <a:ext cx="2533333" cy="400000"/>
          </a:xfrm>
          <a:prstGeom prst="rect">
            <a:avLst/>
          </a:prstGeom>
        </p:spPr>
      </p:pic>
    </p:spTree>
    <p:extLst>
      <p:ext uri="{BB962C8B-B14F-4D97-AF65-F5344CB8AC3E}">
        <p14:creationId xmlns:p14="http://schemas.microsoft.com/office/powerpoint/2010/main" val="146002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00"/>
                                        <p:tgtEl>
                                          <p:spTgt spid="3">
                                            <p:txEl>
                                              <p:pRg st="5" end="5"/>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wipe(down)">
                                      <p:cBhvr>
                                        <p:cTn id="49" dur="500"/>
                                        <p:tgtEl>
                                          <p:spTgt spid="3">
                                            <p:txEl>
                                              <p:pRg st="6" end="6"/>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wipe(down)">
                                      <p:cBhvr>
                                        <p:cTn id="57" dur="500"/>
                                        <p:tgtEl>
                                          <p:spTgt spid="3">
                                            <p:txEl>
                                              <p:pRg st="7" end="7"/>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down)">
                                      <p:cBhvr>
                                        <p:cTn id="60" dur="500"/>
                                        <p:tgtEl>
                                          <p:spTgt spid="10"/>
                                        </p:tgtEl>
                                      </p:cBhvr>
                                    </p:animEffect>
                                  </p:childTnLst>
                                </p:cTn>
                              </p:par>
                              <p:par>
                                <p:cTn id="61" presetID="22" presetClass="entr" presetSubtype="4"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U">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5741</Words>
  <Application>Microsoft Office PowerPoint</Application>
  <PresentationFormat>全屏显示(4:3)</PresentationFormat>
  <Paragraphs>348</Paragraphs>
  <Slides>22</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宋体</vt:lpstr>
      <vt:lpstr>Times New Roman</vt:lpstr>
      <vt:lpstr>微软雅黑</vt:lpstr>
      <vt:lpstr>华文新魏</vt:lpstr>
      <vt:lpstr>CMSSI8</vt:lpstr>
      <vt:lpstr>Arial Black</vt:lpstr>
      <vt:lpstr>黑体</vt:lpstr>
      <vt:lpstr>CMSS8</vt:lpstr>
      <vt:lpstr>Arial</vt:lpstr>
      <vt:lpstr>Calibri</vt:lpstr>
      <vt:lpstr>Wingdings</vt:lpstr>
      <vt:lpstr>THU</vt:lpstr>
      <vt:lpstr>PowerPoint 演示文稿</vt:lpstr>
      <vt:lpstr>目录</vt:lpstr>
      <vt:lpstr>Single-agent learning </vt:lpstr>
      <vt:lpstr>Single-agent learning </vt:lpstr>
      <vt:lpstr>Single-agent learning </vt:lpstr>
      <vt:lpstr>Single-agent learning </vt:lpstr>
      <vt:lpstr>Single-agent learning </vt:lpstr>
      <vt:lpstr>目录</vt:lpstr>
      <vt:lpstr>MDRL </vt:lpstr>
      <vt:lpstr>MDRL </vt:lpstr>
      <vt:lpstr>MDRL </vt:lpstr>
      <vt:lpstr>MDRL </vt:lpstr>
      <vt:lpstr>MDRL </vt:lpstr>
      <vt:lpstr>MDRL </vt:lpstr>
      <vt:lpstr>MDRL </vt:lpstr>
      <vt:lpstr>MDRL </vt:lpstr>
      <vt:lpstr>MDRL </vt:lpstr>
      <vt:lpstr>目录</vt:lpstr>
      <vt:lpstr>Bridging RL, MAL and MDRL </vt:lpstr>
      <vt:lpstr>Bridging RL, MAL and MDRL </vt:lpstr>
      <vt:lpstr>Bridging RL, MAL and MDRL </vt:lpstr>
      <vt:lpstr>Thanks</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GHOST580.COM</dc:creator>
  <cp:lastModifiedBy>NostalLD</cp:lastModifiedBy>
  <cp:revision>796</cp:revision>
  <dcterms:created xsi:type="dcterms:W3CDTF">2018-06-12T03:09:00Z</dcterms:created>
  <dcterms:modified xsi:type="dcterms:W3CDTF">2021-09-13T08:26:12Z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