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3" r:id="rId3"/>
    <p:sldId id="410" r:id="rId4"/>
    <p:sldId id="515" r:id="rId5"/>
    <p:sldId id="516" r:id="rId6"/>
    <p:sldId id="496" r:id="rId7"/>
    <p:sldId id="529" r:id="rId8"/>
    <p:sldId id="538" r:id="rId9"/>
    <p:sldId id="501" r:id="rId10"/>
    <p:sldId id="502" r:id="rId11"/>
    <p:sldId id="531" r:id="rId12"/>
    <p:sldId id="539" r:id="rId13"/>
    <p:sldId id="540" r:id="rId14"/>
    <p:sldId id="532" r:id="rId15"/>
    <p:sldId id="511" r:id="rId16"/>
    <p:sldId id="526" r:id="rId17"/>
    <p:sldId id="541" r:id="rId18"/>
    <p:sldId id="517" r:id="rId19"/>
    <p:sldId id="42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A9E3"/>
    <a:srgbClr val="5280D3"/>
    <a:srgbClr val="EDEDED"/>
    <a:srgbClr val="4C7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0623" autoAdjust="0"/>
  </p:normalViewPr>
  <p:slideViewPr>
    <p:cSldViewPr snapToGrid="0">
      <p:cViewPr varScale="1">
        <p:scale>
          <a:sx n="80" d="100"/>
          <a:sy n="80" d="100"/>
        </p:scale>
        <p:origin x="1716" y="96"/>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9EE6-C7F5-4D25-A747-36C1F12A39DE}" type="datetimeFigureOut">
              <a:rPr lang="zh-CN" altLang="en-US" smtClean="0"/>
              <a:t>2021/12/6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9E9D4-A3FA-4B20-95AF-FA27FCBA53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具体来说，我们从</a:t>
            </a:r>
            <a:r>
              <a:rPr lang="en-US" altLang="zh-CN" dirty="0"/>
              <a:t>CS</a:t>
            </a:r>
            <a:r>
              <a:rPr lang="zh-CN" altLang="en-US" dirty="0"/>
              <a:t>图的顶层开始搜索，一直到底层，并基于解空间的随机抽样展开搜索树。</a:t>
            </a:r>
            <a:endParaRPr lang="en-US" altLang="zh-CN" dirty="0"/>
          </a:p>
          <a:p>
            <a:r>
              <a:rPr lang="zh-CN" altLang="en-US" dirty="0"/>
              <a:t>与前面提到的</a:t>
            </a:r>
            <a:r>
              <a:rPr lang="en-US" altLang="zh-CN" dirty="0"/>
              <a:t>CS</a:t>
            </a:r>
            <a:r>
              <a:rPr lang="zh-CN" altLang="en-US" dirty="0"/>
              <a:t>图类似，我们定义了由我们的算法构建的搜索树，如下所示：</a:t>
            </a:r>
            <a:endParaRPr lang="en-US" altLang="zh-CN" dirty="0"/>
          </a:p>
          <a:p>
            <a:r>
              <a:rPr lang="zh-CN" altLang="en-US" dirty="0"/>
              <a:t>每个树分支都通过成对连接操作链接，其中由该分支链接的子级是通过连接其父节点中</a:t>
            </a:r>
            <a:r>
              <a:rPr lang="en-US" altLang="zh-CN" dirty="0"/>
              <a:t>CS</a:t>
            </a:r>
            <a:r>
              <a:rPr lang="zh-CN" altLang="en-US" dirty="0"/>
              <a:t>的两个联盟生成的，</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10</a:t>
            </a:fld>
            <a:endParaRPr lang="zh-CN" altLang="en-US"/>
          </a:p>
        </p:txBody>
      </p:sp>
    </p:spTree>
    <p:extLst>
      <p:ext uri="{BB962C8B-B14F-4D97-AF65-F5344CB8AC3E}">
        <p14:creationId xmlns:p14="http://schemas.microsoft.com/office/powerpoint/2010/main" val="233995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从只包含根节点的树开始，我们一次一次地逐步构建搜索树。部分搜索树表示已采样（即已搜索）的解决方案空间。按照</a:t>
            </a:r>
            <a:r>
              <a:rPr lang="en-US" altLang="zh-CN" dirty="0"/>
              <a:t>MCTS</a:t>
            </a:r>
            <a:r>
              <a:rPr lang="zh-CN" altLang="en-US" dirty="0"/>
              <a:t>的标准程序，我们描述了我们算法的一次迭代，给定当前（部分）搜索树，包括以下四个步骤：</a:t>
            </a:r>
            <a:endParaRPr lang="en-US" altLang="zh-CN" dirty="0"/>
          </a:p>
          <a:p>
            <a:r>
              <a:rPr lang="zh-CN" altLang="en-US" dirty="0"/>
              <a:t>选择步骤是让每个树节点选择一个分支，以形成从根到叶的路径。这是</a:t>
            </a:r>
            <a:r>
              <a:rPr lang="en-US" altLang="zh-CN" dirty="0"/>
              <a:t>MCT</a:t>
            </a:r>
            <a:r>
              <a:rPr lang="zh-CN" altLang="en-US" dirty="0"/>
              <a:t>的一个关键步骤，因为它意味着在当前迭代中应该搜索解决方案空间的哪个区域。我们借鉴了</a:t>
            </a:r>
            <a:r>
              <a:rPr lang="en-US" altLang="zh-CN" dirty="0"/>
              <a:t>UCT</a:t>
            </a:r>
            <a:r>
              <a:rPr lang="zh-CN" altLang="en-US" dirty="0"/>
              <a:t>算法的思想，将节点选择视为一个多臂</a:t>
            </a:r>
            <a:r>
              <a:rPr lang="en-US" altLang="zh-CN" dirty="0"/>
              <a:t>Bandit</a:t>
            </a:r>
            <a:r>
              <a:rPr lang="zh-CN" altLang="en-US" dirty="0"/>
              <a:t>（</a:t>
            </a:r>
            <a:r>
              <a:rPr lang="en-US" altLang="zh-CN" dirty="0"/>
              <a:t>MAB</a:t>
            </a:r>
            <a:r>
              <a:rPr lang="zh-CN" altLang="en-US" dirty="0"/>
              <a:t>）问题。</a:t>
            </a:r>
            <a:endParaRPr lang="en-US" altLang="zh-CN" dirty="0"/>
          </a:p>
          <a:p>
            <a:r>
              <a:rPr lang="zh-CN" altLang="en-US" dirty="0"/>
              <a:t>只有子树完成时才知道此值。</a:t>
            </a:r>
            <a:endParaRPr lang="en-US" altLang="zh-CN" dirty="0"/>
          </a:p>
          <a:p>
            <a:r>
              <a:rPr lang="zh-CN" altLang="en-US" dirty="0"/>
              <a:t>让树（</a:t>
            </a:r>
            <a:r>
              <a:rPr lang="en-US" altLang="zh-CN" dirty="0"/>
              <a:t>CS</a:t>
            </a:r>
            <a:r>
              <a:rPr lang="zh-CN" altLang="en-US" dirty="0"/>
              <a:t>）成为搜索过程中构建的部分子树</a:t>
            </a:r>
            <a:endParaRPr lang="en-US" altLang="zh-CN" dirty="0"/>
          </a:p>
          <a:p>
            <a:r>
              <a:rPr lang="zh-CN" altLang="en-US" dirty="0"/>
              <a:t>搜索过程中访问的节点的频率计数。</a:t>
            </a:r>
            <a:endParaRPr lang="en-US" altLang="zh-CN" dirty="0"/>
          </a:p>
          <a:p>
            <a:r>
              <a:rPr lang="en-US" altLang="zh-CN" dirty="0"/>
              <a:t>UCB1</a:t>
            </a:r>
            <a:r>
              <a:rPr lang="zh-CN" altLang="en-US" dirty="0"/>
              <a:t>启发式节点选择算法</a:t>
            </a:r>
            <a:endParaRPr lang="en-US" altLang="zh-CN" dirty="0"/>
          </a:p>
          <a:p>
            <a:r>
              <a:rPr lang="zh-CN" altLang="en-US" dirty="0"/>
              <a:t>总之，</a:t>
            </a:r>
            <a:r>
              <a:rPr lang="en-US" altLang="zh-CN" dirty="0"/>
              <a:t>UCB1</a:t>
            </a:r>
            <a:r>
              <a:rPr lang="zh-CN" altLang="en-US" dirty="0"/>
              <a:t>具有平衡众所周知的勘探和开发权衡的良好特性</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11</a:t>
            </a:fld>
            <a:endParaRPr lang="zh-CN" altLang="en-US"/>
          </a:p>
        </p:txBody>
      </p:sp>
    </p:spTree>
    <p:extLst>
      <p:ext uri="{BB962C8B-B14F-4D97-AF65-F5344CB8AC3E}">
        <p14:creationId xmlns:p14="http://schemas.microsoft.com/office/powerpoint/2010/main" val="398403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当节点选择过程选择的子节点</a:t>
            </a:r>
            <a:r>
              <a:rPr lang="en-US" altLang="zh-CN" dirty="0"/>
              <a:t>CS  2</a:t>
            </a:r>
            <a:r>
              <a:rPr lang="zh-CN" altLang="en-US" dirty="0"/>
              <a:t>子节点（</a:t>
            </a:r>
            <a:r>
              <a:rPr lang="en-US" altLang="zh-CN" dirty="0"/>
              <a:t>CS</a:t>
            </a:r>
            <a:r>
              <a:rPr lang="zh-CN" altLang="en-US" dirty="0"/>
              <a:t>）当前不在树中时，通过将新叶节点</a:t>
            </a:r>
            <a:r>
              <a:rPr lang="en-US" altLang="zh-CN" dirty="0"/>
              <a:t>CS </a:t>
            </a:r>
            <a:r>
              <a:rPr lang="zh-CN" altLang="en-US" dirty="0"/>
              <a:t>作为</a:t>
            </a:r>
            <a:r>
              <a:rPr lang="en-US" altLang="zh-CN" dirty="0"/>
              <a:t>CS</a:t>
            </a:r>
            <a:r>
              <a:rPr lang="zh-CN" altLang="en-US" dirty="0"/>
              <a:t>的子节点添加到树中来扩展搜索树。</a:t>
            </a:r>
            <a:endParaRPr lang="en-US" altLang="zh-CN" dirty="0"/>
          </a:p>
          <a:p>
            <a:r>
              <a:rPr lang="zh-CN" altLang="en-US" dirty="0"/>
              <a:t>将新叶节点</a:t>
            </a:r>
            <a:r>
              <a:rPr lang="en-US" altLang="zh-CN" dirty="0"/>
              <a:t>CS</a:t>
            </a:r>
            <a:r>
              <a:rPr lang="zh-CN" altLang="en-US" dirty="0"/>
              <a:t>添加到树中时，将使用一些默认策略来估计 </a:t>
            </a:r>
            <a:r>
              <a:rPr lang="en-US" altLang="zh-CN" dirty="0"/>
              <a:t>V</a:t>
            </a:r>
            <a:r>
              <a:rPr lang="zh-CN" altLang="en-US" dirty="0"/>
              <a:t>（</a:t>
            </a:r>
            <a:r>
              <a:rPr lang="en-US" altLang="zh-CN" dirty="0"/>
              <a:t>CS</a:t>
            </a:r>
            <a:r>
              <a:rPr lang="zh-CN" altLang="en-US" dirty="0"/>
              <a:t>）。在这项工作中，我们通过连续加入两个联盟来执行卷展栏搜索</a:t>
            </a:r>
            <a:endParaRPr lang="en-US" altLang="zh-CN" dirty="0"/>
          </a:p>
          <a:p>
            <a:r>
              <a:rPr lang="zh-CN" altLang="en-US" dirty="0"/>
              <a:t>显然，当两个联盟不可能加入时，这个过程以大联盟结束</a:t>
            </a:r>
            <a:endParaRPr lang="en-US" altLang="zh-CN" dirty="0"/>
          </a:p>
          <a:p>
            <a:endParaRPr lang="en-US" altLang="zh-CN" dirty="0"/>
          </a:p>
          <a:p>
            <a:r>
              <a:rPr lang="zh-CN" altLang="en-US" dirty="0"/>
              <a:t>直观地说，我们在</a:t>
            </a:r>
            <a:r>
              <a:rPr lang="en-US" altLang="zh-CN" dirty="0"/>
              <a:t>CS</a:t>
            </a:r>
            <a:r>
              <a:rPr lang="zh-CN" altLang="en-US" dirty="0"/>
              <a:t>中加入了两个联盟，当它导致联盟结构值的最大改善时</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12</a:t>
            </a:fld>
            <a:endParaRPr lang="zh-CN" altLang="en-US"/>
          </a:p>
        </p:txBody>
      </p:sp>
    </p:spTree>
    <p:extLst>
      <p:ext uri="{BB962C8B-B14F-4D97-AF65-F5344CB8AC3E}">
        <p14:creationId xmlns:p14="http://schemas.microsoft.com/office/powerpoint/2010/main" val="3857571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初始化新添加节点</a:t>
            </a:r>
            <a:r>
              <a:rPr lang="en-US" altLang="zh-CN" dirty="0"/>
              <a:t>CS</a:t>
            </a:r>
            <a:r>
              <a:rPr lang="zh-CN" altLang="en-US" dirty="0"/>
              <a:t>的值 </a:t>
            </a:r>
            <a:r>
              <a:rPr lang="en-US" altLang="zh-CN" dirty="0"/>
              <a:t>V</a:t>
            </a:r>
            <a:r>
              <a:rPr lang="zh-CN" altLang="en-US" dirty="0"/>
              <a:t>（</a:t>
            </a:r>
            <a:r>
              <a:rPr lang="en-US" altLang="zh-CN" dirty="0"/>
              <a:t>CS</a:t>
            </a:r>
            <a:r>
              <a:rPr lang="zh-CN" altLang="en-US" dirty="0"/>
              <a:t>）后，通过将值 </a:t>
            </a:r>
            <a:r>
              <a:rPr lang="en-US" altLang="zh-CN" dirty="0"/>
              <a:t>V</a:t>
            </a:r>
            <a:r>
              <a:rPr lang="zh-CN" altLang="en-US" dirty="0"/>
              <a:t>（</a:t>
            </a:r>
            <a:r>
              <a:rPr lang="en-US" altLang="zh-CN" dirty="0"/>
              <a:t>CS</a:t>
            </a:r>
            <a:r>
              <a:rPr lang="zh-CN" altLang="en-US" dirty="0"/>
              <a:t>）从叶节点</a:t>
            </a:r>
            <a:r>
              <a:rPr lang="en-US" altLang="zh-CN" dirty="0"/>
              <a:t>CS</a:t>
            </a:r>
            <a:r>
              <a:rPr lang="zh-CN" altLang="en-US" dirty="0"/>
              <a:t>反向传播到根节点，更新树中其所有祖先的值</a:t>
            </a:r>
            <a:endParaRPr lang="en-US" altLang="zh-CN" dirty="0"/>
          </a:p>
          <a:p>
            <a:endParaRPr lang="en-US" altLang="zh-CN" dirty="0"/>
          </a:p>
          <a:p>
            <a:r>
              <a:rPr lang="zh-CN" altLang="en-US" dirty="0"/>
              <a:t>为了将上述四个步骤放在一起，我们对整个</a:t>
            </a:r>
            <a:r>
              <a:rPr lang="en-US" altLang="zh-CN" dirty="0"/>
              <a:t>CSG-UCT</a:t>
            </a:r>
            <a:r>
              <a:rPr lang="zh-CN" altLang="en-US" dirty="0"/>
              <a:t>算法进行了一次迭代。从单例联盟结构开始，迭代将继续进行，直到时间用完或所有节点都已添加到树中，这意味着已搜索完整的解决方案空间 </a:t>
            </a:r>
            <a:r>
              <a:rPr lang="en-US" altLang="zh-CN" dirty="0"/>
              <a:t>A</a:t>
            </a:r>
            <a:r>
              <a:rPr lang="zh-CN" altLang="en-US" dirty="0"/>
              <a:t>。在后一种情况下，算法返回最优解，而在前一种情况下，它返回当前最佳解。</a:t>
            </a:r>
            <a:endParaRPr lang="en-US" altLang="zh-CN" dirty="0"/>
          </a:p>
          <a:p>
            <a:endParaRPr lang="en-US" altLang="zh-CN" dirty="0"/>
          </a:p>
          <a:p>
            <a:r>
              <a:rPr lang="zh-CN" altLang="en-US" dirty="0"/>
              <a:t>图</a:t>
            </a:r>
            <a:r>
              <a:rPr lang="en-US" altLang="zh-CN" dirty="0"/>
              <a:t>1</a:t>
            </a:r>
            <a:r>
              <a:rPr lang="zh-CN" altLang="en-US" dirty="0"/>
              <a:t>显示了由</a:t>
            </a:r>
            <a:r>
              <a:rPr lang="en-US" altLang="zh-CN" dirty="0"/>
              <a:t>CSG-UCT</a:t>
            </a:r>
            <a:r>
              <a:rPr lang="zh-CN" altLang="en-US" dirty="0"/>
              <a:t>构建的部分搜索树的示例。树上的迭代从根节点开始。在选择步骤中，</a:t>
            </a:r>
            <a:r>
              <a:rPr lang="en-US" altLang="zh-CN" dirty="0"/>
              <a:t>UCB1</a:t>
            </a:r>
            <a:r>
              <a:rPr lang="zh-CN" altLang="en-US" dirty="0"/>
              <a:t>启发式首先选择树节点，然后递归选择。由于此（红色）节点当前不在树中，因此在展开步骤中将其添加为树的叶子，从而展开树。然后，在模拟步骤中，新添加的节点的值由以大联盟结尾的卷展搜索初始化。最后，在反向传播步骤中，新添加的节点的值被传播回根节点，以沿路径更新当前最佳解决方案的值。搜索树一次一次地增长，直到所有</a:t>
            </a:r>
            <a:r>
              <a:rPr lang="en-US" altLang="zh-CN" dirty="0"/>
              <a:t>CS</a:t>
            </a:r>
            <a:r>
              <a:rPr lang="zh-CN" altLang="en-US" dirty="0"/>
              <a:t>都添加到树中。</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13</a:t>
            </a:fld>
            <a:endParaRPr lang="zh-CN" altLang="en-US"/>
          </a:p>
        </p:txBody>
      </p:sp>
    </p:spTree>
    <p:extLst>
      <p:ext uri="{BB962C8B-B14F-4D97-AF65-F5344CB8AC3E}">
        <p14:creationId xmlns:p14="http://schemas.microsoft.com/office/powerpoint/2010/main" val="2720397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如果有足够的时间，当所有节点都添加到树中时，</a:t>
            </a:r>
            <a:r>
              <a:rPr lang="en-US" altLang="zh-CN" dirty="0"/>
              <a:t>CSG-UCT</a:t>
            </a:r>
            <a:r>
              <a:rPr lang="zh-CN" altLang="en-US" dirty="0"/>
              <a:t>将终止。假设存在一个不能由其父</a:t>
            </a:r>
            <a:r>
              <a:rPr lang="en-US" altLang="zh-CN" dirty="0"/>
              <a:t>CS</a:t>
            </a:r>
            <a:r>
              <a:rPr lang="zh-CN" altLang="en-US" dirty="0"/>
              <a:t>在树中选择的联盟结构</a:t>
            </a:r>
            <a:r>
              <a:rPr lang="en-US" altLang="zh-CN" dirty="0"/>
              <a:t>CS0</a:t>
            </a:r>
            <a:r>
              <a:rPr lang="zh-CN" altLang="en-US" dirty="0"/>
              <a:t>。因此，不能通过</a:t>
            </a:r>
            <a:r>
              <a:rPr lang="en-US" altLang="zh-CN" dirty="0"/>
              <a:t>CSG-UCT</a:t>
            </a:r>
            <a:r>
              <a:rPr lang="zh-CN" altLang="en-US" dirty="0"/>
              <a:t>的迭代将</a:t>
            </a:r>
            <a:r>
              <a:rPr lang="en-US" altLang="zh-CN" dirty="0"/>
              <a:t>CS0</a:t>
            </a:r>
            <a:r>
              <a:rPr lang="zh-CN" altLang="en-US" dirty="0"/>
              <a:t>添加到树中。这与以下事实相矛盾，即</a:t>
            </a:r>
            <a:r>
              <a:rPr lang="en-US" altLang="zh-CN" dirty="0"/>
              <a:t>MAB</a:t>
            </a:r>
            <a:r>
              <a:rPr lang="zh-CN" altLang="en-US" dirty="0"/>
              <a:t>中的每个臂最终都将使用</a:t>
            </a:r>
            <a:r>
              <a:rPr lang="en-US" altLang="zh-CN" dirty="0"/>
              <a:t>UCB1</a:t>
            </a:r>
            <a:r>
              <a:rPr lang="zh-CN" altLang="en-US" dirty="0"/>
              <a:t>启发式方法拉动</a:t>
            </a:r>
            <a:r>
              <a:rPr lang="en-US" altLang="zh-CN" dirty="0"/>
              <a:t>[Auer</a:t>
            </a:r>
            <a:r>
              <a:rPr lang="zh-CN" altLang="en-US" dirty="0"/>
              <a:t>等人，</a:t>
            </a:r>
            <a:r>
              <a:rPr lang="en-US" altLang="zh-CN" dirty="0"/>
              <a:t>2002]</a:t>
            </a:r>
            <a:r>
              <a:rPr lang="zh-CN" altLang="en-US" dirty="0"/>
              <a:t>。通过归纳，我们得出结论，如果时间足够，那么 </a:t>
            </a:r>
            <a:r>
              <a:rPr lang="en-US" altLang="zh-CN" dirty="0"/>
              <a:t>A</a:t>
            </a:r>
            <a:r>
              <a:rPr lang="zh-CN" altLang="en-US" dirty="0"/>
              <a:t>中所有可能的联盟结构最终都将添加到树中。</a:t>
            </a:r>
          </a:p>
          <a:p>
            <a:r>
              <a:rPr lang="zh-CN" altLang="en-US" dirty="0"/>
              <a:t>因此，</a:t>
            </a:r>
            <a:r>
              <a:rPr lang="en-US" altLang="zh-CN" dirty="0"/>
              <a:t>CSG-UCT</a:t>
            </a:r>
            <a:r>
              <a:rPr lang="zh-CN" altLang="en-US" dirty="0"/>
              <a:t>算法是完整的。</a:t>
            </a:r>
            <a:endParaRPr lang="en-US" altLang="zh-CN" dirty="0"/>
          </a:p>
          <a:p>
            <a:endParaRPr lang="en-US" altLang="zh-CN" dirty="0"/>
          </a:p>
          <a:p>
            <a:r>
              <a:rPr lang="zh-CN" altLang="en-US" dirty="0"/>
              <a:t>请注意，每个搜索节点的值都会在每次迭代结束时传播回根节点。</a:t>
            </a:r>
          </a:p>
          <a:p>
            <a:r>
              <a:rPr lang="zh-CN" altLang="en-US" dirty="0"/>
              <a:t>因此，根节点始终保持当前最佳解决方案的值。当算法停止时，它可以从根节点返回当前最佳的解决方案。迭代后，</a:t>
            </a:r>
            <a:r>
              <a:rPr lang="en-US" altLang="zh-CN" dirty="0"/>
              <a:t>8CS: </a:t>
            </a:r>
            <a:r>
              <a:rPr lang="en-US" altLang="zh-CN" dirty="0" err="1"/>
              <a:t>vt</a:t>
            </a:r>
            <a:r>
              <a:rPr lang="zh-CN" altLang="en-US" dirty="0"/>
              <a:t>（</a:t>
            </a:r>
            <a:r>
              <a:rPr lang="en-US" altLang="zh-CN" dirty="0"/>
              <a:t>CS</a:t>
            </a:r>
            <a:r>
              <a:rPr lang="zh-CN" altLang="en-US" dirty="0"/>
              <a:t>） </a:t>
            </a:r>
            <a:r>
              <a:rPr lang="en-US" altLang="zh-CN" dirty="0"/>
              <a:t>vt+1</a:t>
            </a:r>
            <a:r>
              <a:rPr lang="zh-CN" altLang="en-US" dirty="0"/>
              <a:t>（</a:t>
            </a:r>
            <a:r>
              <a:rPr lang="en-US" altLang="zh-CN" dirty="0"/>
              <a:t>CS</a:t>
            </a:r>
            <a:r>
              <a:rPr lang="zh-CN" altLang="en-US" dirty="0"/>
              <a:t>） </a:t>
            </a:r>
            <a:r>
              <a:rPr lang="en-US" altLang="zh-CN" dirty="0"/>
              <a:t>V</a:t>
            </a:r>
            <a:r>
              <a:rPr lang="zh-CN" altLang="en-US" dirty="0"/>
              <a:t>（</a:t>
            </a:r>
            <a:r>
              <a:rPr lang="en-US" altLang="zh-CN" dirty="0"/>
              <a:t>CS</a:t>
            </a:r>
            <a:r>
              <a:rPr lang="zh-CN" altLang="en-US" dirty="0"/>
              <a:t>）保持不变。</a:t>
            </a:r>
          </a:p>
          <a:p>
            <a:r>
              <a:rPr lang="zh-CN" altLang="en-US" dirty="0"/>
              <a:t>随着迭代次数的增加，将搜索更多节点并将其添加到树中。因此，解决方案不断得到改进。</a:t>
            </a:r>
          </a:p>
          <a:p>
            <a:r>
              <a:rPr lang="zh-CN" altLang="en-US" dirty="0"/>
              <a:t>因此，</a:t>
            </a:r>
            <a:r>
              <a:rPr lang="en-US" altLang="zh-CN" dirty="0"/>
              <a:t>CSG-UCT</a:t>
            </a:r>
            <a:r>
              <a:rPr lang="zh-CN" altLang="en-US" dirty="0"/>
              <a:t>算法随时可用。</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14</a:t>
            </a:fld>
            <a:endParaRPr lang="zh-CN" altLang="en-US"/>
          </a:p>
        </p:txBody>
      </p:sp>
    </p:spTree>
    <p:extLst>
      <p:ext uri="{BB962C8B-B14F-4D97-AF65-F5344CB8AC3E}">
        <p14:creationId xmlns:p14="http://schemas.microsoft.com/office/powerpoint/2010/main" val="192829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15</a:t>
            </a:fld>
            <a:endParaRPr lang="zh-CN" altLang="en-US"/>
          </a:p>
        </p:txBody>
      </p:sp>
    </p:spTree>
    <p:extLst>
      <p:ext uri="{BB962C8B-B14F-4D97-AF65-F5344CB8AC3E}">
        <p14:creationId xmlns:p14="http://schemas.microsoft.com/office/powerpoint/2010/main" val="74667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首先，我们计算了计算出的解</a:t>
            </a:r>
            <a:r>
              <a:rPr lang="en-US" altLang="zh-CN" dirty="0">
                <a:latin typeface="+mj-ea"/>
                <a:ea typeface="+mj-ea"/>
              </a:rPr>
              <a:t>CS</a:t>
            </a:r>
            <a:r>
              <a:rPr lang="zh-CN" altLang="en-US" dirty="0">
                <a:latin typeface="+mj-ea"/>
                <a:ea typeface="+mj-ea"/>
              </a:rPr>
              <a:t>和最优解</a:t>
            </a:r>
            <a:r>
              <a:rPr lang="en-US" altLang="zh-CN" dirty="0">
                <a:latin typeface="+mj-ea"/>
                <a:ea typeface="+mj-ea"/>
              </a:rPr>
              <a:t>CS</a:t>
            </a:r>
            <a:r>
              <a:rPr lang="zh-CN" altLang="en-US" dirty="0">
                <a:latin typeface="+mj-ea"/>
                <a:ea typeface="+mj-ea"/>
              </a:rPr>
              <a:t>的值之间的最优比值</a:t>
            </a:r>
            <a:r>
              <a:rPr lang="en-US" altLang="zh-CN" dirty="0">
                <a:latin typeface="+mj-ea"/>
                <a:ea typeface="+mj-ea"/>
              </a:rPr>
              <a:t>=v</a:t>
            </a:r>
            <a:r>
              <a:rPr lang="zh-CN" altLang="en-US" dirty="0">
                <a:latin typeface="+mj-ea"/>
                <a:ea typeface="+mj-ea"/>
              </a:rPr>
              <a:t>（</a:t>
            </a:r>
            <a:r>
              <a:rPr lang="en-US" altLang="zh-CN" dirty="0">
                <a:latin typeface="+mj-ea"/>
                <a:ea typeface="+mj-ea"/>
              </a:rPr>
              <a:t>CS</a:t>
            </a:r>
            <a:r>
              <a:rPr lang="zh-CN" altLang="en-US" dirty="0">
                <a:latin typeface="+mj-ea"/>
                <a:ea typeface="+mj-ea"/>
              </a:rPr>
              <a:t>）</a:t>
            </a:r>
            <a:r>
              <a:rPr lang="en-US" altLang="zh-CN" dirty="0">
                <a:latin typeface="+mj-ea"/>
                <a:ea typeface="+mj-ea"/>
              </a:rPr>
              <a:t>=v</a:t>
            </a:r>
            <a:r>
              <a:rPr lang="zh-CN" altLang="en-US" dirty="0">
                <a:latin typeface="+mj-ea"/>
                <a:ea typeface="+mj-ea"/>
              </a:rPr>
              <a:t>（</a:t>
            </a:r>
            <a:r>
              <a:rPr lang="en-US" altLang="zh-CN" dirty="0">
                <a:latin typeface="+mj-ea"/>
                <a:ea typeface="+mj-ea"/>
              </a:rPr>
              <a:t>CS </a:t>
            </a:r>
            <a:r>
              <a:rPr lang="zh-CN" altLang="en-US" dirty="0">
                <a:latin typeface="+mj-ea"/>
                <a:ea typeface="+mj-ea"/>
              </a:rPr>
              <a:t>）这里，使用</a:t>
            </a:r>
            <a:r>
              <a:rPr lang="en-US" altLang="zh-CN" dirty="0">
                <a:latin typeface="+mj-ea"/>
                <a:ea typeface="+mj-ea"/>
              </a:rPr>
              <a:t>CPLEX</a:t>
            </a:r>
            <a:r>
              <a:rPr lang="zh-CN" altLang="en-US" dirty="0">
                <a:latin typeface="+mj-ea"/>
                <a:ea typeface="+mj-ea"/>
              </a:rPr>
              <a:t>求解的整数规划公式计算最优解</a:t>
            </a:r>
            <a:endParaRPr lang="en-US" altLang="zh-CN" dirty="0">
              <a:latin typeface="+mj-ea"/>
              <a:ea typeface="+mj-ea"/>
            </a:endParaRPr>
          </a:p>
          <a:p>
            <a:endParaRPr lang="en-US" altLang="zh-CN" dirty="0">
              <a:latin typeface="+mj-ea"/>
              <a:ea typeface="+mj-ea"/>
            </a:endParaRPr>
          </a:p>
          <a:p>
            <a:r>
              <a:rPr lang="zh-CN" altLang="en-US" dirty="0">
                <a:latin typeface="+mj-ea"/>
                <a:ea typeface="+mj-ea"/>
              </a:rPr>
              <a:t>其次，我们记录了基线增益</a:t>
            </a:r>
            <a:r>
              <a:rPr lang="en-US" altLang="zh-CN" dirty="0">
                <a:latin typeface="+mj-ea"/>
                <a:ea typeface="+mj-ea"/>
              </a:rPr>
              <a:t>=v</a:t>
            </a:r>
            <a:r>
              <a:rPr lang="zh-CN" altLang="en-US" dirty="0">
                <a:latin typeface="+mj-ea"/>
                <a:ea typeface="+mj-ea"/>
              </a:rPr>
              <a:t>（</a:t>
            </a:r>
            <a:r>
              <a:rPr lang="en-US" altLang="zh-CN" dirty="0">
                <a:latin typeface="+mj-ea"/>
                <a:ea typeface="+mj-ea"/>
              </a:rPr>
              <a:t>CS</a:t>
            </a:r>
            <a:r>
              <a:rPr lang="zh-CN" altLang="en-US" dirty="0">
                <a:latin typeface="+mj-ea"/>
                <a:ea typeface="+mj-ea"/>
              </a:rPr>
              <a:t>）􀀀 </a:t>
            </a:r>
            <a:r>
              <a:rPr lang="en-US" altLang="zh-CN" dirty="0">
                <a:latin typeface="+mj-ea"/>
                <a:ea typeface="+mj-ea"/>
              </a:rPr>
              <a:t>P i2A v</a:t>
            </a:r>
            <a:r>
              <a:rPr lang="zh-CN" altLang="en-US" dirty="0">
                <a:latin typeface="+mj-ea"/>
                <a:ea typeface="+mj-ea"/>
              </a:rPr>
              <a:t>（图），当由于代理数量太多而无法用</a:t>
            </a:r>
            <a:r>
              <a:rPr lang="en-US" altLang="zh-CN" dirty="0">
                <a:latin typeface="+mj-ea"/>
                <a:ea typeface="+mj-ea"/>
              </a:rPr>
              <a:t>CPLEX</a:t>
            </a:r>
            <a:r>
              <a:rPr lang="zh-CN" altLang="en-US" dirty="0">
                <a:latin typeface="+mj-ea"/>
                <a:ea typeface="+mj-ea"/>
              </a:rPr>
              <a:t>求解时，无法获得最优解时，计算解</a:t>
            </a:r>
            <a:r>
              <a:rPr lang="en-US" altLang="zh-CN" dirty="0">
                <a:latin typeface="+mj-ea"/>
                <a:ea typeface="+mj-ea"/>
              </a:rPr>
              <a:t>CS</a:t>
            </a:r>
            <a:r>
              <a:rPr lang="zh-CN" altLang="en-US" dirty="0">
                <a:latin typeface="+mj-ea"/>
                <a:ea typeface="+mj-ea"/>
              </a:rPr>
              <a:t>和单体联盟结构之间的关系</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16</a:t>
            </a:fld>
            <a:endParaRPr lang="zh-CN" altLang="en-US"/>
          </a:p>
        </p:txBody>
      </p:sp>
    </p:spTree>
    <p:extLst>
      <p:ext uri="{BB962C8B-B14F-4D97-AF65-F5344CB8AC3E}">
        <p14:creationId xmlns:p14="http://schemas.microsoft.com/office/powerpoint/2010/main" val="727078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j-ea"/>
              <a:ea typeface="+mj-ea"/>
            </a:endParaRPr>
          </a:p>
        </p:txBody>
      </p:sp>
      <p:sp>
        <p:nvSpPr>
          <p:cNvPr id="4" name="灯片编号占位符 3"/>
          <p:cNvSpPr>
            <a:spLocks noGrp="1"/>
          </p:cNvSpPr>
          <p:nvPr>
            <p:ph type="sldNum" sz="quarter" idx="5"/>
          </p:nvPr>
        </p:nvSpPr>
        <p:spPr/>
        <p:txBody>
          <a:bodyPr/>
          <a:lstStyle/>
          <a:p>
            <a:fld id="{B259E9D4-A3FA-4B20-95AF-FA27FCBA53EA}" type="slidenum">
              <a:rPr lang="zh-CN" altLang="en-US" smtClean="0"/>
              <a:t>17</a:t>
            </a:fld>
            <a:endParaRPr lang="zh-CN" altLang="en-US"/>
          </a:p>
        </p:txBody>
      </p:sp>
    </p:spTree>
    <p:extLst>
      <p:ext uri="{BB962C8B-B14F-4D97-AF65-F5344CB8AC3E}">
        <p14:creationId xmlns:p14="http://schemas.microsoft.com/office/powerpoint/2010/main" val="2091185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18</a:t>
            </a:fld>
            <a:endParaRPr lang="zh-CN" altLang="en-US"/>
          </a:p>
        </p:txBody>
      </p:sp>
    </p:spTree>
    <p:extLst>
      <p:ext uri="{BB962C8B-B14F-4D97-AF65-F5344CB8AC3E}">
        <p14:creationId xmlns:p14="http://schemas.microsoft.com/office/powerpoint/2010/main" val="19779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联盟形成是多智能体系统中的一个重要研究课题，在多智能体系统中，一组智能体在执行特定任务时聚集在一起形成联盟。</a:t>
            </a:r>
            <a:endParaRPr lang="en-US" altLang="zh-CN" dirty="0"/>
          </a:p>
          <a:p>
            <a:r>
              <a:rPr lang="zh-CN" altLang="en-US" dirty="0"/>
              <a:t>在这个形成过程中出现的一个关键挑战是联盟结构生成（</a:t>
            </a:r>
            <a:r>
              <a:rPr lang="en-US" altLang="zh-CN" dirty="0"/>
              <a:t>CSG</a:t>
            </a:r>
            <a:r>
              <a:rPr lang="zh-CN" altLang="en-US" dirty="0"/>
              <a:t>），它涉及到将代理集划分为穷举和不相交的联盟，称为联盟结构，以最大化社会福利。</a:t>
            </a:r>
            <a:endParaRPr lang="en-US" altLang="zh-CN" dirty="0"/>
          </a:p>
          <a:p>
            <a:r>
              <a:rPr lang="zh-CN" altLang="en-US" dirty="0"/>
              <a:t>不幸的是，找到最优联盟结构是困难的，并且已经被证明是</a:t>
            </a:r>
            <a:r>
              <a:rPr lang="en-US" altLang="zh-CN" dirty="0"/>
              <a:t>NP</a:t>
            </a:r>
            <a:r>
              <a:rPr lang="zh-CN" altLang="en-US" dirty="0"/>
              <a:t>完全的</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迄今为止，已经提出了许多方法来优化或近似地解决</a:t>
            </a:r>
            <a:r>
              <a:rPr lang="en-US" altLang="zh-CN" dirty="0"/>
              <a:t>CSG</a:t>
            </a:r>
            <a:r>
              <a:rPr lang="zh-CN" altLang="en-US" dirty="0"/>
              <a:t>问题。假设解空间与代理数成指数关系 </a:t>
            </a:r>
            <a:endParaRPr lang="en-US" altLang="zh-CN" dirty="0"/>
          </a:p>
          <a:p>
            <a:r>
              <a:rPr lang="zh-CN" altLang="en-US" dirty="0"/>
              <a:t>通常不可扩展，只能处理少量代理的问题（例如，</a:t>
            </a:r>
            <a:r>
              <a:rPr lang="en-US" altLang="zh-CN" dirty="0"/>
              <a:t>&lt;40[</a:t>
            </a:r>
            <a:r>
              <a:rPr lang="en-US" altLang="zh-CN" dirty="0" err="1"/>
              <a:t>Rahwan</a:t>
            </a:r>
            <a:r>
              <a:rPr lang="en-US" altLang="zh-CN" dirty="0"/>
              <a:t> et al.</a:t>
            </a:r>
            <a:r>
              <a:rPr lang="zh-CN" altLang="en-US" dirty="0"/>
              <a:t>，</a:t>
            </a:r>
            <a:r>
              <a:rPr lang="en-US" altLang="zh-CN" dirty="0"/>
              <a:t>2015]</a:t>
            </a:r>
            <a:r>
              <a:rPr lang="zh-CN" altLang="en-US" dirty="0"/>
              <a:t>）。这限制了它对需要许多代理的实际问题的适用性</a:t>
            </a:r>
            <a:endParaRPr lang="en-US" altLang="zh-CN" dirty="0"/>
          </a:p>
          <a:p>
            <a:endParaRPr lang="en-US" altLang="zh-CN" dirty="0"/>
          </a:p>
          <a:p>
            <a:r>
              <a:rPr lang="zh-CN" altLang="en-US" dirty="0"/>
              <a:t>可以快速返回解决方案，但通常无法保证解决方案质量。这使得它们不能满足某些严重应用（如灾难响应）的要求。</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4</a:t>
            </a:fld>
            <a:endParaRPr lang="zh-CN" altLang="en-US"/>
          </a:p>
        </p:txBody>
      </p:sp>
    </p:spTree>
    <p:extLst>
      <p:ext uri="{BB962C8B-B14F-4D97-AF65-F5344CB8AC3E}">
        <p14:creationId xmlns:p14="http://schemas.microsoft.com/office/powerpoint/2010/main" val="208418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在这样的背景下，我们提出了</a:t>
            </a:r>
            <a:r>
              <a:rPr lang="en-US" altLang="zh-CN" dirty="0"/>
              <a:t>CSG-UCT——</a:t>
            </a:r>
            <a:r>
              <a:rPr lang="zh-CN" altLang="en-US" dirty="0"/>
              <a:t>一种可扩展的、随时可用的多智能体系统联盟形成方法</a:t>
            </a:r>
            <a:r>
              <a:rPr lang="en-US" altLang="zh-CN" dirty="0"/>
              <a:t>.</a:t>
            </a:r>
          </a:p>
          <a:p>
            <a:r>
              <a:rPr lang="zh-CN" altLang="en-US" dirty="0"/>
              <a:t>值得注意的是，它具有可扩展性，可以用数百个代理解决大型</a:t>
            </a:r>
            <a:r>
              <a:rPr lang="en-US" altLang="zh-CN" dirty="0"/>
              <a:t>CSG</a:t>
            </a:r>
            <a:r>
              <a:rPr lang="zh-CN" altLang="en-US" dirty="0"/>
              <a:t>问题，这对于现有的优化方法来说是难以计算的。此外，它是随时可用的，如果时间有限，它可以返回当前最佳解；如果时间足够，它可以收敛到最优解。</a:t>
            </a:r>
            <a:endParaRPr lang="en-US" altLang="zh-CN" dirty="0"/>
          </a:p>
          <a:p>
            <a:endParaRPr lang="en-US" altLang="zh-CN" dirty="0"/>
          </a:p>
          <a:p>
            <a:r>
              <a:rPr lang="zh-CN" altLang="en-US" dirty="0"/>
              <a:t>具体而言，我们借鉴蒙特卡罗树搜索（</a:t>
            </a:r>
            <a:r>
              <a:rPr lang="en-US" altLang="zh-CN" dirty="0"/>
              <a:t>MCTS</a:t>
            </a:r>
            <a:r>
              <a:rPr lang="zh-CN" altLang="en-US" dirty="0"/>
              <a:t>）研究的思想，该研究已成功解决大型博弈（如</a:t>
            </a:r>
            <a:r>
              <a:rPr lang="en-US" altLang="zh-CN" dirty="0"/>
              <a:t>AlphaGo[Silver et al.</a:t>
            </a:r>
            <a:r>
              <a:rPr lang="zh-CN" altLang="en-US" dirty="0"/>
              <a:t>，</a:t>
            </a:r>
            <a:r>
              <a:rPr lang="en-US" altLang="zh-CN" dirty="0"/>
              <a:t>2016]</a:t>
            </a:r>
            <a:r>
              <a:rPr lang="zh-CN" altLang="en-US" dirty="0"/>
              <a:t>），以在大型联盟结构图中找到最佳解决方案</a:t>
            </a:r>
            <a:r>
              <a:rPr lang="en-US" altLang="zh-CN" dirty="0"/>
              <a:t>[</a:t>
            </a:r>
            <a:r>
              <a:rPr lang="en-US" altLang="zh-CN" dirty="0" err="1"/>
              <a:t>Sandholm</a:t>
            </a:r>
            <a:r>
              <a:rPr lang="en-US" altLang="zh-CN" dirty="0"/>
              <a:t> et al.</a:t>
            </a:r>
            <a:r>
              <a:rPr lang="zh-CN" altLang="en-US" dirty="0"/>
              <a:t>，</a:t>
            </a:r>
            <a:r>
              <a:rPr lang="en-US" altLang="zh-CN" dirty="0"/>
              <a:t>1999]</a:t>
            </a:r>
            <a:r>
              <a:rPr lang="zh-CN" altLang="en-US" dirty="0"/>
              <a:t>。</a:t>
            </a:r>
            <a:endParaRPr lang="en-US" altLang="zh-CN" dirty="0"/>
          </a:p>
          <a:p>
            <a:r>
              <a:rPr lang="zh-CN" altLang="en-US" dirty="0"/>
              <a:t>更详细地说，我们为</a:t>
            </a:r>
            <a:r>
              <a:rPr lang="en-US" altLang="zh-CN" dirty="0"/>
              <a:t>CSG</a:t>
            </a:r>
            <a:r>
              <a:rPr lang="zh-CN" altLang="en-US" dirty="0"/>
              <a:t>开发了</a:t>
            </a:r>
            <a:r>
              <a:rPr lang="en-US" altLang="zh-CN" dirty="0"/>
              <a:t>UCT</a:t>
            </a:r>
            <a:r>
              <a:rPr lang="zh-CN" altLang="en-US" dirty="0"/>
              <a:t>算法</a:t>
            </a:r>
            <a:r>
              <a:rPr lang="en-US" altLang="zh-CN" dirty="0"/>
              <a:t>[Kocsis</a:t>
            </a:r>
            <a:r>
              <a:rPr lang="zh-CN" altLang="en-US" dirty="0"/>
              <a:t>和</a:t>
            </a:r>
            <a:r>
              <a:rPr lang="en-US" altLang="zh-CN" dirty="0" err="1"/>
              <a:t>Szepesv'ari</a:t>
            </a:r>
            <a:r>
              <a:rPr lang="zh-CN" altLang="en-US" dirty="0"/>
              <a:t>，</a:t>
            </a:r>
            <a:r>
              <a:rPr lang="en-US" altLang="zh-CN" dirty="0"/>
              <a:t>2006]</a:t>
            </a:r>
            <a:r>
              <a:rPr lang="zh-CN" altLang="en-US" dirty="0"/>
              <a:t>的变体，该算法使用</a:t>
            </a:r>
            <a:r>
              <a:rPr lang="en-US" altLang="zh-CN" dirty="0"/>
              <a:t>UCB1</a:t>
            </a:r>
            <a:r>
              <a:rPr lang="zh-CN" altLang="en-US" dirty="0"/>
              <a:t>启发式选择最有希望的走向最优的步骤</a:t>
            </a:r>
            <a:r>
              <a:rPr lang="en-US" altLang="zh-CN" dirty="0"/>
              <a:t>[Auer</a:t>
            </a:r>
            <a:r>
              <a:rPr lang="zh-CN" altLang="en-US" dirty="0"/>
              <a:t>等人，</a:t>
            </a:r>
            <a:r>
              <a:rPr lang="en-US" altLang="zh-CN" dirty="0"/>
              <a:t>2002]</a:t>
            </a:r>
            <a:r>
              <a:rPr lang="zh-CN" altLang="en-US" dirty="0"/>
              <a:t>，并基于解空间的随机抽样扩展搜索树。</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5</a:t>
            </a:fld>
            <a:endParaRPr lang="zh-CN" altLang="en-US"/>
          </a:p>
        </p:txBody>
      </p:sp>
    </p:spTree>
    <p:extLst>
      <p:ext uri="{BB962C8B-B14F-4D97-AF65-F5344CB8AC3E}">
        <p14:creationId xmlns:p14="http://schemas.microsoft.com/office/powerpoint/2010/main" val="6006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蒙特卡罗树搜索（</a:t>
            </a:r>
            <a:r>
              <a:rPr lang="en-US" altLang="zh-CN" dirty="0"/>
              <a:t>MCTS</a:t>
            </a:r>
            <a:r>
              <a:rPr lang="zh-CN" altLang="en-US" dirty="0"/>
              <a:t>）是一种很有前途的在线规划方法。通过使用蒙特卡罗模拟快速采样数千条可能的轨迹，它可以很好地逼近可能的动作序列的值。</a:t>
            </a:r>
            <a:r>
              <a:rPr lang="en-US" altLang="zh-CN" dirty="0"/>
              <a:t>MCTS</a:t>
            </a:r>
            <a:r>
              <a:rPr lang="zh-CN" altLang="en-US" dirty="0"/>
              <a:t>迭代执行以下四个步骤，直到预算用完。</a:t>
            </a:r>
            <a:endParaRPr lang="en-US" altLang="zh-CN" dirty="0"/>
          </a:p>
          <a:p>
            <a:r>
              <a:rPr lang="zh-CN" altLang="en-US" dirty="0"/>
              <a:t>从根节点作为当前状态开始，通过选择节点遍历搜索树，直到使用探索</a:t>
            </a:r>
            <a:r>
              <a:rPr lang="en-US" altLang="zh-CN" dirty="0"/>
              <a:t>-</a:t>
            </a:r>
            <a:r>
              <a:rPr lang="zh-CN" altLang="en-US" dirty="0"/>
              <a:t>利用方法遍历叶节点。其中</a:t>
            </a:r>
            <a:r>
              <a:rPr lang="en-US" altLang="zh-CN" dirty="0" err="1"/>
              <a:t>wj</a:t>
            </a:r>
            <a:r>
              <a:rPr lang="zh-CN" altLang="en-US" dirty="0"/>
              <a:t>表示由子</a:t>
            </a:r>
            <a:r>
              <a:rPr lang="en-US" altLang="zh-CN" dirty="0"/>
              <a:t>j</a:t>
            </a:r>
            <a:r>
              <a:rPr lang="zh-CN" altLang="en-US" dirty="0"/>
              <a:t>表示的状态的平均值估计。</a:t>
            </a:r>
            <a:r>
              <a:rPr lang="en-US" altLang="zh-CN" dirty="0" err="1"/>
              <a:t>ni</a:t>
            </a:r>
            <a:r>
              <a:rPr lang="zh-CN" altLang="en-US" dirty="0"/>
              <a:t>是到目前为止父节点</a:t>
            </a:r>
            <a:r>
              <a:rPr lang="en-US" altLang="zh-CN" dirty="0" err="1"/>
              <a:t>i</a:t>
            </a:r>
            <a:r>
              <a:rPr lang="zh-CN" altLang="en-US" dirty="0"/>
              <a:t>已被访问的总数。</a:t>
            </a:r>
            <a:r>
              <a:rPr lang="en-US" altLang="zh-CN" dirty="0" err="1"/>
              <a:t>nj</a:t>
            </a:r>
            <a:r>
              <a:rPr lang="zh-CN" altLang="en-US" dirty="0"/>
              <a:t>是到目前为止子节点</a:t>
            </a:r>
            <a:r>
              <a:rPr lang="en-US" altLang="zh-CN" dirty="0"/>
              <a:t>j</a:t>
            </a:r>
            <a:r>
              <a:rPr lang="zh-CN" altLang="en-US" dirty="0"/>
              <a:t>已被访问的总数。</a:t>
            </a:r>
            <a:endParaRPr lang="en-US" altLang="zh-CN" dirty="0"/>
          </a:p>
          <a:p>
            <a:r>
              <a:rPr lang="zh-CN" altLang="en-US" dirty="0"/>
              <a:t>所选叶节点由一个或多个子节点展开，表示可能的下一个状态。然后，子对象将通过模拟进行评估。</a:t>
            </a:r>
            <a:endParaRPr lang="en-US" altLang="zh-CN" dirty="0"/>
          </a:p>
          <a:p>
            <a:r>
              <a:rPr lang="zh-CN" altLang="en-US" dirty="0"/>
              <a:t>给定一个环境模型，使用模拟策略（例如随机采样）从叶子到最大搜索深度或终端状态执行试验。</a:t>
            </a:r>
            <a:endParaRPr lang="en-US" altLang="zh-CN" dirty="0"/>
          </a:p>
          <a:p>
            <a:r>
              <a:rPr lang="zh-CN" altLang="en-US" dirty="0"/>
              <a:t>“模拟奖励” 用于更新从叶节点向后到根节点的路径中每个节点的值估计和访问计数。</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6</a:t>
            </a:fld>
            <a:endParaRPr lang="zh-CN" altLang="en-US"/>
          </a:p>
        </p:txBody>
      </p:sp>
    </p:spTree>
    <p:extLst>
      <p:ext uri="{BB962C8B-B14F-4D97-AF65-F5344CB8AC3E}">
        <p14:creationId xmlns:p14="http://schemas.microsoft.com/office/powerpoint/2010/main" val="356898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对于任何联盟</a:t>
            </a:r>
            <a:r>
              <a:rPr lang="en-US" altLang="zh-CN" dirty="0"/>
              <a:t>C</a:t>
            </a:r>
            <a:r>
              <a:rPr lang="zh-CN" altLang="en-US" dirty="0"/>
              <a:t>，特征函数</a:t>
            </a:r>
            <a:r>
              <a:rPr lang="en-US" altLang="zh-CN" dirty="0"/>
              <a:t>v</a:t>
            </a:r>
            <a:r>
              <a:rPr lang="zh-CN" altLang="en-US" dirty="0"/>
              <a:t>（</a:t>
            </a:r>
            <a:r>
              <a:rPr lang="en-US" altLang="zh-CN" dirty="0"/>
              <a:t>C</a:t>
            </a:r>
            <a:r>
              <a:rPr lang="zh-CN" altLang="en-US" dirty="0"/>
              <a:t>）</a:t>
            </a:r>
            <a:r>
              <a:rPr lang="en-US" altLang="zh-CN" dirty="0"/>
              <a:t>2&lt;</a:t>
            </a:r>
            <a:r>
              <a:rPr lang="zh-CN" altLang="en-US" dirty="0"/>
              <a:t>指定了表示该联盟的成本或利润的值。</a:t>
            </a:r>
            <a:endParaRPr lang="en-US" altLang="zh-CN" dirty="0"/>
          </a:p>
          <a:p>
            <a:r>
              <a:rPr lang="en-US" altLang="zh-CN" dirty="0"/>
              <a:t>k</a:t>
            </a:r>
            <a:r>
              <a:rPr lang="zh-CN" altLang="en-US" dirty="0"/>
              <a:t>联盟的集合   </a:t>
            </a:r>
            <a:r>
              <a:rPr lang="en-US" altLang="zh-CN" dirty="0"/>
              <a:t>exhaustive and disjoint</a:t>
            </a:r>
          </a:p>
          <a:p>
            <a:r>
              <a:rPr lang="zh-CN" altLang="en-US" dirty="0"/>
              <a:t>每个代理至少在且仅在一个联盟中被选择。</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7</a:t>
            </a:fld>
            <a:endParaRPr lang="zh-CN" altLang="en-US"/>
          </a:p>
        </p:txBody>
      </p:sp>
    </p:spTree>
    <p:extLst>
      <p:ext uri="{BB962C8B-B14F-4D97-AF65-F5344CB8AC3E}">
        <p14:creationId xmlns:p14="http://schemas.microsoft.com/office/powerpoint/2010/main" val="304916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一个节点代表一个联盟结构，并被分为几个级别， </a:t>
            </a:r>
            <a:r>
              <a:rPr lang="en-US" altLang="zh-CN" dirty="0"/>
              <a:t>A1</a:t>
            </a:r>
            <a:r>
              <a:rPr lang="zh-CN" altLang="en-US" dirty="0"/>
              <a:t> </a:t>
            </a:r>
            <a:r>
              <a:rPr lang="en-US" altLang="zh-CN" dirty="0"/>
              <a:t>A2 An</a:t>
            </a:r>
            <a:r>
              <a:rPr lang="zh-CN" altLang="en-US" dirty="0"/>
              <a:t>，其中级别 </a:t>
            </a:r>
            <a:r>
              <a:rPr lang="en-US" altLang="zh-CN" dirty="0"/>
              <a:t>Ai</a:t>
            </a:r>
            <a:r>
              <a:rPr lang="zh-CN" altLang="en-US" dirty="0"/>
              <a:t>包含表示具有</a:t>
            </a:r>
            <a:r>
              <a:rPr lang="en-US" altLang="zh-CN" dirty="0" err="1"/>
              <a:t>i</a:t>
            </a:r>
            <a:r>
              <a:rPr lang="zh-CN" altLang="en-US" dirty="0"/>
              <a:t>个联盟的所有联盟结构的节点。</a:t>
            </a:r>
            <a:endParaRPr lang="en-US" altLang="zh-CN" dirty="0"/>
          </a:p>
          <a:p>
            <a:r>
              <a:rPr lang="zh-CN" altLang="en-US" dirty="0"/>
              <a:t>一条边连接两个联盟结构的当且仅当：它们属于两个连续的层次</a:t>
            </a:r>
            <a:r>
              <a:rPr lang="en-US" altLang="zh-CN" dirty="0"/>
              <a:t>Ai</a:t>
            </a:r>
            <a:r>
              <a:rPr lang="zh-CN" altLang="en-US" dirty="0"/>
              <a:t>和</a:t>
            </a:r>
            <a:r>
              <a:rPr lang="en-US" altLang="zh-CN" dirty="0"/>
              <a:t>Ai-1</a:t>
            </a:r>
            <a:r>
              <a:rPr lang="zh-CN" altLang="en-US" dirty="0"/>
              <a:t>和 </a:t>
            </a:r>
            <a:r>
              <a:rPr lang="en-US" altLang="zh-CN" dirty="0"/>
              <a:t>Ai</a:t>
            </a:r>
            <a:r>
              <a:rPr lang="zh-CN" altLang="en-US" dirty="0"/>
              <a:t>中的联盟结构可以从</a:t>
            </a:r>
            <a:r>
              <a:rPr lang="en-US" altLang="zh-CN" dirty="0"/>
              <a:t>Ai</a:t>
            </a:r>
            <a:r>
              <a:rPr lang="zh-CN" altLang="en-US" dirty="0"/>
              <a:t>中的联盟结构获得把一个联盟分裂成两个。</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8</a:t>
            </a:fld>
            <a:endParaRPr lang="zh-CN" altLang="en-US"/>
          </a:p>
        </p:txBody>
      </p:sp>
    </p:spTree>
    <p:extLst>
      <p:ext uri="{BB962C8B-B14F-4D97-AF65-F5344CB8AC3E}">
        <p14:creationId xmlns:p14="http://schemas.microsoft.com/office/powerpoint/2010/main" val="352183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9</a:t>
            </a:fld>
            <a:endParaRPr lang="zh-CN" altLang="en-US"/>
          </a:p>
        </p:txBody>
      </p:sp>
    </p:spTree>
    <p:extLst>
      <p:ext uri="{BB962C8B-B14F-4D97-AF65-F5344CB8AC3E}">
        <p14:creationId xmlns:p14="http://schemas.microsoft.com/office/powerpoint/2010/main" val="255719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13"/>
          <p:cNvSpPr>
            <a:spLocks noGrp="1"/>
          </p:cNvSpPr>
          <p:nvPr>
            <p:ph type="title"/>
          </p:nvPr>
        </p:nvSpPr>
        <p:spPr>
          <a:xfrm>
            <a:off x="628649" y="2227263"/>
            <a:ext cx="7886700" cy="1325563"/>
          </a:xfrm>
          <a:prstGeom prst="rect">
            <a:avLst/>
          </a:prstGeom>
        </p:spPr>
        <p:txBody>
          <a:bodyPr/>
          <a:lstStyle>
            <a:lvl1pPr algn="ctr">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grpSp>
        <p:nvGrpSpPr>
          <p:cNvPr id="22" name="Group 6"/>
          <p:cNvGrpSpPr/>
          <p:nvPr userDrawn="1"/>
        </p:nvGrpSpPr>
        <p:grpSpPr>
          <a:xfrm>
            <a:off x="1" y="0"/>
            <a:ext cx="9143999" cy="1188814"/>
            <a:chOff x="-74646" y="1716833"/>
            <a:chExt cx="12192000" cy="1614196"/>
          </a:xfrm>
        </p:grpSpPr>
        <p:grpSp>
          <p:nvGrpSpPr>
            <p:cNvPr id="23" name="Group 1"/>
            <p:cNvGrpSpPr/>
            <p:nvPr/>
          </p:nvGrpSpPr>
          <p:grpSpPr>
            <a:xfrm>
              <a:off x="-74646" y="1716833"/>
              <a:ext cx="12192000" cy="1614196"/>
              <a:chOff x="0" y="0"/>
              <a:chExt cx="12192000" cy="1287624"/>
            </a:xfrm>
          </p:grpSpPr>
          <p:pic>
            <p:nvPicPr>
              <p:cNvPr id="25" name="image 101"/>
              <p:cNvPicPr>
                <a:picLocks noChangeAspect="1"/>
              </p:cNvPicPr>
              <p:nvPr/>
            </p:nvPicPr>
            <p:blipFill>
              <a:blip r:embed="rId2">
                <a:alphaModFix amt="14901"/>
              </a:blip>
              <a:srcRect/>
              <a:stretch>
                <a:fillRect/>
              </a:stretch>
            </p:blipFill>
            <p:spPr>
              <a:xfrm>
                <a:off x="0" y="0"/>
                <a:ext cx="12192000" cy="1287624"/>
              </a:xfrm>
              <a:prstGeom prst="rect">
                <a:avLst/>
              </a:prstGeom>
            </p:spPr>
          </p:pic>
          <p:pic>
            <p:nvPicPr>
              <p:cNvPr id="26" name="image 102"/>
              <p:cNvPicPr>
                <a:picLocks noChangeAspect="1"/>
              </p:cNvPicPr>
              <p:nvPr/>
            </p:nvPicPr>
            <p:blipFill>
              <a:blip r:embed="rId3">
                <a:alphaModFix amt="45882"/>
              </a:blip>
              <a:srcRect/>
              <a:stretch>
                <a:fillRect/>
              </a:stretch>
            </p:blipFill>
            <p:spPr>
              <a:xfrm>
                <a:off x="0" y="0"/>
                <a:ext cx="12192000" cy="1184988"/>
              </a:xfrm>
              <a:prstGeom prst="rect">
                <a:avLst/>
              </a:prstGeom>
            </p:spPr>
          </p:pic>
          <p:pic>
            <p:nvPicPr>
              <p:cNvPr id="27" name="image 103"/>
              <p:cNvPicPr>
                <a:picLocks noChangeAspect="1"/>
              </p:cNvPicPr>
              <p:nvPr/>
            </p:nvPicPr>
            <p:blipFill>
              <a:blip r:embed="rId4"/>
              <a:srcRect/>
              <a:stretch>
                <a:fillRect/>
              </a:stretch>
            </p:blipFill>
            <p:spPr>
              <a:xfrm>
                <a:off x="0" y="0"/>
                <a:ext cx="12192000" cy="1033638"/>
              </a:xfrm>
              <a:prstGeom prst="rect">
                <a:avLst/>
              </a:prstGeom>
            </p:spPr>
          </p:pic>
        </p:grpSp>
        <p:pic>
          <p:nvPicPr>
            <p:cNvPr id="2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pic>
        <p:nvPicPr>
          <p:cNvPr id="1026"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7068" t="3319" r="6583" b="7652"/>
          <a:stretch>
            <a:fillRect/>
          </a:stretch>
        </p:blipFill>
        <p:spPr bwMode="auto">
          <a:xfrm>
            <a:off x="5436524" y="3956858"/>
            <a:ext cx="3707476" cy="2901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698" y="669815"/>
            <a:ext cx="1421193" cy="494616"/>
          </a:xfrm>
          <a:prstGeom prst="rect">
            <a:avLst/>
          </a:prstGeom>
        </p:spPr>
      </p:pic>
      <p:sp>
        <p:nvSpPr>
          <p:cNvPr id="10" name="内容占位符 2"/>
          <p:cNvSpPr>
            <a:spLocks noGrp="1"/>
          </p:cNvSpPr>
          <p:nvPr>
            <p:ph sz="half" idx="1"/>
          </p:nvPr>
        </p:nvSpPr>
        <p:spPr>
          <a:xfrm>
            <a:off x="285750" y="1524000"/>
            <a:ext cx="8715406" cy="4964668"/>
          </a:xfrm>
          <a:prstGeom prst="rect">
            <a:avLst/>
          </a:prstGeom>
        </p:spPr>
        <p:txBody>
          <a:bodyPr/>
          <a:lstStyle>
            <a:lvl1pPr marL="189230" indent="-193040">
              <a:buClr>
                <a:srgbClr val="FF0000"/>
              </a:buClr>
              <a:buFont typeface="Wingdings" panose="05000000000000000000" pitchFamily="2" charset="2"/>
              <a:buChar char="l"/>
              <a:defRPr kumimoji="1" lang="zh-CN" altLang="en-US" sz="28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buClr>
                <a:srgbClr val="800080"/>
              </a:buClr>
              <a:buSzPct val="70000"/>
              <a:buFont typeface="Arial Black" panose="020B0A04020102020204" pitchFamily="34" charset="0"/>
              <a:buChar char="―"/>
              <a:defRPr sz="2000" baseline="0">
                <a:solidFill>
                  <a:srgbClr val="88A9E3"/>
                </a:solidFill>
                <a:latin typeface="Times New Roman" panose="02020603050405020304" pitchFamily="18" charset="0"/>
                <a:ea typeface="仿宋" panose="02010609060101010101" pitchFamily="49" charset="-122"/>
              </a:defRPr>
            </a:lvl2pPr>
            <a:lvl3pPr marL="760730" indent="-257175">
              <a:buFont typeface="Wingdings" panose="05000000000000000000" pitchFamily="2" charset="2"/>
              <a:buChar char="l"/>
              <a:defRPr kumimoji="1" lang="zh-CN" altLang="en-US" sz="1600" baseline="0" dirty="0" smtClean="0">
                <a:solidFill>
                  <a:srgbClr val="88A9E3"/>
                </a:solidFill>
                <a:latin typeface="Times New Roman" panose="02020603050405020304" pitchFamily="18" charset="0"/>
                <a:ea typeface="仿宋" panose="02010609060101010101" pitchFamily="49" charset="-122"/>
              </a:defRPr>
            </a:lvl3pPr>
            <a:lvl4pPr>
              <a:defRPr sz="1200" baseline="0">
                <a:solidFill>
                  <a:srgbClr val="88A9E3"/>
                </a:solidFill>
                <a:latin typeface="Times New Roman" panose="02020603050405020304" pitchFamily="18" charset="0"/>
                <a:ea typeface="仿宋" panose="02010609060101010101" pitchFamily="49" charset="-122"/>
              </a:defRPr>
            </a:lvl4pPr>
            <a:lvl5pPr>
              <a:defRPr sz="1050" baseline="0">
                <a:solidFill>
                  <a:srgbClr val="88A9E3"/>
                </a:solidFill>
                <a:latin typeface="Times New Roman" panose="02020603050405020304" pitchFamily="18" charset="0"/>
                <a:ea typeface="仿宋" panose="02010609060101010101" pitchFamily="49" charset="-122"/>
              </a:defRPr>
            </a:lvl5pPr>
            <a:lvl6pPr>
              <a:defRPr sz="1015"/>
            </a:lvl6pPr>
            <a:lvl7pPr>
              <a:defRPr sz="1015"/>
            </a:lvl7pPr>
            <a:lvl8pPr>
              <a:defRPr sz="1015"/>
            </a:lvl8pPr>
            <a:lvl9pPr>
              <a:defRPr sz="10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7"/>
          <p:cNvSpPr txBox="1"/>
          <p:nvPr userDrawn="1"/>
        </p:nvSpPr>
        <p:spPr>
          <a:xfrm>
            <a:off x="8513398" y="6472279"/>
            <a:ext cx="497252" cy="400110"/>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84289205-BD0D-40BE-B82D-F9D2BBC49131}" type="slidenum">
              <a:rPr lang="zh-CN" altLang="en-US" sz="2000" smtClean="0"/>
              <a:t>‹#›</a:t>
            </a:fld>
            <a:endParaRPr lang="zh-CN" altLang="en-US" sz="2000" dirty="0"/>
          </a:p>
        </p:txBody>
      </p:sp>
      <p:sp>
        <p:nvSpPr>
          <p:cNvPr id="12" name="标题 1"/>
          <p:cNvSpPr>
            <a:spLocks noGrp="1"/>
          </p:cNvSpPr>
          <p:nvPr>
            <p:ph type="title"/>
          </p:nvPr>
        </p:nvSpPr>
        <p:spPr>
          <a:xfrm>
            <a:off x="3214710" y="571480"/>
            <a:ext cx="5786446" cy="585806"/>
          </a:xfrm>
          <a:prstGeom prst="rect">
            <a:avLst/>
          </a:prstGeom>
        </p:spPr>
        <p:txBody>
          <a:bodyPr/>
          <a:lstStyle>
            <a:lvl1pPr algn="r">
              <a:defRPr kumimoji="1" lang="zh-CN" altLang="en-US" sz="3200" b="1" baseline="0" dirty="0">
                <a:solidFill>
                  <a:srgbClr val="4C7BD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j-cs"/>
              </a:defRPr>
            </a:lvl1pPr>
          </a:lstStyle>
          <a:p>
            <a:r>
              <a:rPr lang="zh-CN" altLang="en-US" dirty="0"/>
              <a:t>单击此处编辑母版标题样式</a:t>
            </a:r>
          </a:p>
        </p:txBody>
      </p:sp>
      <p:sp>
        <p:nvSpPr>
          <p:cNvPr id="13" name="Line 7"/>
          <p:cNvSpPr>
            <a:spLocks noChangeShapeType="1"/>
          </p:cNvSpPr>
          <p:nvPr userDrawn="1"/>
        </p:nvSpPr>
        <p:spPr bwMode="auto">
          <a:xfrm>
            <a:off x="400051" y="1171576"/>
            <a:ext cx="8610600" cy="0"/>
          </a:xfrm>
          <a:prstGeom prst="line">
            <a:avLst/>
          </a:prstGeom>
          <a:noFill/>
          <a:ln w="76200">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sz="1015" dirty="0"/>
          </a:p>
        </p:txBody>
      </p:sp>
      <p:sp>
        <p:nvSpPr>
          <p:cNvPr id="2" name="矩形 1"/>
          <p:cNvSpPr/>
          <p:nvPr userDrawn="1"/>
        </p:nvSpPr>
        <p:spPr>
          <a:xfrm>
            <a:off x="130628" y="1033627"/>
            <a:ext cx="269422" cy="27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9"/>
          <p:cNvCxnSpPr/>
          <p:nvPr userDrawn="1"/>
        </p:nvCxnSpPr>
        <p:spPr>
          <a:xfrm>
            <a:off x="400050" y="1171576"/>
            <a:ext cx="8610600" cy="0"/>
          </a:xfrm>
          <a:prstGeom prst="line">
            <a:avLst/>
          </a:prstGeom>
          <a:ln w="76200">
            <a:solidFill>
              <a:srgbClr val="5280D3"/>
            </a:solidFill>
          </a:ln>
        </p:spPr>
        <p:style>
          <a:lnRef idx="1">
            <a:schemeClr val="accent1"/>
          </a:lnRef>
          <a:fillRef idx="0">
            <a:schemeClr val="accent1"/>
          </a:fillRef>
          <a:effectRef idx="0">
            <a:schemeClr val="accent1"/>
          </a:effectRef>
          <a:fontRef idx="minor">
            <a:schemeClr val="tx1"/>
          </a:fontRef>
        </p:style>
      </p:cxnSp>
      <p:sp>
        <p:nvSpPr>
          <p:cNvPr id="17" name="Arc 25"/>
          <p:cNvSpPr/>
          <p:nvPr userDrawn="1"/>
        </p:nvSpPr>
        <p:spPr>
          <a:xfrm flipH="1">
            <a:off x="468362" y="499935"/>
            <a:ext cx="2425700" cy="1067383"/>
          </a:xfrm>
          <a:custGeom>
            <a:avLst/>
            <a:gdLst>
              <a:gd name="connsiteX0" fmla="*/ 157196 w 3834882"/>
              <a:gd name="connsiteY0" fmla="*/ 627808 h 2080694"/>
              <a:gd name="connsiteX1" fmla="*/ 2037485 w 3834882"/>
              <a:gd name="connsiteY1" fmla="*/ 2041 h 2080694"/>
              <a:gd name="connsiteX2" fmla="*/ 3834881 w 3834882"/>
              <a:gd name="connsiteY2" fmla="*/ 1040347 h 2080694"/>
              <a:gd name="connsiteX3" fmla="*/ 1917441 w 3834882"/>
              <a:gd name="connsiteY3" fmla="*/ 1040347 h 2080694"/>
              <a:gd name="connsiteX4" fmla="*/ 157196 w 3834882"/>
              <a:gd name="connsiteY4" fmla="*/ 627808 h 2080694"/>
              <a:gd name="connsiteX0-1" fmla="*/ 157196 w 3834882"/>
              <a:gd name="connsiteY0-2" fmla="*/ 627808 h 2080694"/>
              <a:gd name="connsiteX1-3" fmla="*/ 2037485 w 3834882"/>
              <a:gd name="connsiteY1-4" fmla="*/ 2041 h 2080694"/>
              <a:gd name="connsiteX2-5" fmla="*/ 3834881 w 3834882"/>
              <a:gd name="connsiteY2-6" fmla="*/ 1040347 h 2080694"/>
              <a:gd name="connsiteX0-7" fmla="*/ 0 w 3677685"/>
              <a:gd name="connsiteY0-8" fmla="*/ 627820 h 1040359"/>
              <a:gd name="connsiteX1-9" fmla="*/ 1880289 w 3677685"/>
              <a:gd name="connsiteY1-10" fmla="*/ 2053 h 1040359"/>
              <a:gd name="connsiteX2-11" fmla="*/ 3677685 w 3677685"/>
              <a:gd name="connsiteY2-12" fmla="*/ 1040359 h 1040359"/>
              <a:gd name="connsiteX3-13" fmla="*/ 1778906 w 3677685"/>
              <a:gd name="connsiteY3-14" fmla="*/ 751110 h 1040359"/>
              <a:gd name="connsiteX4-15" fmla="*/ 0 w 3677685"/>
              <a:gd name="connsiteY4-16" fmla="*/ 627820 h 1040359"/>
              <a:gd name="connsiteX0-17" fmla="*/ 0 w 3677685"/>
              <a:gd name="connsiteY0-18" fmla="*/ 627820 h 1040359"/>
              <a:gd name="connsiteX1-19" fmla="*/ 1880289 w 3677685"/>
              <a:gd name="connsiteY1-20" fmla="*/ 2053 h 1040359"/>
              <a:gd name="connsiteX2-21" fmla="*/ 3677685 w 3677685"/>
              <a:gd name="connsiteY2-22" fmla="*/ 1040359 h 1040359"/>
              <a:gd name="connsiteX0-23" fmla="*/ 0 w 3677685"/>
              <a:gd name="connsiteY0-24" fmla="*/ 627820 h 1702833"/>
              <a:gd name="connsiteX1-25" fmla="*/ 1880289 w 3677685"/>
              <a:gd name="connsiteY1-26" fmla="*/ 2053 h 1702833"/>
              <a:gd name="connsiteX2-27" fmla="*/ 3677685 w 3677685"/>
              <a:gd name="connsiteY2-28" fmla="*/ 1040359 h 1702833"/>
              <a:gd name="connsiteX3-29" fmla="*/ 1573633 w 3677685"/>
              <a:gd name="connsiteY3-30" fmla="*/ 1702833 h 1702833"/>
              <a:gd name="connsiteX4-31" fmla="*/ 0 w 3677685"/>
              <a:gd name="connsiteY4-32" fmla="*/ 627820 h 1702833"/>
              <a:gd name="connsiteX0-33" fmla="*/ 0 w 3677685"/>
              <a:gd name="connsiteY0-34" fmla="*/ 627820 h 1702833"/>
              <a:gd name="connsiteX1-35" fmla="*/ 1880289 w 3677685"/>
              <a:gd name="connsiteY1-36" fmla="*/ 2053 h 1702833"/>
              <a:gd name="connsiteX2-37" fmla="*/ 3677685 w 3677685"/>
              <a:gd name="connsiteY2-38" fmla="*/ 1040359 h 1702833"/>
            </a:gdLst>
            <a:ahLst/>
            <a:cxnLst>
              <a:cxn ang="0">
                <a:pos x="connsiteX0-1" y="connsiteY0-2"/>
              </a:cxn>
              <a:cxn ang="0">
                <a:pos x="connsiteX1-3" y="connsiteY1-4"/>
              </a:cxn>
              <a:cxn ang="0">
                <a:pos x="connsiteX2-5" y="connsiteY2-6"/>
              </a:cxn>
            </a:cxnLst>
            <a:rect l="l" t="t" r="r" b="b"/>
            <a:pathLst>
              <a:path w="3677685" h="1702833" stroke="0" extrusionOk="0">
                <a:moveTo>
                  <a:pt x="0" y="627820"/>
                </a:moveTo>
                <a:cubicBezTo>
                  <a:pt x="320753" y="224926"/>
                  <a:pt x="1072997" y="-25424"/>
                  <a:pt x="1880289" y="2053"/>
                </a:cubicBezTo>
                <a:cubicBezTo>
                  <a:pt x="2890664" y="36441"/>
                  <a:pt x="3677685" y="491082"/>
                  <a:pt x="3677685" y="1040359"/>
                </a:cubicBezTo>
                <a:lnTo>
                  <a:pt x="1573633" y="1702833"/>
                </a:lnTo>
                <a:cubicBezTo>
                  <a:pt x="986885" y="1565320"/>
                  <a:pt x="586748" y="765333"/>
                  <a:pt x="0" y="627820"/>
                </a:cubicBezTo>
                <a:close/>
              </a:path>
              <a:path w="3677685" h="1702833" fill="none">
                <a:moveTo>
                  <a:pt x="0" y="627820"/>
                </a:moveTo>
                <a:cubicBezTo>
                  <a:pt x="320753" y="224926"/>
                  <a:pt x="1072997" y="-25424"/>
                  <a:pt x="1880289" y="2053"/>
                </a:cubicBezTo>
                <a:cubicBezTo>
                  <a:pt x="2890664" y="36441"/>
                  <a:pt x="3677685" y="491082"/>
                  <a:pt x="3677685" y="1040359"/>
                </a:cubicBezTo>
              </a:path>
            </a:pathLst>
          </a:custGeom>
          <a:ln w="107950">
            <a:gradFill>
              <a:gsLst>
                <a:gs pos="100000">
                  <a:srgbClr val="4472C4"/>
                </a:gs>
                <a:gs pos="68000">
                  <a:srgbClr val="4472C4"/>
                </a:gs>
                <a:gs pos="19000">
                  <a:srgbClr val="FFFFFF"/>
                </a:gs>
              </a:gsLst>
              <a:lin ang="0" scaled="0"/>
            </a:gradFill>
          </a:ln>
          <a:effectLst/>
          <a:scene3d>
            <a:camera prst="orthographicFront"/>
            <a:lightRig rig="threePt" dir="t">
              <a:rot lat="0" lon="0" rev="0"/>
            </a:lightRig>
          </a:scene3d>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076449" y="5166352"/>
            <a:ext cx="4991100" cy="914400"/>
          </a:xfrm>
          <a:prstGeom prst="rect">
            <a:avLst/>
          </a:prstGeom>
        </p:spPr>
        <p:txBody>
          <a:bodyPr/>
          <a:lstStyle/>
          <a:p>
            <a:pPr marL="0" indent="0" algn="ctr" defTabSz="685800">
              <a:lnSpc>
                <a:spcPct val="110000"/>
              </a:lnSpc>
              <a:spcBef>
                <a:spcPct val="0"/>
              </a:spcBef>
              <a:buNone/>
            </a:pP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ctr" defTabSz="685800">
              <a:lnSpc>
                <a:spcPct val="110000"/>
              </a:lnSpc>
              <a:spcBef>
                <a:spcPct val="0"/>
              </a:spcBef>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2021.12.6</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a:spLocks noGrp="1"/>
          </p:cNvSpPr>
          <p:nvPr/>
        </p:nvSpPr>
        <p:spPr>
          <a:xfrm>
            <a:off x="431889" y="1872122"/>
            <a:ext cx="8280220" cy="2242678"/>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dirty="0">
                <a:solidFill>
                  <a:schemeClr val="tx1"/>
                </a:solidFill>
                <a:effectLst>
                  <a:outerShdw blurRad="38100" dist="19050" dir="2700000" algn="tl" rotWithShape="0">
                    <a:schemeClr val="dk1">
                      <a:alpha val="40000"/>
                    </a:schemeClr>
                  </a:outerShdw>
                </a:effectLst>
                <a:ea typeface="+mn-ea"/>
              </a:rPr>
              <a:t>Monte-Carlo Tree Search for Scalable Coalition Formation</a:t>
            </a:r>
          </a:p>
          <a:p>
            <a:endParaRPr lang="en-US" altLang="zh-CN" dirty="0">
              <a:solidFill>
                <a:schemeClr val="tx1"/>
              </a:solidFill>
              <a:effectLst>
                <a:outerShdw blurRad="38100" dist="19050" dir="2700000" algn="tl" rotWithShape="0">
                  <a:schemeClr val="dk1">
                    <a:alpha val="40000"/>
                  </a:schemeClr>
                </a:outerShdw>
              </a:effectLst>
              <a:ea typeface="+mn-ea"/>
            </a:endParaRPr>
          </a:p>
          <a:p>
            <a:r>
              <a:rPr lang="en-US" altLang="zh-CN" dirty="0">
                <a:solidFill>
                  <a:srgbClr val="FF0000"/>
                </a:solidFill>
                <a:effectLst>
                  <a:outerShdw blurRad="38100" dist="19050" dir="2700000" algn="tl" rotWithShape="0">
                    <a:schemeClr val="dk1">
                      <a:alpha val="40000"/>
                    </a:schemeClr>
                  </a:outerShdw>
                </a:effectLst>
                <a:ea typeface="+mn-ea"/>
              </a:rPr>
              <a:t>IJCAI 2020</a:t>
            </a:r>
            <a:endParaRPr lang="zh-CN" altLang="en-US" dirty="0">
              <a:solidFill>
                <a:srgbClr val="FF0000"/>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Search Tree</a:t>
            </a:r>
          </a:p>
          <a:p>
            <a:pPr marL="673100" lvl="1" indent="-457200"/>
            <a:r>
              <a:rPr lang="en-US" altLang="zh-CN" dirty="0">
                <a:solidFill>
                  <a:schemeClr val="tx1"/>
                </a:solidFill>
              </a:rPr>
              <a:t>Each tree node is associated with a coalition structure CS</a:t>
            </a:r>
          </a:p>
          <a:p>
            <a:pPr marL="673100" lvl="1" indent="-457200"/>
            <a:r>
              <a:rPr lang="en-US" altLang="zh-CN" dirty="0">
                <a:solidFill>
                  <a:schemeClr val="tx1"/>
                </a:solidFill>
              </a:rPr>
              <a:t>the </a:t>
            </a:r>
            <a:r>
              <a:rPr lang="en-US" altLang="zh-CN" dirty="0">
                <a:solidFill>
                  <a:srgbClr val="FF0000"/>
                </a:solidFill>
              </a:rPr>
              <a:t>root</a:t>
            </a:r>
            <a:r>
              <a:rPr lang="en-US" altLang="zh-CN" dirty="0">
                <a:solidFill>
                  <a:schemeClr val="tx1"/>
                </a:solidFill>
              </a:rPr>
              <a:t> node of the tree is with the </a:t>
            </a:r>
            <a:r>
              <a:rPr lang="en-US" altLang="zh-CN" dirty="0">
                <a:solidFill>
                  <a:srgbClr val="FF0000"/>
                </a:solidFill>
              </a:rPr>
              <a:t>singleton</a:t>
            </a:r>
            <a:r>
              <a:rPr lang="en-US" altLang="zh-CN" dirty="0">
                <a:solidFill>
                  <a:schemeClr val="tx1"/>
                </a:solidFill>
              </a:rPr>
              <a:t> coalition structure </a:t>
            </a:r>
          </a:p>
          <a:p>
            <a:pPr marL="673100" lvl="1" indent="-457200"/>
            <a:r>
              <a:rPr lang="en-US" altLang="zh-CN" dirty="0">
                <a:solidFill>
                  <a:schemeClr val="tx1"/>
                </a:solidFill>
              </a:rPr>
              <a:t>Each tree branch is linked with a </a:t>
            </a:r>
            <a:r>
              <a:rPr lang="en-US" altLang="zh-CN" dirty="0">
                <a:solidFill>
                  <a:srgbClr val="FF0000"/>
                </a:solidFill>
              </a:rPr>
              <a:t>pair-wise join operation</a:t>
            </a:r>
          </a:p>
          <a:p>
            <a:pPr marL="673100" lvl="1" indent="-457200"/>
            <a:r>
              <a:rPr lang="en-US" altLang="zh-CN" dirty="0">
                <a:solidFill>
                  <a:schemeClr val="tx1"/>
                </a:solidFill>
              </a:rPr>
              <a:t>E.g. {{a</a:t>
            </a:r>
            <a:r>
              <a:rPr lang="en-US" altLang="zh-CN" baseline="-25000" dirty="0">
                <a:solidFill>
                  <a:schemeClr val="tx1"/>
                </a:solidFill>
              </a:rPr>
              <a:t>1</a:t>
            </a:r>
            <a:r>
              <a:rPr lang="en-US" altLang="zh-CN" dirty="0">
                <a:solidFill>
                  <a:schemeClr val="tx1"/>
                </a:solidFill>
              </a:rPr>
              <a:t>, a</a:t>
            </a:r>
            <a:r>
              <a:rPr lang="en-US" altLang="zh-CN" baseline="-25000" dirty="0">
                <a:solidFill>
                  <a:schemeClr val="tx1"/>
                </a:solidFill>
              </a:rPr>
              <a:t>2</a:t>
            </a:r>
            <a:r>
              <a:rPr lang="en-US" altLang="zh-CN" dirty="0">
                <a:solidFill>
                  <a:schemeClr val="tx1"/>
                </a:solidFill>
              </a:rPr>
              <a:t>}, {a</a:t>
            </a:r>
            <a:r>
              <a:rPr lang="en-US" altLang="zh-CN" baseline="-25000" dirty="0">
                <a:solidFill>
                  <a:schemeClr val="tx1"/>
                </a:solidFill>
              </a:rPr>
              <a:t>3</a:t>
            </a:r>
            <a:r>
              <a:rPr lang="en-US" altLang="zh-CN" dirty="0">
                <a:solidFill>
                  <a:schemeClr val="tx1"/>
                </a:solidFill>
              </a:rPr>
              <a:t>}, {a</a:t>
            </a:r>
            <a:r>
              <a:rPr lang="en-US" altLang="zh-CN" baseline="-25000" dirty="0">
                <a:solidFill>
                  <a:schemeClr val="tx1"/>
                </a:solidFill>
              </a:rPr>
              <a:t>4</a:t>
            </a:r>
            <a:r>
              <a:rPr lang="en-US" altLang="zh-CN" dirty="0">
                <a:solidFill>
                  <a:schemeClr val="tx1"/>
                </a:solidFill>
              </a:rPr>
              <a:t>}} is the child of node {{a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3</a:t>
            </a:r>
            <a:r>
              <a:rPr lang="en-US" altLang="zh-CN" dirty="0">
                <a:solidFill>
                  <a:schemeClr val="tx1"/>
                </a:solidFill>
              </a:rPr>
              <a:t>},{a</a:t>
            </a:r>
            <a:r>
              <a:rPr lang="en-US" altLang="zh-CN" baseline="-25000" dirty="0">
                <a:solidFill>
                  <a:schemeClr val="tx1"/>
                </a:solidFill>
              </a:rPr>
              <a:t>4</a:t>
            </a:r>
            <a:r>
              <a:rPr lang="en-US" altLang="zh-CN" dirty="0">
                <a:solidFill>
                  <a:schemeClr val="tx1"/>
                </a:solidFill>
              </a:rPr>
              <a:t>}} by joining {a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t>
            </a:r>
          </a:p>
          <a:p>
            <a:pPr marL="673100" lvl="1" indent="-457200"/>
            <a:r>
              <a:rPr lang="en-US" altLang="zh-CN" dirty="0">
                <a:solidFill>
                  <a:schemeClr val="tx1"/>
                </a:solidFill>
              </a:rPr>
              <a:t>the </a:t>
            </a:r>
            <a:r>
              <a:rPr lang="en-US" altLang="zh-CN" dirty="0">
                <a:solidFill>
                  <a:srgbClr val="FF0000"/>
                </a:solidFill>
              </a:rPr>
              <a:t>maximal depth </a:t>
            </a:r>
            <a:r>
              <a:rPr lang="en-US" altLang="zh-CN" dirty="0">
                <a:solidFill>
                  <a:schemeClr val="tx1"/>
                </a:solidFill>
              </a:rPr>
              <a:t>of the search tree is n</a:t>
            </a:r>
          </a:p>
          <a:p>
            <a:pPr marL="673100" lvl="1" indent="-457200"/>
            <a:r>
              <a:rPr lang="en-US" altLang="zh-CN" dirty="0">
                <a:solidFill>
                  <a:schemeClr val="tx1"/>
                </a:solidFill>
              </a:rPr>
              <a:t>the size of CS in depth k of the tree is k</a:t>
            </a:r>
          </a:p>
          <a:p>
            <a:pPr marL="673100" lvl="1" indent="-457200"/>
            <a:r>
              <a:rPr lang="en-US" altLang="zh-CN" dirty="0">
                <a:solidFill>
                  <a:schemeClr val="tx1"/>
                </a:solidFill>
              </a:rPr>
              <a:t>each path from the root to the leaf will end with the </a:t>
            </a:r>
            <a:r>
              <a:rPr lang="en-US" altLang="zh-CN" dirty="0">
                <a:solidFill>
                  <a:srgbClr val="FF0000"/>
                </a:solidFill>
              </a:rPr>
              <a:t>grand</a:t>
            </a:r>
            <a:r>
              <a:rPr lang="en-US" altLang="zh-CN" dirty="0">
                <a:solidFill>
                  <a:schemeClr val="tx1"/>
                </a:solidFill>
              </a:rPr>
              <a:t> coalition</a:t>
            </a: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Applying MCTS to CSG</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59186F69-DECB-451E-8CE3-A7CE77B8929E}"/>
              </a:ext>
            </a:extLst>
          </p:cNvPr>
          <p:cNvPicPr>
            <a:picLocks noChangeAspect="1"/>
          </p:cNvPicPr>
          <p:nvPr/>
        </p:nvPicPr>
        <p:blipFill rotWithShape="1">
          <a:blip r:embed="rId3"/>
          <a:srcRect l="15187" t="-38405" b="-1"/>
          <a:stretch/>
        </p:blipFill>
        <p:spPr>
          <a:xfrm>
            <a:off x="6997959" y="3109247"/>
            <a:ext cx="2003198" cy="329538"/>
          </a:xfrm>
          <a:prstGeom prst="rect">
            <a:avLst/>
          </a:prstGeom>
        </p:spPr>
      </p:pic>
    </p:spTree>
    <p:extLst>
      <p:ext uri="{BB962C8B-B14F-4D97-AF65-F5344CB8AC3E}">
        <p14:creationId xmlns:p14="http://schemas.microsoft.com/office/powerpoint/2010/main" val="14600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Selection</a:t>
            </a:r>
          </a:p>
          <a:p>
            <a:pPr marL="673100" lvl="1" indent="-457200"/>
            <a:r>
              <a:rPr lang="en-US" altLang="zh-CN" dirty="0">
                <a:solidFill>
                  <a:schemeClr val="tx1"/>
                </a:solidFill>
              </a:rPr>
              <a:t>                                                  the maximal value of the coalition structures in the subtree rooted by CS</a:t>
            </a:r>
          </a:p>
          <a:p>
            <a:pPr marL="673100" lvl="1" indent="-457200"/>
            <a:r>
              <a:rPr lang="en-US" altLang="zh-CN" dirty="0">
                <a:solidFill>
                  <a:schemeClr val="tx1"/>
                </a:solidFill>
              </a:rPr>
              <a:t>                                                  the current maximal value</a:t>
            </a:r>
          </a:p>
          <a:p>
            <a:pPr marL="673100" lvl="1" indent="-457200"/>
            <a:r>
              <a:rPr lang="en-US" altLang="zh-CN" dirty="0">
                <a:solidFill>
                  <a:schemeClr val="tx1"/>
                </a:solidFill>
              </a:rPr>
              <a:t>N(CS)</a:t>
            </a:r>
            <a:r>
              <a:rPr lang="zh-CN" altLang="en-US" dirty="0">
                <a:solidFill>
                  <a:schemeClr val="tx1"/>
                </a:solidFill>
              </a:rPr>
              <a:t>：</a:t>
            </a:r>
            <a:r>
              <a:rPr lang="en-US" altLang="zh-CN" dirty="0">
                <a:solidFill>
                  <a:schemeClr val="tx1"/>
                </a:solidFill>
              </a:rPr>
              <a:t>the frequency count of the node being visited during the search process.</a:t>
            </a:r>
          </a:p>
          <a:p>
            <a:pPr marL="673100" lvl="1" indent="-457200"/>
            <a:r>
              <a:rPr lang="en-US" altLang="zh-CN" dirty="0">
                <a:solidFill>
                  <a:schemeClr val="tx1"/>
                </a:solidFill>
              </a:rPr>
              <a:t>UCB1 heuristic for node selection</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r>
              <a:rPr lang="en-US" altLang="zh-CN" dirty="0">
                <a:solidFill>
                  <a:schemeClr val="tx1"/>
                </a:solidFill>
              </a:rPr>
              <a:t>c is a constant parameter</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215900" lvl="1" indent="0">
              <a:buNone/>
            </a:pPr>
            <a:endParaRPr lang="en-US" altLang="zh-CN" dirty="0">
              <a:solidFill>
                <a:schemeClr val="tx1"/>
              </a:solidFill>
            </a:endParaRPr>
          </a:p>
          <a:p>
            <a:pPr marL="673100" lvl="1" indent="-457200"/>
            <a:endParaRPr lang="en-US" altLang="zh-CN" dirty="0">
              <a:solidFill>
                <a:schemeClr val="tx1"/>
              </a:solidFill>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Applying MCTS to CSG </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D1E91412-1336-4426-9F01-6B37AB513D00}"/>
              </a:ext>
            </a:extLst>
          </p:cNvPr>
          <p:cNvPicPr>
            <a:picLocks noChangeAspect="1"/>
          </p:cNvPicPr>
          <p:nvPr/>
        </p:nvPicPr>
        <p:blipFill>
          <a:blip r:embed="rId3"/>
          <a:stretch>
            <a:fillRect/>
          </a:stretch>
        </p:blipFill>
        <p:spPr>
          <a:xfrm>
            <a:off x="955119" y="2599600"/>
            <a:ext cx="3123809" cy="266667"/>
          </a:xfrm>
          <a:prstGeom prst="rect">
            <a:avLst/>
          </a:prstGeom>
        </p:spPr>
      </p:pic>
      <p:pic>
        <p:nvPicPr>
          <p:cNvPr id="13" name="图片 12">
            <a:extLst>
              <a:ext uri="{FF2B5EF4-FFF2-40B4-BE49-F238E27FC236}">
                <a16:creationId xmlns:a16="http://schemas.microsoft.com/office/drawing/2014/main" id="{BAEA78EA-F3AE-43A2-91AA-D02C853AE1A2}"/>
              </a:ext>
            </a:extLst>
          </p:cNvPr>
          <p:cNvPicPr>
            <a:picLocks noChangeAspect="1"/>
          </p:cNvPicPr>
          <p:nvPr/>
        </p:nvPicPr>
        <p:blipFill>
          <a:blip r:embed="rId4"/>
          <a:stretch>
            <a:fillRect/>
          </a:stretch>
        </p:blipFill>
        <p:spPr>
          <a:xfrm>
            <a:off x="955119" y="3198425"/>
            <a:ext cx="3104762" cy="285714"/>
          </a:xfrm>
          <a:prstGeom prst="rect">
            <a:avLst/>
          </a:prstGeom>
        </p:spPr>
      </p:pic>
      <p:pic>
        <p:nvPicPr>
          <p:cNvPr id="14" name="图片 13">
            <a:extLst>
              <a:ext uri="{FF2B5EF4-FFF2-40B4-BE49-F238E27FC236}">
                <a16:creationId xmlns:a16="http://schemas.microsoft.com/office/drawing/2014/main" id="{60AE5213-32E1-4C1D-A8F2-3FD5DA18AB95}"/>
              </a:ext>
            </a:extLst>
          </p:cNvPr>
          <p:cNvPicPr>
            <a:picLocks noChangeAspect="1"/>
          </p:cNvPicPr>
          <p:nvPr/>
        </p:nvPicPr>
        <p:blipFill>
          <a:blip r:embed="rId5"/>
          <a:stretch>
            <a:fillRect/>
          </a:stretch>
        </p:blipFill>
        <p:spPr>
          <a:xfrm>
            <a:off x="1985050" y="4411786"/>
            <a:ext cx="5173899" cy="1047715"/>
          </a:xfrm>
          <a:prstGeom prst="rect">
            <a:avLst/>
          </a:prstGeom>
        </p:spPr>
      </p:pic>
    </p:spTree>
    <p:extLst>
      <p:ext uri="{BB962C8B-B14F-4D97-AF65-F5344CB8AC3E}">
        <p14:creationId xmlns:p14="http://schemas.microsoft.com/office/powerpoint/2010/main" val="93151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Expansion</a:t>
            </a:r>
          </a:p>
          <a:p>
            <a:pPr marL="673100" lvl="1" indent="-457200"/>
            <a:r>
              <a:rPr lang="en-US" altLang="zh-CN" dirty="0">
                <a:solidFill>
                  <a:schemeClr val="tx1"/>
                </a:solidFill>
              </a:rPr>
              <a:t>When a child                            chosen by the node selection procedure is currently not in the tree, the search tree is then expanded by adding a new leaf node CS</a:t>
            </a:r>
            <a:r>
              <a:rPr lang="zh-CN" altLang="en-US" dirty="0">
                <a:solidFill>
                  <a:schemeClr val="tx1"/>
                </a:solidFill>
              </a:rPr>
              <a:t>* </a:t>
            </a:r>
            <a:r>
              <a:rPr lang="en-US" altLang="zh-CN" dirty="0">
                <a:solidFill>
                  <a:schemeClr val="tx1"/>
                </a:solidFill>
              </a:rPr>
              <a:t>as a child of CS to the tree.</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 Simulation</a:t>
            </a:r>
          </a:p>
          <a:p>
            <a:pPr marL="673100" lvl="1" indent="-457200"/>
            <a:r>
              <a:rPr lang="en-US" altLang="zh-CN" dirty="0">
                <a:solidFill>
                  <a:schemeClr val="tx1"/>
                </a:solidFill>
              </a:rPr>
              <a:t>Estimate </a:t>
            </a:r>
          </a:p>
          <a:p>
            <a:pPr marL="673100" lvl="1" indent="-457200"/>
            <a:r>
              <a:rPr lang="en-US" altLang="zh-CN" dirty="0">
                <a:solidFill>
                  <a:schemeClr val="tx1"/>
                </a:solidFill>
              </a:rPr>
              <a:t>Rollout search :   successively joining two coalitions</a:t>
            </a:r>
          </a:p>
          <a:p>
            <a:pPr marL="673100" lvl="1" indent="-457200"/>
            <a:r>
              <a:rPr lang="en-US" altLang="zh-CN" dirty="0">
                <a:solidFill>
                  <a:schemeClr val="tx1"/>
                </a:solidFill>
              </a:rPr>
              <a:t>E.g. a rollout trace starting from the singleton coalition structure {{a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3</a:t>
            </a:r>
            <a:r>
              <a:rPr lang="en-US" altLang="zh-CN" dirty="0">
                <a:solidFill>
                  <a:schemeClr val="tx1"/>
                </a:solidFill>
              </a:rPr>
              <a:t>},{a</a:t>
            </a:r>
            <a:r>
              <a:rPr lang="en-US" altLang="zh-CN" baseline="-25000" dirty="0">
                <a:solidFill>
                  <a:schemeClr val="tx1"/>
                </a:solidFill>
              </a:rPr>
              <a:t>4</a:t>
            </a:r>
            <a:r>
              <a:rPr lang="en-US" altLang="zh-CN" dirty="0">
                <a:solidFill>
                  <a:schemeClr val="tx1"/>
                </a:solidFill>
              </a:rPr>
              <a:t>}} is: {{a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3</a:t>
            </a:r>
            <a:r>
              <a:rPr lang="en-US" altLang="zh-CN" dirty="0">
                <a:solidFill>
                  <a:schemeClr val="tx1"/>
                </a:solidFill>
              </a:rPr>
              <a:t>},{a</a:t>
            </a:r>
            <a:r>
              <a:rPr lang="en-US" altLang="zh-CN" baseline="-25000" dirty="0">
                <a:solidFill>
                  <a:schemeClr val="tx1"/>
                </a:solidFill>
              </a:rPr>
              <a:t>4</a:t>
            </a:r>
            <a:r>
              <a:rPr lang="en-US" altLang="zh-CN" dirty="0">
                <a:solidFill>
                  <a:schemeClr val="tx1"/>
                </a:solidFill>
              </a:rPr>
              <a:t>}} </a:t>
            </a:r>
            <a:r>
              <a:rPr lang="en-US" altLang="zh-CN"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rPr>
              <a:t>{{a</a:t>
            </a:r>
            <a:r>
              <a:rPr lang="en-US" altLang="zh-CN" baseline="-25000" dirty="0">
                <a:solidFill>
                  <a:schemeClr val="tx1"/>
                </a:solidFill>
              </a:rPr>
              <a:t>1</a:t>
            </a:r>
            <a:r>
              <a:rPr lang="en-US" altLang="zh-CN" dirty="0">
                <a:solidFill>
                  <a:schemeClr val="tx1"/>
                </a:solidFill>
              </a:rPr>
              <a:t>, a</a:t>
            </a:r>
            <a:r>
              <a:rPr lang="en-US" altLang="zh-CN" baseline="-25000" dirty="0">
                <a:solidFill>
                  <a:schemeClr val="tx1"/>
                </a:solidFill>
              </a:rPr>
              <a:t>2</a:t>
            </a:r>
            <a:r>
              <a:rPr lang="en-US" altLang="zh-CN" dirty="0">
                <a:solidFill>
                  <a:schemeClr val="tx1"/>
                </a:solidFill>
              </a:rPr>
              <a:t>}, {a</a:t>
            </a:r>
            <a:r>
              <a:rPr lang="en-US" altLang="zh-CN" baseline="-25000" dirty="0">
                <a:solidFill>
                  <a:schemeClr val="tx1"/>
                </a:solidFill>
              </a:rPr>
              <a:t>3</a:t>
            </a:r>
            <a:r>
              <a:rPr lang="en-US" altLang="zh-CN" dirty="0">
                <a:solidFill>
                  <a:schemeClr val="tx1"/>
                </a:solidFill>
              </a:rPr>
              <a:t>}, {a</a:t>
            </a:r>
            <a:r>
              <a:rPr lang="en-US" altLang="zh-CN" baseline="-25000" dirty="0">
                <a:solidFill>
                  <a:schemeClr val="tx1"/>
                </a:solidFill>
              </a:rPr>
              <a:t>4</a:t>
            </a:r>
            <a:r>
              <a:rPr lang="en-US" altLang="zh-CN" dirty="0">
                <a:solidFill>
                  <a:schemeClr val="tx1"/>
                </a:solidFill>
              </a:rPr>
              <a:t>}} → {{a</a:t>
            </a:r>
            <a:r>
              <a:rPr lang="en-US" altLang="zh-CN" baseline="-25000" dirty="0">
                <a:solidFill>
                  <a:schemeClr val="tx1"/>
                </a:solidFill>
              </a:rPr>
              <a:t>1</a:t>
            </a:r>
            <a:r>
              <a:rPr lang="en-US" altLang="zh-CN" dirty="0">
                <a:solidFill>
                  <a:schemeClr val="tx1"/>
                </a:solidFill>
              </a:rPr>
              <a:t>, a</a:t>
            </a:r>
            <a:r>
              <a:rPr lang="en-US" altLang="zh-CN" baseline="-25000" dirty="0">
                <a:solidFill>
                  <a:schemeClr val="tx1"/>
                </a:solidFill>
              </a:rPr>
              <a:t>2</a:t>
            </a:r>
            <a:r>
              <a:rPr lang="en-US" altLang="zh-CN" dirty="0">
                <a:solidFill>
                  <a:schemeClr val="tx1"/>
                </a:solidFill>
              </a:rPr>
              <a:t>}, {a</a:t>
            </a:r>
            <a:r>
              <a:rPr lang="en-US" altLang="zh-CN" baseline="-25000" dirty="0">
                <a:solidFill>
                  <a:schemeClr val="tx1"/>
                </a:solidFill>
              </a:rPr>
              <a:t>3</a:t>
            </a:r>
            <a:r>
              <a:rPr lang="en-US" altLang="zh-CN" dirty="0">
                <a:solidFill>
                  <a:schemeClr val="tx1"/>
                </a:solidFill>
              </a:rPr>
              <a:t>, a</a:t>
            </a:r>
            <a:r>
              <a:rPr lang="en-US" altLang="zh-CN" baseline="-25000" dirty="0">
                <a:solidFill>
                  <a:schemeClr val="tx1"/>
                </a:solidFill>
              </a:rPr>
              <a:t>4</a:t>
            </a:r>
            <a:r>
              <a:rPr lang="en-US" altLang="zh-CN" dirty="0">
                <a:solidFill>
                  <a:schemeClr val="tx1"/>
                </a:solidFill>
              </a:rPr>
              <a:t>}} → {{a</a:t>
            </a:r>
            <a:r>
              <a:rPr lang="en-US" altLang="zh-CN" baseline="-25000" dirty="0">
                <a:solidFill>
                  <a:schemeClr val="tx1"/>
                </a:solidFill>
              </a:rPr>
              <a:t>1</a:t>
            </a:r>
            <a:r>
              <a:rPr lang="en-US" altLang="zh-CN" dirty="0">
                <a:solidFill>
                  <a:schemeClr val="tx1"/>
                </a:solidFill>
              </a:rPr>
              <a:t>, a</a:t>
            </a:r>
            <a:r>
              <a:rPr lang="en-US" altLang="zh-CN" baseline="-25000" dirty="0">
                <a:solidFill>
                  <a:schemeClr val="tx1"/>
                </a:solidFill>
              </a:rPr>
              <a:t>2</a:t>
            </a:r>
            <a:r>
              <a:rPr lang="en-US" altLang="zh-CN" dirty="0">
                <a:solidFill>
                  <a:schemeClr val="tx1"/>
                </a:solidFill>
              </a:rPr>
              <a:t>, a</a:t>
            </a:r>
            <a:r>
              <a:rPr lang="en-US" altLang="zh-CN" baseline="-25000" dirty="0">
                <a:solidFill>
                  <a:schemeClr val="tx1"/>
                </a:solidFill>
              </a:rPr>
              <a:t>3</a:t>
            </a:r>
            <a:r>
              <a:rPr lang="en-US" altLang="zh-CN" dirty="0">
                <a:solidFill>
                  <a:schemeClr val="tx1"/>
                </a:solidFill>
              </a:rPr>
              <a:t>, a</a:t>
            </a:r>
            <a:r>
              <a:rPr lang="en-US" altLang="zh-CN" baseline="-25000" dirty="0">
                <a:solidFill>
                  <a:schemeClr val="tx1"/>
                </a:solidFill>
              </a:rPr>
              <a:t>4</a:t>
            </a:r>
            <a:r>
              <a:rPr lang="en-US" altLang="zh-CN" dirty="0">
                <a:solidFill>
                  <a:schemeClr val="tx1"/>
                </a:solidFill>
              </a:rPr>
              <a:t>}} </a:t>
            </a:r>
          </a:p>
          <a:p>
            <a:pPr marL="673100" lvl="1" indent="-457200"/>
            <a:r>
              <a:rPr lang="en-US" altLang="zh-CN" dirty="0">
                <a:solidFill>
                  <a:schemeClr val="tx1"/>
                </a:solidFill>
              </a:rPr>
              <a:t>Then, the value of CS* is initialized by</a:t>
            </a:r>
          </a:p>
          <a:p>
            <a:pPr marL="673100" lvl="1" indent="-457200"/>
            <a:r>
              <a:rPr lang="en-US" altLang="zh-CN" dirty="0">
                <a:solidFill>
                  <a:schemeClr val="tx1"/>
                </a:solidFill>
              </a:rPr>
              <a:t>                   is a set of coalition structures encountered during the rollout search starting from CS*.</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215900" lvl="1" indent="0">
              <a:buNone/>
            </a:pPr>
            <a:endParaRPr lang="en-US" altLang="zh-CN" dirty="0">
              <a:solidFill>
                <a:schemeClr val="tx1"/>
              </a:solidFill>
            </a:endParaRPr>
          </a:p>
          <a:p>
            <a:pPr marL="673100" lvl="1" indent="-457200"/>
            <a:endParaRPr lang="en-US" altLang="zh-CN" dirty="0">
              <a:solidFill>
                <a:schemeClr val="tx1"/>
              </a:solidFill>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Applying MCTS to CSG </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8E3171F9-C760-4D9D-893F-BE2ACEB0984D}"/>
              </a:ext>
            </a:extLst>
          </p:cNvPr>
          <p:cNvPicPr>
            <a:picLocks noChangeAspect="1"/>
          </p:cNvPicPr>
          <p:nvPr/>
        </p:nvPicPr>
        <p:blipFill>
          <a:blip r:embed="rId3"/>
          <a:stretch>
            <a:fillRect/>
          </a:stretch>
        </p:blipFill>
        <p:spPr>
          <a:xfrm>
            <a:off x="2386368" y="2567780"/>
            <a:ext cx="1676190" cy="276190"/>
          </a:xfrm>
          <a:prstGeom prst="rect">
            <a:avLst/>
          </a:prstGeom>
        </p:spPr>
      </p:pic>
      <p:pic>
        <p:nvPicPr>
          <p:cNvPr id="10" name="图片 9">
            <a:extLst>
              <a:ext uri="{FF2B5EF4-FFF2-40B4-BE49-F238E27FC236}">
                <a16:creationId xmlns:a16="http://schemas.microsoft.com/office/drawing/2014/main" id="{856CFEC6-3D06-4C12-97B3-739C44E934EF}"/>
              </a:ext>
            </a:extLst>
          </p:cNvPr>
          <p:cNvPicPr>
            <a:picLocks noChangeAspect="1"/>
          </p:cNvPicPr>
          <p:nvPr/>
        </p:nvPicPr>
        <p:blipFill>
          <a:blip r:embed="rId4"/>
          <a:stretch>
            <a:fillRect/>
          </a:stretch>
        </p:blipFill>
        <p:spPr>
          <a:xfrm>
            <a:off x="1965771" y="3989967"/>
            <a:ext cx="3104762" cy="285714"/>
          </a:xfrm>
          <a:prstGeom prst="rect">
            <a:avLst/>
          </a:prstGeom>
        </p:spPr>
      </p:pic>
      <p:pic>
        <p:nvPicPr>
          <p:cNvPr id="5" name="图片 4">
            <a:extLst>
              <a:ext uri="{FF2B5EF4-FFF2-40B4-BE49-F238E27FC236}">
                <a16:creationId xmlns:a16="http://schemas.microsoft.com/office/drawing/2014/main" id="{647C5378-CED8-457C-B84C-D6315F78F38B}"/>
              </a:ext>
            </a:extLst>
          </p:cNvPr>
          <p:cNvPicPr>
            <a:picLocks noChangeAspect="1"/>
          </p:cNvPicPr>
          <p:nvPr/>
        </p:nvPicPr>
        <p:blipFill>
          <a:blip r:embed="rId5"/>
          <a:stretch>
            <a:fillRect/>
          </a:stretch>
        </p:blipFill>
        <p:spPr>
          <a:xfrm>
            <a:off x="5070533" y="5563080"/>
            <a:ext cx="3495238" cy="276190"/>
          </a:xfrm>
          <a:prstGeom prst="rect">
            <a:avLst/>
          </a:prstGeom>
        </p:spPr>
      </p:pic>
      <p:pic>
        <p:nvPicPr>
          <p:cNvPr id="7" name="图片 6">
            <a:extLst>
              <a:ext uri="{FF2B5EF4-FFF2-40B4-BE49-F238E27FC236}">
                <a16:creationId xmlns:a16="http://schemas.microsoft.com/office/drawing/2014/main" id="{71E2CBD2-7DE3-462B-B1B7-4E98BE59508E}"/>
              </a:ext>
            </a:extLst>
          </p:cNvPr>
          <p:cNvPicPr>
            <a:picLocks noChangeAspect="1"/>
          </p:cNvPicPr>
          <p:nvPr/>
        </p:nvPicPr>
        <p:blipFill>
          <a:blip r:embed="rId6"/>
          <a:stretch>
            <a:fillRect/>
          </a:stretch>
        </p:blipFill>
        <p:spPr>
          <a:xfrm>
            <a:off x="968613" y="5908772"/>
            <a:ext cx="1142857" cy="238095"/>
          </a:xfrm>
          <a:prstGeom prst="rect">
            <a:avLst/>
          </a:prstGeom>
        </p:spPr>
      </p:pic>
      <p:pic>
        <p:nvPicPr>
          <p:cNvPr id="8" name="图片 7">
            <a:extLst>
              <a:ext uri="{FF2B5EF4-FFF2-40B4-BE49-F238E27FC236}">
                <a16:creationId xmlns:a16="http://schemas.microsoft.com/office/drawing/2014/main" id="{8475DA8D-C906-4FBA-80F9-EB722DEBCB64}"/>
              </a:ext>
            </a:extLst>
          </p:cNvPr>
          <p:cNvPicPr>
            <a:picLocks noChangeAspect="1"/>
          </p:cNvPicPr>
          <p:nvPr/>
        </p:nvPicPr>
        <p:blipFill>
          <a:blip r:embed="rId7"/>
          <a:stretch>
            <a:fillRect/>
          </a:stretch>
        </p:blipFill>
        <p:spPr>
          <a:xfrm>
            <a:off x="3208628" y="6372286"/>
            <a:ext cx="3609524" cy="485714"/>
          </a:xfrm>
          <a:prstGeom prst="rect">
            <a:avLst/>
          </a:prstGeom>
        </p:spPr>
      </p:pic>
    </p:spTree>
    <p:extLst>
      <p:ext uri="{BB962C8B-B14F-4D97-AF65-F5344CB8AC3E}">
        <p14:creationId xmlns:p14="http://schemas.microsoft.com/office/powerpoint/2010/main" val="34410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Backpropagation</a:t>
            </a:r>
          </a:p>
          <a:p>
            <a:pPr marL="673100" lvl="1" indent="-457200"/>
            <a:r>
              <a:rPr lang="en-US" altLang="zh-CN" dirty="0">
                <a:solidFill>
                  <a:schemeClr val="tx1"/>
                </a:solidFill>
              </a:rPr>
              <a:t>for every level-l node </a:t>
            </a:r>
            <a:r>
              <a:rPr lang="en-US" altLang="zh-CN" dirty="0" err="1">
                <a:solidFill>
                  <a:schemeClr val="tx1"/>
                </a:solidFill>
              </a:rPr>
              <a:t>CS</a:t>
            </a:r>
            <a:r>
              <a:rPr lang="en-US" altLang="zh-CN" baseline="-25000" dirty="0" err="1">
                <a:solidFill>
                  <a:schemeClr val="tx1"/>
                </a:solidFill>
              </a:rPr>
              <a:t>l</a:t>
            </a:r>
            <a:r>
              <a:rPr lang="en-US" altLang="zh-CN" dirty="0">
                <a:solidFill>
                  <a:schemeClr val="tx1"/>
                </a:solidFill>
              </a:rPr>
              <a:t> in the propagation path of the tree, its value is updated by</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CSG-UCT</a:t>
            </a: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673100" lvl="1" indent="-457200"/>
            <a:endParaRPr lang="en-US" altLang="zh-CN" dirty="0">
              <a:solidFill>
                <a:schemeClr val="tx1"/>
              </a:solidFill>
            </a:endParaRPr>
          </a:p>
          <a:p>
            <a:pPr marL="215900" lvl="1" indent="0">
              <a:buNone/>
            </a:pPr>
            <a:endParaRPr lang="en-US" altLang="zh-CN" dirty="0">
              <a:solidFill>
                <a:schemeClr val="tx1"/>
              </a:solidFill>
            </a:endParaRPr>
          </a:p>
          <a:p>
            <a:pPr marL="673100" lvl="1" indent="-457200"/>
            <a:endParaRPr lang="en-US" altLang="zh-CN" dirty="0">
              <a:solidFill>
                <a:schemeClr val="tx1"/>
              </a:solidFill>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Applying MCTS to CSG </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4BEC9190-550B-417D-BB70-BDD47B8C9C5B}"/>
              </a:ext>
            </a:extLst>
          </p:cNvPr>
          <p:cNvPicPr>
            <a:picLocks noChangeAspect="1"/>
          </p:cNvPicPr>
          <p:nvPr/>
        </p:nvPicPr>
        <p:blipFill>
          <a:blip r:embed="rId3"/>
          <a:stretch>
            <a:fillRect/>
          </a:stretch>
        </p:blipFill>
        <p:spPr>
          <a:xfrm>
            <a:off x="2111470" y="2871279"/>
            <a:ext cx="3238095" cy="266667"/>
          </a:xfrm>
          <a:prstGeom prst="rect">
            <a:avLst/>
          </a:prstGeom>
        </p:spPr>
      </p:pic>
      <p:pic>
        <p:nvPicPr>
          <p:cNvPr id="11" name="图片 10">
            <a:extLst>
              <a:ext uri="{FF2B5EF4-FFF2-40B4-BE49-F238E27FC236}">
                <a16:creationId xmlns:a16="http://schemas.microsoft.com/office/drawing/2014/main" id="{AA9AE74C-2524-4504-84BE-E8866118039B}"/>
              </a:ext>
            </a:extLst>
          </p:cNvPr>
          <p:cNvPicPr>
            <a:picLocks noChangeAspect="1"/>
          </p:cNvPicPr>
          <p:nvPr/>
        </p:nvPicPr>
        <p:blipFill>
          <a:blip r:embed="rId4"/>
          <a:stretch>
            <a:fillRect/>
          </a:stretch>
        </p:blipFill>
        <p:spPr>
          <a:xfrm>
            <a:off x="2106411" y="3589011"/>
            <a:ext cx="4923809" cy="3009524"/>
          </a:xfrm>
          <a:prstGeom prst="rect">
            <a:avLst/>
          </a:prstGeom>
        </p:spPr>
      </p:pic>
    </p:spTree>
    <p:extLst>
      <p:ext uri="{BB962C8B-B14F-4D97-AF65-F5344CB8AC3E}">
        <p14:creationId xmlns:p14="http://schemas.microsoft.com/office/powerpoint/2010/main" val="113740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Theorem 1.</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The CSG-UCT algorithm is complete given a sufficient amount of time</a:t>
            </a:r>
          </a:p>
          <a:p>
            <a:pPr marL="457200" lvl="1" indent="-457200">
              <a:spcBef>
                <a:spcPts val="1000"/>
              </a:spcBef>
              <a:buClr>
                <a:srgbClr val="FF0000"/>
              </a:buClr>
              <a:buSzPct val="100000"/>
              <a:buFont typeface="Wingdings" panose="05000000000000000000" pitchFamily="2" charset="2"/>
              <a:buChar char="l"/>
            </a:pPr>
            <a:endParaRPr kumimoji="1" lang="en-US" altLang="zh-CN" sz="2800"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Theorem 2. </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The CSG-UCT algorithm is anytime and always returns the currently best solution.</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Analysis and Discussion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083FCE2B-F709-412D-BE99-9FA5FE34AADB}"/>
              </a:ext>
            </a:extLst>
          </p:cNvPr>
          <p:cNvPicPr>
            <a:picLocks noChangeAspect="1"/>
          </p:cNvPicPr>
          <p:nvPr/>
        </p:nvPicPr>
        <p:blipFill>
          <a:blip r:embed="rId3"/>
          <a:stretch>
            <a:fillRect/>
          </a:stretch>
        </p:blipFill>
        <p:spPr>
          <a:xfrm>
            <a:off x="2953755" y="4424410"/>
            <a:ext cx="3409524" cy="285714"/>
          </a:xfrm>
          <a:prstGeom prst="rect">
            <a:avLst/>
          </a:prstGeom>
        </p:spPr>
      </p:pic>
    </p:spTree>
    <p:extLst>
      <p:ext uri="{BB962C8B-B14F-4D97-AF65-F5344CB8AC3E}">
        <p14:creationId xmlns:p14="http://schemas.microsoft.com/office/powerpoint/2010/main" val="23053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solidFill>
                  <a:srgbClr val="FF0000"/>
                </a:solidFill>
              </a:rPr>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53679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3" name="图片 2">
            <a:extLst>
              <a:ext uri="{FF2B5EF4-FFF2-40B4-BE49-F238E27FC236}">
                <a16:creationId xmlns:a16="http://schemas.microsoft.com/office/drawing/2014/main" id="{B7F24544-824F-4FA7-8152-0F7F7CD24EEA}"/>
              </a:ext>
            </a:extLst>
          </p:cNvPr>
          <p:cNvPicPr>
            <a:picLocks noChangeAspect="1"/>
          </p:cNvPicPr>
          <p:nvPr/>
        </p:nvPicPr>
        <p:blipFill>
          <a:blip r:embed="rId3"/>
          <a:stretch>
            <a:fillRect/>
          </a:stretch>
        </p:blipFill>
        <p:spPr>
          <a:xfrm>
            <a:off x="-3684" y="1398499"/>
            <a:ext cx="9144000" cy="5172892"/>
          </a:xfrm>
          <a:prstGeom prst="rect">
            <a:avLst/>
          </a:prstGeom>
        </p:spPr>
      </p:pic>
    </p:spTree>
    <p:extLst>
      <p:ext uri="{BB962C8B-B14F-4D97-AF65-F5344CB8AC3E}">
        <p14:creationId xmlns:p14="http://schemas.microsoft.com/office/powerpoint/2010/main" val="250441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4" name="图片 3">
            <a:extLst>
              <a:ext uri="{FF2B5EF4-FFF2-40B4-BE49-F238E27FC236}">
                <a16:creationId xmlns:a16="http://schemas.microsoft.com/office/drawing/2014/main" id="{946310DA-FBE3-4CCD-8138-22F01C53CB63}"/>
              </a:ext>
            </a:extLst>
          </p:cNvPr>
          <p:cNvPicPr>
            <a:picLocks noChangeAspect="1"/>
          </p:cNvPicPr>
          <p:nvPr/>
        </p:nvPicPr>
        <p:blipFill>
          <a:blip r:embed="rId3"/>
          <a:stretch>
            <a:fillRect/>
          </a:stretch>
        </p:blipFill>
        <p:spPr>
          <a:xfrm>
            <a:off x="0" y="1398499"/>
            <a:ext cx="9144000" cy="5177823"/>
          </a:xfrm>
          <a:prstGeom prst="rect">
            <a:avLst/>
          </a:prstGeom>
        </p:spPr>
      </p:pic>
    </p:spTree>
    <p:extLst>
      <p:ext uri="{BB962C8B-B14F-4D97-AF65-F5344CB8AC3E}">
        <p14:creationId xmlns:p14="http://schemas.microsoft.com/office/powerpoint/2010/main" val="42290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t>NUMERICAL</a:t>
            </a:r>
            <a:r>
              <a:rPr lang="en-US" altLang="en-US" sz="3600" dirty="0">
                <a:solidFill>
                  <a:srgbClr val="FF0000"/>
                </a:solidFill>
              </a:rPr>
              <a:t> </a:t>
            </a:r>
            <a:r>
              <a:rPr lang="en-US" altLang="en-US" sz="3600" dirty="0"/>
              <a:t>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altLang="en-US" sz="3600" dirty="0">
                <a:solidFill>
                  <a:srgbClr val="FF0000"/>
                </a:solidFill>
              </a:rPr>
              <a:t>CONCLUSION</a:t>
            </a:r>
            <a:endParaRPr lang="zh-CN" altLang="en-US" sz="3600" dirty="0">
              <a:solidFill>
                <a:srgbClr val="FF0000"/>
              </a:solidFill>
            </a:endParaRPr>
          </a:p>
        </p:txBody>
      </p:sp>
    </p:spTree>
    <p:extLst>
      <p:ext uri="{BB962C8B-B14F-4D97-AF65-F5344CB8AC3E}">
        <p14:creationId xmlns:p14="http://schemas.microsoft.com/office/powerpoint/2010/main" val="151159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64" y="3063286"/>
            <a:ext cx="7886700" cy="1325563"/>
          </a:xfrm>
        </p:spPr>
        <p:txBody>
          <a:bodyPr/>
          <a:lstStyle/>
          <a:p>
            <a:r>
              <a:rPr lang="en-US" altLang="zh-CN" dirty="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solidFill>
                  <a:srgbClr val="FF0000"/>
                </a:solidFill>
              </a:rPr>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Coalition formation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Coalition formation</a:t>
            </a:r>
          </a:p>
          <a:p>
            <a:pPr marL="457200" indent="-457200"/>
            <a:r>
              <a:rPr lang="en-US" altLang="zh-CN" dirty="0">
                <a:solidFill>
                  <a:schemeClr val="tx1"/>
                </a:solidFill>
                <a:ea typeface="宋体" panose="02010600030101010101" pitchFamily="2" charset="-122"/>
              </a:rPr>
              <a:t>Coalition Structure Generation (CSG)</a:t>
            </a:r>
          </a:p>
        </p:txBody>
      </p:sp>
      <p:pic>
        <p:nvPicPr>
          <p:cNvPr id="5" name="图片 4">
            <a:extLst>
              <a:ext uri="{FF2B5EF4-FFF2-40B4-BE49-F238E27FC236}">
                <a16:creationId xmlns:a16="http://schemas.microsoft.com/office/drawing/2014/main" id="{41C9579D-2625-4543-850B-113BC636061C}"/>
              </a:ext>
            </a:extLst>
          </p:cNvPr>
          <p:cNvPicPr>
            <a:picLocks noChangeAspect="1"/>
          </p:cNvPicPr>
          <p:nvPr/>
        </p:nvPicPr>
        <p:blipFill>
          <a:blip r:embed="rId3"/>
          <a:stretch>
            <a:fillRect/>
          </a:stretch>
        </p:blipFill>
        <p:spPr>
          <a:xfrm>
            <a:off x="1769225" y="3604830"/>
            <a:ext cx="5605550" cy="3148469"/>
          </a:xfrm>
          <a:prstGeom prst="rect">
            <a:avLst/>
          </a:prstGeom>
        </p:spPr>
      </p:pic>
      <p:sp>
        <p:nvSpPr>
          <p:cNvPr id="7" name="Content Placeholder 2">
            <a:extLst>
              <a:ext uri="{FF2B5EF4-FFF2-40B4-BE49-F238E27FC236}">
                <a16:creationId xmlns:a16="http://schemas.microsoft.com/office/drawing/2014/main" id="{8D7652C9-10F4-42E5-84D6-A718F517BF70}"/>
              </a:ext>
            </a:extLst>
          </p:cNvPr>
          <p:cNvSpPr txBox="1">
            <a:spLocks/>
          </p:cNvSpPr>
          <p:nvPr/>
        </p:nvSpPr>
        <p:spPr>
          <a:xfrm>
            <a:off x="214297" y="3010869"/>
            <a:ext cx="8715406" cy="484601"/>
          </a:xfrm>
          <a:prstGeom prst="rect">
            <a:avLst/>
          </a:prstGeom>
        </p:spPr>
        <p:txBody>
          <a:bodyPr/>
          <a:lstStyle>
            <a:lvl1pPr marL="189230" indent="-193040" algn="l" defTabSz="914400" rtl="0" eaLnBrk="1" latinLnBrk="0" hangingPunct="1">
              <a:lnSpc>
                <a:spcPct val="90000"/>
              </a:lnSpc>
              <a:spcBef>
                <a:spcPts val="1000"/>
              </a:spcBef>
              <a:buClr>
                <a:srgbClr val="FF0000"/>
              </a:buClr>
              <a:buFont typeface="Wingdings" panose="05000000000000000000" pitchFamily="2" charset="2"/>
              <a:buChar char="l"/>
              <a:defRPr kumimoji="1" lang="zh-CN" altLang="en-US" sz="2800" kern="12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lgn="l" defTabSz="914400" rtl="0" eaLnBrk="1" latinLnBrk="0" hangingPunct="1">
              <a:lnSpc>
                <a:spcPct val="90000"/>
              </a:lnSpc>
              <a:spcBef>
                <a:spcPts val="500"/>
              </a:spcBef>
              <a:buClr>
                <a:srgbClr val="800080"/>
              </a:buClr>
              <a:buSzPct val="70000"/>
              <a:buFont typeface="Arial Black" panose="020B0A04020102020204" pitchFamily="34" charset="0"/>
              <a:buChar char="―"/>
              <a:defRPr sz="2000" kern="1200" baseline="0">
                <a:solidFill>
                  <a:srgbClr val="88A9E3"/>
                </a:solidFill>
                <a:latin typeface="Times New Roman" panose="02020603050405020304" pitchFamily="18" charset="0"/>
                <a:ea typeface="仿宋" panose="02010609060101010101" pitchFamily="49" charset="-122"/>
                <a:cs typeface="+mn-cs"/>
              </a:defRPr>
            </a:lvl2pPr>
            <a:lvl3pPr marL="760730" indent="-257175" algn="l" defTabSz="914400" rtl="0" eaLnBrk="1" latinLnBrk="0" hangingPunct="1">
              <a:lnSpc>
                <a:spcPct val="90000"/>
              </a:lnSpc>
              <a:spcBef>
                <a:spcPts val="500"/>
              </a:spcBef>
              <a:buFont typeface="Wingdings" panose="05000000000000000000" pitchFamily="2" charset="2"/>
              <a:buChar char="l"/>
              <a:defRPr kumimoji="1" lang="zh-CN" altLang="en-US" sz="1600" kern="1200" baseline="0" dirty="0" smtClean="0">
                <a:solidFill>
                  <a:srgbClr val="88A9E3"/>
                </a:solidFill>
                <a:latin typeface="Times New Roman" panose="02020603050405020304" pitchFamily="18" charset="0"/>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88A9E3"/>
                </a:solidFill>
                <a:latin typeface="Times New Roman" panose="02020603050405020304" pitchFamily="18" charset="0"/>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baseline="0">
                <a:solidFill>
                  <a:srgbClr val="88A9E3"/>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9pPr>
          </a:lstStyle>
          <a:p>
            <a:pPr marL="0" indent="0" algn="ctr">
              <a:buNone/>
            </a:pPr>
            <a:r>
              <a:rPr lang="en-US" altLang="zh-CN" dirty="0">
                <a:solidFill>
                  <a:srgbClr val="FF0000"/>
                </a:solidFill>
                <a:ea typeface="宋体" panose="02010600030101010101" pitchFamily="2" charset="-122"/>
              </a:rPr>
              <a:t>NP-complete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CSG</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Optimal methods</a:t>
            </a:r>
          </a:p>
          <a:p>
            <a:pPr marL="673100" lvl="1" indent="-457200"/>
            <a:r>
              <a:rPr lang="da-DK" altLang="zh-CN" dirty="0">
                <a:solidFill>
                  <a:schemeClr val="tx1"/>
                </a:solidFill>
                <a:ea typeface="宋体" panose="02010600030101010101" pitchFamily="2" charset="-122"/>
              </a:rPr>
              <a:t>[Yeh, 1986; Rahwan et al., 2009]</a:t>
            </a:r>
          </a:p>
          <a:p>
            <a:pPr marL="673100" lvl="1" indent="-457200"/>
            <a:r>
              <a:rPr lang="en-US" altLang="zh-CN" dirty="0">
                <a:solidFill>
                  <a:srgbClr val="FF0000"/>
                </a:solidFill>
                <a:ea typeface="宋体" panose="02010600030101010101" pitchFamily="2" charset="-122"/>
              </a:rPr>
              <a:t>not scalable </a:t>
            </a:r>
            <a:r>
              <a:rPr lang="en-US" altLang="zh-CN" dirty="0">
                <a:solidFill>
                  <a:schemeClr val="tx1"/>
                </a:solidFill>
                <a:ea typeface="宋体" panose="02010600030101010101" pitchFamily="2" charset="-122"/>
              </a:rPr>
              <a:t>and can only handle problems with </a:t>
            </a:r>
            <a:r>
              <a:rPr lang="en-US" altLang="zh-CN" dirty="0">
                <a:solidFill>
                  <a:srgbClr val="FF0000"/>
                </a:solidFill>
                <a:ea typeface="宋体" panose="02010600030101010101" pitchFamily="2" charset="-122"/>
              </a:rPr>
              <a:t>small number of agents</a:t>
            </a:r>
          </a:p>
          <a:p>
            <a:pPr marL="673100" lvl="1" indent="-457200"/>
            <a:endParaRPr lang="en-US" altLang="zh-CN" dirty="0">
              <a:solidFill>
                <a:srgbClr val="FF0000"/>
              </a:solidFill>
              <a:ea typeface="宋体" panose="02010600030101010101" pitchFamily="2" charset="-122"/>
            </a:endParaRPr>
          </a:p>
          <a:p>
            <a:pPr marL="673100" lvl="1" indent="-457200"/>
            <a:endParaRPr lang="en-US" altLang="zh-CN" dirty="0">
              <a:solidFill>
                <a:srgbClr val="FF0000"/>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Approximate techniques </a:t>
            </a:r>
          </a:p>
          <a:p>
            <a:pPr marL="673100" lvl="1" indent="-457200"/>
            <a:r>
              <a:rPr lang="it-IT" altLang="zh-CN" dirty="0">
                <a:solidFill>
                  <a:schemeClr val="tx1"/>
                </a:solidFill>
                <a:ea typeface="宋体" panose="02010600030101010101" pitchFamily="2" charset="-122"/>
              </a:rPr>
              <a:t>[Di Mauro et al., 2010; Farinelli et al., 2013]</a:t>
            </a:r>
          </a:p>
          <a:p>
            <a:pPr marL="673100" lvl="1" indent="-457200"/>
            <a:r>
              <a:rPr lang="en-US" altLang="zh-CN" dirty="0">
                <a:solidFill>
                  <a:schemeClr val="tx1"/>
                </a:solidFill>
                <a:ea typeface="宋体" panose="02010600030101010101" pitchFamily="2" charset="-122"/>
              </a:rPr>
              <a:t>can return a solution quickly but usually provide </a:t>
            </a:r>
            <a:r>
              <a:rPr lang="en-US" altLang="zh-CN" dirty="0">
                <a:solidFill>
                  <a:srgbClr val="FF0000"/>
                </a:solidFill>
                <a:ea typeface="宋体" panose="02010600030101010101" pitchFamily="2" charset="-122"/>
              </a:rPr>
              <a:t>no guarantees </a:t>
            </a:r>
            <a:r>
              <a:rPr lang="en-US" altLang="zh-CN" dirty="0">
                <a:solidFill>
                  <a:schemeClr val="tx1"/>
                </a:solidFill>
                <a:ea typeface="宋体" panose="02010600030101010101" pitchFamily="2" charset="-122"/>
              </a:rPr>
              <a:t>on solution quality</a:t>
            </a:r>
          </a:p>
        </p:txBody>
      </p:sp>
    </p:spTree>
    <p:extLst>
      <p:ext uri="{BB962C8B-B14F-4D97-AF65-F5344CB8AC3E}">
        <p14:creationId xmlns:p14="http://schemas.microsoft.com/office/powerpoint/2010/main" val="22661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Intuition</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CSG-UCT</a:t>
            </a:r>
          </a:p>
          <a:p>
            <a:pPr marL="673100" lvl="1" indent="-457200"/>
            <a:r>
              <a:rPr lang="en-US" altLang="zh-CN" dirty="0">
                <a:solidFill>
                  <a:srgbClr val="FF0000"/>
                </a:solidFill>
                <a:ea typeface="宋体" panose="02010600030101010101" pitchFamily="2" charset="-122"/>
              </a:rPr>
              <a:t>scalable</a:t>
            </a:r>
            <a:r>
              <a:rPr lang="en-US" altLang="zh-CN" dirty="0">
                <a:solidFill>
                  <a:schemeClr val="tx1"/>
                </a:solidFill>
                <a:ea typeface="宋体" panose="02010600030101010101" pitchFamily="2" charset="-122"/>
              </a:rPr>
              <a:t> and </a:t>
            </a:r>
            <a:r>
              <a:rPr lang="en-US" altLang="zh-CN" dirty="0">
                <a:solidFill>
                  <a:srgbClr val="FF0000"/>
                </a:solidFill>
                <a:ea typeface="宋体" panose="02010600030101010101" pitchFamily="2" charset="-122"/>
              </a:rPr>
              <a:t>anytime</a:t>
            </a:r>
            <a:r>
              <a:rPr lang="en-US" altLang="zh-CN" dirty="0">
                <a:solidFill>
                  <a:schemeClr val="tx1"/>
                </a:solidFill>
                <a:ea typeface="宋体" panose="02010600030101010101" pitchFamily="2" charset="-122"/>
              </a:rPr>
              <a:t> approach</a:t>
            </a:r>
          </a:p>
          <a:p>
            <a:pPr marL="673100" lvl="1" indent="-457200"/>
            <a:endParaRPr lang="en-US" altLang="zh-CN" dirty="0">
              <a:solidFill>
                <a:schemeClr val="tx1"/>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Monte-Carlo Tree Search</a:t>
            </a:r>
          </a:p>
          <a:p>
            <a:pPr marL="673100" lvl="1" indent="-457200"/>
            <a:r>
              <a:rPr lang="en-US" altLang="zh-CN" dirty="0">
                <a:solidFill>
                  <a:schemeClr val="tx1"/>
                </a:solidFill>
                <a:ea typeface="宋体" panose="02010600030101010101" pitchFamily="2" charset="-122"/>
              </a:rPr>
              <a:t>solving large games</a:t>
            </a:r>
          </a:p>
          <a:p>
            <a:pPr marL="673100" lvl="1" indent="-457200"/>
            <a:r>
              <a:rPr lang="en-US" altLang="zh-CN" dirty="0">
                <a:solidFill>
                  <a:schemeClr val="tx1"/>
                </a:solidFill>
                <a:ea typeface="宋体" panose="02010600030101010101" pitchFamily="2" charset="-122"/>
              </a:rPr>
              <a:t>variation of the </a:t>
            </a:r>
            <a:r>
              <a:rPr lang="en-US" altLang="zh-CN" dirty="0">
                <a:solidFill>
                  <a:srgbClr val="FF0000"/>
                </a:solidFill>
                <a:ea typeface="宋体" panose="02010600030101010101" pitchFamily="2" charset="-122"/>
              </a:rPr>
              <a:t>UCT</a:t>
            </a:r>
            <a:r>
              <a:rPr lang="en-US" altLang="zh-CN" dirty="0">
                <a:solidFill>
                  <a:schemeClr val="tx1"/>
                </a:solidFill>
                <a:ea typeface="宋体" panose="02010600030101010101" pitchFamily="2" charset="-122"/>
              </a:rPr>
              <a:t> algorithm</a:t>
            </a:r>
          </a:p>
          <a:p>
            <a:pPr marL="457200" indent="-457200"/>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404609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Monte Carlo Tree Search</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Selection</a:t>
            </a:r>
          </a:p>
          <a:p>
            <a:pPr marL="673100" lvl="1" indent="-457200"/>
            <a:r>
              <a:rPr lang="en-US" altLang="zh-CN" dirty="0">
                <a:solidFill>
                  <a:schemeClr val="tx1"/>
                </a:solidFill>
                <a:cs typeface="Times New Roman" panose="02020603050405020304" pitchFamily="18" charset="0"/>
              </a:rPr>
              <a:t>exploration-exploitation method</a:t>
            </a:r>
            <a:endParaRPr lang="en-US" altLang="zh-CN" dirty="0">
              <a:solidFill>
                <a:schemeClr val="tx1"/>
              </a:solidFill>
              <a:latin typeface="Times New Roman" panose="02020603050405020304" pitchFamily="18" charset="0"/>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Expansion</a:t>
            </a:r>
          </a:p>
          <a:p>
            <a:pPr marL="673100" lvl="1" indent="-457200"/>
            <a:r>
              <a:rPr lang="en-US" altLang="zh-CN" dirty="0">
                <a:solidFill>
                  <a:schemeClr val="tx1"/>
                </a:solidFill>
                <a:cs typeface="Times New Roman" panose="02020603050405020304" pitchFamily="18" charset="0"/>
              </a:rPr>
              <a:t>The selected leaf node is expanded by one or more child nodes representing the possible next states. Then, the children will be evaluated by rollout.</a:t>
            </a:r>
            <a:endParaRPr lang="pt-BR" altLang="zh-CN"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Rollout</a:t>
            </a:r>
          </a:p>
          <a:p>
            <a:pPr marL="673100" lvl="1" indent="-457200"/>
            <a:r>
              <a:rPr lang="en-US" altLang="zh-CN" dirty="0">
                <a:solidFill>
                  <a:schemeClr val="tx1"/>
                </a:solidFill>
                <a:cs typeface="Times New Roman" panose="02020603050405020304" pitchFamily="18" charset="0"/>
              </a:rPr>
              <a:t>Given an environment model, rollout using a simulation policy, e.g. random sampling, is performed from the leaf to a maximum search depth or a terminal state.</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Backpropagation</a:t>
            </a:r>
            <a:endParaRPr kumimoji="1" lang="pt-BR" altLang="zh-CN" sz="2800" dirty="0">
              <a:solidFill>
                <a:schemeClr val="tx1"/>
              </a:solidFill>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The simulated reward by rollout is used to update the value estimates and visit counts of each node in the path from the leaf node backward to the root node.</a:t>
            </a:r>
            <a:endParaRPr lang="pt-BR" altLang="zh-CN" dirty="0">
              <a:solidFill>
                <a:schemeClr val="tx1"/>
              </a:solidFill>
              <a:cs typeface="Times New Roman" panose="02020603050405020304" pitchFamily="18" charset="0"/>
            </a:endParaRPr>
          </a:p>
        </p:txBody>
      </p:sp>
      <p:pic>
        <p:nvPicPr>
          <p:cNvPr id="5" name="图片 4">
            <a:extLst>
              <a:ext uri="{FF2B5EF4-FFF2-40B4-BE49-F238E27FC236}">
                <a16:creationId xmlns:a16="http://schemas.microsoft.com/office/drawing/2014/main" id="{42BBE4FD-97CB-4535-84F3-B86709DAE82C}"/>
              </a:ext>
            </a:extLst>
          </p:cNvPr>
          <p:cNvPicPr>
            <a:picLocks noChangeAspect="1"/>
          </p:cNvPicPr>
          <p:nvPr/>
        </p:nvPicPr>
        <p:blipFill>
          <a:blip r:embed="rId3"/>
          <a:stretch>
            <a:fillRect/>
          </a:stretch>
        </p:blipFill>
        <p:spPr>
          <a:xfrm>
            <a:off x="4568316" y="2099962"/>
            <a:ext cx="2466667" cy="838095"/>
          </a:xfrm>
          <a:prstGeom prst="rect">
            <a:avLst/>
          </a:prstGeom>
        </p:spPr>
      </p:pic>
    </p:spTree>
    <p:extLst>
      <p:ext uri="{BB962C8B-B14F-4D97-AF65-F5344CB8AC3E}">
        <p14:creationId xmlns:p14="http://schemas.microsoft.com/office/powerpoint/2010/main" val="1761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Coalition Structure Generation</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Important Symbols</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 {a</a:t>
                </a:r>
                <a:r>
                  <a:rPr lang="en-US" altLang="zh-CN" baseline="-25000" dirty="0">
                    <a:solidFill>
                      <a:schemeClr val="tx1"/>
                    </a:solidFill>
                    <a:latin typeface="Times New Roman" panose="02020603050405020304" pitchFamily="18" charset="0"/>
                    <a:cs typeface="Times New Roman" panose="02020603050405020304" pitchFamily="18" charset="0"/>
                  </a:rPr>
                  <a:t>1</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cs typeface="Times New Roman" panose="02020603050405020304" pitchFamily="18" charset="0"/>
                  </a:rPr>
                  <a:t>a</a:t>
                </a:r>
                <a:r>
                  <a:rPr lang="en-US" altLang="zh-CN" baseline="-25000" dirty="0">
                    <a:solidFill>
                      <a:schemeClr val="tx1"/>
                    </a:solidFill>
                    <a:cs typeface="Times New Roman" panose="02020603050405020304" pitchFamily="18" charset="0"/>
                  </a:rPr>
                  <a:t>2</a:t>
                </a:r>
                <a:r>
                  <a:rPr lang="en-US" altLang="zh-CN" dirty="0">
                    <a:solidFill>
                      <a:schemeClr val="tx1"/>
                    </a:solidFill>
                    <a:latin typeface="Times New Roman" panose="02020603050405020304" pitchFamily="18" charset="0"/>
                    <a:cs typeface="Times New Roman" panose="02020603050405020304" pitchFamily="18" charset="0"/>
                  </a:rPr>
                  <a:t>, …, a</a:t>
                </a:r>
                <a:r>
                  <a:rPr lang="en-US" altLang="zh-CN" baseline="-25000" dirty="0">
                    <a:solidFill>
                      <a:schemeClr val="tx1"/>
                    </a:solidFill>
                    <a:latin typeface="Times New Roman" panose="02020603050405020304" pitchFamily="18" charset="0"/>
                    <a:cs typeface="Times New Roman" panose="02020603050405020304" pitchFamily="18" charset="0"/>
                  </a:rPr>
                  <a:t>n</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cs typeface="Times New Roman" panose="02020603050405020304" pitchFamily="18" charset="0"/>
                  </a:rPr>
                  <a:t> a set of n agents</a:t>
                </a:r>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C </a:t>
                </a:r>
                <a:r>
                  <a:rPr lang="zh-CN" altLang="en-US" dirty="0">
                    <a:solidFill>
                      <a:schemeClr val="tx1"/>
                    </a:solidFill>
                    <a:cs typeface="Times New Roman" panose="02020603050405020304" pitchFamily="18" charset="0"/>
                  </a:rPr>
                  <a:t>：</a:t>
                </a:r>
                <a:r>
                  <a:rPr lang="en-US" altLang="zh-CN" dirty="0">
                    <a:solidFill>
                      <a:schemeClr val="tx1"/>
                    </a:solidFill>
                    <a:cs typeface="Times New Roman" panose="02020603050405020304" pitchFamily="18" charset="0"/>
                  </a:rPr>
                  <a:t>a coalition (a non-empty subset of A) i.e., C </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solidFill>
                      <a:schemeClr val="tx1"/>
                    </a:solidFill>
                    <a:cs typeface="Times New Roman" panose="02020603050405020304" pitchFamily="18" charset="0"/>
                  </a:rPr>
                  <a:t>; and C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solidFill>
                      <a:schemeClr val="tx1"/>
                    </a:solidFill>
                    <a:cs typeface="Times New Roman" panose="02020603050405020304" pitchFamily="18" charset="0"/>
                  </a:rPr>
                  <a:t> A</a:t>
                </a:r>
              </a:p>
              <a:p>
                <a:pPr marL="673100" lvl="1" indent="-457200"/>
                <a:r>
                  <a:rPr lang="en-US" altLang="zh-CN" dirty="0">
                    <a:solidFill>
                      <a:schemeClr val="tx1"/>
                    </a:solidFill>
                    <a:cs typeface="Times New Roman" panose="02020603050405020304" pitchFamily="18" charset="0"/>
                  </a:rPr>
                  <a:t>v(C) </a:t>
                </a:r>
                <a:r>
                  <a:rPr lang="zh-CN" altLang="en-US" dirty="0">
                    <a:solidFill>
                      <a:schemeClr val="tx1"/>
                    </a:solidFill>
                    <a:cs typeface="Times New Roman" panose="02020603050405020304" pitchFamily="18" charset="0"/>
                  </a:rPr>
                  <a:t>：</a:t>
                </a:r>
                <a:r>
                  <a:rPr lang="en-US" altLang="zh-CN" dirty="0">
                    <a:solidFill>
                      <a:schemeClr val="tx1"/>
                    </a:solidFill>
                    <a:cs typeface="Times New Roman" panose="02020603050405020304" pitchFamily="18" charset="0"/>
                  </a:rPr>
                  <a:t> the characteristic function</a:t>
                </a:r>
              </a:p>
              <a:p>
                <a:pPr marL="673100" lvl="1" indent="-457200"/>
                <a:r>
                  <a:rPr lang="en-US" altLang="zh-CN" dirty="0">
                    <a:solidFill>
                      <a:schemeClr val="tx1"/>
                    </a:solidFill>
                    <a:cs typeface="Times New Roman" panose="02020603050405020304" pitchFamily="18" charset="0"/>
                  </a:rPr>
                  <a:t>CS ={C</a:t>
                </a:r>
                <a:r>
                  <a:rPr lang="en-US" altLang="zh-CN" baseline="-25000" dirty="0">
                    <a:solidFill>
                      <a:schemeClr val="tx1"/>
                    </a:solidFill>
                    <a:cs typeface="Times New Roman" panose="02020603050405020304" pitchFamily="18" charset="0"/>
                  </a:rPr>
                  <a:t>1</a:t>
                </a:r>
                <a:r>
                  <a:rPr lang="en-US" altLang="zh-CN" dirty="0">
                    <a:solidFill>
                      <a:schemeClr val="tx1"/>
                    </a:solidFill>
                    <a:cs typeface="Times New Roman" panose="02020603050405020304" pitchFamily="18" charset="0"/>
                  </a:rPr>
                  <a:t>, C</a:t>
                </a:r>
                <a:r>
                  <a:rPr lang="en-US" altLang="zh-CN" baseline="-25000" dirty="0">
                    <a:solidFill>
                      <a:schemeClr val="tx1"/>
                    </a:solidFill>
                    <a:cs typeface="Times New Roman" panose="02020603050405020304" pitchFamily="18" charset="0"/>
                  </a:rPr>
                  <a:t>2</a:t>
                </a:r>
                <a:r>
                  <a:rPr lang="en-US" altLang="zh-CN" dirty="0">
                    <a:solidFill>
                      <a:schemeClr val="tx1"/>
                    </a:solidFill>
                    <a:cs typeface="Times New Roman" panose="02020603050405020304" pitchFamily="18" charset="0"/>
                  </a:rPr>
                  <a:t>, …, C</a:t>
                </a:r>
                <a:r>
                  <a:rPr lang="en-US" altLang="zh-CN" baseline="-25000" dirty="0">
                    <a:solidFill>
                      <a:schemeClr val="tx1"/>
                    </a:solidFill>
                    <a:cs typeface="Times New Roman" panose="02020603050405020304" pitchFamily="18" charset="0"/>
                  </a:rPr>
                  <a:t>k</a:t>
                </a:r>
                <a:r>
                  <a:rPr lang="en-US" altLang="zh-CN" dirty="0">
                    <a:solidFill>
                      <a:schemeClr val="tx1"/>
                    </a:solidFill>
                    <a:cs typeface="Times New Roman" panose="02020603050405020304" pitchFamily="18" charset="0"/>
                  </a:rPr>
                  <a:t>}</a:t>
                </a:r>
                <a:r>
                  <a:rPr lang="zh-CN" altLang="en-US" dirty="0">
                    <a:solidFill>
                      <a:schemeClr val="tx1"/>
                    </a:solidFill>
                    <a:cs typeface="Times New Roman" panose="02020603050405020304" pitchFamily="18" charset="0"/>
                  </a:rPr>
                  <a:t>：</a:t>
                </a:r>
                <a:r>
                  <a:rPr lang="en-US" altLang="zh-CN" dirty="0">
                    <a:solidFill>
                      <a:schemeClr val="tx1"/>
                    </a:solidFill>
                    <a:cs typeface="Times New Roman" panose="02020603050405020304" pitchFamily="18" charset="0"/>
                  </a:rPr>
                  <a:t> coalition structure </a:t>
                </a:r>
              </a:p>
              <a:p>
                <a:pPr marL="673100" lvl="1" indent="-457200"/>
                <a:r>
                  <a:rPr lang="en-US" altLang="zh-CN" dirty="0">
                    <a:solidFill>
                      <a:schemeClr val="tx1"/>
                    </a:solidFill>
                    <a:cs typeface="Times New Roman" panose="02020603050405020304" pitchFamily="18" charset="0"/>
                  </a:rPr>
                  <a:t>v(CS)</a:t>
                </a:r>
                <a:r>
                  <a:rPr lang="zh-CN" altLang="en-US" dirty="0">
                    <a:solidFill>
                      <a:schemeClr val="tx1"/>
                    </a:solidFill>
                    <a:cs typeface="Times New Roman" panose="02020603050405020304" pitchFamily="18" charset="0"/>
                  </a:rPr>
                  <a:t>：</a:t>
                </a:r>
                <a:r>
                  <a:rPr lang="en-US" altLang="zh-CN" dirty="0">
                    <a:solidFill>
                      <a:schemeClr val="tx1"/>
                    </a:solidFill>
                    <a:cs typeface="Times New Roman" panose="02020603050405020304" pitchFamily="18" charset="0"/>
                  </a:rPr>
                  <a:t> sum of the coalition values in the structure</a:t>
                </a:r>
                <a:endParaRPr kumimoji="1" lang="en-US" altLang="zh-CN" sz="2800"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Problem Definition</a:t>
                </a:r>
              </a:p>
              <a:p>
                <a:pPr marL="673100" lvl="1" indent="-457200"/>
                <a:r>
                  <a:rPr lang="en-US" altLang="zh-CN" dirty="0">
                    <a:solidFill>
                      <a:schemeClr val="tx1"/>
                    </a:solidFill>
                    <a:cs typeface="Times New Roman" panose="02020603050405020304" pitchFamily="18" charset="0"/>
                  </a:rPr>
                  <a:t>find a coalition structure CS over A whose value is maximal</a:t>
                </a:r>
              </a:p>
              <a:p>
                <a:pPr marL="812800" lvl="2" indent="-457200">
                  <a:spcBef>
                    <a:spcPts val="1000"/>
                  </a:spcBef>
                  <a:buClr>
                    <a:srgbClr val="FF0000"/>
                  </a:buClr>
                  <a:buSzPct val="100000"/>
                </a:pPr>
                <a:endParaRPr lang="en-US" altLang="zh-CN" sz="2000" dirty="0">
                  <a:solidFill>
                    <a:schemeClr val="tx1"/>
                  </a:solidFill>
                  <a:cs typeface="Times New Roman" panose="02020603050405020304" pitchFamily="18" charset="0"/>
                </a:endParaRPr>
              </a:p>
              <a:p>
                <a:pPr marL="673100" lvl="1" indent="-457200"/>
                <a:endParaRPr lang="en-US" altLang="zh-CN" dirty="0">
                  <a:solidFill>
                    <a:schemeClr val="tx1"/>
                  </a:solidFill>
                  <a:cs typeface="Times New Roman" panose="02020603050405020304" pitchFamily="18" charset="0"/>
                </a:endParaRP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214630" y="2010410"/>
                <a:ext cx="8715406" cy="4964668"/>
              </a:xfrm>
              <a:blipFill>
                <a:blip r:embed="rId3"/>
                <a:stretch>
                  <a:fillRect l="-1189" t="-22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7D5D25E-E8F5-412A-B012-CB5B05E2977D}"/>
              </a:ext>
            </a:extLst>
          </p:cNvPr>
          <p:cNvPicPr>
            <a:picLocks noChangeAspect="1"/>
          </p:cNvPicPr>
          <p:nvPr/>
        </p:nvPicPr>
        <p:blipFill>
          <a:blip r:embed="rId4"/>
          <a:stretch>
            <a:fillRect/>
          </a:stretch>
        </p:blipFill>
        <p:spPr>
          <a:xfrm>
            <a:off x="5412695" y="3592586"/>
            <a:ext cx="1390476" cy="257143"/>
          </a:xfrm>
          <a:prstGeom prst="rect">
            <a:avLst/>
          </a:prstGeom>
        </p:spPr>
      </p:pic>
      <p:pic>
        <p:nvPicPr>
          <p:cNvPr id="18" name="图片 17">
            <a:extLst>
              <a:ext uri="{FF2B5EF4-FFF2-40B4-BE49-F238E27FC236}">
                <a16:creationId xmlns:a16="http://schemas.microsoft.com/office/drawing/2014/main" id="{487CED3F-AA36-4032-B1AE-EA7694B667D9}"/>
              </a:ext>
            </a:extLst>
          </p:cNvPr>
          <p:cNvPicPr>
            <a:picLocks noChangeAspect="1"/>
          </p:cNvPicPr>
          <p:nvPr/>
        </p:nvPicPr>
        <p:blipFill>
          <a:blip r:embed="rId5"/>
          <a:stretch>
            <a:fillRect/>
          </a:stretch>
        </p:blipFill>
        <p:spPr>
          <a:xfrm>
            <a:off x="6803171" y="3566924"/>
            <a:ext cx="1114286" cy="247619"/>
          </a:xfrm>
          <a:prstGeom prst="rect">
            <a:avLst/>
          </a:prstGeom>
        </p:spPr>
      </p:pic>
      <p:pic>
        <p:nvPicPr>
          <p:cNvPr id="19" name="图片 18">
            <a:extLst>
              <a:ext uri="{FF2B5EF4-FFF2-40B4-BE49-F238E27FC236}">
                <a16:creationId xmlns:a16="http://schemas.microsoft.com/office/drawing/2014/main" id="{FBB5C71D-38AE-44B1-82D6-53B9A3EA2A26}"/>
              </a:ext>
            </a:extLst>
          </p:cNvPr>
          <p:cNvPicPr>
            <a:picLocks noChangeAspect="1"/>
          </p:cNvPicPr>
          <p:nvPr/>
        </p:nvPicPr>
        <p:blipFill>
          <a:blip r:embed="rId6"/>
          <a:stretch>
            <a:fillRect/>
          </a:stretch>
        </p:blipFill>
        <p:spPr>
          <a:xfrm>
            <a:off x="6350790" y="3895923"/>
            <a:ext cx="2019048" cy="266667"/>
          </a:xfrm>
          <a:prstGeom prst="rect">
            <a:avLst/>
          </a:prstGeom>
        </p:spPr>
      </p:pic>
      <p:pic>
        <p:nvPicPr>
          <p:cNvPr id="20" name="图片 19">
            <a:extLst>
              <a:ext uri="{FF2B5EF4-FFF2-40B4-BE49-F238E27FC236}">
                <a16:creationId xmlns:a16="http://schemas.microsoft.com/office/drawing/2014/main" id="{1CD76CF6-FA1F-43A8-BC9F-5F7ADD393B3E}"/>
              </a:ext>
            </a:extLst>
          </p:cNvPr>
          <p:cNvPicPr>
            <a:picLocks noChangeAspect="1"/>
          </p:cNvPicPr>
          <p:nvPr/>
        </p:nvPicPr>
        <p:blipFill>
          <a:blip r:embed="rId7"/>
          <a:stretch>
            <a:fillRect/>
          </a:stretch>
        </p:blipFill>
        <p:spPr>
          <a:xfrm>
            <a:off x="2076090" y="5018811"/>
            <a:ext cx="5164853" cy="474710"/>
          </a:xfrm>
          <a:prstGeom prst="rect">
            <a:avLst/>
          </a:prstGeom>
        </p:spPr>
      </p:pic>
    </p:spTree>
    <p:extLst>
      <p:ext uri="{BB962C8B-B14F-4D97-AF65-F5344CB8AC3E}">
        <p14:creationId xmlns:p14="http://schemas.microsoft.com/office/powerpoint/2010/main" val="35740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Coalition Structure Graph</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Important Symbols</a:t>
            </a:r>
          </a:p>
          <a:p>
            <a:pPr marL="673100" lvl="1" indent="-457200"/>
            <a:r>
              <a:rPr lang="el-GR" altLang="zh-CN" dirty="0">
                <a:solidFill>
                  <a:schemeClr val="tx1"/>
                </a:solidFill>
                <a:ea typeface="宋体" panose="02010600030101010101" pitchFamily="2" charset="-122"/>
                <a:cs typeface="Times New Roman" panose="02020603050405020304" pitchFamily="18" charset="0"/>
              </a:rPr>
              <a:t>Π</a:t>
            </a:r>
            <a:r>
              <a:rPr lang="en-US" altLang="zh-CN" baseline="30000" dirty="0">
                <a:solidFill>
                  <a:schemeClr val="tx1"/>
                </a:solidFill>
                <a:cs typeface="Times New Roman" panose="02020603050405020304" pitchFamily="18" charset="0"/>
              </a:rPr>
              <a:t>A</a:t>
            </a:r>
            <a:r>
              <a:rPr lang="zh-CN" altLang="en-US" baseline="30000" dirty="0">
                <a:solidFill>
                  <a:schemeClr val="tx1"/>
                </a:solidFill>
                <a:cs typeface="Times New Roman" panose="02020603050405020304" pitchFamily="18" charset="0"/>
              </a:rPr>
              <a:t>：</a:t>
            </a:r>
            <a:r>
              <a:rPr lang="en-US" altLang="zh-CN" dirty="0">
                <a:solidFill>
                  <a:schemeClr val="tx1"/>
                </a:solidFill>
                <a:cs typeface="Times New Roman" panose="02020603050405020304" pitchFamily="18" charset="0"/>
              </a:rPr>
              <a:t>the set of all possible coalition structures over A</a:t>
            </a:r>
          </a:p>
        </p:txBody>
      </p:sp>
      <p:pic>
        <p:nvPicPr>
          <p:cNvPr id="4" name="图片 3">
            <a:extLst>
              <a:ext uri="{FF2B5EF4-FFF2-40B4-BE49-F238E27FC236}">
                <a16:creationId xmlns:a16="http://schemas.microsoft.com/office/drawing/2014/main" id="{6197D4EE-EE3A-4B17-B19B-72B43D21E759}"/>
              </a:ext>
            </a:extLst>
          </p:cNvPr>
          <p:cNvPicPr>
            <a:picLocks noChangeAspect="1"/>
          </p:cNvPicPr>
          <p:nvPr/>
        </p:nvPicPr>
        <p:blipFill rotWithShape="1">
          <a:blip r:embed="rId3"/>
          <a:srcRect b="15084"/>
          <a:stretch/>
        </p:blipFill>
        <p:spPr>
          <a:xfrm>
            <a:off x="634571" y="2868035"/>
            <a:ext cx="7867489" cy="3030512"/>
          </a:xfrm>
          <a:prstGeom prst="rect">
            <a:avLst/>
          </a:prstGeom>
        </p:spPr>
      </p:pic>
      <p:pic>
        <p:nvPicPr>
          <p:cNvPr id="6" name="图片 5">
            <a:extLst>
              <a:ext uri="{FF2B5EF4-FFF2-40B4-BE49-F238E27FC236}">
                <a16:creationId xmlns:a16="http://schemas.microsoft.com/office/drawing/2014/main" id="{DBFADD7B-9CB0-491B-90A9-539F0720859B}"/>
              </a:ext>
            </a:extLst>
          </p:cNvPr>
          <p:cNvPicPr>
            <a:picLocks noChangeAspect="1"/>
          </p:cNvPicPr>
          <p:nvPr/>
        </p:nvPicPr>
        <p:blipFill>
          <a:blip r:embed="rId4"/>
          <a:stretch>
            <a:fillRect/>
          </a:stretch>
        </p:blipFill>
        <p:spPr>
          <a:xfrm>
            <a:off x="2445513" y="5813329"/>
            <a:ext cx="1342857" cy="771429"/>
          </a:xfrm>
          <a:prstGeom prst="rect">
            <a:avLst/>
          </a:prstGeom>
        </p:spPr>
      </p:pic>
      <p:pic>
        <p:nvPicPr>
          <p:cNvPr id="7" name="图片 6">
            <a:extLst>
              <a:ext uri="{FF2B5EF4-FFF2-40B4-BE49-F238E27FC236}">
                <a16:creationId xmlns:a16="http://schemas.microsoft.com/office/drawing/2014/main" id="{E9BB22F3-A815-4499-AD56-23B8D7D237DD}"/>
              </a:ext>
            </a:extLst>
          </p:cNvPr>
          <p:cNvPicPr>
            <a:picLocks noChangeAspect="1"/>
          </p:cNvPicPr>
          <p:nvPr/>
        </p:nvPicPr>
        <p:blipFill>
          <a:blip r:embed="rId5"/>
          <a:stretch>
            <a:fillRect/>
          </a:stretch>
        </p:blipFill>
        <p:spPr>
          <a:xfrm>
            <a:off x="4216346" y="5922525"/>
            <a:ext cx="4285714" cy="514286"/>
          </a:xfrm>
          <a:prstGeom prst="rect">
            <a:avLst/>
          </a:prstGeom>
        </p:spPr>
      </p:pic>
      <p:pic>
        <p:nvPicPr>
          <p:cNvPr id="9" name="图片 8">
            <a:extLst>
              <a:ext uri="{FF2B5EF4-FFF2-40B4-BE49-F238E27FC236}">
                <a16:creationId xmlns:a16="http://schemas.microsoft.com/office/drawing/2014/main" id="{77967CE5-3FF8-4C51-9835-9597F8744420}"/>
              </a:ext>
            </a:extLst>
          </p:cNvPr>
          <p:cNvPicPr>
            <a:picLocks noChangeAspect="1"/>
          </p:cNvPicPr>
          <p:nvPr/>
        </p:nvPicPr>
        <p:blipFill>
          <a:blip r:embed="rId6"/>
          <a:stretch>
            <a:fillRect/>
          </a:stretch>
        </p:blipFill>
        <p:spPr>
          <a:xfrm>
            <a:off x="436585" y="5836811"/>
            <a:ext cx="1778570" cy="771428"/>
          </a:xfrm>
          <a:prstGeom prst="rect">
            <a:avLst/>
          </a:prstGeom>
        </p:spPr>
      </p:pic>
    </p:spTree>
    <p:extLst>
      <p:ext uri="{BB962C8B-B14F-4D97-AF65-F5344CB8AC3E}">
        <p14:creationId xmlns:p14="http://schemas.microsoft.com/office/powerpoint/2010/main" val="5028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FEE447E3-AEEA-4150-B504-A51B5C22BCD4}"/>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solidFill>
                  <a:srgbClr val="FF0000"/>
                </a:solidFill>
              </a:rPr>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3357825108"/>
      </p:ext>
    </p:extLst>
  </p:cSld>
  <p:clrMapOvr>
    <a:masterClrMapping/>
  </p:clrMapOvr>
</p:sld>
</file>

<file path=ppt/theme/theme1.xml><?xml version="1.0" encoding="utf-8"?>
<a:theme xmlns:a="http://schemas.openxmlformats.org/drawingml/2006/main" name="THU">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2513</Words>
  <Application>Microsoft Office PowerPoint</Application>
  <PresentationFormat>全屏显示(4:3)</PresentationFormat>
  <Paragraphs>218</Paragraphs>
  <Slides>19</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仿宋</vt:lpstr>
      <vt:lpstr>黑体</vt:lpstr>
      <vt:lpstr>华文新魏</vt:lpstr>
      <vt:lpstr>宋体</vt:lpstr>
      <vt:lpstr>微软雅黑</vt:lpstr>
      <vt:lpstr>Arial</vt:lpstr>
      <vt:lpstr>Arial Black</vt:lpstr>
      <vt:lpstr>Calibri</vt:lpstr>
      <vt:lpstr>Cambria Math</vt:lpstr>
      <vt:lpstr>Times New Roman</vt:lpstr>
      <vt:lpstr>Wingdings</vt:lpstr>
      <vt:lpstr>THU</vt:lpstr>
      <vt:lpstr>PowerPoint 演示文稿</vt:lpstr>
      <vt:lpstr>目录</vt:lpstr>
      <vt:lpstr>INTRODUCTION </vt:lpstr>
      <vt:lpstr>INTRODUCTION </vt:lpstr>
      <vt:lpstr>INTRODUCTION </vt:lpstr>
      <vt:lpstr>INTRODUCTION </vt:lpstr>
      <vt:lpstr>INTRODUCTION </vt:lpstr>
      <vt:lpstr>INTRODUCTION </vt:lpstr>
      <vt:lpstr>目录</vt:lpstr>
      <vt:lpstr>METHODOLOGY </vt:lpstr>
      <vt:lpstr>METHODOLOGY </vt:lpstr>
      <vt:lpstr>METHODOLOGY </vt:lpstr>
      <vt:lpstr>METHODOLOGY </vt:lpstr>
      <vt:lpstr>METHODOLOGY </vt:lpstr>
      <vt:lpstr>目录</vt:lpstr>
      <vt:lpstr>NUMERICAL EXPERIMENTS </vt:lpstr>
      <vt:lpstr>NUMERICAL EXPERIMENTS </vt:lpstr>
      <vt:lpstr>目录</vt:lpstr>
      <vt:lpstr>Thanks</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GHOST580.COM</dc:creator>
  <cp:lastModifiedBy>NostalLD</cp:lastModifiedBy>
  <cp:revision>1115</cp:revision>
  <dcterms:created xsi:type="dcterms:W3CDTF">2018-06-12T03:09:00Z</dcterms:created>
  <dcterms:modified xsi:type="dcterms:W3CDTF">2021-12-06T09:06:14Z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