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518" r:id="rId2"/>
    <p:sldId id="538" r:id="rId3"/>
    <p:sldId id="539" r:id="rId4"/>
    <p:sldId id="540" r:id="rId5"/>
    <p:sldId id="541" r:id="rId6"/>
    <p:sldId id="542" r:id="rId7"/>
    <p:sldId id="543" r:id="rId8"/>
    <p:sldId id="544" r:id="rId9"/>
    <p:sldId id="546" r:id="rId10"/>
    <p:sldId id="545" r:id="rId11"/>
    <p:sldId id="52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54F4"/>
    <a:srgbClr val="D9D9D9"/>
    <a:srgbClr val="CCCCFF"/>
    <a:srgbClr val="00E0DB"/>
    <a:srgbClr val="FFFFFF"/>
    <a:srgbClr val="FFFF99"/>
    <a:srgbClr val="CCFFFF"/>
    <a:srgbClr val="66FFCC"/>
    <a:srgbClr val="96C0F2"/>
    <a:srgbClr val="00E2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58402" autoAdjust="0"/>
  </p:normalViewPr>
  <p:slideViewPr>
    <p:cSldViewPr>
      <p:cViewPr varScale="1">
        <p:scale>
          <a:sx n="66" d="100"/>
          <a:sy n="66" d="100"/>
        </p:scale>
        <p:origin x="2826" y="72"/>
      </p:cViewPr>
      <p:guideLst>
        <p:guide/>
        <p:guide orient="horz" pos="216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721A0-1885-4C27-A77D-D0F848549FC0}" type="datetimeFigureOut">
              <a:rPr lang="zh-CN" altLang="en-US" smtClean="0"/>
              <a:t>2023/2/1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D62BF8-D29B-4EDA-8B2A-F5CB3CB8F5E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NFV decouples network functions from dedicated hardware, and implements them in software which is called Virtual Network Functions</a:t>
            </a:r>
          </a:p>
          <a:p>
            <a:endParaRPr lang="en-US" altLang="zh-CN" dirty="0"/>
          </a:p>
          <a:p>
            <a:r>
              <a:rPr lang="en-US" altLang="zh-CN" dirty="0"/>
              <a:t>Internet Service Providers (ISPs) can improve network resource utilization with significantly reduced capital and operational expenditures.</a:t>
            </a:r>
          </a:p>
          <a:p>
            <a:endParaRPr lang="en-US" altLang="zh-CN" dirty="0"/>
          </a:p>
          <a:p>
            <a:r>
              <a:rPr lang="en-US" altLang="zh-CN" dirty="0"/>
              <a:t>an important challenge is the resource allocation problem in NFV (NFV-RA), which can be divided into three stages: VNFs chain composition, VNF forwarding graph embedding, and VNFs scheduling.</a:t>
            </a:r>
          </a:p>
          <a:p>
            <a:endParaRPr lang="en-US" altLang="zh-CN" dirty="0"/>
          </a:p>
          <a:p>
            <a:pPr marL="228600" indent="-228600">
              <a:buAutoNum type="arabicParenR"/>
            </a:pPr>
            <a:r>
              <a:rPr lang="en-US" altLang="zh-CN" dirty="0"/>
              <a:t>VNFs Chain Composition (VNFs-CC): In the first stage, VNF Forwarding Graph(VNF-FG) is generated, which describes how traffic traverses an end-to-end SFCR through its VNFs;0</a:t>
            </a:r>
          </a:p>
          <a:p>
            <a:pPr marL="228600" indent="-228600">
              <a:buAutoNum type="arabicParenR"/>
            </a:pPr>
            <a:r>
              <a:rPr lang="en-US" altLang="zh-CN" dirty="0"/>
              <a:t>VNF Forwarding Graph Embedding (VNF-FGE): The resulting graph (VNF-FG) of the first stage is the input of this stage, which aims to allocate VNF-FGs in the network infrastructure appropriately, considering a set of SFCRs; and </a:t>
            </a:r>
          </a:p>
          <a:p>
            <a:pPr marL="228600" indent="-228600">
              <a:buAutoNum type="arabicParenR"/>
            </a:pPr>
            <a:r>
              <a:rPr lang="en-US" altLang="zh-CN" dirty="0"/>
              <a:t>VNFs Scheduling (VNFs-SCH): Each network function is executed to minimize the total execution time without degrading the service performance and to satisfy all the dependencies among the VNFs that make up the SFCR.</a:t>
            </a:r>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Spatial features of irregular network topologies are key information in the NFV-RA problem. We therefore use an improved GCN to manage the automatic spatial feature extraction on the network topology</a:t>
            </a:r>
          </a:p>
          <a:p>
            <a:endParaRPr lang="en-US" altLang="zh-CN" dirty="0"/>
          </a:p>
          <a:p>
            <a:r>
              <a:rPr lang="en-US" altLang="zh-CN" dirty="0"/>
              <a:t>interaction between network links is ignored. Inspired by [26], we build a link-wise graph to model the correlation between links and form a bicomponent GCN with the node-wise graph to combine the information of nodes and links. We define three types of link interaction patterns to construct the link-wise graph:</a:t>
            </a:r>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Previous work constructs VNFFGs based on heuristic algorithms with fixed rules while ignoring extracting features from this relationship</a:t>
            </a:r>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generator takes samples from a priori distribution (i.e. a real subgraph set of the network topology) and generates two matrices representing the node information and link information.</a:t>
            </a:r>
          </a:p>
          <a:p>
            <a:endParaRPr lang="en-US" altLang="zh-CN" dirty="0"/>
          </a:p>
          <a:p>
            <a:r>
              <a:rPr lang="en-US" altLang="zh-CN" dirty="0"/>
              <a:t>The combination of the two matrices 7 represents a subgraph G0 n of the network topology. The discriminator classifies whether the subgraph comes from the real subgraph dataset or the generator.</a:t>
            </a:r>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help of demonstrations given by an expert, imitation learning can quickly match the state-action trajectory [24] distribution generated by the agent with the input expert trajectory distribution</a:t>
            </a:r>
          </a:p>
          <a:p>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Training Process  </a:t>
            </a:r>
          </a:p>
          <a:p>
            <a:r>
              <a:rPr lang="en-US" altLang="zh-CN" sz="1800" b="0" i="0" u="none" strike="noStrike" baseline="0" dirty="0">
                <a:latin typeface="NimbusRomNo9L-ReguItal"/>
              </a:rPr>
              <a:t>Influence of Imitation Learning </a:t>
            </a:r>
          </a:p>
          <a:p>
            <a:r>
              <a:rPr lang="en-US" altLang="zh-CN" sz="1800" b="0" i="0" u="none" strike="noStrike" baseline="0" dirty="0">
                <a:latin typeface="NimbusRomNo9L-ReguItal"/>
              </a:rPr>
              <a:t>Time Consumptions </a:t>
            </a:r>
          </a:p>
          <a:p>
            <a:r>
              <a:rPr lang="en-US" altLang="zh-CN" sz="1800" b="0" i="0" u="none" strike="noStrike" baseline="0" dirty="0">
                <a:latin typeface="NimbusRomNo9L-ReguItal"/>
              </a:rPr>
              <a:t>Request Acceptance Ratio </a:t>
            </a:r>
          </a:p>
          <a:p>
            <a:r>
              <a:rPr lang="en-US" altLang="zh-CN" sz="1800" b="0" i="0" u="none" strike="noStrike" baseline="0" dirty="0">
                <a:latin typeface="NimbusRomNo9L-ReguItal"/>
              </a:rPr>
              <a:t>Influence of Request Complexity</a:t>
            </a:r>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Despite the fact that the Centralized Training and Decentralized Execution (CTDE) paradigm has gained much attention due to its superior performance in the field of cooperative Multi-Agent Reinforcement Learning (MARL), fully decentralized policies learned using centralized training may fail due to the issue of Centralized-Decentralized Mismatch (CDM).</a:t>
            </a:r>
          </a:p>
          <a:p>
            <a:endParaRPr lang="en-US" altLang="zh-CN" dirty="0"/>
          </a:p>
          <a:p>
            <a:r>
              <a:rPr lang="en-US" altLang="zh-CN" dirty="0"/>
              <a:t>the suboptimality of one agent’s policy can propagate through the centralized joint critic and negatively affect policy learning of other agents, causing catastrophic miscoordination, which we call centralized-decentralized mismatch (CDM).</a:t>
            </a:r>
          </a:p>
          <a:p>
            <a:endParaRPr lang="en-US" altLang="zh-CN" dirty="0"/>
          </a:p>
          <a:p>
            <a:r>
              <a:rPr lang="en-US" altLang="zh-CN" dirty="0"/>
              <a:t>The IL paradigm, however, performs poorly even in simple cooperative tasks. One major issue that hinders agents from coordinating their own actions with those of others is that they are unaware of the presence of other agents, which means that they are unable to adapt their policies to the actions of other agents.</a:t>
            </a:r>
          </a:p>
          <a:p>
            <a:endParaRPr lang="en-US" altLang="zh-CN" dirty="0"/>
          </a:p>
          <a:p>
            <a:r>
              <a:rPr lang="en-US" altLang="zh-CN" dirty="0"/>
              <a:t>During interpersonal action coordination, people use their own motor system to simulate other people’s actions in order to make predictions [8]. This allows them to evaluate others’ intentions or motivations associated with higher-level, meta-representational thinking and to make decisions accordingly in social contexts, leading to the development of a cooperative relationship. In fact, humans are adept and instinctive at making inferences from others’ external behavioral signals in order to deduce additional meanings behind the behavior.</a:t>
            </a:r>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8</a:t>
            </a:fld>
            <a:endParaRPr lang="zh-CN" altLang="en-US"/>
          </a:p>
        </p:txBody>
      </p:sp>
    </p:spTree>
    <p:extLst>
      <p:ext uri="{BB962C8B-B14F-4D97-AF65-F5344CB8AC3E}">
        <p14:creationId xmlns:p14="http://schemas.microsoft.com/office/powerpoint/2010/main" val="3824566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During interpersonal action coordination, people use their own motor system to simulate other people’s actions in order to make predictions [8]. This allows them to evaluate others’ intentions or motivations associated with higher-level, meta-representational thinking and to make decisions accordingly in social contexts, leading to the development of a cooperative relationship. In fact, humans are adept and instinctive at making inferences from others’ external behavioral signals in order to deduce additional meanings behind the behavior.</a:t>
            </a:r>
          </a:p>
          <a:p>
            <a:endParaRPr lang="en-US" altLang="zh-CN" dirty="0"/>
          </a:p>
          <a:p>
            <a:r>
              <a:rPr lang="en-US" altLang="zh-CN" dirty="0"/>
              <a:t>Imagine a team of players in a football match. Each player needs to predict his or her partner’s movements in addition to reacting to each other’s movements in order to cooperate correctly and effectively. In addition, the whole team must share common macro-goals and macro-intentions in order to effectively accomplish the joint action.</a:t>
            </a:r>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9</a:t>
            </a:fld>
            <a:endParaRPr lang="zh-CN" altLang="en-US"/>
          </a:p>
        </p:txBody>
      </p:sp>
    </p:spTree>
    <p:extLst>
      <p:ext uri="{BB962C8B-B14F-4D97-AF65-F5344CB8AC3E}">
        <p14:creationId xmlns:p14="http://schemas.microsoft.com/office/powerpoint/2010/main" val="404256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exploit this paradigm in cooperative multi-agent settings, we first propose a novel Deep Motor System (DMS) framework to encode the information (intention) contained in the observed actions, i.e., the fact that an agent decides to perform a specific action rather than another, which is crucial for learning efficient policies.</a:t>
            </a:r>
          </a:p>
          <a:p>
            <a:endParaRPr lang="en-US" altLang="zh-CN" dirty="0"/>
          </a:p>
          <a:p>
            <a:r>
              <a:rPr lang="en-US" altLang="zh-CN" dirty="0"/>
              <a:t>Secondly, not every agent can provide useful information, and redundant information may even impair collaboration. Inspired by Causal Inference (CI), we believe that agents need to have beliefs about who to coordinate with; in other words, they are more inclined to cooperate with those who are potentially exerting more influence on their policies. Specifically, the intentions of other agents that lead to drastic changes in the agent’s policy are considered relevant and are fed to the agent’s policy network and value network.</a:t>
            </a:r>
          </a:p>
          <a:p>
            <a:endParaRPr lang="en-US" altLang="zh-CN" dirty="0"/>
          </a:p>
          <a:p>
            <a:r>
              <a:rPr lang="en-US" altLang="zh-CN" dirty="0"/>
              <a:t>CI can be viewed as the (hard) attention mechanism, widely used in many AI fields [10][11], as it selects a subset from other agents’ intentions, entirely discarding the others. However, the hard-attention mechanism is nondifferentiable.</a:t>
            </a:r>
          </a:p>
          <a:p>
            <a:r>
              <a:rPr lang="en-US" altLang="zh-CN" dirty="0"/>
              <a:t>Therefore, it cannot learn the causal inference threshold directly through end-to-end back-propagation. Thus, we also introduce a soft-attention mechanism to calculate the importance distribution of other agents’ intentions and generate “soft” filtered intentions. The filtered intentions can improve the agent’s environment model as it may provide the agent with information about the parts of the state space that has not yet been accessed. This information can also be utilized to make agents explore the most promising region in the state space, reducing the exploration cost and significantly accelerating the convergence. Most importantly, the iterative reasoning and policy improvement among agents will continuously encourage cooperation</a:t>
            </a:r>
            <a:endParaRPr lang="zh-CN" altLang="en-US" dirty="0"/>
          </a:p>
        </p:txBody>
      </p:sp>
      <p:sp>
        <p:nvSpPr>
          <p:cNvPr id="4" name="灯片编号占位符 3"/>
          <p:cNvSpPr>
            <a:spLocks noGrp="1"/>
          </p:cNvSpPr>
          <p:nvPr>
            <p:ph type="sldNum" sz="quarter" idx="5"/>
          </p:nvPr>
        </p:nvSpPr>
        <p:spPr/>
        <p:txBody>
          <a:bodyPr/>
          <a:lstStyle/>
          <a:p>
            <a:fld id="{D4D62BF8-D29B-4EDA-8B2A-F5CB3CB8F5E0}" type="slidenum">
              <a:rPr lang="zh-CN" altLang="en-US" smtClean="0"/>
              <a:t>10</a:t>
            </a:fld>
            <a:endParaRPr lang="zh-CN" altLang="en-US"/>
          </a:p>
        </p:txBody>
      </p:sp>
    </p:spTree>
    <p:extLst>
      <p:ext uri="{BB962C8B-B14F-4D97-AF65-F5344CB8AC3E}">
        <p14:creationId xmlns:p14="http://schemas.microsoft.com/office/powerpoint/2010/main" val="1640327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bwMode="gray">
      <p:bgPr>
        <a:solidFill>
          <a:schemeClr val="accent1"/>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8" y="0"/>
            <a:ext cx="9139943" cy="6858000"/>
          </a:xfrm>
          <a:prstGeom prst="rect">
            <a:avLst/>
          </a:prstGeom>
        </p:spPr>
      </p:pic>
      <p:sp>
        <p:nvSpPr>
          <p:cNvPr id="3074" name="Rectangle 2"/>
          <p:cNvSpPr>
            <a:spLocks noGrp="1" noChangeArrowheads="1"/>
          </p:cNvSpPr>
          <p:nvPr>
            <p:ph type="ctrTitle"/>
          </p:nvPr>
        </p:nvSpPr>
        <p:spPr>
          <a:xfrm>
            <a:off x="109181" y="3890192"/>
            <a:ext cx="5800299" cy="1215208"/>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3200" b="1" cap="none" spc="0">
                <a:ln>
                  <a:noFill/>
                </a:ln>
                <a:solidFill>
                  <a:srgbClr val="FFFF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1pPr>
          </a:lstStyle>
          <a:p>
            <a:pPr lvl="0"/>
            <a:r>
              <a:rPr lang="zh-CN" altLang="en-US"/>
              <a:t>单击此处编辑母版标题样式</a:t>
            </a:r>
            <a:endParaRPr lang="en-US" altLang="zh-CN" noProof="0" dirty="0"/>
          </a:p>
        </p:txBody>
      </p:sp>
      <p:sp>
        <p:nvSpPr>
          <p:cNvPr id="19" name="文本占位符 18"/>
          <p:cNvSpPr>
            <a:spLocks noGrp="1"/>
          </p:cNvSpPr>
          <p:nvPr>
            <p:ph type="body" sz="quarter" idx="10" hasCustomPrompt="1"/>
          </p:nvPr>
        </p:nvSpPr>
        <p:spPr>
          <a:xfrm>
            <a:off x="600500" y="5308979"/>
            <a:ext cx="7833815" cy="1396621"/>
          </a:xfrm>
        </p:spPr>
        <p:txBody>
          <a:bodyPr/>
          <a:lstStyle>
            <a:lvl1pPr marL="0" indent="0" algn="ctr">
              <a:buNone/>
              <a:defRPr sz="2800">
                <a:solidFill>
                  <a:schemeClr val="bg1"/>
                </a:solidFill>
                <a:latin typeface="华文中宋" panose="02010600040101010101" pitchFamily="2" charset="-122"/>
                <a:ea typeface="华文中宋" panose="02010600040101010101" pitchFamily="2" charset="-122"/>
              </a:defRPr>
            </a:lvl1pPr>
          </a:lstStyle>
          <a:p>
            <a:pPr lvl="0"/>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342900" indent="-342900">
              <a:buClrTx/>
              <a:defRPr lang="zh-CN" altLang="en-US" sz="3000" b="0" dirty="0" smtClean="0">
                <a:solidFill>
                  <a:schemeClr val="tx1"/>
                </a:solidFill>
                <a:latin typeface="华文中宋" panose="02010600040101010101" pitchFamily="2" charset="-122"/>
                <a:ea typeface="华文中宋" panose="02010600040101010101" pitchFamily="2" charset="-122"/>
                <a:cs typeface="+mn-cs"/>
              </a:defRPr>
            </a:lvl1pPr>
            <a:lvl2pPr marL="742950" indent="-285750">
              <a:defRPr lang="zh-CN" altLang="en-US" sz="2600" b="0" dirty="0" smtClean="0">
                <a:solidFill>
                  <a:schemeClr val="tx1"/>
                </a:solidFill>
                <a:latin typeface="华文中宋" panose="02010600040101010101" pitchFamily="2" charset="-122"/>
                <a:ea typeface="华文中宋" panose="02010600040101010101" pitchFamily="2" charset="-122"/>
              </a:defRPr>
            </a:lvl2pPr>
            <a:lvl3pPr marL="1143000" indent="-228600" algn="l" rtl="0" eaLnBrk="1" fontAlgn="base" hangingPunct="1">
              <a:spcBef>
                <a:spcPct val="20000"/>
              </a:spcBef>
              <a:spcAft>
                <a:spcPct val="0"/>
              </a:spcAft>
              <a:buClr>
                <a:schemeClr val="hlink"/>
              </a:buClr>
              <a:buFont typeface="+mj-lt"/>
              <a:buChar char="•"/>
              <a:defRPr lang="zh-CN" altLang="en-US" sz="2400" b="0" cap="none" spc="0" baseline="0" dirty="0" smtClean="0">
                <a:ln>
                  <a:noFill/>
                </a:ln>
                <a:solidFill>
                  <a:schemeClr val="tx1"/>
                </a:solidFill>
                <a:effectLst/>
                <a:latin typeface="华文中宋" panose="02010600040101010101" pitchFamily="2" charset="-122"/>
                <a:ea typeface="华文中宋" panose="02010600040101010101" pitchFamily="2" charset="-122"/>
              </a:defRPr>
            </a:lvl3pPr>
            <a:lvl4pPr marL="1600200" indent="-228600">
              <a:defRPr lang="zh-CN" altLang="en-US" sz="2200" b="0" dirty="0" smtClean="0">
                <a:solidFill>
                  <a:schemeClr val="tx1"/>
                </a:solidFill>
                <a:latin typeface="华文中宋" panose="02010600040101010101" pitchFamily="2" charset="-122"/>
                <a:ea typeface="华文中宋" panose="02010600040101010101" pitchFamily="2" charset="-122"/>
              </a:defRPr>
            </a:lvl4pPr>
            <a:lvl5pPr marL="2057400" indent="-228600" algn="l" rtl="0" eaLnBrk="1" fontAlgn="base" hangingPunct="1">
              <a:spcBef>
                <a:spcPct val="20000"/>
              </a:spcBef>
              <a:spcAft>
                <a:spcPct val="0"/>
              </a:spcAft>
              <a:buChar char="»"/>
              <a:defRPr b="0" cap="none" spc="0">
                <a:ln>
                  <a:noFill/>
                </a:ln>
                <a:solidFill>
                  <a:schemeClr val="tx1"/>
                </a:solidFill>
                <a:effectLst/>
                <a:latin typeface="华文中宋" panose="02010600040101010101" pitchFamily="2" charset="-122"/>
                <a:ea typeface="华文中宋" panose="02010600040101010101" pitchFamily="2" charset="-122"/>
              </a:defRPr>
            </a:lvl5pPr>
          </a:lstStyle>
          <a:p>
            <a:pPr lvl="0"/>
            <a:r>
              <a:rPr lang="zh-CN" altLang="en-US" dirty="0"/>
              <a:t>单击此处编辑母版文本样式</a:t>
            </a:r>
          </a:p>
          <a:p>
            <a:pPr lvl="1"/>
            <a:r>
              <a:rPr lang="zh-CN" altLang="en-US" dirty="0"/>
              <a:t>第二级</a:t>
            </a:r>
          </a:p>
          <a:p>
            <a:pPr marL="1143000" lvl="2" indent="-228600" algn="l" rtl="0" eaLnBrk="1" fontAlgn="base" hangingPunct="1">
              <a:spcBef>
                <a:spcPct val="20000"/>
              </a:spcBef>
              <a:spcAft>
                <a:spcPct val="0"/>
              </a:spcAft>
              <a:buClr>
                <a:schemeClr val="hlink"/>
              </a:buClr>
              <a:buChar char="•"/>
            </a:pPr>
            <a:r>
              <a:rPr lang="zh-CN" altLang="en-US" dirty="0"/>
              <a:t>第三级</a:t>
            </a:r>
          </a:p>
          <a:p>
            <a:pPr lvl="3"/>
            <a:r>
              <a:rPr lang="zh-CN" altLang="en-US" dirty="0"/>
              <a:t>第四级</a:t>
            </a:r>
          </a:p>
          <a:p>
            <a:pPr marL="2057400" lvl="4" indent="-228600" algn="l" rtl="0" eaLnBrk="1" fontAlgn="base" hangingPunct="1">
              <a:spcBef>
                <a:spcPct val="20000"/>
              </a:spcBef>
              <a:spcAft>
                <a:spcPct val="0"/>
              </a:spcAft>
              <a:buChar char="»"/>
            </a:pPr>
            <a:r>
              <a:rPr lang="zh-CN" altLang="en-US" dirty="0"/>
              <a:t>第五级</a:t>
            </a:r>
          </a:p>
        </p:txBody>
      </p:sp>
      <p:sp>
        <p:nvSpPr>
          <p:cNvPr id="6" name="灯片编号占位符 5"/>
          <p:cNvSpPr>
            <a:spLocks noGrp="1"/>
          </p:cNvSpPr>
          <p:nvPr>
            <p:ph type="sldNum" sz="quarter" idx="12"/>
          </p:nvPr>
        </p:nvSpPr>
        <p:spPr>
          <a:xfrm>
            <a:off x="8342312" y="6411435"/>
            <a:ext cx="564828" cy="365125"/>
          </a:xfrm>
        </p:spPr>
        <p:txBody>
          <a:bodyPr/>
          <a:lstStyle/>
          <a:p>
            <a:fld id="{D9A2D461-AF4D-47C7-9839-6831AAAE9194}" type="slidenum">
              <a:rPr lang="zh-CN" altLang="en-US" smtClean="0"/>
              <a:t>‹#›</a:t>
            </a:fld>
            <a:endParaRPr lang="zh-CN" altLang="en-US" dirty="0"/>
          </a:p>
        </p:txBody>
      </p:sp>
      <p:sp>
        <p:nvSpPr>
          <p:cNvPr id="7" name="Rectangle 2"/>
          <p:cNvSpPr>
            <a:spLocks noGrp="1" noChangeArrowheads="1"/>
          </p:cNvSpPr>
          <p:nvPr>
            <p:ph type="title"/>
          </p:nvPr>
        </p:nvSpPr>
        <p:spPr bwMode="gray">
          <a:xfrm>
            <a:off x="0" y="44624"/>
            <a:ext cx="6781800" cy="68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列菜单">
    <p:spTree>
      <p:nvGrpSpPr>
        <p:cNvPr id="1" name=""/>
        <p:cNvGrpSpPr/>
        <p:nvPr/>
      </p:nvGrpSpPr>
      <p:grpSpPr>
        <a:xfrm>
          <a:off x="0" y="0"/>
          <a:ext cx="0" cy="0"/>
          <a:chOff x="0" y="0"/>
          <a:chExt cx="0" cy="0"/>
        </a:xfrm>
      </p:grpSpPr>
      <p:sp>
        <p:nvSpPr>
          <p:cNvPr id="2" name="标题 1"/>
          <p:cNvSpPr>
            <a:spLocks noGrp="1"/>
          </p:cNvSpPr>
          <p:nvPr>
            <p:ph type="title"/>
          </p:nvPr>
        </p:nvSpPr>
        <p:spPr>
          <a:xfrm>
            <a:off x="0" y="107363"/>
            <a:ext cx="6781800" cy="685800"/>
          </a:xfrm>
          <a:prstGeom prst="rect">
            <a:avLst/>
          </a:prstGeom>
        </p:spPr>
        <p:txBody>
          <a:bodyPr/>
          <a:lstStyle>
            <a:lvl1pPr>
              <a:defRPr>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54222"/>
            <a:ext cx="8229600" cy="4431535"/>
          </a:xfrm>
        </p:spPr>
        <p:txBody>
          <a:bodyPr/>
          <a:lstStyle>
            <a:lvl1pPr marL="342900" indent="-342900">
              <a:buClrTx/>
              <a:defRPr lang="zh-CN" altLang="en-US" sz="3000" b="0" dirty="0" smtClean="0">
                <a:solidFill>
                  <a:srgbClr val="1D518D"/>
                </a:solidFill>
                <a:latin typeface="黑体" panose="02010609060101010101" pitchFamily="2" charset="-122"/>
                <a:ea typeface="黑体" panose="02010609060101010101" pitchFamily="2" charset="-122"/>
                <a:cs typeface="+mn-cs"/>
              </a:defRPr>
            </a:lvl1pPr>
            <a:lvl2pPr marL="742950" indent="-285750">
              <a:defRPr lang="zh-CN" altLang="en-US" sz="2600" b="0" dirty="0" smtClean="0">
                <a:solidFill>
                  <a:schemeClr val="tx1"/>
                </a:solidFill>
                <a:latin typeface="黑体" panose="02010609060101010101" pitchFamily="2" charset="-122"/>
                <a:ea typeface="黑体" panose="02010609060101010101" pitchFamily="2" charset="-122"/>
              </a:defRPr>
            </a:lvl2pPr>
            <a:lvl3pPr marL="1257300" indent="-342900">
              <a:buClr>
                <a:srgbClr val="00B0F0"/>
              </a:buClr>
              <a:buFont typeface="+mj-lt"/>
              <a:buNone/>
              <a:defRPr lang="zh-CN" altLang="en-US" sz="2400" b="0" cap="none" spc="0" baseline="0" dirty="0" smtClean="0">
                <a:ln>
                  <a:noFill/>
                </a:ln>
                <a:solidFill>
                  <a:srgbClr val="005A9E"/>
                </a:solidFill>
                <a:effectLst/>
                <a:latin typeface="黑体" panose="02010609060101010101" pitchFamily="2" charset="-122"/>
                <a:ea typeface="黑体" panose="02010609060101010101" pitchFamily="2" charset="-122"/>
              </a:defRPr>
            </a:lvl3pPr>
            <a:lvl4pPr marL="1600200" indent="-228600">
              <a:defRPr lang="zh-CN" altLang="en-US" sz="2200" b="0" dirty="0" smtClean="0">
                <a:solidFill>
                  <a:schemeClr val="tx1"/>
                </a:solidFill>
                <a:latin typeface="黑体" panose="02010609060101010101" pitchFamily="2" charset="-122"/>
                <a:ea typeface="黑体" panose="02010609060101010101" pitchFamily="2" charset="-122"/>
              </a:defRPr>
            </a:lvl4pPr>
            <a:lvl5pPr>
              <a:defRPr b="0" cap="none" spc="0">
                <a:ln>
                  <a:noFill/>
                </a:ln>
                <a:solidFill>
                  <a:srgbClr val="0099CB"/>
                </a:solidFill>
                <a:effectLst/>
                <a:latin typeface="黑体" panose="02010609060101010101" pitchFamily="2" charset="-122"/>
                <a:ea typeface="黑体" panose="02010609060101010101" pitchFamily="2" charset="-122"/>
              </a:defRPr>
            </a:lvl5pPr>
          </a:lstStyle>
          <a:p>
            <a:pPr marL="342900" lvl="0" indent="-342900" algn="l" rtl="0" eaLnBrk="1" fontAlgn="base" hangingPunct="1">
              <a:spcBef>
                <a:spcPct val="20000"/>
              </a:spcBef>
              <a:spcAft>
                <a:spcPct val="0"/>
              </a:spcAft>
              <a:buClrTx/>
              <a:buFont typeface="Wingdings" panose="05000000000000000000" pitchFamily="2" charset="2"/>
              <a:buChar char=""/>
            </a:pPr>
            <a:r>
              <a:rPr lang="zh-CN" altLang="en-US"/>
              <a:t>单击此处编辑母版文本样式</a:t>
            </a:r>
          </a:p>
          <a:p>
            <a:pPr marL="342900" lvl="1" indent="-342900" algn="l" rtl="0" eaLnBrk="1" fontAlgn="base" hangingPunct="1">
              <a:spcBef>
                <a:spcPct val="20000"/>
              </a:spcBef>
              <a:spcAft>
                <a:spcPct val="0"/>
              </a:spcAft>
              <a:buClrTx/>
              <a:buFont typeface="Wingdings" panose="05000000000000000000" pitchFamily="2" charset="2"/>
              <a:buChar char=""/>
            </a:pPr>
            <a:r>
              <a:rPr lang="zh-CN" altLang="en-US"/>
              <a:t>第二级</a:t>
            </a:r>
          </a:p>
          <a:p>
            <a:pPr marL="342900" lvl="2" indent="-342900" algn="l" rtl="0" eaLnBrk="1" fontAlgn="base" hangingPunct="1">
              <a:spcBef>
                <a:spcPct val="20000"/>
              </a:spcBef>
              <a:spcAft>
                <a:spcPct val="0"/>
              </a:spcAft>
              <a:buClrTx/>
              <a:buFont typeface="Wingdings" panose="05000000000000000000" pitchFamily="2" charset="2"/>
              <a:buChar char=""/>
            </a:pPr>
            <a:r>
              <a:rPr lang="zh-CN" altLang="en-US"/>
              <a:t>第三级</a:t>
            </a:r>
          </a:p>
          <a:p>
            <a:pPr marL="342900" lvl="3" indent="-342900" algn="l" rtl="0" eaLnBrk="1" fontAlgn="base" hangingPunct="1">
              <a:spcBef>
                <a:spcPct val="20000"/>
              </a:spcBef>
              <a:spcAft>
                <a:spcPct val="0"/>
              </a:spcAft>
              <a:buClrTx/>
              <a:buFont typeface="Wingdings" panose="05000000000000000000" pitchFamily="2" charset="2"/>
              <a:buChar char=""/>
            </a:pPr>
            <a:r>
              <a:rPr lang="zh-CN" altLang="en-US"/>
              <a:t>第四级</a:t>
            </a:r>
          </a:p>
          <a:p>
            <a:pPr marL="342900" lvl="4" indent="-342900" algn="l" rtl="0" eaLnBrk="1" fontAlgn="base" hangingPunct="1">
              <a:spcBef>
                <a:spcPct val="20000"/>
              </a:spcBef>
              <a:spcAft>
                <a:spcPct val="0"/>
              </a:spcAft>
              <a:buClrTx/>
              <a:buFont typeface="Wingdings" panose="05000000000000000000" pitchFamily="2" charset="2"/>
              <a:buChar char=""/>
            </a:pPr>
            <a:r>
              <a:rPr lang="zh-CN" altLang="en-US"/>
              <a:t>第五级</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9A2D461-AF4D-47C7-9839-6831AAAE919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96230" y="29701"/>
            <a:ext cx="67818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95000"/>
                    <a:lumOff val="5000"/>
                  </a:schemeClr>
                </a:solidFill>
              </a:defRPr>
            </a:lvl1pPr>
          </a:lstStyle>
          <a:p>
            <a:fld id="{D9A2D461-AF4D-47C7-9839-6831AAAE919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96230" y="29701"/>
            <a:ext cx="67818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D9A2D461-AF4D-47C7-9839-6831AAAE919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Freeform 91"/>
          <p:cNvSpPr/>
          <p:nvPr userDrawn="1"/>
        </p:nvSpPr>
        <p:spPr bwMode="gray">
          <a:xfrm>
            <a:off x="-1" y="6078880"/>
            <a:ext cx="9144001" cy="788656"/>
          </a:xfrm>
          <a:custGeom>
            <a:avLst/>
            <a:gdLst>
              <a:gd name="T0" fmla="*/ 0 w 5760"/>
              <a:gd name="T1" fmla="*/ 812800 h 768"/>
              <a:gd name="T2" fmla="*/ 8128000 w 5760"/>
              <a:gd name="T3" fmla="*/ 812800 h 768"/>
              <a:gd name="T4" fmla="*/ 9144000 w 5760"/>
              <a:gd name="T5" fmla="*/ 0 h 768"/>
              <a:gd name="T6" fmla="*/ 9144000 w 5760"/>
              <a:gd name="T7" fmla="*/ 1219200 h 768"/>
              <a:gd name="T8" fmla="*/ 0 w 5760"/>
              <a:gd name="T9" fmla="*/ 1219200 h 768"/>
              <a:gd name="T10" fmla="*/ 0 w 5760"/>
              <a:gd name="T11" fmla="*/ 812800 h 768"/>
              <a:gd name="T12" fmla="*/ 0 60000 65536"/>
              <a:gd name="T13" fmla="*/ 0 60000 65536"/>
              <a:gd name="T14" fmla="*/ 0 60000 65536"/>
              <a:gd name="T15" fmla="*/ 0 60000 65536"/>
              <a:gd name="T16" fmla="*/ 0 60000 65536"/>
              <a:gd name="T17" fmla="*/ 0 60000 65536"/>
              <a:gd name="connsiteX0" fmla="*/ 0 w 10010"/>
              <a:gd name="connsiteY0" fmla="*/ 12376 h 15709"/>
              <a:gd name="connsiteX1" fmla="*/ 8889 w 10010"/>
              <a:gd name="connsiteY1" fmla="*/ 12376 h 15709"/>
              <a:gd name="connsiteX2" fmla="*/ 10010 w 10010"/>
              <a:gd name="connsiteY2" fmla="*/ 0 h 15709"/>
              <a:gd name="connsiteX3" fmla="*/ 10000 w 10010"/>
              <a:gd name="connsiteY3" fmla="*/ 15709 h 15709"/>
              <a:gd name="connsiteX4" fmla="*/ 0 w 10010"/>
              <a:gd name="connsiteY4" fmla="*/ 15709 h 15709"/>
              <a:gd name="connsiteX5" fmla="*/ 0 w 10010"/>
              <a:gd name="connsiteY5" fmla="*/ 12376 h 15709"/>
              <a:gd name="connsiteX0-1" fmla="*/ 0 w 10010"/>
              <a:gd name="connsiteY0-2" fmla="*/ 12376 h 15709"/>
              <a:gd name="connsiteX1-3" fmla="*/ 9150 w 10010"/>
              <a:gd name="connsiteY1-4" fmla="*/ 12030 h 15709"/>
              <a:gd name="connsiteX2-5" fmla="*/ 10010 w 10010"/>
              <a:gd name="connsiteY2-6" fmla="*/ 0 h 15709"/>
              <a:gd name="connsiteX3-7" fmla="*/ 10000 w 10010"/>
              <a:gd name="connsiteY3-8" fmla="*/ 15709 h 15709"/>
              <a:gd name="connsiteX4-9" fmla="*/ 0 w 10010"/>
              <a:gd name="connsiteY4-10" fmla="*/ 15709 h 15709"/>
              <a:gd name="connsiteX5-11" fmla="*/ 0 w 10010"/>
              <a:gd name="connsiteY5-12" fmla="*/ 12376 h 15709"/>
              <a:gd name="connsiteX0-13" fmla="*/ 0 w 10010"/>
              <a:gd name="connsiteY0-14" fmla="*/ 12376 h 15709"/>
              <a:gd name="connsiteX1-15" fmla="*/ 9025 w 10010"/>
              <a:gd name="connsiteY1-16" fmla="*/ 12030 h 15709"/>
              <a:gd name="connsiteX2-17" fmla="*/ 10010 w 10010"/>
              <a:gd name="connsiteY2-18" fmla="*/ 0 h 15709"/>
              <a:gd name="connsiteX3-19" fmla="*/ 10000 w 10010"/>
              <a:gd name="connsiteY3-20" fmla="*/ 15709 h 15709"/>
              <a:gd name="connsiteX4-21" fmla="*/ 0 w 10010"/>
              <a:gd name="connsiteY4-22" fmla="*/ 15709 h 15709"/>
              <a:gd name="connsiteX5-23" fmla="*/ 0 w 10010"/>
              <a:gd name="connsiteY5-24" fmla="*/ 12376 h 15709"/>
              <a:gd name="connsiteX0-25" fmla="*/ 0 w 10010"/>
              <a:gd name="connsiteY0-26" fmla="*/ 10992 h 14325"/>
              <a:gd name="connsiteX1-27" fmla="*/ 9025 w 10010"/>
              <a:gd name="connsiteY1-28" fmla="*/ 10646 h 14325"/>
              <a:gd name="connsiteX2-29" fmla="*/ 10010 w 10010"/>
              <a:gd name="connsiteY2-30" fmla="*/ 0 h 14325"/>
              <a:gd name="connsiteX3-31" fmla="*/ 10000 w 10010"/>
              <a:gd name="connsiteY3-32" fmla="*/ 14325 h 14325"/>
              <a:gd name="connsiteX4-33" fmla="*/ 0 w 10010"/>
              <a:gd name="connsiteY4-34" fmla="*/ 14325 h 14325"/>
              <a:gd name="connsiteX5-35" fmla="*/ 0 w 10010"/>
              <a:gd name="connsiteY5-36" fmla="*/ 10992 h 14325"/>
              <a:gd name="connsiteX0-37" fmla="*/ 0 w 10010"/>
              <a:gd name="connsiteY0-38" fmla="*/ 10992 h 14325"/>
              <a:gd name="connsiteX1-39" fmla="*/ 9025 w 10010"/>
              <a:gd name="connsiteY1-40" fmla="*/ 10646 h 14325"/>
              <a:gd name="connsiteX2-41" fmla="*/ 10010 w 10010"/>
              <a:gd name="connsiteY2-42" fmla="*/ 0 h 14325"/>
              <a:gd name="connsiteX3-43" fmla="*/ 10000 w 10010"/>
              <a:gd name="connsiteY3-44" fmla="*/ 14325 h 14325"/>
              <a:gd name="connsiteX4-45" fmla="*/ 0 w 10010"/>
              <a:gd name="connsiteY4-46" fmla="*/ 14325 h 14325"/>
              <a:gd name="connsiteX5-47" fmla="*/ 0 w 10010"/>
              <a:gd name="connsiteY5-48" fmla="*/ 10992 h 14325"/>
              <a:gd name="connsiteX0-49" fmla="*/ 0 w 10010"/>
              <a:gd name="connsiteY0-50" fmla="*/ 10992 h 14325"/>
              <a:gd name="connsiteX1-51" fmla="*/ 9025 w 10010"/>
              <a:gd name="connsiteY1-52" fmla="*/ 10646 h 14325"/>
              <a:gd name="connsiteX2-53" fmla="*/ 10010 w 10010"/>
              <a:gd name="connsiteY2-54" fmla="*/ 0 h 14325"/>
              <a:gd name="connsiteX3-55" fmla="*/ 10010 w 10010"/>
              <a:gd name="connsiteY3-56" fmla="*/ 14325 h 14325"/>
              <a:gd name="connsiteX4-57" fmla="*/ 0 w 10010"/>
              <a:gd name="connsiteY4-58" fmla="*/ 14325 h 14325"/>
              <a:gd name="connsiteX5-59" fmla="*/ 0 w 10010"/>
              <a:gd name="connsiteY5-60" fmla="*/ 10992 h 143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0" h="14325">
                <a:moveTo>
                  <a:pt x="0" y="10992"/>
                </a:moveTo>
                <a:lnTo>
                  <a:pt x="9025" y="10646"/>
                </a:lnTo>
                <a:cubicBezTo>
                  <a:pt x="9399" y="6521"/>
                  <a:pt x="9636" y="4125"/>
                  <a:pt x="10010" y="0"/>
                </a:cubicBezTo>
                <a:cubicBezTo>
                  <a:pt x="10007" y="5236"/>
                  <a:pt x="10013" y="9089"/>
                  <a:pt x="10010" y="14325"/>
                </a:cubicBezTo>
                <a:lnTo>
                  <a:pt x="0" y="14325"/>
                </a:lnTo>
                <a:lnTo>
                  <a:pt x="0" y="10992"/>
                </a:lnTo>
                <a:close/>
              </a:path>
            </a:pathLst>
          </a:custGeom>
          <a:solidFill>
            <a:srgbClr val="2254F4"/>
          </a:solidFill>
          <a:ln>
            <a:noFill/>
          </a:ln>
          <a:effectLst>
            <a:outerShdw blurRad="50800" dist="38100" dir="16200000" rotWithShape="0">
              <a:prstClr val="black">
                <a:alpha val="40000"/>
              </a:prstClr>
            </a:outerShdw>
          </a:effectLst>
        </p:spPr>
        <p:txBody>
          <a:bodyPr/>
          <a:lstStyle/>
          <a:p>
            <a:endParaRPr lang="zh-CN" altLang="en-US"/>
          </a:p>
        </p:txBody>
      </p:sp>
      <p:sp>
        <p:nvSpPr>
          <p:cNvPr id="1029" name="Rectangle 3"/>
          <p:cNvSpPr>
            <a:spLocks noGrp="1" noChangeArrowheads="1"/>
          </p:cNvSpPr>
          <p:nvPr>
            <p:ph type="body" idx="1"/>
          </p:nvPr>
        </p:nvSpPr>
        <p:spPr bwMode="gray">
          <a:xfrm>
            <a:off x="457200" y="1028700"/>
            <a:ext cx="8229600" cy="535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143000" lvl="2" indent="-228600" algn="l" rtl="0" eaLnBrk="1" fontAlgn="base" hangingPunct="1">
              <a:spcBef>
                <a:spcPct val="20000"/>
              </a:spcBef>
              <a:spcAft>
                <a:spcPct val="0"/>
              </a:spcAft>
              <a:buClr>
                <a:schemeClr val="hlink"/>
              </a:buClr>
              <a:buChar char="•"/>
            </a:pPr>
            <a:r>
              <a:rPr lang="zh-CN" altLang="en-US" dirty="0"/>
              <a:t>第三级</a:t>
            </a:r>
          </a:p>
          <a:p>
            <a:pPr lvl="3"/>
            <a:r>
              <a:rPr lang="zh-CN" altLang="en-US" dirty="0"/>
              <a:t>第四级</a:t>
            </a:r>
          </a:p>
          <a:p>
            <a:pPr marL="2057400" lvl="4" indent="-228600" algn="l" rtl="0" eaLnBrk="1" fontAlgn="base" hangingPunct="1">
              <a:spcBef>
                <a:spcPct val="20000"/>
              </a:spcBef>
              <a:spcAft>
                <a:spcPct val="0"/>
              </a:spcAft>
              <a:buChar char="»"/>
            </a:pPr>
            <a:r>
              <a:rPr lang="zh-CN" altLang="en-US" dirty="0"/>
              <a:t>第五级</a:t>
            </a:r>
          </a:p>
        </p:txBody>
      </p:sp>
      <p:sp>
        <p:nvSpPr>
          <p:cNvPr id="8" name="灯片编号占位符 7"/>
          <p:cNvSpPr>
            <a:spLocks noGrp="1"/>
          </p:cNvSpPr>
          <p:nvPr>
            <p:ph type="sldNum" sz="quarter" idx="4"/>
          </p:nvPr>
        </p:nvSpPr>
        <p:spPr>
          <a:xfrm>
            <a:off x="8342312" y="6411435"/>
            <a:ext cx="564828" cy="365125"/>
          </a:xfrm>
          <a:prstGeom prst="rect">
            <a:avLst/>
          </a:prstGeom>
        </p:spPr>
        <p:txBody>
          <a:bodyPr vert="horz" lIns="91440" tIns="45720" rIns="91440" bIns="45720" rtlCol="0" anchor="ctr"/>
          <a:lstStyle>
            <a:lvl1pPr algn="r">
              <a:defRPr sz="1200" b="1">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D9A2D461-AF4D-47C7-9839-6831AAAE9194}" type="slidenum">
              <a:rPr lang="zh-CN" altLang="en-US" smtClean="0"/>
              <a:t>‹#›</a:t>
            </a:fld>
            <a:endParaRPr lang="zh-CN" altLang="en-US"/>
          </a:p>
        </p:txBody>
      </p:sp>
      <p:grpSp>
        <p:nvGrpSpPr>
          <p:cNvPr id="16" name="Group 6">
            <a:extLst>
              <a:ext uri="{FF2B5EF4-FFF2-40B4-BE49-F238E27FC236}">
                <a16:creationId xmlns:a16="http://schemas.microsoft.com/office/drawing/2014/main" id="{532A4981-8DDE-4D84-8386-FEA5445DD17E}"/>
              </a:ext>
            </a:extLst>
          </p:cNvPr>
          <p:cNvGrpSpPr/>
          <p:nvPr userDrawn="1"/>
        </p:nvGrpSpPr>
        <p:grpSpPr>
          <a:xfrm>
            <a:off x="1" y="0"/>
            <a:ext cx="9143999" cy="1188814"/>
            <a:chOff x="-74646" y="1716833"/>
            <a:chExt cx="12192000" cy="1614196"/>
          </a:xfrm>
        </p:grpSpPr>
        <p:grpSp>
          <p:nvGrpSpPr>
            <p:cNvPr id="17" name="Group 1">
              <a:extLst>
                <a:ext uri="{FF2B5EF4-FFF2-40B4-BE49-F238E27FC236}">
                  <a16:creationId xmlns:a16="http://schemas.microsoft.com/office/drawing/2014/main" id="{9A3F2219-C501-457E-A9CF-89BCE2C9EC66}"/>
                </a:ext>
              </a:extLst>
            </p:cNvPr>
            <p:cNvGrpSpPr/>
            <p:nvPr/>
          </p:nvGrpSpPr>
          <p:grpSpPr>
            <a:xfrm>
              <a:off x="-74646" y="1716833"/>
              <a:ext cx="12192000" cy="1614196"/>
              <a:chOff x="0" y="0"/>
              <a:chExt cx="12192000" cy="1287624"/>
            </a:xfrm>
          </p:grpSpPr>
          <p:pic>
            <p:nvPicPr>
              <p:cNvPr id="19" name="image 101">
                <a:extLst>
                  <a:ext uri="{FF2B5EF4-FFF2-40B4-BE49-F238E27FC236}">
                    <a16:creationId xmlns:a16="http://schemas.microsoft.com/office/drawing/2014/main" id="{56741857-AE84-4070-8CEB-EE54946A3F14}"/>
                  </a:ext>
                </a:extLst>
              </p:cNvPr>
              <p:cNvPicPr>
                <a:picLocks noChangeAspect="1"/>
              </p:cNvPicPr>
              <p:nvPr/>
            </p:nvPicPr>
            <p:blipFill>
              <a:blip r:embed="rId7">
                <a:alphaModFix amt="14901"/>
              </a:blip>
              <a:srcRect/>
              <a:stretch>
                <a:fillRect/>
              </a:stretch>
            </p:blipFill>
            <p:spPr>
              <a:xfrm>
                <a:off x="0" y="0"/>
                <a:ext cx="12192000" cy="1287624"/>
              </a:xfrm>
              <a:prstGeom prst="rect">
                <a:avLst/>
              </a:prstGeom>
            </p:spPr>
          </p:pic>
          <p:pic>
            <p:nvPicPr>
              <p:cNvPr id="20" name="image 102">
                <a:extLst>
                  <a:ext uri="{FF2B5EF4-FFF2-40B4-BE49-F238E27FC236}">
                    <a16:creationId xmlns:a16="http://schemas.microsoft.com/office/drawing/2014/main" id="{58BCD32B-0D59-4A80-862B-BA36B2B63263}"/>
                  </a:ext>
                </a:extLst>
              </p:cNvPr>
              <p:cNvPicPr>
                <a:picLocks noChangeAspect="1"/>
              </p:cNvPicPr>
              <p:nvPr/>
            </p:nvPicPr>
            <p:blipFill>
              <a:blip r:embed="rId8">
                <a:alphaModFix amt="45882"/>
              </a:blip>
              <a:srcRect/>
              <a:stretch>
                <a:fillRect/>
              </a:stretch>
            </p:blipFill>
            <p:spPr>
              <a:xfrm>
                <a:off x="0" y="0"/>
                <a:ext cx="12192000" cy="1184988"/>
              </a:xfrm>
              <a:prstGeom prst="rect">
                <a:avLst/>
              </a:prstGeom>
            </p:spPr>
          </p:pic>
          <p:pic>
            <p:nvPicPr>
              <p:cNvPr id="21" name="image 103">
                <a:extLst>
                  <a:ext uri="{FF2B5EF4-FFF2-40B4-BE49-F238E27FC236}">
                    <a16:creationId xmlns:a16="http://schemas.microsoft.com/office/drawing/2014/main" id="{E1D5EE4C-22B5-4315-AD89-6CA6BE0B5FD4}"/>
                  </a:ext>
                </a:extLst>
              </p:cNvPr>
              <p:cNvPicPr>
                <a:picLocks noChangeAspect="1"/>
              </p:cNvPicPr>
              <p:nvPr/>
            </p:nvPicPr>
            <p:blipFill>
              <a:blip r:embed="rId9"/>
              <a:srcRect/>
              <a:stretch>
                <a:fillRect/>
              </a:stretch>
            </p:blipFill>
            <p:spPr>
              <a:xfrm>
                <a:off x="0" y="0"/>
                <a:ext cx="12192000" cy="1033638"/>
              </a:xfrm>
              <a:prstGeom prst="rect">
                <a:avLst/>
              </a:prstGeom>
            </p:spPr>
          </p:pic>
        </p:grpSp>
        <p:pic>
          <p:nvPicPr>
            <p:cNvPr id="18" name="Picture 3">
              <a:extLst>
                <a:ext uri="{FF2B5EF4-FFF2-40B4-BE49-F238E27FC236}">
                  <a16:creationId xmlns:a16="http://schemas.microsoft.com/office/drawing/2014/main" id="{EF62AF2B-0A91-41BE-8E91-0A8D70AB85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0630" y="1780796"/>
              <a:ext cx="4000500" cy="990600"/>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rtl="0" eaLnBrk="1" fontAlgn="base" hangingPunct="1">
        <a:spcBef>
          <a:spcPct val="0"/>
        </a:spcBef>
        <a:spcAft>
          <a:spcPct val="0"/>
        </a:spcAft>
        <a:defRPr sz="2800" b="1" cap="none" spc="0">
          <a:ln>
            <a:noFill/>
          </a:ln>
          <a:solidFill>
            <a:schemeClr val="bg1"/>
          </a:solidFill>
          <a:effectLst/>
          <a:latin typeface="华文中宋" panose="02010600040101010101" pitchFamily="2" charset="-122"/>
          <a:ea typeface="华文中宋" panose="02010600040101010101" pitchFamily="2" charset="-122"/>
          <a:cs typeface="+mj-cs"/>
        </a:defRPr>
      </a:lvl1pPr>
      <a:lvl2pPr algn="l" rtl="0" eaLnBrk="1" fontAlgn="base" hangingPunct="1">
        <a:spcBef>
          <a:spcPct val="0"/>
        </a:spcBef>
        <a:spcAft>
          <a:spcPct val="0"/>
        </a:spcAft>
        <a:defRPr sz="3200">
          <a:solidFill>
            <a:schemeClr val="bg1"/>
          </a:solidFill>
          <a:latin typeface="Verdana" panose="020B0604030504040204" pitchFamily="34" charset="0"/>
        </a:defRPr>
      </a:lvl2pPr>
      <a:lvl3pPr algn="l" rtl="0" eaLnBrk="1" fontAlgn="base" hangingPunct="1">
        <a:spcBef>
          <a:spcPct val="0"/>
        </a:spcBef>
        <a:spcAft>
          <a:spcPct val="0"/>
        </a:spcAft>
        <a:defRPr sz="3200">
          <a:solidFill>
            <a:schemeClr val="bg1"/>
          </a:solidFill>
          <a:latin typeface="Verdana" panose="020B0604030504040204" pitchFamily="34" charset="0"/>
        </a:defRPr>
      </a:lvl3pPr>
      <a:lvl4pPr algn="l" rtl="0" eaLnBrk="1" fontAlgn="base" hangingPunct="1">
        <a:spcBef>
          <a:spcPct val="0"/>
        </a:spcBef>
        <a:spcAft>
          <a:spcPct val="0"/>
        </a:spcAft>
        <a:defRPr sz="3200">
          <a:solidFill>
            <a:schemeClr val="bg1"/>
          </a:solidFill>
          <a:latin typeface="Verdana" panose="020B0604030504040204" pitchFamily="34" charset="0"/>
        </a:defRPr>
      </a:lvl4pPr>
      <a:lvl5pPr algn="l" rtl="0" eaLnBrk="1" fontAlgn="base" hangingPunct="1">
        <a:spcBef>
          <a:spcPct val="0"/>
        </a:spcBef>
        <a:spcAft>
          <a:spcPct val="0"/>
        </a:spcAft>
        <a:defRPr sz="3200">
          <a:solidFill>
            <a:schemeClr val="bg1"/>
          </a:solidFill>
          <a:latin typeface="Verdana" panose="020B0604030504040204" pitchFamily="34" charset="0"/>
        </a:defRPr>
      </a:lvl5pPr>
      <a:lvl6pPr marL="457200" algn="l" rtl="0" eaLnBrk="1" fontAlgn="base" hangingPunct="1">
        <a:spcBef>
          <a:spcPct val="0"/>
        </a:spcBef>
        <a:spcAft>
          <a:spcPct val="0"/>
        </a:spcAft>
        <a:defRPr sz="3200">
          <a:solidFill>
            <a:schemeClr val="bg1"/>
          </a:solidFill>
          <a:latin typeface="Verdana" panose="020B0604030504040204" pitchFamily="34" charset="0"/>
        </a:defRPr>
      </a:lvl6pPr>
      <a:lvl7pPr marL="914400" algn="l" rtl="0" eaLnBrk="1" fontAlgn="base" hangingPunct="1">
        <a:spcBef>
          <a:spcPct val="0"/>
        </a:spcBef>
        <a:spcAft>
          <a:spcPct val="0"/>
        </a:spcAft>
        <a:defRPr sz="3200">
          <a:solidFill>
            <a:schemeClr val="bg1"/>
          </a:solidFill>
          <a:latin typeface="Verdana" panose="020B0604030504040204" pitchFamily="34" charset="0"/>
        </a:defRPr>
      </a:lvl7pPr>
      <a:lvl8pPr marL="1371600" algn="l" rtl="0" eaLnBrk="1" fontAlgn="base" hangingPunct="1">
        <a:spcBef>
          <a:spcPct val="0"/>
        </a:spcBef>
        <a:spcAft>
          <a:spcPct val="0"/>
        </a:spcAft>
        <a:defRPr sz="3200">
          <a:solidFill>
            <a:schemeClr val="bg1"/>
          </a:solidFill>
          <a:latin typeface="Verdana" panose="020B0604030504040204" pitchFamily="34" charset="0"/>
        </a:defRPr>
      </a:lvl8pPr>
      <a:lvl9pPr marL="1828800" algn="l" rtl="0" eaLnBrk="1" fontAlgn="base" hangingPunct="1">
        <a:spcBef>
          <a:spcPct val="0"/>
        </a:spcBef>
        <a:spcAft>
          <a:spcPct val="0"/>
        </a:spcAft>
        <a:defRPr sz="3200">
          <a:solidFill>
            <a:schemeClr val="bg1"/>
          </a:solidFill>
          <a:latin typeface="Verdana" panose="020B0604030504040204" pitchFamily="34" charset="0"/>
        </a:defRPr>
      </a:lvl9pPr>
    </p:titleStyle>
    <p:bodyStyle>
      <a:lvl1pPr marL="342900" indent="-342900" algn="l" rtl="0" eaLnBrk="1" fontAlgn="base" hangingPunct="1">
        <a:lnSpc>
          <a:spcPct val="120000"/>
        </a:lnSpc>
        <a:spcBef>
          <a:spcPct val="20000"/>
        </a:spcBef>
        <a:spcAft>
          <a:spcPct val="0"/>
        </a:spcAft>
        <a:buClrTx/>
        <a:buFont typeface="Wingdings" panose="05000000000000000000" pitchFamily="2" charset="2"/>
        <a:buChar char=""/>
        <a:defRPr sz="3000" b="0" spc="0" baseline="0">
          <a:solidFill>
            <a:schemeClr val="tx1"/>
          </a:solidFill>
          <a:latin typeface="华文中宋" panose="02010600040101010101" pitchFamily="2" charset="-122"/>
          <a:ea typeface="华文中宋" panose="02010600040101010101" pitchFamily="2" charset="-122"/>
          <a:cs typeface="+mn-cs"/>
        </a:defRPr>
      </a:lvl1pPr>
      <a:lvl2pPr marL="742950" indent="-285750" algn="l" rtl="0" eaLnBrk="1" fontAlgn="base" hangingPunct="1">
        <a:lnSpc>
          <a:spcPct val="120000"/>
        </a:lnSpc>
        <a:spcBef>
          <a:spcPct val="20000"/>
        </a:spcBef>
        <a:spcAft>
          <a:spcPct val="0"/>
        </a:spcAft>
        <a:buClrTx/>
        <a:buFont typeface="Wingdings" panose="05000000000000000000" pitchFamily="2" charset="2"/>
        <a:buChar char="§"/>
        <a:defRPr sz="2600" b="0" spc="0" baseline="0">
          <a:solidFill>
            <a:schemeClr val="tx1"/>
          </a:solidFill>
          <a:latin typeface="华文中宋" panose="02010600040101010101" pitchFamily="2" charset="-122"/>
          <a:ea typeface="华文中宋" panose="02010600040101010101" pitchFamily="2" charset="-122"/>
        </a:defRPr>
      </a:lvl2pPr>
      <a:lvl3pPr marL="914400" indent="0" algn="l" rtl="0" eaLnBrk="1" fontAlgn="base" hangingPunct="1">
        <a:lnSpc>
          <a:spcPct val="120000"/>
        </a:lnSpc>
        <a:spcBef>
          <a:spcPct val="20000"/>
        </a:spcBef>
        <a:spcAft>
          <a:spcPct val="0"/>
        </a:spcAft>
        <a:buClr>
          <a:srgbClr val="00B0F0"/>
        </a:buClr>
        <a:buNone/>
        <a:defRPr lang="zh-CN" altLang="en-US" sz="2400" b="0" cap="none" spc="0" baseline="0" dirty="0" smtClean="0">
          <a:ln>
            <a:noFill/>
          </a:ln>
          <a:solidFill>
            <a:schemeClr val="tx1"/>
          </a:solidFill>
          <a:effectLst/>
          <a:latin typeface="华文中宋" panose="02010600040101010101" pitchFamily="2" charset="-122"/>
          <a:ea typeface="华文中宋" panose="02010600040101010101" pitchFamily="2" charset="-122"/>
        </a:defRPr>
      </a:lvl3pPr>
      <a:lvl4pPr marL="1600200" indent="-228600" algn="l" rtl="0" eaLnBrk="1" fontAlgn="base" hangingPunct="1">
        <a:lnSpc>
          <a:spcPct val="120000"/>
        </a:lnSpc>
        <a:spcBef>
          <a:spcPct val="20000"/>
        </a:spcBef>
        <a:spcAft>
          <a:spcPct val="0"/>
        </a:spcAft>
        <a:buChar char="–"/>
        <a:defRPr sz="2200" b="0" spc="0" baseline="0">
          <a:solidFill>
            <a:schemeClr val="tx1"/>
          </a:solidFill>
          <a:latin typeface="华文中宋" panose="02010600040101010101" pitchFamily="2" charset="-122"/>
          <a:ea typeface="华文中宋" panose="02010600040101010101" pitchFamily="2" charset="-122"/>
        </a:defRPr>
      </a:lvl4pPr>
      <a:lvl5pPr marL="2057400" indent="-228600" algn="l" rtl="0" eaLnBrk="1" fontAlgn="base" hangingPunct="1">
        <a:lnSpc>
          <a:spcPct val="120000"/>
        </a:lnSpc>
        <a:spcBef>
          <a:spcPct val="20000"/>
        </a:spcBef>
        <a:spcAft>
          <a:spcPct val="0"/>
        </a:spcAft>
        <a:buChar char="»"/>
        <a:defRPr lang="zh-CN" altLang="en-US" sz="2000" b="0" cap="none" spc="0" baseline="0" dirty="0" smtClean="0">
          <a:ln>
            <a:noFill/>
          </a:ln>
          <a:solidFill>
            <a:schemeClr val="tx1"/>
          </a:solidFill>
          <a:effectLst/>
          <a:latin typeface="华文中宋" panose="02010600040101010101" pitchFamily="2" charset="-122"/>
          <a:ea typeface="华文中宋" panose="0201060004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2"/>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2"/>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2"/>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1</a:t>
            </a:fld>
            <a:endParaRPr lang="zh-CN" altLang="en-US"/>
          </a:p>
        </p:txBody>
      </p:sp>
      <p:sp>
        <p:nvSpPr>
          <p:cNvPr id="4" name="文本框 3">
            <a:extLst>
              <a:ext uri="{FF2B5EF4-FFF2-40B4-BE49-F238E27FC236}">
                <a16:creationId xmlns:a16="http://schemas.microsoft.com/office/drawing/2014/main" id="{79A7B7C6-6D22-4803-AC1F-0B930C113280}"/>
              </a:ext>
            </a:extLst>
          </p:cNvPr>
          <p:cNvSpPr txBox="1"/>
          <p:nvPr/>
        </p:nvSpPr>
        <p:spPr>
          <a:xfrm>
            <a:off x="240332" y="2875002"/>
            <a:ext cx="8663333" cy="1107996"/>
          </a:xfrm>
          <a:prstGeom prst="rect">
            <a:avLst/>
          </a:prstGeom>
          <a:noFill/>
        </p:spPr>
        <p:txBody>
          <a:bodyPr wrap="square" rtlCol="0">
            <a:spAutoFit/>
          </a:bodyPr>
          <a:lstStyle/>
          <a:p>
            <a:pPr algn="ctr"/>
            <a:r>
              <a:rPr lang="en-US" altLang="zh-CN" sz="6600" b="1" dirty="0">
                <a:solidFill>
                  <a:srgbClr val="AF0102"/>
                </a:solidFill>
                <a:cs typeface="+mn-ea"/>
                <a:sym typeface="+mn-lt"/>
              </a:rPr>
              <a:t>Previous Work</a:t>
            </a:r>
            <a:endParaRPr lang="zh-CN" altLang="en-US" sz="6600" b="1" dirty="0">
              <a:solidFill>
                <a:srgbClr val="AF0102"/>
              </a:solidFill>
              <a:cs typeface="+mn-ea"/>
              <a:sym typeface="+mn-lt"/>
            </a:endParaRPr>
          </a:p>
        </p:txBody>
      </p:sp>
      <p:sp>
        <p:nvSpPr>
          <p:cNvPr id="5" name="矩形 4">
            <a:extLst>
              <a:ext uri="{FF2B5EF4-FFF2-40B4-BE49-F238E27FC236}">
                <a16:creationId xmlns:a16="http://schemas.microsoft.com/office/drawing/2014/main" id="{0499DD82-0F11-4B5C-A369-B765F88305FB}"/>
              </a:ext>
            </a:extLst>
          </p:cNvPr>
          <p:cNvSpPr/>
          <p:nvPr/>
        </p:nvSpPr>
        <p:spPr>
          <a:xfrm>
            <a:off x="3375659" y="4869160"/>
            <a:ext cx="2392680" cy="581057"/>
          </a:xfrm>
          <a:prstGeom prst="rect">
            <a:avLst/>
          </a:prstGeom>
        </p:spPr>
        <p:txBody>
          <a:bodyPr wrap="square">
            <a:spAutoFit/>
          </a:bodyPr>
          <a:lstStyle/>
          <a:p>
            <a:pPr algn="ctr">
              <a:lnSpc>
                <a:spcPct val="150000"/>
              </a:lnSpc>
            </a:pPr>
            <a:r>
              <a:rPr lang="en-US" altLang="zh-CN" sz="2400" dirty="0"/>
              <a:t>Zhiyuan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10</a:t>
            </a:fld>
            <a:endParaRPr lang="zh-CN" altLang="en-US"/>
          </a:p>
        </p:txBody>
      </p:sp>
      <p:sp>
        <p:nvSpPr>
          <p:cNvPr id="4" name="标题 3"/>
          <p:cNvSpPr>
            <a:spLocks noGrp="1"/>
          </p:cNvSpPr>
          <p:nvPr>
            <p:ph type="title"/>
          </p:nvPr>
        </p:nvSpPr>
        <p:spPr/>
        <p:txBody>
          <a:bodyPr/>
          <a:lstStyle/>
          <a:p>
            <a:r>
              <a:rPr lang="en-US" altLang="zh-CN" sz="2400" dirty="0"/>
              <a:t>Previous Work</a:t>
            </a:r>
            <a:endParaRPr lang="zh-CN" altLang="en-US" sz="2400" dirty="0"/>
          </a:p>
        </p:txBody>
      </p:sp>
      <p:sp>
        <p:nvSpPr>
          <p:cNvPr id="60" name="文本框 224"/>
          <p:cNvSpPr txBox="1">
            <a:spLocks noChangeArrowheads="1"/>
          </p:cNvSpPr>
          <p:nvPr/>
        </p:nvSpPr>
        <p:spPr bwMode="auto">
          <a:xfrm>
            <a:off x="357368" y="106711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en-US" altLang="zh-CN" sz="2400" b="1" dirty="0">
                <a:solidFill>
                  <a:srgbClr val="FF0000"/>
                </a:solidFill>
                <a:latin typeface="微软雅黑" panose="020B0503020204020204" pitchFamily="34" charset="-122"/>
                <a:ea typeface="微软雅黑" panose="020B0503020204020204" pitchFamily="34" charset="-122"/>
              </a:rPr>
              <a:t>Framework</a:t>
            </a:r>
            <a:r>
              <a:rPr lang="zh-CN" altLang="en-US" sz="2400" b="1" dirty="0">
                <a:solidFill>
                  <a:srgbClr val="0D0957"/>
                </a:solidFill>
                <a:latin typeface="微软雅黑" panose="020B0503020204020204" pitchFamily="34" charset="-122"/>
                <a:ea typeface="微软雅黑" panose="020B0503020204020204" pitchFamily="34" charset="-122"/>
              </a:rPr>
              <a:t>：</a:t>
            </a:r>
            <a:r>
              <a:rPr lang="en-US" altLang="zh-CN" sz="2400" b="1" dirty="0">
                <a:solidFill>
                  <a:srgbClr val="0D0957"/>
                </a:solidFill>
                <a:latin typeface="微软雅黑" panose="020B0503020204020204" pitchFamily="34" charset="-122"/>
                <a:ea typeface="微软雅黑" panose="020B0503020204020204" pitchFamily="34" charset="-122"/>
              </a:rPr>
              <a:t>Deep Motor System</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85336" y="1543232"/>
            <a:ext cx="7956976" cy="2308312"/>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en-US" altLang="zh-CN" dirty="0"/>
              <a:t>In order to understand others’ action, the perceivers must first observe the action, then form a mental imitation of it, and make a comparison between the observed and imitated action through the mirror neural system.</a:t>
            </a:r>
            <a:endParaRPr lang="en-US" altLang="zh-CN" dirty="0">
              <a:solidFill>
                <a:srgbClr val="FF0000"/>
              </a:solidFill>
            </a:endParaRPr>
          </a:p>
          <a:p>
            <a:pPr>
              <a:lnSpc>
                <a:spcPct val="100000"/>
              </a:lnSpc>
              <a:spcBef>
                <a:spcPts val="0"/>
              </a:spcBef>
              <a:spcAft>
                <a:spcPts val="0"/>
              </a:spcAft>
            </a:pPr>
            <a:r>
              <a:rPr lang="en-US" altLang="zh-CN" dirty="0"/>
              <a:t>In addition to understanding the behavior of others, perceiving agents should also successfully match their own policy with their partners’ by being aware of the causal effects of others’ intentions on their policy</a:t>
            </a:r>
            <a:endParaRPr lang="en-US" altLang="zh-CN" dirty="0">
              <a:solidFill>
                <a:srgbClr val="FF0000"/>
              </a:solidFill>
            </a:endParaRPr>
          </a:p>
        </p:txBody>
      </p:sp>
      <p:pic>
        <p:nvPicPr>
          <p:cNvPr id="6" name="图片 5">
            <a:extLst>
              <a:ext uri="{FF2B5EF4-FFF2-40B4-BE49-F238E27FC236}">
                <a16:creationId xmlns:a16="http://schemas.microsoft.com/office/drawing/2014/main" id="{5A9CDB9D-AB08-4B4A-A076-800D8F6A3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51544"/>
            <a:ext cx="8910228" cy="2822519"/>
          </a:xfrm>
          <a:prstGeom prst="rect">
            <a:avLst/>
          </a:prstGeom>
        </p:spPr>
      </p:pic>
    </p:spTree>
    <p:extLst>
      <p:ext uri="{BB962C8B-B14F-4D97-AF65-F5344CB8AC3E}">
        <p14:creationId xmlns:p14="http://schemas.microsoft.com/office/powerpoint/2010/main" val="182031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11</a:t>
            </a:fld>
            <a:endParaRPr lang="zh-CN" altLang="en-US"/>
          </a:p>
        </p:txBody>
      </p:sp>
      <p:sp>
        <p:nvSpPr>
          <p:cNvPr id="9" name="标题 1"/>
          <p:cNvSpPr>
            <a:spLocks noGrp="1"/>
          </p:cNvSpPr>
          <p:nvPr/>
        </p:nvSpPr>
        <p:spPr>
          <a:xfrm>
            <a:off x="302959" y="2874138"/>
            <a:ext cx="8811697" cy="1109724"/>
          </a:xfrm>
          <a:prstGeom prst="rect">
            <a:avLst/>
          </a:prstGeom>
        </p:spPr>
        <p:txBody>
          <a:bodyPr/>
          <a:lstStyle>
            <a:lvl1pPr algn="ctr" defTabSz="914400" rtl="0" eaLnBrk="1" latinLnBrk="0" hangingPunct="1">
              <a:lnSpc>
                <a:spcPct val="90000"/>
              </a:lnSpc>
              <a:spcBef>
                <a:spcPct val="0"/>
              </a:spcBef>
              <a:buNone/>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en-US" altLang="zh-CN" sz="8000" dirty="0">
                <a:solidFill>
                  <a:srgbClr val="FF0000"/>
                </a:solidFill>
                <a:latin typeface="楷体" panose="02010609060101010101" pitchFamily="49" charset="-122"/>
                <a:ea typeface="楷体" panose="02010609060101010101" pitchFamily="49" charset="-122"/>
              </a:rPr>
              <a:t>Thanks</a:t>
            </a:r>
            <a:endParaRPr lang="en-US" altLang="zh-CN" sz="4400" dirty="0">
              <a:solidFill>
                <a:schemeClr val="tx1"/>
              </a:solidFill>
              <a:effectLst>
                <a:outerShdw blurRad="38100" dist="19050" dir="2700000" algn="tl" rotWithShape="0">
                  <a:schemeClr val="dk1">
                    <a:alpha val="40000"/>
                  </a:schemeClr>
                </a:outerShdw>
              </a:effectLst>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2</a:t>
            </a:fld>
            <a:endParaRPr lang="zh-CN" altLang="en-US"/>
          </a:p>
        </p:txBody>
      </p:sp>
      <p:sp>
        <p:nvSpPr>
          <p:cNvPr id="4" name="标题 3"/>
          <p:cNvSpPr>
            <a:spLocks noGrp="1"/>
          </p:cNvSpPr>
          <p:nvPr>
            <p:ph type="title"/>
          </p:nvPr>
        </p:nvSpPr>
        <p:spPr/>
        <p:txBody>
          <a:bodyPr/>
          <a:lstStyle/>
          <a:p>
            <a:r>
              <a:rPr lang="en-US" altLang="zh-CN" sz="2400" dirty="0"/>
              <a:t>Previous Work</a:t>
            </a:r>
            <a:endParaRPr lang="zh-CN" altLang="en-US" sz="2400" dirty="0"/>
          </a:p>
        </p:txBody>
      </p:sp>
      <p:sp>
        <p:nvSpPr>
          <p:cNvPr id="60" name="文本框 224"/>
          <p:cNvSpPr txBox="1">
            <a:spLocks noChangeArrowheads="1"/>
          </p:cNvSpPr>
          <p:nvPr/>
        </p:nvSpPr>
        <p:spPr bwMode="auto">
          <a:xfrm>
            <a:off x="107504" y="987524"/>
            <a:ext cx="8928992" cy="785292"/>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en-US" altLang="zh-CN" sz="2400" b="1" dirty="0">
                <a:solidFill>
                  <a:srgbClr val="0D0957"/>
                </a:solidFill>
                <a:latin typeface="微软雅黑" panose="020B0503020204020204" pitchFamily="34" charset="-122"/>
                <a:ea typeface="微软雅黑" panose="020B0503020204020204" pitchFamily="34" charset="-122"/>
              </a:rPr>
              <a:t>Online Coordinated Resource Allocation via Multi-Agent and Machine Learning in NFV</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57368" y="1844824"/>
            <a:ext cx="7984944" cy="923318"/>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en-US" altLang="zh-CN" dirty="0"/>
              <a:t>We propose an NFV online coordinated resource allocation framework (</a:t>
            </a:r>
            <a:r>
              <a:rPr lang="en-US" altLang="zh-CN" dirty="0">
                <a:solidFill>
                  <a:srgbClr val="FF0000"/>
                </a:solidFill>
              </a:rPr>
              <a:t>OCRA</a:t>
            </a:r>
            <a:r>
              <a:rPr lang="en-US" altLang="zh-CN" dirty="0"/>
              <a:t>) that completes the three stages simultaneously in a coordinated way.</a:t>
            </a:r>
          </a:p>
        </p:txBody>
      </p:sp>
      <p:pic>
        <p:nvPicPr>
          <p:cNvPr id="2" name="图片 1"/>
          <p:cNvPicPr>
            <a:picLocks noChangeAspect="1"/>
          </p:cNvPicPr>
          <p:nvPr/>
        </p:nvPicPr>
        <p:blipFill>
          <a:blip r:embed="rId3"/>
          <a:stretch>
            <a:fillRect/>
          </a:stretch>
        </p:blipFill>
        <p:spPr>
          <a:xfrm>
            <a:off x="349406" y="2912126"/>
            <a:ext cx="2568851" cy="2170860"/>
          </a:xfrm>
          <a:prstGeom prst="rect">
            <a:avLst/>
          </a:prstGeom>
        </p:spPr>
      </p:pic>
      <p:pic>
        <p:nvPicPr>
          <p:cNvPr id="5" name="图片 4"/>
          <p:cNvPicPr>
            <a:picLocks noChangeAspect="1"/>
          </p:cNvPicPr>
          <p:nvPr/>
        </p:nvPicPr>
        <p:blipFill>
          <a:blip r:embed="rId4"/>
          <a:stretch>
            <a:fillRect/>
          </a:stretch>
        </p:blipFill>
        <p:spPr>
          <a:xfrm>
            <a:off x="2910376" y="2912126"/>
            <a:ext cx="2592830" cy="2170860"/>
          </a:xfrm>
          <a:prstGeom prst="rect">
            <a:avLst/>
          </a:prstGeom>
        </p:spPr>
      </p:pic>
      <p:pic>
        <p:nvPicPr>
          <p:cNvPr id="6" name="图片 5"/>
          <p:cNvPicPr>
            <a:picLocks noChangeAspect="1"/>
          </p:cNvPicPr>
          <p:nvPr/>
        </p:nvPicPr>
        <p:blipFill>
          <a:blip r:embed="rId5"/>
          <a:stretch>
            <a:fillRect/>
          </a:stretch>
        </p:blipFill>
        <p:spPr>
          <a:xfrm>
            <a:off x="5503206" y="2912126"/>
            <a:ext cx="3300858" cy="1706320"/>
          </a:xfrm>
          <a:prstGeom prst="rect">
            <a:avLst/>
          </a:prstGeom>
        </p:spPr>
      </p:pic>
      <p:sp>
        <p:nvSpPr>
          <p:cNvPr id="13" name="矩形 12"/>
          <p:cNvSpPr/>
          <p:nvPr/>
        </p:nvSpPr>
        <p:spPr>
          <a:xfrm>
            <a:off x="59083" y="5098025"/>
            <a:ext cx="3149496" cy="276999"/>
          </a:xfrm>
          <a:prstGeom prst="rect">
            <a:avLst/>
          </a:prstGeom>
        </p:spPr>
        <p:txBody>
          <a:bodyPr wrap="square">
            <a:spAutoFit/>
          </a:bodyPr>
          <a:lstStyle/>
          <a:p>
            <a:pPr algn="ctr" eaLnBrk="0" fontAlgn="base" hangingPunct="0">
              <a:spcBef>
                <a:spcPct val="0"/>
              </a:spcBef>
              <a:spcAft>
                <a:spcPct val="0"/>
              </a:spcAft>
            </a:pPr>
            <a:r>
              <a:rPr lang="en-US" altLang="zh-CN" sz="1200" dirty="0"/>
              <a:t>VNFs chain composition</a:t>
            </a:r>
            <a:endParaRPr lang="zh-CN" altLang="en-US" sz="900" b="1"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5937706" y="5086278"/>
            <a:ext cx="2431857" cy="276999"/>
          </a:xfrm>
          <a:prstGeom prst="rect">
            <a:avLst/>
          </a:prstGeom>
        </p:spPr>
        <p:txBody>
          <a:bodyPr wrap="square">
            <a:spAutoFit/>
          </a:bodyPr>
          <a:lstStyle/>
          <a:p>
            <a:pPr algn="ctr" eaLnBrk="0" fontAlgn="base" hangingPunct="0">
              <a:spcBef>
                <a:spcPct val="0"/>
              </a:spcBef>
              <a:spcAft>
                <a:spcPct val="0"/>
              </a:spcAft>
            </a:pPr>
            <a:r>
              <a:rPr lang="en-US" altLang="zh-CN" sz="1200" dirty="0"/>
              <a:t>VNFs scheduling</a:t>
            </a:r>
            <a:endParaRPr lang="zh-CN" altLang="en-US" sz="900" b="1" dirty="0">
              <a:solidFill>
                <a:prstClr val="black"/>
              </a:solidFill>
              <a:latin typeface="微软雅黑" panose="020B0503020204020204" pitchFamily="34" charset="-122"/>
              <a:ea typeface="微软雅黑" panose="020B0503020204020204" pitchFamily="34" charset="-122"/>
            </a:endParaRPr>
          </a:p>
        </p:txBody>
      </p:sp>
      <p:sp>
        <p:nvSpPr>
          <p:cNvPr id="15" name="矩形 14"/>
          <p:cNvSpPr/>
          <p:nvPr/>
        </p:nvSpPr>
        <p:spPr>
          <a:xfrm>
            <a:off x="3053425" y="5108421"/>
            <a:ext cx="2592830" cy="461665"/>
          </a:xfrm>
          <a:prstGeom prst="rect">
            <a:avLst/>
          </a:prstGeom>
        </p:spPr>
        <p:txBody>
          <a:bodyPr wrap="square">
            <a:spAutoFit/>
          </a:bodyPr>
          <a:lstStyle/>
          <a:p>
            <a:pPr algn="ctr" eaLnBrk="0" fontAlgn="base" hangingPunct="0">
              <a:spcBef>
                <a:spcPct val="0"/>
              </a:spcBef>
              <a:spcAft>
                <a:spcPct val="0"/>
              </a:spcAft>
            </a:pPr>
            <a:r>
              <a:rPr lang="en-US" altLang="zh-CN" sz="1200" dirty="0"/>
              <a:t> VNF forwarding graph embedding</a:t>
            </a:r>
            <a:endParaRPr lang="zh-CN" altLang="en-US" sz="900" b="1" dirty="0">
              <a:latin typeface="微软雅黑" panose="020B0503020204020204" pitchFamily="34" charset="-122"/>
              <a:ea typeface="微软雅黑" panose="020B0503020204020204" pitchFamily="34" charset="-122"/>
            </a:endParaRPr>
          </a:p>
        </p:txBody>
      </p:sp>
      <p:sp>
        <p:nvSpPr>
          <p:cNvPr id="16" name="Rectangle 4"/>
          <p:cNvSpPr txBox="1">
            <a:spLocks noChangeArrowheads="1"/>
          </p:cNvSpPr>
          <p:nvPr/>
        </p:nvSpPr>
        <p:spPr bwMode="auto">
          <a:xfrm>
            <a:off x="388206" y="5556056"/>
            <a:ext cx="8367588" cy="1185312"/>
          </a:xfrm>
          <a:prstGeom prst="rect">
            <a:avLst/>
          </a:prstGeom>
          <a:ln w="19050">
            <a:solidFill>
              <a:srgbClr val="2B6AB7"/>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91429" tIns="45714" rIns="91429" bIns="45714">
            <a:spAutoFit/>
          </a:bodyPr>
          <a:lstStyle>
            <a:defPPr>
              <a:defRPr lang="zh-CN"/>
            </a:defPPr>
            <a:lvl1pPr marL="393700" indent="-285750" algn="just" eaLnBrk="0" fontAlgn="base" hangingPunct="0">
              <a:lnSpc>
                <a:spcPct val="130000"/>
              </a:lnSpc>
              <a:spcBef>
                <a:spcPts val="0"/>
              </a:spcBef>
              <a:spcAft>
                <a:spcPts val="0"/>
              </a:spcAft>
              <a:buClr>
                <a:srgbClr val="FF0000"/>
              </a:buClr>
              <a:buSzPct val="90000"/>
              <a:buFont typeface="Wingdings" panose="05000000000000000000" pitchFamily="2" charset="2"/>
              <a:buChar char="l"/>
              <a:defRPr sz="1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solidFill>
                  <a:schemeClr val="dk1"/>
                </a:solidFill>
              </a:defRPr>
            </a:lvl2pPr>
            <a:lvl3pPr marL="1143000" indent="-228600" eaLnBrk="0" fontAlgn="base" hangingPunct="0">
              <a:spcBef>
                <a:spcPct val="20000"/>
              </a:spcBef>
              <a:spcAft>
                <a:spcPct val="0"/>
              </a:spcAft>
              <a:buClr>
                <a:schemeClr val="tx1"/>
              </a:buClr>
              <a:buChar char="•"/>
              <a:defRPr>
                <a:solidFill>
                  <a:schemeClr val="dk1"/>
                </a:solidFill>
              </a:defRPr>
            </a:lvl3pPr>
            <a:lvl4pPr marL="1600200" indent="-228600" eaLnBrk="0" fontAlgn="base" hangingPunct="0">
              <a:spcBef>
                <a:spcPct val="20000"/>
              </a:spcBef>
              <a:spcAft>
                <a:spcPct val="0"/>
              </a:spcAft>
              <a:buChar char="–"/>
              <a:defRPr sz="2000">
                <a:solidFill>
                  <a:schemeClr val="dk1"/>
                </a:solidFill>
              </a:defRPr>
            </a:lvl4pPr>
            <a:lvl5pPr marL="2057400" indent="-228600" eaLnBrk="0" fontAlgn="base" hangingPunct="0">
              <a:spcBef>
                <a:spcPct val="20000"/>
              </a:spcBef>
              <a:spcAft>
                <a:spcPct val="0"/>
              </a:spcAft>
              <a:buChar char="»"/>
              <a:defRPr sz="2000">
                <a:solidFill>
                  <a:schemeClr val="dk1"/>
                </a:solidFill>
              </a:defRPr>
            </a:lvl5pPr>
            <a:lvl6pPr marL="2514600" indent="-228600">
              <a:lnSpc>
                <a:spcPct val="90000"/>
              </a:lnSpc>
              <a:spcBef>
                <a:spcPts val="500"/>
              </a:spcBef>
              <a:buFont typeface="Arial" panose="020B0604020202020204" pitchFamily="34" charset="0"/>
              <a:buChar char="•"/>
              <a:defRPr>
                <a:solidFill>
                  <a:schemeClr val="dk1"/>
                </a:solidFill>
              </a:defRPr>
            </a:lvl6pPr>
            <a:lvl7pPr marL="2971800" indent="-228600">
              <a:lnSpc>
                <a:spcPct val="90000"/>
              </a:lnSpc>
              <a:spcBef>
                <a:spcPts val="500"/>
              </a:spcBef>
              <a:buFont typeface="Arial" panose="020B0604020202020204" pitchFamily="34" charset="0"/>
              <a:buChar char="•"/>
              <a:defRPr>
                <a:solidFill>
                  <a:schemeClr val="dk1"/>
                </a:solidFill>
              </a:defRPr>
            </a:lvl7pPr>
            <a:lvl8pPr marL="3429000" indent="-228600">
              <a:lnSpc>
                <a:spcPct val="90000"/>
              </a:lnSpc>
              <a:spcBef>
                <a:spcPts val="500"/>
              </a:spcBef>
              <a:buFont typeface="Arial" panose="020B0604020202020204" pitchFamily="34" charset="0"/>
              <a:buChar char="•"/>
              <a:defRPr>
                <a:solidFill>
                  <a:schemeClr val="dk1"/>
                </a:solidFill>
              </a:defRPr>
            </a:lvl8pPr>
            <a:lvl9pPr marL="3886200" indent="-228600">
              <a:lnSpc>
                <a:spcPct val="90000"/>
              </a:lnSpc>
              <a:spcBef>
                <a:spcPts val="500"/>
              </a:spcBef>
              <a:buFont typeface="Arial" panose="020B0604020202020204" pitchFamily="34" charset="0"/>
              <a:buChar char="•"/>
              <a:defRPr>
                <a:solidFill>
                  <a:schemeClr val="dk1"/>
                </a:solidFill>
              </a:defRPr>
            </a:lvl9pPr>
          </a:lstStyle>
          <a:p>
            <a:r>
              <a:rPr lang="en-US" altLang="zh-CN" dirty="0">
                <a:solidFill>
                  <a:srgbClr val="0D0957"/>
                </a:solidFill>
                <a:latin typeface="微软雅黑" panose="020B0503020204020204" pitchFamily="34" charset="-122"/>
                <a:cs typeface="+mn-cs"/>
              </a:rPr>
              <a:t>formalize the NFV-RA problem as a Mixed Integer Programming (MIP) model</a:t>
            </a:r>
            <a:r>
              <a:rPr lang="zh-CN" altLang="en-US" dirty="0">
                <a:solidFill>
                  <a:srgbClr val="0D0957"/>
                </a:solidFill>
                <a:latin typeface="微软雅黑" panose="020B0503020204020204" pitchFamily="34" charset="-122"/>
                <a:cs typeface="+mn-cs"/>
              </a:rPr>
              <a:t>，</a:t>
            </a:r>
            <a:r>
              <a:rPr lang="en-US" altLang="zh-CN" dirty="0">
                <a:solidFill>
                  <a:srgbClr val="0D0957"/>
                </a:solidFill>
                <a:latin typeface="微软雅黑" panose="020B0503020204020204" pitchFamily="34" charset="-122"/>
                <a:cs typeface="+mn-cs"/>
              </a:rPr>
              <a:t> optimized with deep reinforcement learning</a:t>
            </a:r>
          </a:p>
          <a:p>
            <a:r>
              <a:rPr lang="en-US" altLang="zh-CN" dirty="0">
                <a:solidFill>
                  <a:srgbClr val="0D0957"/>
                </a:solidFill>
                <a:latin typeface="微软雅黑" panose="020B0503020204020204" pitchFamily="34" charset="-122"/>
                <a:cs typeface="+mn-cs"/>
              </a:rPr>
              <a:t>define the action of the RL agent as a topology, which contains node information and link information</a:t>
            </a:r>
            <a:endParaRPr lang="zh-CN" altLang="en-US" dirty="0">
              <a:solidFill>
                <a:srgbClr val="0D0957"/>
              </a:solidFill>
              <a:latin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3</a:t>
            </a:fld>
            <a:endParaRPr lang="zh-CN" altLang="en-US"/>
          </a:p>
        </p:txBody>
      </p:sp>
      <p:sp>
        <p:nvSpPr>
          <p:cNvPr id="4" name="标题 3"/>
          <p:cNvSpPr>
            <a:spLocks noGrp="1"/>
          </p:cNvSpPr>
          <p:nvPr>
            <p:ph type="title"/>
          </p:nvPr>
        </p:nvSpPr>
        <p:spPr/>
        <p:txBody>
          <a:bodyPr/>
          <a:lstStyle/>
          <a:p>
            <a:r>
              <a:rPr lang="en-US" altLang="zh-CN" sz="2400" dirty="0"/>
              <a:t>Previous Work</a:t>
            </a:r>
            <a:endParaRPr lang="zh-CN" altLang="en-US" sz="2400" dirty="0"/>
          </a:p>
        </p:txBody>
      </p:sp>
      <p:sp>
        <p:nvSpPr>
          <p:cNvPr id="60" name="文本框 224"/>
          <p:cNvSpPr txBox="1">
            <a:spLocks noChangeArrowheads="1"/>
          </p:cNvSpPr>
          <p:nvPr/>
        </p:nvSpPr>
        <p:spPr bwMode="auto">
          <a:xfrm>
            <a:off x="357368" y="119376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en-US" altLang="zh-CN" sz="2400" b="1" dirty="0">
                <a:solidFill>
                  <a:srgbClr val="FF0000"/>
                </a:solidFill>
                <a:latin typeface="微软雅黑" panose="020B0503020204020204" pitchFamily="34" charset="-122"/>
                <a:ea typeface="微软雅黑" panose="020B0503020204020204" pitchFamily="34" charset="-122"/>
              </a:rPr>
              <a:t>Framework</a:t>
            </a:r>
            <a:r>
              <a:rPr lang="zh-CN" altLang="en-US" sz="2400" b="1" dirty="0">
                <a:solidFill>
                  <a:srgbClr val="0D0957"/>
                </a:solidFill>
                <a:latin typeface="微软雅黑" panose="020B0503020204020204" pitchFamily="34" charset="-122"/>
                <a:ea typeface="微软雅黑" panose="020B0503020204020204" pitchFamily="34" charset="-122"/>
              </a:rPr>
              <a:t>：</a:t>
            </a:r>
            <a:r>
              <a:rPr lang="en-US" altLang="zh-CN" sz="2400" b="1" dirty="0">
                <a:solidFill>
                  <a:srgbClr val="0D0957"/>
                </a:solidFill>
                <a:latin typeface="微软雅黑" panose="020B0503020204020204" pitchFamily="34" charset="-122"/>
                <a:ea typeface="微软雅黑" panose="020B0503020204020204" pitchFamily="34" charset="-122"/>
              </a:rPr>
              <a:t>OCRA</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74793" y="1785602"/>
            <a:ext cx="7956976" cy="1200316"/>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en-US" altLang="zh-CN" dirty="0">
                <a:solidFill>
                  <a:srgbClr val="FF0000"/>
                </a:solidFill>
              </a:rPr>
              <a:t>Parallel</a:t>
            </a:r>
            <a:r>
              <a:rPr lang="en-US" altLang="zh-CN" dirty="0"/>
              <a:t> Multi-Agent Training</a:t>
            </a:r>
            <a:r>
              <a:rPr lang="zh-CN" altLang="en-US" dirty="0"/>
              <a:t>；</a:t>
            </a:r>
          </a:p>
          <a:p>
            <a:pPr>
              <a:lnSpc>
                <a:spcPct val="100000"/>
              </a:lnSpc>
              <a:spcBef>
                <a:spcPts val="0"/>
              </a:spcBef>
              <a:spcAft>
                <a:spcPts val="0"/>
              </a:spcAft>
            </a:pPr>
            <a:r>
              <a:rPr lang="en-US" altLang="zh-CN" dirty="0">
                <a:solidFill>
                  <a:srgbClr val="FF0000"/>
                </a:solidFill>
              </a:rPr>
              <a:t>Bicomponent </a:t>
            </a:r>
            <a:r>
              <a:rPr lang="en-US" altLang="zh-CN" dirty="0"/>
              <a:t>GCN - Dynamic Topology Feature Extraction </a:t>
            </a:r>
            <a:r>
              <a:rPr lang="zh-CN" altLang="en-US" dirty="0"/>
              <a:t>；</a:t>
            </a:r>
            <a:endParaRPr lang="en-US" altLang="zh-CN" dirty="0"/>
          </a:p>
          <a:p>
            <a:pPr>
              <a:lnSpc>
                <a:spcPct val="100000"/>
              </a:lnSpc>
              <a:spcBef>
                <a:spcPts val="0"/>
              </a:spcBef>
              <a:spcAft>
                <a:spcPts val="0"/>
              </a:spcAft>
            </a:pPr>
            <a:r>
              <a:rPr lang="en-US" altLang="zh-CN" dirty="0">
                <a:solidFill>
                  <a:srgbClr val="FF0000"/>
                </a:solidFill>
              </a:rPr>
              <a:t>Self-attention</a:t>
            </a:r>
            <a:r>
              <a:rPr lang="en-US" altLang="zh-CN" dirty="0"/>
              <a:t> - Request Feature Extraction</a:t>
            </a:r>
            <a:endParaRPr lang="zh-CN" altLang="en-US" dirty="0"/>
          </a:p>
          <a:p>
            <a:pPr>
              <a:lnSpc>
                <a:spcPct val="100000"/>
              </a:lnSpc>
              <a:spcBef>
                <a:spcPts val="0"/>
              </a:spcBef>
              <a:spcAft>
                <a:spcPts val="0"/>
              </a:spcAft>
            </a:pPr>
            <a:r>
              <a:rPr lang="en-US" altLang="zh-CN" dirty="0">
                <a:solidFill>
                  <a:srgbClr val="FF0000"/>
                </a:solidFill>
              </a:rPr>
              <a:t>GAN </a:t>
            </a:r>
            <a:r>
              <a:rPr lang="en-US" altLang="zh-CN" dirty="0"/>
              <a:t>Generates Subgraph</a:t>
            </a:r>
            <a:r>
              <a:rPr lang="zh-CN" altLang="en-US" dirty="0"/>
              <a:t>；</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54" y="3119854"/>
            <a:ext cx="6036386" cy="3166588"/>
          </a:xfrm>
          <a:prstGeom prst="rect">
            <a:avLst/>
          </a:prstGeom>
        </p:spPr>
      </p:pic>
      <p:sp>
        <p:nvSpPr>
          <p:cNvPr id="11" name="文本框 10"/>
          <p:cNvSpPr txBox="1"/>
          <p:nvPr/>
        </p:nvSpPr>
        <p:spPr>
          <a:xfrm>
            <a:off x="6133526" y="3429000"/>
            <a:ext cx="2932858" cy="2031325"/>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solidFill>
                  <a:srgbClr val="FF0000"/>
                </a:solidFill>
              </a:rPr>
              <a:t>Dynamic Topology Feature Extraction</a:t>
            </a:r>
            <a:r>
              <a:rPr lang="en-US" altLang="zh-CN" dirty="0"/>
              <a:t>: Spatial features of irregular network topologies are key information in the NFV-RA problem</a:t>
            </a:r>
            <a:r>
              <a:rPr lang="zh-CN" altLang="en-US" dirty="0"/>
              <a:t>。</a:t>
            </a:r>
            <a:endParaRPr lang="en-US" altLang="zh-CN" dirty="0"/>
          </a:p>
        </p:txBody>
      </p:sp>
      <p:cxnSp>
        <p:nvCxnSpPr>
          <p:cNvPr id="9" name="直接箭头连接符 8"/>
          <p:cNvCxnSpPr/>
          <p:nvPr/>
        </p:nvCxnSpPr>
        <p:spPr bwMode="auto">
          <a:xfrm>
            <a:off x="2051720" y="3429002"/>
            <a:ext cx="4051920" cy="14401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4</a:t>
            </a:fld>
            <a:endParaRPr lang="zh-CN" altLang="en-US"/>
          </a:p>
        </p:txBody>
      </p:sp>
      <p:sp>
        <p:nvSpPr>
          <p:cNvPr id="4" name="标题 3"/>
          <p:cNvSpPr>
            <a:spLocks noGrp="1"/>
          </p:cNvSpPr>
          <p:nvPr>
            <p:ph type="title"/>
          </p:nvPr>
        </p:nvSpPr>
        <p:spPr/>
        <p:txBody>
          <a:bodyPr/>
          <a:lstStyle/>
          <a:p>
            <a:r>
              <a:rPr lang="en-US" altLang="zh-CN" sz="2400" dirty="0"/>
              <a:t>Previous Work</a:t>
            </a:r>
            <a:endParaRPr lang="zh-CN" altLang="en-US" sz="24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54" y="3119854"/>
            <a:ext cx="6036386" cy="3166588"/>
          </a:xfrm>
          <a:prstGeom prst="rect">
            <a:avLst/>
          </a:prstGeom>
        </p:spPr>
      </p:pic>
      <p:sp>
        <p:nvSpPr>
          <p:cNvPr id="11" name="文本框 10"/>
          <p:cNvSpPr txBox="1"/>
          <p:nvPr/>
        </p:nvSpPr>
        <p:spPr>
          <a:xfrm>
            <a:off x="6103640" y="3284984"/>
            <a:ext cx="2932858" cy="286232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solidFill>
                  <a:srgbClr val="FF0000"/>
                </a:solidFill>
              </a:rPr>
              <a:t>Request Feature Extraction</a:t>
            </a:r>
            <a:r>
              <a:rPr lang="en-US" altLang="zh-CN" dirty="0"/>
              <a:t>: we use the self-attention mechanism to draw global dependencies between VNFRs in SFCRs and to calculate the representation of SFCRs</a:t>
            </a:r>
          </a:p>
        </p:txBody>
      </p:sp>
      <p:cxnSp>
        <p:nvCxnSpPr>
          <p:cNvPr id="9" name="直接箭头连接符 8"/>
          <p:cNvCxnSpPr/>
          <p:nvPr/>
        </p:nvCxnSpPr>
        <p:spPr bwMode="auto">
          <a:xfrm flipV="1">
            <a:off x="2267744" y="3573016"/>
            <a:ext cx="3835896" cy="144016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224">
            <a:extLst>
              <a:ext uri="{FF2B5EF4-FFF2-40B4-BE49-F238E27FC236}">
                <a16:creationId xmlns:a16="http://schemas.microsoft.com/office/drawing/2014/main" id="{D5F3F3D4-FABF-4402-A7BE-339921457651}"/>
              </a:ext>
            </a:extLst>
          </p:cNvPr>
          <p:cNvSpPr txBox="1">
            <a:spLocks noChangeArrowheads="1"/>
          </p:cNvSpPr>
          <p:nvPr/>
        </p:nvSpPr>
        <p:spPr bwMode="auto">
          <a:xfrm>
            <a:off x="357368" y="119376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en-US" altLang="zh-CN" sz="2400" b="1" dirty="0">
                <a:solidFill>
                  <a:srgbClr val="FF0000"/>
                </a:solidFill>
                <a:latin typeface="微软雅黑" panose="020B0503020204020204" pitchFamily="34" charset="-122"/>
                <a:ea typeface="微软雅黑" panose="020B0503020204020204" pitchFamily="34" charset="-122"/>
              </a:rPr>
              <a:t>Framework</a:t>
            </a:r>
            <a:r>
              <a:rPr lang="zh-CN" altLang="en-US" sz="2400" b="1" dirty="0">
                <a:solidFill>
                  <a:srgbClr val="0D0957"/>
                </a:solidFill>
                <a:latin typeface="微软雅黑" panose="020B0503020204020204" pitchFamily="34" charset="-122"/>
                <a:ea typeface="微软雅黑" panose="020B0503020204020204" pitchFamily="34" charset="-122"/>
              </a:rPr>
              <a:t>：</a:t>
            </a:r>
            <a:r>
              <a:rPr lang="en-US" altLang="zh-CN" sz="2400" b="1" dirty="0">
                <a:solidFill>
                  <a:srgbClr val="0D0957"/>
                </a:solidFill>
                <a:latin typeface="微软雅黑" panose="020B0503020204020204" pitchFamily="34" charset="-122"/>
                <a:ea typeface="微软雅黑" panose="020B0503020204020204" pitchFamily="34" charset="-122"/>
              </a:rPr>
              <a:t>OCRA</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14" name="Rectangle 4">
            <a:extLst>
              <a:ext uri="{FF2B5EF4-FFF2-40B4-BE49-F238E27FC236}">
                <a16:creationId xmlns:a16="http://schemas.microsoft.com/office/drawing/2014/main" id="{06EE3801-1635-4509-B799-7B5AC6654A60}"/>
              </a:ext>
            </a:extLst>
          </p:cNvPr>
          <p:cNvSpPr txBox="1">
            <a:spLocks noChangeArrowheads="1"/>
          </p:cNvSpPr>
          <p:nvPr/>
        </p:nvSpPr>
        <p:spPr bwMode="auto">
          <a:xfrm>
            <a:off x="374793" y="1785602"/>
            <a:ext cx="7956976" cy="1200316"/>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en-US" altLang="zh-CN" dirty="0">
                <a:solidFill>
                  <a:srgbClr val="FF0000"/>
                </a:solidFill>
              </a:rPr>
              <a:t>Parallel</a:t>
            </a:r>
            <a:r>
              <a:rPr lang="en-US" altLang="zh-CN" dirty="0"/>
              <a:t> Multi-Agent Training</a:t>
            </a:r>
            <a:r>
              <a:rPr lang="zh-CN" altLang="en-US" dirty="0"/>
              <a:t>；</a:t>
            </a:r>
          </a:p>
          <a:p>
            <a:pPr>
              <a:lnSpc>
                <a:spcPct val="100000"/>
              </a:lnSpc>
              <a:spcBef>
                <a:spcPts val="0"/>
              </a:spcBef>
              <a:spcAft>
                <a:spcPts val="0"/>
              </a:spcAft>
            </a:pPr>
            <a:r>
              <a:rPr lang="en-US" altLang="zh-CN" dirty="0">
                <a:solidFill>
                  <a:srgbClr val="FF0000"/>
                </a:solidFill>
              </a:rPr>
              <a:t>Bicomponent </a:t>
            </a:r>
            <a:r>
              <a:rPr lang="en-US" altLang="zh-CN" dirty="0"/>
              <a:t>GCN - Dynamic Topology Feature Extraction </a:t>
            </a:r>
            <a:r>
              <a:rPr lang="zh-CN" altLang="en-US" dirty="0"/>
              <a:t>；</a:t>
            </a:r>
            <a:endParaRPr lang="en-US" altLang="zh-CN" dirty="0"/>
          </a:p>
          <a:p>
            <a:pPr>
              <a:lnSpc>
                <a:spcPct val="100000"/>
              </a:lnSpc>
              <a:spcBef>
                <a:spcPts val="0"/>
              </a:spcBef>
              <a:spcAft>
                <a:spcPts val="0"/>
              </a:spcAft>
            </a:pPr>
            <a:r>
              <a:rPr lang="en-US" altLang="zh-CN" dirty="0">
                <a:solidFill>
                  <a:srgbClr val="FF0000"/>
                </a:solidFill>
              </a:rPr>
              <a:t>Self-attention</a:t>
            </a:r>
            <a:r>
              <a:rPr lang="en-US" altLang="zh-CN" dirty="0"/>
              <a:t> - Request Feature Extraction</a:t>
            </a:r>
            <a:endParaRPr lang="zh-CN" altLang="en-US" dirty="0"/>
          </a:p>
          <a:p>
            <a:pPr>
              <a:lnSpc>
                <a:spcPct val="100000"/>
              </a:lnSpc>
              <a:spcBef>
                <a:spcPts val="0"/>
              </a:spcBef>
              <a:spcAft>
                <a:spcPts val="0"/>
              </a:spcAft>
            </a:pPr>
            <a:r>
              <a:rPr lang="en-US" altLang="zh-CN" dirty="0">
                <a:solidFill>
                  <a:srgbClr val="FF0000"/>
                </a:solidFill>
              </a:rPr>
              <a:t>GAN </a:t>
            </a:r>
            <a:r>
              <a:rPr lang="en-US" altLang="zh-CN" dirty="0"/>
              <a:t>Generates Subgraph</a:t>
            </a:r>
            <a:r>
              <a:rPr lang="zh-CN" alt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5</a:t>
            </a:fld>
            <a:endParaRPr lang="zh-CN" altLang="en-US"/>
          </a:p>
        </p:txBody>
      </p:sp>
      <p:sp>
        <p:nvSpPr>
          <p:cNvPr id="4" name="标题 3"/>
          <p:cNvSpPr>
            <a:spLocks noGrp="1"/>
          </p:cNvSpPr>
          <p:nvPr>
            <p:ph type="title"/>
          </p:nvPr>
        </p:nvSpPr>
        <p:spPr/>
        <p:txBody>
          <a:bodyPr/>
          <a:lstStyle/>
          <a:p>
            <a:r>
              <a:rPr lang="en-US" altLang="zh-CN" sz="2400" dirty="0"/>
              <a:t>Previous Work</a:t>
            </a:r>
            <a:endParaRPr lang="zh-CN" altLang="en-US" sz="24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54" y="3119854"/>
            <a:ext cx="6036386" cy="3166588"/>
          </a:xfrm>
          <a:prstGeom prst="rect">
            <a:avLst/>
          </a:prstGeom>
        </p:spPr>
      </p:pic>
      <p:sp>
        <p:nvSpPr>
          <p:cNvPr id="11" name="文本框 10"/>
          <p:cNvSpPr txBox="1"/>
          <p:nvPr/>
        </p:nvSpPr>
        <p:spPr>
          <a:xfrm>
            <a:off x="6103640" y="3344023"/>
            <a:ext cx="2932858" cy="2031325"/>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solidFill>
                  <a:srgbClr val="FF0000"/>
                </a:solidFill>
              </a:rPr>
              <a:t>Generates Subgraph</a:t>
            </a:r>
            <a:r>
              <a:rPr lang="en-US" altLang="zh-CN" dirty="0"/>
              <a:t>: The action generated by the agent is a subgraph, and we use a GAN to directly manipulate graph structure data.</a:t>
            </a:r>
          </a:p>
        </p:txBody>
      </p:sp>
      <p:cxnSp>
        <p:nvCxnSpPr>
          <p:cNvPr id="9" name="直接箭头连接符 8"/>
          <p:cNvCxnSpPr/>
          <p:nvPr/>
        </p:nvCxnSpPr>
        <p:spPr bwMode="auto">
          <a:xfrm flipV="1">
            <a:off x="4572000" y="3573016"/>
            <a:ext cx="1531640" cy="36004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224">
            <a:extLst>
              <a:ext uri="{FF2B5EF4-FFF2-40B4-BE49-F238E27FC236}">
                <a16:creationId xmlns:a16="http://schemas.microsoft.com/office/drawing/2014/main" id="{F9069F1F-B98D-4D0E-BBFD-5327E0DF22B3}"/>
              </a:ext>
            </a:extLst>
          </p:cNvPr>
          <p:cNvSpPr txBox="1">
            <a:spLocks noChangeArrowheads="1"/>
          </p:cNvSpPr>
          <p:nvPr/>
        </p:nvSpPr>
        <p:spPr bwMode="auto">
          <a:xfrm>
            <a:off x="357368" y="119376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en-US" altLang="zh-CN" sz="2400" b="1" dirty="0">
                <a:solidFill>
                  <a:srgbClr val="FF0000"/>
                </a:solidFill>
                <a:latin typeface="微软雅黑" panose="020B0503020204020204" pitchFamily="34" charset="-122"/>
                <a:ea typeface="微软雅黑" panose="020B0503020204020204" pitchFamily="34" charset="-122"/>
              </a:rPr>
              <a:t>Framework</a:t>
            </a:r>
            <a:r>
              <a:rPr lang="zh-CN" altLang="en-US" sz="2400" b="1" dirty="0">
                <a:solidFill>
                  <a:srgbClr val="0D0957"/>
                </a:solidFill>
                <a:latin typeface="微软雅黑" panose="020B0503020204020204" pitchFamily="34" charset="-122"/>
                <a:ea typeface="微软雅黑" panose="020B0503020204020204" pitchFamily="34" charset="-122"/>
              </a:rPr>
              <a:t>：</a:t>
            </a:r>
            <a:r>
              <a:rPr lang="en-US" altLang="zh-CN" sz="2400" b="1" dirty="0">
                <a:solidFill>
                  <a:srgbClr val="0D0957"/>
                </a:solidFill>
                <a:latin typeface="微软雅黑" panose="020B0503020204020204" pitchFamily="34" charset="-122"/>
                <a:ea typeface="微软雅黑" panose="020B0503020204020204" pitchFamily="34" charset="-122"/>
              </a:rPr>
              <a:t>OCRA</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12" name="Rectangle 4">
            <a:extLst>
              <a:ext uri="{FF2B5EF4-FFF2-40B4-BE49-F238E27FC236}">
                <a16:creationId xmlns:a16="http://schemas.microsoft.com/office/drawing/2014/main" id="{FACEDC79-53DF-4205-8861-D0783B26790A}"/>
              </a:ext>
            </a:extLst>
          </p:cNvPr>
          <p:cNvSpPr txBox="1">
            <a:spLocks noChangeArrowheads="1"/>
          </p:cNvSpPr>
          <p:nvPr/>
        </p:nvSpPr>
        <p:spPr bwMode="auto">
          <a:xfrm>
            <a:off x="374793" y="1785602"/>
            <a:ext cx="7956976" cy="1200316"/>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en-US" altLang="zh-CN" dirty="0">
                <a:solidFill>
                  <a:srgbClr val="FF0000"/>
                </a:solidFill>
              </a:rPr>
              <a:t>Parallel</a:t>
            </a:r>
            <a:r>
              <a:rPr lang="en-US" altLang="zh-CN" dirty="0"/>
              <a:t> Multi-Agent Training</a:t>
            </a:r>
            <a:r>
              <a:rPr lang="zh-CN" altLang="en-US" dirty="0"/>
              <a:t>；</a:t>
            </a:r>
          </a:p>
          <a:p>
            <a:pPr>
              <a:lnSpc>
                <a:spcPct val="100000"/>
              </a:lnSpc>
              <a:spcBef>
                <a:spcPts val="0"/>
              </a:spcBef>
              <a:spcAft>
                <a:spcPts val="0"/>
              </a:spcAft>
            </a:pPr>
            <a:r>
              <a:rPr lang="en-US" altLang="zh-CN" dirty="0">
                <a:solidFill>
                  <a:srgbClr val="FF0000"/>
                </a:solidFill>
              </a:rPr>
              <a:t>Bicomponent </a:t>
            </a:r>
            <a:r>
              <a:rPr lang="en-US" altLang="zh-CN" dirty="0"/>
              <a:t>GCN - Dynamic Topology Feature Extraction </a:t>
            </a:r>
            <a:r>
              <a:rPr lang="zh-CN" altLang="en-US" dirty="0"/>
              <a:t>；</a:t>
            </a:r>
            <a:endParaRPr lang="en-US" altLang="zh-CN" dirty="0"/>
          </a:p>
          <a:p>
            <a:pPr>
              <a:lnSpc>
                <a:spcPct val="100000"/>
              </a:lnSpc>
              <a:spcBef>
                <a:spcPts val="0"/>
              </a:spcBef>
              <a:spcAft>
                <a:spcPts val="0"/>
              </a:spcAft>
            </a:pPr>
            <a:r>
              <a:rPr lang="en-US" altLang="zh-CN" dirty="0">
                <a:solidFill>
                  <a:srgbClr val="FF0000"/>
                </a:solidFill>
              </a:rPr>
              <a:t>Self-attention</a:t>
            </a:r>
            <a:r>
              <a:rPr lang="en-US" altLang="zh-CN" dirty="0"/>
              <a:t> - Request Feature Extraction</a:t>
            </a:r>
            <a:endParaRPr lang="zh-CN" altLang="en-US" dirty="0"/>
          </a:p>
          <a:p>
            <a:pPr>
              <a:lnSpc>
                <a:spcPct val="100000"/>
              </a:lnSpc>
              <a:spcBef>
                <a:spcPts val="0"/>
              </a:spcBef>
              <a:spcAft>
                <a:spcPts val="0"/>
              </a:spcAft>
            </a:pPr>
            <a:r>
              <a:rPr lang="en-US" altLang="zh-CN" dirty="0">
                <a:solidFill>
                  <a:srgbClr val="FF0000"/>
                </a:solidFill>
              </a:rPr>
              <a:t>GAN - </a:t>
            </a:r>
            <a:r>
              <a:rPr lang="en-US" altLang="zh-CN" dirty="0"/>
              <a:t>Generates Subgraph</a:t>
            </a:r>
            <a:r>
              <a:rPr lang="zh-CN" alt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6</a:t>
            </a:fld>
            <a:endParaRPr lang="zh-CN" altLang="en-US"/>
          </a:p>
        </p:txBody>
      </p:sp>
      <p:sp>
        <p:nvSpPr>
          <p:cNvPr id="4" name="标题 3"/>
          <p:cNvSpPr>
            <a:spLocks noGrp="1"/>
          </p:cNvSpPr>
          <p:nvPr>
            <p:ph type="title"/>
          </p:nvPr>
        </p:nvSpPr>
        <p:spPr/>
        <p:txBody>
          <a:bodyPr/>
          <a:lstStyle/>
          <a:p>
            <a:r>
              <a:rPr lang="en-US" altLang="zh-CN" sz="2400" dirty="0"/>
              <a:t>Previous Work</a:t>
            </a:r>
            <a:endParaRPr lang="zh-CN" altLang="en-US" sz="24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54" y="3119854"/>
            <a:ext cx="6036386" cy="3166588"/>
          </a:xfrm>
          <a:prstGeom prst="rect">
            <a:avLst/>
          </a:prstGeom>
        </p:spPr>
      </p:pic>
      <p:sp>
        <p:nvSpPr>
          <p:cNvPr id="11" name="文本框 10"/>
          <p:cNvSpPr txBox="1"/>
          <p:nvPr/>
        </p:nvSpPr>
        <p:spPr>
          <a:xfrm>
            <a:off x="6105891" y="3119853"/>
            <a:ext cx="2932858" cy="2031325"/>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solidFill>
                  <a:srgbClr val="FF0000"/>
                </a:solidFill>
              </a:rPr>
              <a:t>Imitation Learning</a:t>
            </a:r>
            <a:r>
              <a:rPr lang="zh-CN" altLang="en-US" dirty="0"/>
              <a:t>：</a:t>
            </a:r>
            <a:r>
              <a:rPr lang="en-US" altLang="zh-CN" dirty="0"/>
              <a:t>heuristic solutions can guide the training process in addition to letting the agent blindly explore actions</a:t>
            </a:r>
          </a:p>
        </p:txBody>
      </p:sp>
      <p:cxnSp>
        <p:nvCxnSpPr>
          <p:cNvPr id="9" name="直接箭头连接符 8"/>
          <p:cNvCxnSpPr/>
          <p:nvPr/>
        </p:nvCxnSpPr>
        <p:spPr bwMode="auto">
          <a:xfrm flipV="1">
            <a:off x="5652120" y="3573016"/>
            <a:ext cx="451520" cy="28803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224">
            <a:extLst>
              <a:ext uri="{FF2B5EF4-FFF2-40B4-BE49-F238E27FC236}">
                <a16:creationId xmlns:a16="http://schemas.microsoft.com/office/drawing/2014/main" id="{A9F28981-651A-4DC1-9155-438FA62A173F}"/>
              </a:ext>
            </a:extLst>
          </p:cNvPr>
          <p:cNvSpPr txBox="1">
            <a:spLocks noChangeArrowheads="1"/>
          </p:cNvSpPr>
          <p:nvPr/>
        </p:nvSpPr>
        <p:spPr bwMode="auto">
          <a:xfrm>
            <a:off x="357368" y="1193765"/>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en-US" altLang="zh-CN" sz="2400" b="1" dirty="0">
                <a:solidFill>
                  <a:srgbClr val="FF0000"/>
                </a:solidFill>
                <a:latin typeface="微软雅黑" panose="020B0503020204020204" pitchFamily="34" charset="-122"/>
                <a:ea typeface="微软雅黑" panose="020B0503020204020204" pitchFamily="34" charset="-122"/>
              </a:rPr>
              <a:t>Framework</a:t>
            </a:r>
            <a:r>
              <a:rPr lang="zh-CN" altLang="en-US" sz="2400" b="1" dirty="0">
                <a:solidFill>
                  <a:srgbClr val="0D0957"/>
                </a:solidFill>
                <a:latin typeface="微软雅黑" panose="020B0503020204020204" pitchFamily="34" charset="-122"/>
                <a:ea typeface="微软雅黑" panose="020B0503020204020204" pitchFamily="34" charset="-122"/>
              </a:rPr>
              <a:t>：</a:t>
            </a:r>
            <a:r>
              <a:rPr lang="en-US" altLang="zh-CN" sz="2400" b="1" dirty="0">
                <a:solidFill>
                  <a:srgbClr val="0D0957"/>
                </a:solidFill>
                <a:latin typeface="微软雅黑" panose="020B0503020204020204" pitchFamily="34" charset="-122"/>
                <a:ea typeface="微软雅黑" panose="020B0503020204020204" pitchFamily="34" charset="-122"/>
              </a:rPr>
              <a:t>OCRA</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14" name="Rectangle 4">
            <a:extLst>
              <a:ext uri="{FF2B5EF4-FFF2-40B4-BE49-F238E27FC236}">
                <a16:creationId xmlns:a16="http://schemas.microsoft.com/office/drawing/2014/main" id="{3418F5D5-2520-4657-9733-B7E0F85E5172}"/>
              </a:ext>
            </a:extLst>
          </p:cNvPr>
          <p:cNvSpPr txBox="1">
            <a:spLocks noChangeArrowheads="1"/>
          </p:cNvSpPr>
          <p:nvPr/>
        </p:nvSpPr>
        <p:spPr bwMode="auto">
          <a:xfrm>
            <a:off x="374793" y="1785602"/>
            <a:ext cx="7956976" cy="1200316"/>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en-US" altLang="zh-CN" dirty="0">
                <a:solidFill>
                  <a:srgbClr val="FF0000"/>
                </a:solidFill>
              </a:rPr>
              <a:t>Parallel</a:t>
            </a:r>
            <a:r>
              <a:rPr lang="en-US" altLang="zh-CN" dirty="0"/>
              <a:t> Multi-Agent Training</a:t>
            </a:r>
            <a:r>
              <a:rPr lang="zh-CN" altLang="en-US" dirty="0"/>
              <a:t>；</a:t>
            </a:r>
          </a:p>
          <a:p>
            <a:pPr>
              <a:lnSpc>
                <a:spcPct val="100000"/>
              </a:lnSpc>
              <a:spcBef>
                <a:spcPts val="0"/>
              </a:spcBef>
              <a:spcAft>
                <a:spcPts val="0"/>
              </a:spcAft>
            </a:pPr>
            <a:r>
              <a:rPr lang="en-US" altLang="zh-CN" dirty="0">
                <a:solidFill>
                  <a:srgbClr val="FF0000"/>
                </a:solidFill>
              </a:rPr>
              <a:t>Bicomponent </a:t>
            </a:r>
            <a:r>
              <a:rPr lang="en-US" altLang="zh-CN" dirty="0"/>
              <a:t>GCN - Dynamic Topology Feature Extraction </a:t>
            </a:r>
            <a:r>
              <a:rPr lang="zh-CN" altLang="en-US" dirty="0"/>
              <a:t>；</a:t>
            </a:r>
            <a:endParaRPr lang="en-US" altLang="zh-CN" dirty="0"/>
          </a:p>
          <a:p>
            <a:pPr>
              <a:lnSpc>
                <a:spcPct val="100000"/>
              </a:lnSpc>
              <a:spcBef>
                <a:spcPts val="0"/>
              </a:spcBef>
              <a:spcAft>
                <a:spcPts val="0"/>
              </a:spcAft>
            </a:pPr>
            <a:r>
              <a:rPr lang="en-US" altLang="zh-CN" dirty="0">
                <a:solidFill>
                  <a:srgbClr val="FF0000"/>
                </a:solidFill>
              </a:rPr>
              <a:t>Self-attention</a:t>
            </a:r>
            <a:r>
              <a:rPr lang="en-US" altLang="zh-CN" dirty="0"/>
              <a:t> - Request Feature Extraction</a:t>
            </a:r>
            <a:endParaRPr lang="zh-CN" altLang="en-US" dirty="0"/>
          </a:p>
          <a:p>
            <a:pPr>
              <a:lnSpc>
                <a:spcPct val="100000"/>
              </a:lnSpc>
              <a:spcBef>
                <a:spcPts val="0"/>
              </a:spcBef>
              <a:spcAft>
                <a:spcPts val="0"/>
              </a:spcAft>
            </a:pPr>
            <a:r>
              <a:rPr lang="en-US" altLang="zh-CN" dirty="0">
                <a:solidFill>
                  <a:srgbClr val="FF0000"/>
                </a:solidFill>
              </a:rPr>
              <a:t>GAN - </a:t>
            </a:r>
            <a:r>
              <a:rPr lang="en-US" altLang="zh-CN" dirty="0"/>
              <a:t>Generates Subgraph</a:t>
            </a:r>
            <a:r>
              <a:rPr lang="zh-CN" alt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45666" y="2406509"/>
            <a:ext cx="8652667" cy="3384376"/>
          </a:xfrm>
          <a:prstGeom prst="rect">
            <a:avLst/>
          </a:prstGeom>
        </p:spPr>
      </p:pic>
      <p:sp>
        <p:nvSpPr>
          <p:cNvPr id="3" name="灯片编号占位符 2"/>
          <p:cNvSpPr>
            <a:spLocks noGrp="1"/>
          </p:cNvSpPr>
          <p:nvPr>
            <p:ph type="sldNum" sz="quarter" idx="12"/>
          </p:nvPr>
        </p:nvSpPr>
        <p:spPr/>
        <p:txBody>
          <a:bodyPr/>
          <a:lstStyle/>
          <a:p>
            <a:fld id="{D9A2D461-AF4D-47C7-9839-6831AAAE9194}" type="slidenum">
              <a:rPr lang="zh-CN" altLang="en-US" smtClean="0"/>
              <a:t>7</a:t>
            </a:fld>
            <a:endParaRPr lang="zh-CN" altLang="en-US"/>
          </a:p>
        </p:txBody>
      </p:sp>
      <p:sp>
        <p:nvSpPr>
          <p:cNvPr id="60" name="文本框 224"/>
          <p:cNvSpPr txBox="1">
            <a:spLocks noChangeArrowheads="1"/>
          </p:cNvSpPr>
          <p:nvPr/>
        </p:nvSpPr>
        <p:spPr bwMode="auto">
          <a:xfrm>
            <a:off x="357368" y="1185304"/>
            <a:ext cx="7603510" cy="476117"/>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en-US" altLang="zh-CN" sz="2400" b="1" dirty="0">
                <a:solidFill>
                  <a:srgbClr val="FF0000"/>
                </a:solidFill>
                <a:latin typeface="微软雅黑" panose="020B0503020204020204" pitchFamily="34" charset="-122"/>
                <a:ea typeface="微软雅黑" panose="020B0503020204020204" pitchFamily="34" charset="-122"/>
              </a:rPr>
              <a:t>EVALUATION</a:t>
            </a:r>
            <a:r>
              <a:rPr lang="zh-CN" altLang="en-US" sz="2400" b="1" dirty="0">
                <a:solidFill>
                  <a:srgbClr val="0D0957"/>
                </a:solidFill>
                <a:latin typeface="微软雅黑" panose="020B0503020204020204" pitchFamily="34" charset="-122"/>
                <a:ea typeface="微软雅黑" panose="020B0503020204020204" pitchFamily="34" charset="-122"/>
              </a:rPr>
              <a:t>：</a:t>
            </a:r>
          </a:p>
        </p:txBody>
      </p:sp>
      <p:sp>
        <p:nvSpPr>
          <p:cNvPr id="62" name="Rectangle 4"/>
          <p:cNvSpPr txBox="1">
            <a:spLocks noChangeArrowheads="1"/>
          </p:cNvSpPr>
          <p:nvPr/>
        </p:nvSpPr>
        <p:spPr bwMode="auto">
          <a:xfrm>
            <a:off x="357368" y="1835544"/>
            <a:ext cx="7984944" cy="369320"/>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en-US" altLang="zh-CN" dirty="0"/>
              <a:t>Results</a:t>
            </a:r>
            <a:endParaRPr lang="zh-CN" altLang="en-US" dirty="0"/>
          </a:p>
        </p:txBody>
      </p:sp>
      <p:sp>
        <p:nvSpPr>
          <p:cNvPr id="13" name="标题 3">
            <a:extLst>
              <a:ext uri="{FF2B5EF4-FFF2-40B4-BE49-F238E27FC236}">
                <a16:creationId xmlns:a16="http://schemas.microsoft.com/office/drawing/2014/main" id="{1931F303-D246-4565-BE0D-563A0E41AAE0}"/>
              </a:ext>
            </a:extLst>
          </p:cNvPr>
          <p:cNvSpPr>
            <a:spLocks noGrp="1"/>
          </p:cNvSpPr>
          <p:nvPr>
            <p:ph type="title"/>
          </p:nvPr>
        </p:nvSpPr>
        <p:spPr>
          <a:xfrm>
            <a:off x="0" y="44624"/>
            <a:ext cx="6781800" cy="685800"/>
          </a:xfrm>
        </p:spPr>
        <p:txBody>
          <a:bodyPr/>
          <a:lstStyle/>
          <a:p>
            <a:r>
              <a:rPr lang="en-US" altLang="zh-CN" sz="2400" dirty="0"/>
              <a:t>Previous Work</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8</a:t>
            </a:fld>
            <a:endParaRPr lang="zh-CN" altLang="en-US"/>
          </a:p>
        </p:txBody>
      </p:sp>
      <p:sp>
        <p:nvSpPr>
          <p:cNvPr id="4" name="标题 3"/>
          <p:cNvSpPr>
            <a:spLocks noGrp="1"/>
          </p:cNvSpPr>
          <p:nvPr>
            <p:ph type="title"/>
          </p:nvPr>
        </p:nvSpPr>
        <p:spPr/>
        <p:txBody>
          <a:bodyPr/>
          <a:lstStyle/>
          <a:p>
            <a:r>
              <a:rPr lang="en-US" altLang="zh-CN" sz="2400" dirty="0"/>
              <a:t>Previous Work</a:t>
            </a:r>
            <a:endParaRPr lang="zh-CN" altLang="en-US" sz="2400" dirty="0"/>
          </a:p>
        </p:txBody>
      </p:sp>
      <p:sp>
        <p:nvSpPr>
          <p:cNvPr id="60" name="文本框 224"/>
          <p:cNvSpPr txBox="1">
            <a:spLocks noChangeArrowheads="1"/>
          </p:cNvSpPr>
          <p:nvPr/>
        </p:nvSpPr>
        <p:spPr bwMode="auto">
          <a:xfrm>
            <a:off x="357368" y="1067115"/>
            <a:ext cx="8679128" cy="797694"/>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en-US" altLang="zh-CN" sz="2400" b="1" dirty="0">
                <a:solidFill>
                  <a:srgbClr val="0D0957"/>
                </a:solidFill>
                <a:latin typeface="微软雅黑" panose="020B0503020204020204" pitchFamily="34" charset="-122"/>
                <a:ea typeface="微软雅黑" panose="020B0503020204020204" pitchFamily="34" charset="-122"/>
              </a:rPr>
              <a:t>Coordination as Inference in Multi-Agent Reinforcement Learning</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57368" y="1990593"/>
            <a:ext cx="7984944" cy="646319"/>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en-US" altLang="zh-CN" dirty="0"/>
              <a:t>The cooperative model that most closely resembles the way humans cooperate in nature is fully </a:t>
            </a:r>
            <a:r>
              <a:rPr lang="en-US" altLang="zh-CN" dirty="0">
                <a:solidFill>
                  <a:srgbClr val="FF0000"/>
                </a:solidFill>
              </a:rPr>
              <a:t>decentralized</a:t>
            </a:r>
          </a:p>
        </p:txBody>
      </p:sp>
      <p:sp>
        <p:nvSpPr>
          <p:cNvPr id="16" name="Rectangle 4"/>
          <p:cNvSpPr txBox="1">
            <a:spLocks noChangeArrowheads="1"/>
          </p:cNvSpPr>
          <p:nvPr/>
        </p:nvSpPr>
        <p:spPr bwMode="auto">
          <a:xfrm>
            <a:off x="388206" y="5277050"/>
            <a:ext cx="8367588" cy="1185312"/>
          </a:xfrm>
          <a:prstGeom prst="rect">
            <a:avLst/>
          </a:prstGeom>
          <a:ln w="19050">
            <a:solidFill>
              <a:srgbClr val="2B6AB7"/>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91429" tIns="45714" rIns="91429" bIns="45714">
            <a:spAutoFit/>
          </a:bodyPr>
          <a:lstStyle>
            <a:defPPr>
              <a:defRPr lang="zh-CN"/>
            </a:defPPr>
            <a:lvl1pPr marL="393700" indent="-285750" algn="just" eaLnBrk="0" fontAlgn="base" hangingPunct="0">
              <a:lnSpc>
                <a:spcPct val="130000"/>
              </a:lnSpc>
              <a:spcBef>
                <a:spcPts val="0"/>
              </a:spcBef>
              <a:spcAft>
                <a:spcPts val="0"/>
              </a:spcAft>
              <a:buClr>
                <a:srgbClr val="FF0000"/>
              </a:buClr>
              <a:buSzPct val="90000"/>
              <a:buFont typeface="Wingdings" panose="05000000000000000000" pitchFamily="2" charset="2"/>
              <a:buChar char="l"/>
              <a:defRPr sz="1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solidFill>
                  <a:schemeClr val="dk1"/>
                </a:solidFill>
              </a:defRPr>
            </a:lvl2pPr>
            <a:lvl3pPr marL="1143000" indent="-228600" eaLnBrk="0" fontAlgn="base" hangingPunct="0">
              <a:spcBef>
                <a:spcPct val="20000"/>
              </a:spcBef>
              <a:spcAft>
                <a:spcPct val="0"/>
              </a:spcAft>
              <a:buClr>
                <a:schemeClr val="tx1"/>
              </a:buClr>
              <a:buChar char="•"/>
              <a:defRPr>
                <a:solidFill>
                  <a:schemeClr val="dk1"/>
                </a:solidFill>
              </a:defRPr>
            </a:lvl3pPr>
            <a:lvl4pPr marL="1600200" indent="-228600" eaLnBrk="0" fontAlgn="base" hangingPunct="0">
              <a:spcBef>
                <a:spcPct val="20000"/>
              </a:spcBef>
              <a:spcAft>
                <a:spcPct val="0"/>
              </a:spcAft>
              <a:buChar char="–"/>
              <a:defRPr sz="2000">
                <a:solidFill>
                  <a:schemeClr val="dk1"/>
                </a:solidFill>
              </a:defRPr>
            </a:lvl4pPr>
            <a:lvl5pPr marL="2057400" indent="-228600" eaLnBrk="0" fontAlgn="base" hangingPunct="0">
              <a:spcBef>
                <a:spcPct val="20000"/>
              </a:spcBef>
              <a:spcAft>
                <a:spcPct val="0"/>
              </a:spcAft>
              <a:buChar char="»"/>
              <a:defRPr sz="2000">
                <a:solidFill>
                  <a:schemeClr val="dk1"/>
                </a:solidFill>
              </a:defRPr>
            </a:lvl5pPr>
            <a:lvl6pPr marL="2514600" indent="-228600">
              <a:lnSpc>
                <a:spcPct val="90000"/>
              </a:lnSpc>
              <a:spcBef>
                <a:spcPts val="500"/>
              </a:spcBef>
              <a:buFont typeface="Arial" panose="020B0604020202020204" pitchFamily="34" charset="0"/>
              <a:buChar char="•"/>
              <a:defRPr>
                <a:solidFill>
                  <a:schemeClr val="dk1"/>
                </a:solidFill>
              </a:defRPr>
            </a:lvl6pPr>
            <a:lvl7pPr marL="2971800" indent="-228600">
              <a:lnSpc>
                <a:spcPct val="90000"/>
              </a:lnSpc>
              <a:spcBef>
                <a:spcPts val="500"/>
              </a:spcBef>
              <a:buFont typeface="Arial" panose="020B0604020202020204" pitchFamily="34" charset="0"/>
              <a:buChar char="•"/>
              <a:defRPr>
                <a:solidFill>
                  <a:schemeClr val="dk1"/>
                </a:solidFill>
              </a:defRPr>
            </a:lvl7pPr>
            <a:lvl8pPr marL="3429000" indent="-228600">
              <a:lnSpc>
                <a:spcPct val="90000"/>
              </a:lnSpc>
              <a:spcBef>
                <a:spcPts val="500"/>
              </a:spcBef>
              <a:buFont typeface="Arial" panose="020B0604020202020204" pitchFamily="34" charset="0"/>
              <a:buChar char="•"/>
              <a:defRPr>
                <a:solidFill>
                  <a:schemeClr val="dk1"/>
                </a:solidFill>
              </a:defRPr>
            </a:lvl8pPr>
            <a:lvl9pPr marL="3886200" indent="-228600">
              <a:lnSpc>
                <a:spcPct val="90000"/>
              </a:lnSpc>
              <a:spcBef>
                <a:spcPts val="500"/>
              </a:spcBef>
              <a:buFont typeface="Arial" panose="020B0604020202020204" pitchFamily="34" charset="0"/>
              <a:buChar char="•"/>
              <a:defRPr>
                <a:solidFill>
                  <a:schemeClr val="dk1"/>
                </a:solidFill>
              </a:defRPr>
            </a:lvl9pPr>
          </a:lstStyle>
          <a:p>
            <a:r>
              <a:rPr lang="en-US" altLang="zh-CN" dirty="0">
                <a:solidFill>
                  <a:srgbClr val="0D0957"/>
                </a:solidFill>
                <a:latin typeface="微软雅黑" panose="020B0503020204020204" pitchFamily="34" charset="-122"/>
                <a:cs typeface="+mn-cs"/>
              </a:rPr>
              <a:t>Centralized Training and Decentralized Execution (CTDE) may fail due to the issue of Centralized-Decentralized Mismatch (CDM).</a:t>
            </a:r>
          </a:p>
          <a:p>
            <a:r>
              <a:rPr lang="en-US" altLang="zh-CN" dirty="0">
                <a:solidFill>
                  <a:srgbClr val="0D0957"/>
                </a:solidFill>
                <a:latin typeface="微软雅黑" panose="020B0503020204020204" pitchFamily="34" charset="-122"/>
                <a:cs typeface="+mn-cs"/>
              </a:rPr>
              <a:t>We propose an inference-based coordinated MARL method - individual intention modeling; attention mechanism and causal inference-based agent-level coordination</a:t>
            </a:r>
            <a:endParaRPr lang="zh-CN" altLang="en-US" dirty="0">
              <a:solidFill>
                <a:srgbClr val="0D0957"/>
              </a:solidFill>
              <a:latin typeface="微软雅黑" panose="020B0503020204020204" pitchFamily="34" charset="-122"/>
              <a:cs typeface="+mn-cs"/>
            </a:endParaRPr>
          </a:p>
        </p:txBody>
      </p:sp>
      <p:pic>
        <p:nvPicPr>
          <p:cNvPr id="1026" name="Picture 2" descr="Scalable and Robust Multi-Agent Reinforcement Learning - YouTube">
            <a:extLst>
              <a:ext uri="{FF2B5EF4-FFF2-40B4-BE49-F238E27FC236}">
                <a16:creationId xmlns:a16="http://schemas.microsoft.com/office/drawing/2014/main" id="{F51D677E-CFFD-4E1C-9DC9-A56893B4FCF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58" t="1" r="10048" b="-327"/>
          <a:stretch/>
        </p:blipFill>
        <p:spPr bwMode="auto">
          <a:xfrm>
            <a:off x="678121" y="2912126"/>
            <a:ext cx="3312368" cy="2255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lti-Agent Deep Reinforcement Learning in 13 Lines of Code Using  PettingZoo | by J K Terry | Towards Data Science">
            <a:extLst>
              <a:ext uri="{FF2B5EF4-FFF2-40B4-BE49-F238E27FC236}">
                <a16:creationId xmlns:a16="http://schemas.microsoft.com/office/drawing/2014/main" id="{B6FC5E2E-0A90-496B-B8B2-AD38BBB807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7091" y="3006813"/>
            <a:ext cx="3860050" cy="225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3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9A2D461-AF4D-47C7-9839-6831AAAE9194}" type="slidenum">
              <a:rPr lang="zh-CN" altLang="en-US" smtClean="0"/>
              <a:t>9</a:t>
            </a:fld>
            <a:endParaRPr lang="zh-CN" altLang="en-US"/>
          </a:p>
        </p:txBody>
      </p:sp>
      <p:sp>
        <p:nvSpPr>
          <p:cNvPr id="4" name="标题 3"/>
          <p:cNvSpPr>
            <a:spLocks noGrp="1"/>
          </p:cNvSpPr>
          <p:nvPr>
            <p:ph type="title"/>
          </p:nvPr>
        </p:nvSpPr>
        <p:spPr/>
        <p:txBody>
          <a:bodyPr/>
          <a:lstStyle/>
          <a:p>
            <a:r>
              <a:rPr lang="en-US" altLang="zh-CN" sz="2400" dirty="0"/>
              <a:t>Previous Work</a:t>
            </a:r>
            <a:endParaRPr lang="zh-CN" altLang="en-US" sz="2400" dirty="0"/>
          </a:p>
        </p:txBody>
      </p:sp>
      <p:sp>
        <p:nvSpPr>
          <p:cNvPr id="60" name="文本框 224"/>
          <p:cNvSpPr txBox="1">
            <a:spLocks noChangeArrowheads="1"/>
          </p:cNvSpPr>
          <p:nvPr/>
        </p:nvSpPr>
        <p:spPr bwMode="auto">
          <a:xfrm>
            <a:off x="357368" y="1067115"/>
            <a:ext cx="8679128" cy="797694"/>
          </a:xfrm>
          <a:prstGeom prst="rect">
            <a:avLst/>
          </a:prstGeom>
          <a:solidFill>
            <a:schemeClr val="bg2">
              <a:lumMod val="20000"/>
              <a:lumOff val="80000"/>
            </a:schemeClr>
          </a:solidFill>
          <a:ln w="9525">
            <a:solidFill>
              <a:srgbClr val="0D0957"/>
            </a:solidFill>
            <a:miter lim="800000"/>
          </a:ln>
        </p:spPr>
        <p:txBody>
          <a:bodyPr anchor="ctr"/>
          <a:lstStyle/>
          <a:p>
            <a:pPr defTabSz="685800">
              <a:defRPr/>
            </a:pPr>
            <a:r>
              <a:rPr lang="en-US" altLang="zh-CN" sz="2400" b="1" dirty="0">
                <a:solidFill>
                  <a:srgbClr val="0D0957"/>
                </a:solidFill>
                <a:latin typeface="微软雅黑" panose="020B0503020204020204" pitchFamily="34" charset="-122"/>
                <a:ea typeface="微软雅黑" panose="020B0503020204020204" pitchFamily="34" charset="-122"/>
              </a:rPr>
              <a:t>Coordination as Inference in Multi-Agent Reinforcement Learning</a:t>
            </a:r>
            <a:endParaRPr lang="zh-CN" altLang="en-US" sz="2400" b="1" dirty="0">
              <a:solidFill>
                <a:srgbClr val="0D0957"/>
              </a:solidFill>
              <a:latin typeface="微软雅黑" panose="020B0503020204020204" pitchFamily="34" charset="-122"/>
              <a:ea typeface="微软雅黑" panose="020B0503020204020204" pitchFamily="34" charset="-122"/>
            </a:endParaRPr>
          </a:p>
        </p:txBody>
      </p:sp>
      <p:sp>
        <p:nvSpPr>
          <p:cNvPr id="62" name="Rectangle 4"/>
          <p:cNvSpPr txBox="1">
            <a:spLocks noChangeArrowheads="1"/>
          </p:cNvSpPr>
          <p:nvPr/>
        </p:nvSpPr>
        <p:spPr bwMode="auto">
          <a:xfrm>
            <a:off x="357368" y="1990593"/>
            <a:ext cx="7984944" cy="369320"/>
          </a:xfrm>
          <a:prstGeom prst="rect">
            <a:avLst/>
          </a:prstGeom>
          <a:solidFill>
            <a:srgbClr val="FFFFFF">
              <a:lumMod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29" tIns="45714" rIns="91429" bIns="45714">
            <a:spAutoFit/>
          </a:bodyPr>
          <a:lstStyle>
            <a:defPPr>
              <a:defRPr lang="en-US"/>
            </a:defPPr>
            <a:lvl1pPr marL="107950" indent="0" eaLnBrk="0" fontAlgn="base" hangingPunct="0">
              <a:lnSpc>
                <a:spcPct val="150000"/>
              </a:lnSpc>
              <a:spcBef>
                <a:spcPct val="20000"/>
              </a:spcBef>
              <a:spcAft>
                <a:spcPct val="30000"/>
              </a:spcAft>
              <a:buClr>
                <a:srgbClr val="FF0000"/>
              </a:buClr>
              <a:buSzPct val="90000"/>
              <a:buFont typeface="Wingdings" panose="05000000000000000000" pitchFamily="2" charset="2"/>
              <a:buNone/>
              <a:defRPr sz="1800" b="1">
                <a:solidFill>
                  <a:srgbClr val="0D0957"/>
                </a:soli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lvl2pPr>
            <a:lvl3pPr marL="1143000" indent="-228600" eaLnBrk="0" fontAlgn="base" hangingPunct="0">
              <a:spcBef>
                <a:spcPct val="20000"/>
              </a:spcBef>
              <a:spcAft>
                <a:spcPct val="0"/>
              </a:spcAft>
              <a:buClr>
                <a:schemeClr val="tx1"/>
              </a:buClr>
              <a:buChar char="•"/>
            </a:lvl3pPr>
            <a:lvl4pPr marL="1600200" indent="-228600" eaLnBrk="0" fontAlgn="base" hangingPunct="0">
              <a:spcBef>
                <a:spcPct val="20000"/>
              </a:spcBef>
              <a:spcAft>
                <a:spcPct val="0"/>
              </a:spcAft>
              <a:buChar char="–"/>
              <a:defRPr sz="2000"/>
            </a:lvl4pPr>
            <a:lvl5pPr marL="2057400" indent="-228600" eaLnBrk="0" fontAlgn="base" hangingPunct="0">
              <a:spcBef>
                <a:spcPct val="20000"/>
              </a:spcBef>
              <a:spcAft>
                <a:spcPct val="0"/>
              </a:spcAft>
              <a:buChar char="»"/>
              <a:defRPr sz="20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pPr>
              <a:lnSpc>
                <a:spcPct val="100000"/>
              </a:lnSpc>
              <a:spcBef>
                <a:spcPts val="0"/>
              </a:spcBef>
              <a:spcAft>
                <a:spcPts val="0"/>
              </a:spcAft>
            </a:pPr>
            <a:r>
              <a:rPr lang="en-US" altLang="zh-CN" dirty="0"/>
              <a:t>Interpersonal action coordination - motor system </a:t>
            </a:r>
            <a:endParaRPr lang="en-US" altLang="zh-CN" dirty="0">
              <a:solidFill>
                <a:srgbClr val="FF0000"/>
              </a:solidFill>
            </a:endParaRPr>
          </a:p>
        </p:txBody>
      </p:sp>
      <p:sp>
        <p:nvSpPr>
          <p:cNvPr id="16" name="Rectangle 4"/>
          <p:cNvSpPr txBox="1">
            <a:spLocks noChangeArrowheads="1"/>
          </p:cNvSpPr>
          <p:nvPr/>
        </p:nvSpPr>
        <p:spPr bwMode="auto">
          <a:xfrm>
            <a:off x="388206" y="5373216"/>
            <a:ext cx="8367588" cy="625159"/>
          </a:xfrm>
          <a:prstGeom prst="rect">
            <a:avLst/>
          </a:prstGeom>
          <a:ln w="19050">
            <a:solidFill>
              <a:srgbClr val="2B6AB7"/>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91429" tIns="45714" rIns="91429" bIns="45714">
            <a:spAutoFit/>
          </a:bodyPr>
          <a:lstStyle>
            <a:defPPr>
              <a:defRPr lang="zh-CN"/>
            </a:defPPr>
            <a:lvl1pPr marL="393700" indent="-285750" algn="just" eaLnBrk="0" fontAlgn="base" hangingPunct="0">
              <a:lnSpc>
                <a:spcPct val="130000"/>
              </a:lnSpc>
              <a:spcBef>
                <a:spcPts val="0"/>
              </a:spcBef>
              <a:spcAft>
                <a:spcPts val="0"/>
              </a:spcAft>
              <a:buClr>
                <a:srgbClr val="FF0000"/>
              </a:buClr>
              <a:buSzPct val="90000"/>
              <a:buFont typeface="Wingdings" panose="05000000000000000000" pitchFamily="2" charset="2"/>
              <a:buChar char="l"/>
              <a:defRPr sz="1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eaLnBrk="0" fontAlgn="base" hangingPunct="0">
              <a:spcBef>
                <a:spcPct val="20000"/>
              </a:spcBef>
              <a:spcAft>
                <a:spcPct val="0"/>
              </a:spcAft>
              <a:buClr>
                <a:schemeClr val="accent1"/>
              </a:buClr>
              <a:buFont typeface="Wingdings" panose="05000000000000000000" pitchFamily="2" charset="2"/>
              <a:buChar char="§"/>
              <a:defRPr sz="2800">
                <a:solidFill>
                  <a:schemeClr val="dk1"/>
                </a:solidFill>
              </a:defRPr>
            </a:lvl2pPr>
            <a:lvl3pPr marL="1143000" indent="-228600" eaLnBrk="0" fontAlgn="base" hangingPunct="0">
              <a:spcBef>
                <a:spcPct val="20000"/>
              </a:spcBef>
              <a:spcAft>
                <a:spcPct val="0"/>
              </a:spcAft>
              <a:buClr>
                <a:schemeClr val="tx1"/>
              </a:buClr>
              <a:buChar char="•"/>
              <a:defRPr>
                <a:solidFill>
                  <a:schemeClr val="dk1"/>
                </a:solidFill>
              </a:defRPr>
            </a:lvl3pPr>
            <a:lvl4pPr marL="1600200" indent="-228600" eaLnBrk="0" fontAlgn="base" hangingPunct="0">
              <a:spcBef>
                <a:spcPct val="20000"/>
              </a:spcBef>
              <a:spcAft>
                <a:spcPct val="0"/>
              </a:spcAft>
              <a:buChar char="–"/>
              <a:defRPr sz="2000">
                <a:solidFill>
                  <a:schemeClr val="dk1"/>
                </a:solidFill>
              </a:defRPr>
            </a:lvl4pPr>
            <a:lvl5pPr marL="2057400" indent="-228600" eaLnBrk="0" fontAlgn="base" hangingPunct="0">
              <a:spcBef>
                <a:spcPct val="20000"/>
              </a:spcBef>
              <a:spcAft>
                <a:spcPct val="0"/>
              </a:spcAft>
              <a:buChar char="»"/>
              <a:defRPr sz="2000">
                <a:solidFill>
                  <a:schemeClr val="dk1"/>
                </a:solidFill>
              </a:defRPr>
            </a:lvl5pPr>
            <a:lvl6pPr marL="2514600" indent="-228600">
              <a:lnSpc>
                <a:spcPct val="90000"/>
              </a:lnSpc>
              <a:spcBef>
                <a:spcPts val="500"/>
              </a:spcBef>
              <a:buFont typeface="Arial" panose="020B0604020202020204" pitchFamily="34" charset="0"/>
              <a:buChar char="•"/>
              <a:defRPr>
                <a:solidFill>
                  <a:schemeClr val="dk1"/>
                </a:solidFill>
              </a:defRPr>
            </a:lvl6pPr>
            <a:lvl7pPr marL="2971800" indent="-228600">
              <a:lnSpc>
                <a:spcPct val="90000"/>
              </a:lnSpc>
              <a:spcBef>
                <a:spcPts val="500"/>
              </a:spcBef>
              <a:buFont typeface="Arial" panose="020B0604020202020204" pitchFamily="34" charset="0"/>
              <a:buChar char="•"/>
              <a:defRPr>
                <a:solidFill>
                  <a:schemeClr val="dk1"/>
                </a:solidFill>
              </a:defRPr>
            </a:lvl7pPr>
            <a:lvl8pPr marL="3429000" indent="-228600">
              <a:lnSpc>
                <a:spcPct val="90000"/>
              </a:lnSpc>
              <a:spcBef>
                <a:spcPts val="500"/>
              </a:spcBef>
              <a:buFont typeface="Arial" panose="020B0604020202020204" pitchFamily="34" charset="0"/>
              <a:buChar char="•"/>
              <a:defRPr>
                <a:solidFill>
                  <a:schemeClr val="dk1"/>
                </a:solidFill>
              </a:defRPr>
            </a:lvl8pPr>
            <a:lvl9pPr marL="3886200" indent="-228600">
              <a:lnSpc>
                <a:spcPct val="90000"/>
              </a:lnSpc>
              <a:spcBef>
                <a:spcPts val="500"/>
              </a:spcBef>
              <a:buFont typeface="Arial" panose="020B0604020202020204" pitchFamily="34" charset="0"/>
              <a:buChar char="•"/>
              <a:defRPr>
                <a:solidFill>
                  <a:schemeClr val="dk1"/>
                </a:solidFill>
              </a:defRPr>
            </a:lvl9pPr>
          </a:lstStyle>
          <a:p>
            <a:r>
              <a:rPr lang="en-US" altLang="zh-CN" dirty="0">
                <a:solidFill>
                  <a:srgbClr val="0D0957"/>
                </a:solidFill>
                <a:latin typeface="微软雅黑" panose="020B0503020204020204" pitchFamily="34" charset="-122"/>
                <a:cs typeface="+mn-cs"/>
              </a:rPr>
              <a:t>Make decisions accordingly in social contexts</a:t>
            </a:r>
          </a:p>
          <a:p>
            <a:r>
              <a:rPr lang="en-US" altLang="zh-CN" dirty="0">
                <a:solidFill>
                  <a:srgbClr val="0D0957"/>
                </a:solidFill>
                <a:latin typeface="微软雅黑" panose="020B0503020204020204" pitchFamily="34" charset="-122"/>
                <a:cs typeface="+mn-cs"/>
              </a:rPr>
              <a:t>Deduce additional meanings behind the behavior</a:t>
            </a:r>
            <a:endParaRPr lang="zh-CN" altLang="en-US" dirty="0">
              <a:solidFill>
                <a:srgbClr val="0D0957"/>
              </a:solidFill>
              <a:latin typeface="微软雅黑" panose="020B0503020204020204" pitchFamily="34" charset="-122"/>
              <a:cs typeface="+mn-cs"/>
            </a:endParaRPr>
          </a:p>
        </p:txBody>
      </p:sp>
      <p:pic>
        <p:nvPicPr>
          <p:cNvPr id="2" name="Picture 2" descr="Free Vector | Sport football soccer isometric">
            <a:extLst>
              <a:ext uri="{FF2B5EF4-FFF2-40B4-BE49-F238E27FC236}">
                <a16:creationId xmlns:a16="http://schemas.microsoft.com/office/drawing/2014/main" id="{9F49F814-A53F-4AE2-991B-F29A88FB0E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0878" y="2426622"/>
            <a:ext cx="4482244" cy="285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261655"/>
      </p:ext>
    </p:extLst>
  </p:cSld>
  <p:clrMapOvr>
    <a:masterClrMapping/>
  </p:clrMapOvr>
</p:sld>
</file>

<file path=ppt/theme/theme1.xml><?xml version="1.0" encoding="utf-8"?>
<a:theme xmlns:a="http://schemas.openxmlformats.org/drawingml/2006/main" name="主题1">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浅色PPT 4">
      <a:majorFont>
        <a:latin typeface="方正大黑简体"/>
        <a:ea typeface="方正大黑简体"/>
        <a:cs typeface=""/>
      </a:majorFont>
      <a:minorFont>
        <a:latin typeface="方正大黑简体"/>
        <a:ea typeface="方正大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nari_test 1">
        <a:dk1>
          <a:srgbClr val="2A4C41"/>
        </a:dk1>
        <a:lt1>
          <a:srgbClr val="FFFFFF"/>
        </a:lt1>
        <a:dk2>
          <a:srgbClr val="000000"/>
        </a:dk2>
        <a:lt2>
          <a:srgbClr val="DDDDDD"/>
        </a:lt2>
        <a:accent1>
          <a:srgbClr val="1D518D"/>
        </a:accent1>
        <a:accent2>
          <a:srgbClr val="0099CB"/>
        </a:accent2>
        <a:accent3>
          <a:srgbClr val="FFFFFF"/>
        </a:accent3>
        <a:accent4>
          <a:srgbClr val="224036"/>
        </a:accent4>
        <a:accent5>
          <a:srgbClr val="ABB3C5"/>
        </a:accent5>
        <a:accent6>
          <a:srgbClr val="008AB8"/>
        </a:accent6>
        <a:hlink>
          <a:srgbClr val="00CCFF"/>
        </a:hlink>
        <a:folHlink>
          <a:srgbClr val="749BD4"/>
        </a:folHlink>
      </a:clrScheme>
      <a:clrMap bg1="lt1" tx1="dk1" bg2="lt2" tx2="dk2" accent1="accent1" accent2="accent2" accent3="accent3" accent4="accent4" accent5="accent5" accent6="accent6" hlink="hlink" folHlink="folHlink"/>
    </a:extraClrScheme>
    <a:extraClrScheme>
      <a:clrScheme name="nari_test 2">
        <a:dk1>
          <a:srgbClr val="2A4C41"/>
        </a:dk1>
        <a:lt1>
          <a:srgbClr val="FFFFFF"/>
        </a:lt1>
        <a:dk2>
          <a:srgbClr val="000000"/>
        </a:dk2>
        <a:lt2>
          <a:srgbClr val="DDDDDD"/>
        </a:lt2>
        <a:accent1>
          <a:srgbClr val="7E784E"/>
        </a:accent1>
        <a:accent2>
          <a:srgbClr val="989780"/>
        </a:accent2>
        <a:accent3>
          <a:srgbClr val="FFFFFF"/>
        </a:accent3>
        <a:accent4>
          <a:srgbClr val="224036"/>
        </a:accent4>
        <a:accent5>
          <a:srgbClr val="C0BEB2"/>
        </a:accent5>
        <a:accent6>
          <a:srgbClr val="898873"/>
        </a:accent6>
        <a:hlink>
          <a:srgbClr val="BEBA9C"/>
        </a:hlink>
        <a:folHlink>
          <a:srgbClr val="94A1B4"/>
        </a:folHlink>
      </a:clrScheme>
      <a:clrMap bg1="lt1" tx1="dk1" bg2="lt2" tx2="dk2" accent1="accent1" accent2="accent2" accent3="accent3" accent4="accent4" accent5="accent5" accent6="accent6" hlink="hlink" folHlink="folHlink"/>
    </a:extraClrScheme>
    <a:extraClrScheme>
      <a:clrScheme name="nari_test 3">
        <a:dk1>
          <a:srgbClr val="2A4C41"/>
        </a:dk1>
        <a:lt1>
          <a:srgbClr val="FFFFFF"/>
        </a:lt1>
        <a:dk2>
          <a:srgbClr val="000000"/>
        </a:dk2>
        <a:lt2>
          <a:srgbClr val="DDDDDD"/>
        </a:lt2>
        <a:accent1>
          <a:srgbClr val="285F6A"/>
        </a:accent1>
        <a:accent2>
          <a:srgbClr val="419DAF"/>
        </a:accent2>
        <a:accent3>
          <a:srgbClr val="FFFFFF"/>
        </a:accent3>
        <a:accent4>
          <a:srgbClr val="224036"/>
        </a:accent4>
        <a:accent5>
          <a:srgbClr val="ACB6B9"/>
        </a:accent5>
        <a:accent6>
          <a:srgbClr val="3A8E9E"/>
        </a:accent6>
        <a:hlink>
          <a:srgbClr val="34C1D0"/>
        </a:hlink>
        <a:folHlink>
          <a:srgbClr val="749BD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1568</Words>
  <Application>Microsoft Office PowerPoint</Application>
  <PresentationFormat>全屏显示(4:3)</PresentationFormat>
  <Paragraphs>114</Paragraphs>
  <Slides>11</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 Unicode MS</vt:lpstr>
      <vt:lpstr>NimbusRomNo9L-ReguItal</vt:lpstr>
      <vt:lpstr>方正大黑简体</vt:lpstr>
      <vt:lpstr>黑体</vt:lpstr>
      <vt:lpstr>华文中宋</vt:lpstr>
      <vt:lpstr>楷体</vt:lpstr>
      <vt:lpstr>微软雅黑</vt:lpstr>
      <vt:lpstr>Arial</vt:lpstr>
      <vt:lpstr>Calibri</vt:lpstr>
      <vt:lpstr>Times New Roman</vt:lpstr>
      <vt:lpstr>Verdana</vt:lpstr>
      <vt:lpstr>Wingdings</vt:lpstr>
      <vt:lpstr>主题1</vt:lpstr>
      <vt:lpstr>PowerPoint 演示文稿</vt:lpstr>
      <vt:lpstr>Previous Work</vt:lpstr>
      <vt:lpstr>Previous Work</vt:lpstr>
      <vt:lpstr>Previous Work</vt:lpstr>
      <vt:lpstr>Previous Work</vt:lpstr>
      <vt:lpstr>Previous Work</vt:lpstr>
      <vt:lpstr>Previous Work</vt:lpstr>
      <vt:lpstr>Previous Work</vt:lpstr>
      <vt:lpstr>Previous Work</vt:lpstr>
      <vt:lpstr>Previous 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基于异构多源信息的安全分析、态势感知与决策关键技术与系统</dc:title>
  <dc:creator>Mirror</dc:creator>
  <cp:lastModifiedBy>Li Zhiyuan</cp:lastModifiedBy>
  <cp:revision>914</cp:revision>
  <dcterms:created xsi:type="dcterms:W3CDTF">2017-03-02T08:29:00Z</dcterms:created>
  <dcterms:modified xsi:type="dcterms:W3CDTF">2023-02-01T13:57:55Z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