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4"/>
  </p:notesMasterIdLst>
  <p:handoutMasterIdLst>
    <p:handoutMasterId r:id="rId35"/>
  </p:handoutMasterIdLst>
  <p:sldIdLst>
    <p:sldId id="427" r:id="rId2"/>
    <p:sldId id="569" r:id="rId3"/>
    <p:sldId id="400" r:id="rId4"/>
    <p:sldId id="519" r:id="rId5"/>
    <p:sldId id="536" r:id="rId6"/>
    <p:sldId id="520" r:id="rId7"/>
    <p:sldId id="528" r:id="rId8"/>
    <p:sldId id="529" r:id="rId9"/>
    <p:sldId id="568" r:id="rId10"/>
    <p:sldId id="530" r:id="rId11"/>
    <p:sldId id="555" r:id="rId12"/>
    <p:sldId id="556" r:id="rId13"/>
    <p:sldId id="562" r:id="rId14"/>
    <p:sldId id="557" r:id="rId15"/>
    <p:sldId id="563" r:id="rId16"/>
    <p:sldId id="558" r:id="rId17"/>
    <p:sldId id="538" r:id="rId18"/>
    <p:sldId id="539" r:id="rId19"/>
    <p:sldId id="540" r:id="rId20"/>
    <p:sldId id="559" r:id="rId21"/>
    <p:sldId id="542" r:id="rId22"/>
    <p:sldId id="544" r:id="rId23"/>
    <p:sldId id="553" r:id="rId24"/>
    <p:sldId id="545" r:id="rId25"/>
    <p:sldId id="564" r:id="rId26"/>
    <p:sldId id="546" r:id="rId27"/>
    <p:sldId id="565" r:id="rId28"/>
    <p:sldId id="560" r:id="rId29"/>
    <p:sldId id="550" r:id="rId30"/>
    <p:sldId id="548" r:id="rId31"/>
    <p:sldId id="551" r:id="rId32"/>
    <p:sldId id="552" r:id="rId33"/>
  </p:sldIdLst>
  <p:sldSz cx="9144000" cy="6858000" type="screen4x3"/>
  <p:notesSz cx="6858000" cy="9144000"/>
  <p:defaultTextStyle>
    <a:defPPr>
      <a:defRPr lang="zh-CN"/>
    </a:defPPr>
    <a:lvl1pPr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1pPr>
    <a:lvl2pPr marL="4572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2pPr>
    <a:lvl3pPr marL="9144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3pPr>
    <a:lvl4pPr marL="13716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4pPr>
    <a:lvl5pPr marL="18288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5pPr>
    <a:lvl6pPr marL="22860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6pPr>
    <a:lvl7pPr marL="27432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7pPr>
    <a:lvl8pPr marL="32004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8pPr>
    <a:lvl9pPr marL="36576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5F5F5F"/>
    <a:srgbClr val="B2B2B2"/>
    <a:srgbClr val="808080"/>
    <a:srgbClr val="000066"/>
    <a:srgbClr val="000099"/>
    <a:srgbClr val="CCCCF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54" autoAdjust="0"/>
    <p:restoredTop sz="93724" autoAdjust="0"/>
  </p:normalViewPr>
  <p:slideViewPr>
    <p:cSldViewPr>
      <p:cViewPr varScale="1">
        <p:scale>
          <a:sx n="122" d="100"/>
          <a:sy n="122" d="100"/>
        </p:scale>
        <p:origin x="1062"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092" y="284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defRPr sz="1200" b="0">
                <a:solidFill>
                  <a:schemeClr val="tx1"/>
                </a:solidFill>
                <a:effectLst/>
                <a:latin typeface="Times New Roman" pitchFamily="18" charset="0"/>
                <a:ea typeface="宋体" pitchFamily="2" charset="-122"/>
              </a:defRPr>
            </a:lvl1pPr>
          </a:lstStyle>
          <a:p>
            <a:pPr>
              <a:defRPr/>
            </a:pPr>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ja-JP" alt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solidFill>
                  <a:schemeClr val="tx1"/>
                </a:solidFill>
                <a:latin typeface="Times New Roman" panose="02020603050405020304" pitchFamily="18" charset="0"/>
                <a:ea typeface="宋体" panose="02010600030101010101" pitchFamily="2" charset="-122"/>
              </a:defRPr>
            </a:lvl1pPr>
          </a:lstStyle>
          <a:p>
            <a:pPr>
              <a:defRPr/>
            </a:pPr>
            <a:fld id="{21D6D9ED-F368-4973-80D2-E5E0D2005413}"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solidFill>
                  <a:schemeClr val="tx1"/>
                </a:solidFill>
                <a:latin typeface="Times New Roman" panose="02020603050405020304" pitchFamily="18" charset="0"/>
                <a:ea typeface="宋体" panose="02010600030101010101" pitchFamily="2" charset="-122"/>
              </a:defRPr>
            </a:lvl1pPr>
          </a:lstStyle>
          <a:p>
            <a:pPr>
              <a:defRPr/>
            </a:pPr>
            <a:fld id="{B61DB1D2-D296-4499-8DA4-0E279C839B8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50938" y="692150"/>
            <a:ext cx="4556125" cy="3416300"/>
          </a:xfrm>
          <a:ln/>
        </p:spPr>
      </p:sp>
      <p:sp>
        <p:nvSpPr>
          <p:cNvPr id="61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61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b="1">
                <a:solidFill>
                  <a:schemeClr val="bg1"/>
                </a:solidFill>
                <a:latin typeface="Arial Narrow" panose="020B0606020202030204" pitchFamily="34" charset="0"/>
                <a:ea typeface="黑体" panose="02010609060101010101" pitchFamily="49" charset="-122"/>
              </a:defRPr>
            </a:lvl1pPr>
            <a:lvl2pPr marL="742950" indent="-285750">
              <a:defRPr kumimoji="1" sz="4400" b="1">
                <a:solidFill>
                  <a:schemeClr val="bg1"/>
                </a:solidFill>
                <a:latin typeface="Arial Narrow" panose="020B0606020202030204" pitchFamily="34" charset="0"/>
                <a:ea typeface="黑体" panose="02010609060101010101" pitchFamily="49" charset="-122"/>
              </a:defRPr>
            </a:lvl2pPr>
            <a:lvl3pPr marL="1143000" indent="-228600">
              <a:defRPr kumimoji="1" sz="4400" b="1">
                <a:solidFill>
                  <a:schemeClr val="bg1"/>
                </a:solidFill>
                <a:latin typeface="Arial Narrow" panose="020B0606020202030204" pitchFamily="34" charset="0"/>
                <a:ea typeface="黑体" panose="02010609060101010101" pitchFamily="49" charset="-122"/>
              </a:defRPr>
            </a:lvl3pPr>
            <a:lvl4pPr marL="1600200" indent="-228600">
              <a:defRPr kumimoji="1" sz="4400" b="1">
                <a:solidFill>
                  <a:schemeClr val="bg1"/>
                </a:solidFill>
                <a:latin typeface="Arial Narrow" panose="020B0606020202030204" pitchFamily="34" charset="0"/>
                <a:ea typeface="黑体" panose="02010609060101010101" pitchFamily="49" charset="-122"/>
              </a:defRPr>
            </a:lvl4pPr>
            <a:lvl5pPr marL="2057400" indent="-228600">
              <a:defRPr kumimoji="1" sz="4400" b="1">
                <a:solidFill>
                  <a:schemeClr val="bg1"/>
                </a:solidFill>
                <a:latin typeface="Arial Narrow" panose="020B0606020202030204" pitchFamily="34" charset="0"/>
                <a:ea typeface="黑体" panose="02010609060101010101" pitchFamily="49" charset="-122"/>
              </a:defRPr>
            </a:lvl5pPr>
            <a:lvl6pPr marL="25146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6pPr>
            <a:lvl7pPr marL="29718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7pPr>
            <a:lvl8pPr marL="34290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8pPr>
            <a:lvl9pPr marL="38862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9pPr>
          </a:lstStyle>
          <a:p>
            <a:fld id="{0CCCC3C6-C735-4487-843E-0400C6D9E016}" type="slidenum">
              <a:rPr lang="en-US" altLang="zh-CN" sz="1000" b="0" smtClean="0">
                <a:solidFill>
                  <a:schemeClr val="tx1"/>
                </a:solidFill>
                <a:latin typeface="Times New Roman" panose="02020603050405020304" pitchFamily="18" charset="0"/>
                <a:ea typeface="宋体" panose="02010600030101010101" pitchFamily="2" charset="-122"/>
              </a:rPr>
              <a:pPr/>
              <a:t>1</a:t>
            </a:fld>
            <a:endParaRPr lang="en-US" altLang="zh-CN" sz="1000" b="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13</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08113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14</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983315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15</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59757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16</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662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1150938" y="692150"/>
            <a:ext cx="4556125" cy="3416300"/>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6E2D877-1A63-4CFD-B17C-92C009BFFF3A}" type="slidenum">
              <a:rPr lang="en-US" altLang="zh-CN" sz="1000" smtClean="0">
                <a:latin typeface="Times New Roman" panose="02020603050405020304" pitchFamily="18" charset="0"/>
              </a:rPr>
              <a:pPr>
                <a:spcBef>
                  <a:spcPct val="0"/>
                </a:spcBef>
              </a:pPr>
              <a:t>17</a:t>
            </a:fld>
            <a:endParaRPr lang="en-US" altLang="zh-CN" sz="100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1150938" y="692150"/>
            <a:ext cx="4556125" cy="3416300"/>
          </a:xfrm>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752C7C2-10FF-46F8-A3AB-9F73CF8BB139}" type="slidenum">
              <a:rPr lang="en-US" altLang="zh-CN" sz="1000" smtClean="0">
                <a:latin typeface="Times New Roman" panose="02020603050405020304" pitchFamily="18" charset="0"/>
              </a:rPr>
              <a:pPr>
                <a:spcBef>
                  <a:spcPct val="0"/>
                </a:spcBef>
              </a:pPr>
              <a:t>18</a:t>
            </a:fld>
            <a:endParaRPr lang="en-US" altLang="zh-CN" sz="100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19</a:t>
            </a:fld>
            <a:endParaRPr lang="en-US" altLang="zh-CN" sz="100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902410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21</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930834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24</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429318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xfrm>
            <a:off x="1150938" y="692150"/>
            <a:ext cx="4556125" cy="3416300"/>
          </a:xfrm>
          <a:ln/>
        </p:spPr>
      </p:sp>
      <p:sp>
        <p:nvSpPr>
          <p:cNvPr id="92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92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133B704-49DF-40BB-BC44-A375D463A517}" type="slidenum">
              <a:rPr lang="en-US" altLang="zh-CN" sz="1000" smtClean="0">
                <a:latin typeface="Times New Roman" panose="02020603050405020304" pitchFamily="18" charset="0"/>
              </a:rPr>
              <a:pPr>
                <a:spcBef>
                  <a:spcPct val="0"/>
                </a:spcBef>
              </a:pPr>
              <a:t>4</a:t>
            </a:fld>
            <a:endParaRPr lang="en-US" altLang="zh-CN" sz="100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25</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314092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26</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5499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27</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396324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28</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939686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29</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897101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30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198611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31</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578961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1150938" y="692150"/>
            <a:ext cx="4556125" cy="3416300"/>
          </a:xfrm>
          <a:ln/>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2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8EBB749-A393-4CC2-AB33-92BAEDDE84AC}" type="slidenum">
              <a:rPr lang="en-US" altLang="zh-CN" sz="1000" smtClean="0">
                <a:latin typeface="Times New Roman" panose="02020603050405020304" pitchFamily="18" charset="0"/>
              </a:rPr>
              <a:pPr>
                <a:spcBef>
                  <a:spcPct val="0"/>
                </a:spcBef>
              </a:pPr>
              <a:t>6</a:t>
            </a:fld>
            <a:endParaRPr lang="en-US" altLang="zh-CN" sz="10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150938" y="692150"/>
            <a:ext cx="4556125" cy="3416300"/>
          </a:xfrm>
          <a:ln/>
        </p:spPr>
      </p:sp>
      <p:sp>
        <p:nvSpPr>
          <p:cNvPr id="14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其他的分类方式</a:t>
            </a:r>
          </a:p>
        </p:txBody>
      </p:sp>
      <p:sp>
        <p:nvSpPr>
          <p:cNvPr id="14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B5D31D-DAC2-47D1-A5A2-3F2F12B4BEB7}" type="slidenum">
              <a:rPr lang="en-US" altLang="zh-CN" sz="1000" smtClean="0">
                <a:latin typeface="Times New Roman" panose="02020603050405020304" pitchFamily="18" charset="0"/>
              </a:rPr>
              <a:pPr>
                <a:spcBef>
                  <a:spcPct val="0"/>
                </a:spcBef>
              </a:pPr>
              <a:t>7</a:t>
            </a:fld>
            <a:endParaRPr lang="en-US" altLang="zh-CN" sz="10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1150938" y="692150"/>
            <a:ext cx="4556125" cy="3416300"/>
          </a:xfrm>
          <a:ln/>
        </p:spPr>
      </p:sp>
      <p:sp>
        <p:nvSpPr>
          <p:cNvPr id="163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63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773DA0A-FD95-4868-805C-482C6280E915}" type="slidenum">
              <a:rPr lang="en-US" altLang="zh-CN" sz="1000" smtClean="0">
                <a:latin typeface="Times New Roman" panose="02020603050405020304" pitchFamily="18" charset="0"/>
              </a:rPr>
              <a:pPr>
                <a:spcBef>
                  <a:spcPct val="0"/>
                </a:spcBef>
              </a:pPr>
              <a:t>8</a:t>
            </a:fld>
            <a:endParaRPr lang="en-US" altLang="zh-CN" sz="10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1150938" y="692150"/>
            <a:ext cx="4556125" cy="3416300"/>
          </a:xfrm>
          <a:ln/>
        </p:spPr>
      </p:sp>
      <p:sp>
        <p:nvSpPr>
          <p:cNvPr id="163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63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773DA0A-FD95-4868-805C-482C6280E915}" type="slidenum">
              <a:rPr lang="en-US" altLang="zh-CN" sz="1000" smtClean="0">
                <a:latin typeface="Times New Roman" panose="02020603050405020304" pitchFamily="18" charset="0"/>
              </a:rPr>
              <a:pPr>
                <a:spcBef>
                  <a:spcPct val="0"/>
                </a:spcBef>
              </a:pPr>
              <a:t>9</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431913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10</a:t>
            </a:fld>
            <a:endParaRPr lang="en-US" altLang="zh-CN" sz="10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11</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369653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12</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1612086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浅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573088"/>
            <a:ext cx="9115425" cy="6278562"/>
          </a:xfrm>
          <a:prstGeom prst="rect">
            <a:avLst/>
          </a:prstGeom>
          <a:solidFill>
            <a:schemeClr val="tx2"/>
          </a:solidFill>
          <a:ln w="9525">
            <a:solidFill>
              <a:srgbClr val="B2B2B2"/>
            </a:solidFill>
            <a:miter lim="800000"/>
            <a:headEnd/>
            <a:tailEnd/>
          </a:ln>
        </p:spPr>
      </p:pic>
      <p:pic>
        <p:nvPicPr>
          <p:cNvPr id="5" name="图片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13513" y="0"/>
            <a:ext cx="2468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Rectangle 5"/>
          <p:cNvSpPr>
            <a:spLocks noGrp="1" noChangeArrowheads="1"/>
          </p:cNvSpPr>
          <p:nvPr>
            <p:ph type="ctrTitle"/>
          </p:nvPr>
        </p:nvSpPr>
        <p:spPr>
          <a:xfrm>
            <a:off x="457200" y="1828800"/>
            <a:ext cx="8305800" cy="736600"/>
          </a:xfrm>
          <a:ln>
            <a:noFill/>
          </a:ln>
        </p:spPr>
        <p:txBody>
          <a:bodyPr wrap="square" lIns="91440" rIns="91440" anchor="b"/>
          <a:lstStyle>
            <a:lvl1pPr algn="ctr">
              <a:defRPr kumimoji="1" sz="4400">
                <a:latin typeface="Arial Narrow" pitchFamily="34" charset="0"/>
              </a:defRPr>
            </a:lvl1pPr>
          </a:lstStyle>
          <a:p>
            <a:r>
              <a:rPr lang="zh-CN" altLang="en-US"/>
              <a:t>单击此处编辑母版标题样式</a:t>
            </a:r>
          </a:p>
        </p:txBody>
      </p:sp>
      <p:sp>
        <p:nvSpPr>
          <p:cNvPr id="79878" name="Rectangle 6"/>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6" name="Rectangle 7"/>
          <p:cNvSpPr>
            <a:spLocks noGrp="1" noChangeArrowheads="1"/>
          </p:cNvSpPr>
          <p:nvPr>
            <p:ph type="dt" sz="half" idx="10"/>
          </p:nvPr>
        </p:nvSpPr>
        <p:spPr>
          <a:xfrm>
            <a:off x="990600" y="6248400"/>
            <a:ext cx="1905000" cy="457200"/>
          </a:xfrm>
        </p:spPr>
        <p:txBody>
          <a:bodyPr anchor="b"/>
          <a:lstStyle>
            <a:lvl1pPr>
              <a:defRPr kumimoji="0">
                <a:solidFill>
                  <a:schemeClr val="bg2"/>
                </a:solidFill>
                <a:latin typeface="Tahoma" pitchFamily="34" charset="0"/>
              </a:defRPr>
            </a:lvl1pPr>
          </a:lstStyle>
          <a:p>
            <a:pPr>
              <a:defRPr/>
            </a:pPr>
            <a:endParaRPr lang="en-US" altLang="zh-CN"/>
          </a:p>
        </p:txBody>
      </p:sp>
      <p:sp>
        <p:nvSpPr>
          <p:cNvPr id="7" name="Rectangle 8"/>
          <p:cNvSpPr>
            <a:spLocks noGrp="1" noChangeArrowheads="1"/>
          </p:cNvSpPr>
          <p:nvPr>
            <p:ph type="ftr" sz="quarter" idx="11"/>
          </p:nvPr>
        </p:nvSpPr>
        <p:spPr>
          <a:xfrm>
            <a:off x="3429000" y="6248400"/>
            <a:ext cx="2895600" cy="457200"/>
          </a:xfrm>
        </p:spPr>
        <p:txBody>
          <a:bodyPr anchor="b"/>
          <a:lstStyle>
            <a:lvl1pPr>
              <a:defRPr kumimoji="0">
                <a:solidFill>
                  <a:schemeClr val="bg2"/>
                </a:solidFill>
                <a:latin typeface="Tahoma" pitchFamily="34" charset="0"/>
              </a:defRPr>
            </a:lvl1pPr>
          </a:lstStyle>
          <a:p>
            <a:pPr>
              <a:defRPr/>
            </a:pPr>
            <a:endParaRPr lang="en-US" altLang="zh-CN"/>
          </a:p>
        </p:txBody>
      </p:sp>
      <p:sp>
        <p:nvSpPr>
          <p:cNvPr id="8" name="Rectangle 9"/>
          <p:cNvSpPr>
            <a:spLocks noGrp="1" noChangeArrowheads="1"/>
          </p:cNvSpPr>
          <p:nvPr>
            <p:ph type="sldNum" sz="quarter" idx="12"/>
          </p:nvPr>
        </p:nvSpPr>
        <p:spPr>
          <a:xfrm>
            <a:off x="6858000" y="6248400"/>
            <a:ext cx="1905000" cy="457200"/>
          </a:xfrm>
        </p:spPr>
        <p:txBody>
          <a:bodyPr anchor="b"/>
          <a:lstStyle>
            <a:lvl1pPr>
              <a:defRPr kumimoji="0">
                <a:solidFill>
                  <a:schemeClr val="bg2"/>
                </a:solidFill>
                <a:latin typeface="Tahoma" panose="020B0604030504040204" pitchFamily="34" charset="0"/>
              </a:defRPr>
            </a:lvl1pPr>
          </a:lstStyle>
          <a:p>
            <a:pPr>
              <a:defRPr/>
            </a:pPr>
            <a:fld id="{96661260-BAD6-4C7A-B51E-2D81A201088B}" type="slidenum">
              <a:rPr lang="en-US" altLang="zh-CN"/>
              <a:pPr>
                <a:defRPr/>
              </a:pPr>
              <a:t>‹#›</a:t>
            </a:fld>
            <a:endParaRPr lang="en-US" altLang="zh-CN"/>
          </a:p>
        </p:txBody>
      </p:sp>
    </p:spTree>
    <p:extLst>
      <p:ext uri="{BB962C8B-B14F-4D97-AF65-F5344CB8AC3E}">
        <p14:creationId xmlns:p14="http://schemas.microsoft.com/office/powerpoint/2010/main" val="247786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58534D34-3E2B-433D-A2AF-A0B1BF357C84}" type="slidenum">
              <a:rPr lang="en-US" altLang="zh-CN"/>
              <a:pPr>
                <a:defRPr/>
              </a:pPr>
              <a:t>‹#›</a:t>
            </a:fld>
            <a:endParaRPr lang="en-US" altLang="zh-CN"/>
          </a:p>
        </p:txBody>
      </p:sp>
    </p:spTree>
    <p:extLst>
      <p:ext uri="{BB962C8B-B14F-4D97-AF65-F5344CB8AC3E}">
        <p14:creationId xmlns:p14="http://schemas.microsoft.com/office/powerpoint/2010/main" val="16184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43650" y="539750"/>
            <a:ext cx="2114550" cy="5549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39750"/>
            <a:ext cx="6191250" cy="5549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0C27F16C-5773-4170-9FC6-05285B57A838}" type="slidenum">
              <a:rPr lang="en-US" altLang="zh-CN"/>
              <a:pPr>
                <a:defRPr/>
              </a:pPr>
              <a:t>‹#›</a:t>
            </a:fld>
            <a:endParaRPr lang="en-US" altLang="zh-CN"/>
          </a:p>
        </p:txBody>
      </p:sp>
    </p:spTree>
    <p:extLst>
      <p:ext uri="{BB962C8B-B14F-4D97-AF65-F5344CB8AC3E}">
        <p14:creationId xmlns:p14="http://schemas.microsoft.com/office/powerpoint/2010/main" val="3967053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9750"/>
            <a:ext cx="4851400" cy="528638"/>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ED051085-F99B-49C2-A084-E942FB243A03}" type="slidenum">
              <a:rPr lang="en-US" altLang="zh-CN"/>
              <a:pPr>
                <a:defRPr/>
              </a:pPr>
              <a:t>‹#›</a:t>
            </a:fld>
            <a:endParaRPr lang="en-US" altLang="zh-CN"/>
          </a:p>
        </p:txBody>
      </p:sp>
    </p:spTree>
    <p:extLst>
      <p:ext uri="{BB962C8B-B14F-4D97-AF65-F5344CB8AC3E}">
        <p14:creationId xmlns:p14="http://schemas.microsoft.com/office/powerpoint/2010/main" val="1971381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9750"/>
            <a:ext cx="4851400" cy="528638"/>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9"/>
          <p:cNvSpPr>
            <a:spLocks noGrp="1" noChangeArrowheads="1"/>
          </p:cNvSpPr>
          <p:nvPr>
            <p:ph type="sldNum" sz="quarter" idx="12"/>
          </p:nvPr>
        </p:nvSpPr>
        <p:spPr>
          <a:ln/>
        </p:spPr>
        <p:txBody>
          <a:bodyPr/>
          <a:lstStyle>
            <a:lvl1pPr>
              <a:defRPr/>
            </a:lvl1pPr>
          </a:lstStyle>
          <a:p>
            <a:pPr>
              <a:defRPr/>
            </a:pPr>
            <a:fld id="{716821ED-0249-4AEE-94BB-C4658FDE27AD}" type="slidenum">
              <a:rPr lang="en-US" altLang="zh-CN"/>
              <a:pPr>
                <a:defRPr/>
              </a:pPr>
              <a:t>‹#›</a:t>
            </a:fld>
            <a:endParaRPr lang="en-US" altLang="zh-CN"/>
          </a:p>
        </p:txBody>
      </p:sp>
    </p:spTree>
    <p:extLst>
      <p:ext uri="{BB962C8B-B14F-4D97-AF65-F5344CB8AC3E}">
        <p14:creationId xmlns:p14="http://schemas.microsoft.com/office/powerpoint/2010/main" val="2841180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539750"/>
            <a:ext cx="4851400" cy="528638"/>
          </a:xfrm>
        </p:spPr>
        <p:txBody>
          <a:bodyPr/>
          <a:lstStyle/>
          <a:p>
            <a:r>
              <a:rPr lang="zh-CN" altLang="en-US"/>
              <a:t>单击此处编辑母版标题样式</a:t>
            </a:r>
          </a:p>
        </p:txBody>
      </p:sp>
      <p:sp>
        <p:nvSpPr>
          <p:cNvPr id="3" name="内容占位符 2"/>
          <p:cNvSpPr>
            <a:spLocks noGrp="1"/>
          </p:cNvSpPr>
          <p:nvPr>
            <p:ph sz="quarter" idx="1"/>
          </p:nvPr>
        </p:nvSpPr>
        <p:spPr>
          <a:xfrm>
            <a:off x="6858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116474E1-97DF-4ACC-8E4B-A59EB20DAB60}" type="slidenum">
              <a:rPr lang="en-US" altLang="zh-CN"/>
              <a:pPr>
                <a:defRPr/>
              </a:pPr>
              <a:t>‹#›</a:t>
            </a:fld>
            <a:endParaRPr lang="en-US" altLang="zh-CN"/>
          </a:p>
        </p:txBody>
      </p:sp>
    </p:spTree>
    <p:extLst>
      <p:ext uri="{BB962C8B-B14F-4D97-AF65-F5344CB8AC3E}">
        <p14:creationId xmlns:p14="http://schemas.microsoft.com/office/powerpoint/2010/main" val="308823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4E3568F1-69EC-4044-8323-C77F63F88593}" type="slidenum">
              <a:rPr lang="en-US" altLang="zh-CN"/>
              <a:pPr>
                <a:defRPr/>
              </a:pPr>
              <a:t>‹#›</a:t>
            </a:fld>
            <a:endParaRPr lang="en-US" altLang="zh-CN"/>
          </a:p>
        </p:txBody>
      </p:sp>
    </p:spTree>
    <p:extLst>
      <p:ext uri="{BB962C8B-B14F-4D97-AF65-F5344CB8AC3E}">
        <p14:creationId xmlns:p14="http://schemas.microsoft.com/office/powerpoint/2010/main" val="31475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DF05CA94-1594-49AD-AAC6-A8E860E24D39}" type="slidenum">
              <a:rPr lang="en-US" altLang="zh-CN"/>
              <a:pPr>
                <a:defRPr/>
              </a:pPr>
              <a:t>‹#›</a:t>
            </a:fld>
            <a:endParaRPr lang="en-US" altLang="zh-CN"/>
          </a:p>
        </p:txBody>
      </p:sp>
    </p:spTree>
    <p:extLst>
      <p:ext uri="{BB962C8B-B14F-4D97-AF65-F5344CB8AC3E}">
        <p14:creationId xmlns:p14="http://schemas.microsoft.com/office/powerpoint/2010/main" val="244114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74625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4625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43C55D75-D948-4782-AB49-0303EE4B27B9}" type="slidenum">
              <a:rPr lang="en-US" altLang="zh-CN"/>
              <a:pPr>
                <a:defRPr/>
              </a:pPr>
              <a:t>‹#›</a:t>
            </a:fld>
            <a:endParaRPr lang="en-US" altLang="zh-CN"/>
          </a:p>
        </p:txBody>
      </p:sp>
    </p:spTree>
    <p:extLst>
      <p:ext uri="{BB962C8B-B14F-4D97-AF65-F5344CB8AC3E}">
        <p14:creationId xmlns:p14="http://schemas.microsoft.com/office/powerpoint/2010/main" val="116087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AF929069-F25E-4FE1-A5B4-FFC0AE3E50E5}" type="slidenum">
              <a:rPr lang="en-US" altLang="zh-CN"/>
              <a:pPr>
                <a:defRPr/>
              </a:pPr>
              <a:t>‹#›</a:t>
            </a:fld>
            <a:endParaRPr lang="en-US" altLang="zh-CN"/>
          </a:p>
        </p:txBody>
      </p:sp>
    </p:spTree>
    <p:extLst>
      <p:ext uri="{BB962C8B-B14F-4D97-AF65-F5344CB8AC3E}">
        <p14:creationId xmlns:p14="http://schemas.microsoft.com/office/powerpoint/2010/main" val="140452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D00F2BE0-EFCF-4F33-9148-643719399465}" type="slidenum">
              <a:rPr lang="en-US" altLang="zh-CN"/>
              <a:pPr>
                <a:defRPr/>
              </a:pPr>
              <a:t>‹#›</a:t>
            </a:fld>
            <a:endParaRPr lang="en-US" altLang="zh-CN"/>
          </a:p>
        </p:txBody>
      </p:sp>
    </p:spTree>
    <p:extLst>
      <p:ext uri="{BB962C8B-B14F-4D97-AF65-F5344CB8AC3E}">
        <p14:creationId xmlns:p14="http://schemas.microsoft.com/office/powerpoint/2010/main" val="207910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fld id="{49475F4A-78C6-4BD7-81ED-048297716A12}" type="slidenum">
              <a:rPr lang="en-US" altLang="zh-CN"/>
              <a:pPr>
                <a:defRPr/>
              </a:pPr>
              <a:t>‹#›</a:t>
            </a:fld>
            <a:endParaRPr lang="en-US" altLang="zh-CN"/>
          </a:p>
        </p:txBody>
      </p:sp>
    </p:spTree>
    <p:extLst>
      <p:ext uri="{BB962C8B-B14F-4D97-AF65-F5344CB8AC3E}">
        <p14:creationId xmlns:p14="http://schemas.microsoft.com/office/powerpoint/2010/main" val="107941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3AD1CB23-FA98-44B0-B506-0F6969E63703}" type="slidenum">
              <a:rPr lang="en-US" altLang="zh-CN"/>
              <a:pPr>
                <a:defRPr/>
              </a:pPr>
              <a:t>‹#›</a:t>
            </a:fld>
            <a:endParaRPr lang="en-US" altLang="zh-CN"/>
          </a:p>
        </p:txBody>
      </p:sp>
    </p:spTree>
    <p:extLst>
      <p:ext uri="{BB962C8B-B14F-4D97-AF65-F5344CB8AC3E}">
        <p14:creationId xmlns:p14="http://schemas.microsoft.com/office/powerpoint/2010/main" val="387630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D5CEB39F-4581-4BD2-87AF-501641D25E49}" type="slidenum">
              <a:rPr lang="en-US" altLang="zh-CN"/>
              <a:pPr>
                <a:defRPr/>
              </a:pPr>
              <a:t>‹#›</a:t>
            </a:fld>
            <a:endParaRPr lang="en-US" altLang="zh-CN"/>
          </a:p>
        </p:txBody>
      </p:sp>
    </p:spTree>
    <p:extLst>
      <p:ext uri="{BB962C8B-B14F-4D97-AF65-F5344CB8AC3E}">
        <p14:creationId xmlns:p14="http://schemas.microsoft.com/office/powerpoint/2010/main" val="403555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浅图"/>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5" y="549275"/>
            <a:ext cx="9115425" cy="6302375"/>
          </a:xfrm>
          <a:prstGeom prst="rect">
            <a:avLst/>
          </a:prstGeom>
          <a:solidFill>
            <a:schemeClr val="accent1"/>
          </a:solidFill>
          <a:ln w="9525">
            <a:solidFill>
              <a:srgbClr val="B2B2B2"/>
            </a:solidFill>
            <a:miter lim="800000"/>
            <a:headEnd/>
            <a:tailEnd/>
          </a:ln>
        </p:spPr>
      </p:pic>
      <p:sp>
        <p:nvSpPr>
          <p:cNvPr id="78855" name="Rectangle 7"/>
          <p:cNvSpPr>
            <a:spLocks noGrp="1" noChangeArrowheads="1"/>
          </p:cNvSpPr>
          <p:nvPr>
            <p:ph type="dt" sz="half" idx="2"/>
          </p:nvPr>
        </p:nvSpPr>
        <p:spPr bwMode="auto">
          <a:xfrm>
            <a:off x="6858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effectLst/>
                <a:latin typeface="+mn-lt"/>
                <a:ea typeface="宋体" pitchFamily="2" charset="-122"/>
              </a:defRPr>
            </a:lvl1pPr>
          </a:lstStyle>
          <a:p>
            <a:pPr>
              <a:defRPr/>
            </a:pPr>
            <a:endParaRPr lang="en-US" altLang="zh-CN"/>
          </a:p>
        </p:txBody>
      </p:sp>
      <p:sp>
        <p:nvSpPr>
          <p:cNvPr id="78856" name="Rectangle 8"/>
          <p:cNvSpPr>
            <a:spLocks noGrp="1" noChangeArrowheads="1"/>
          </p:cNvSpPr>
          <p:nvPr>
            <p:ph type="ftr" sz="quarter" idx="3"/>
          </p:nvPr>
        </p:nvSpPr>
        <p:spPr bwMode="auto">
          <a:xfrm>
            <a:off x="3124200" y="62420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solidFill>
                  <a:schemeClr val="tx1"/>
                </a:solidFill>
                <a:effectLst/>
                <a:latin typeface="+mn-lt"/>
                <a:ea typeface="宋体" pitchFamily="2" charset="-122"/>
              </a:defRPr>
            </a:lvl1pPr>
          </a:lstStyle>
          <a:p>
            <a:pPr>
              <a:defRPr/>
            </a:pPr>
            <a:endParaRPr lang="en-US" altLang="zh-CN"/>
          </a:p>
        </p:txBody>
      </p:sp>
      <p:sp>
        <p:nvSpPr>
          <p:cNvPr id="78857" name="Rectangle 9"/>
          <p:cNvSpPr>
            <a:spLocks noGrp="1" noChangeArrowheads="1"/>
          </p:cNvSpPr>
          <p:nvPr>
            <p:ph type="sldNum" sz="quarter" idx="4"/>
          </p:nvPr>
        </p:nvSpPr>
        <p:spPr bwMode="auto">
          <a:xfrm>
            <a:off x="65532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solidFill>
                  <a:srgbClr val="0000CC"/>
                </a:solidFill>
                <a:latin typeface="Times New Roman" panose="02020603050405020304" pitchFamily="18" charset="0"/>
                <a:ea typeface="宋体" panose="02010600030101010101" pitchFamily="2" charset="-122"/>
              </a:defRPr>
            </a:lvl1pPr>
          </a:lstStyle>
          <a:p>
            <a:pPr>
              <a:defRPr/>
            </a:pPr>
            <a:fld id="{6F41C399-74B8-4EDA-8A4D-316E32B9EB5D}" type="slidenum">
              <a:rPr lang="en-US" altLang="zh-CN"/>
              <a:pPr>
                <a:defRPr/>
              </a:pPr>
              <a:t>‹#›</a:t>
            </a:fld>
            <a:endParaRPr lang="en-US" altLang="zh-CN"/>
          </a:p>
        </p:txBody>
      </p:sp>
      <p:sp>
        <p:nvSpPr>
          <p:cNvPr id="1030" name="Rectangle 17"/>
          <p:cNvSpPr>
            <a:spLocks noGrp="1" noChangeArrowheads="1"/>
          </p:cNvSpPr>
          <p:nvPr>
            <p:ph type="body" idx="1"/>
          </p:nvPr>
        </p:nvSpPr>
        <p:spPr bwMode="auto">
          <a:xfrm>
            <a:off x="685800" y="1746250"/>
            <a:ext cx="7772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8853" name="Rectangle 5"/>
          <p:cNvSpPr>
            <a:spLocks noGrp="1" noChangeAspect="1" noChangeArrowheads="1"/>
          </p:cNvSpPr>
          <p:nvPr>
            <p:ph type="title"/>
          </p:nvPr>
        </p:nvSpPr>
        <p:spPr bwMode="auto">
          <a:xfrm>
            <a:off x="0" y="539750"/>
            <a:ext cx="4851400" cy="528638"/>
          </a:xfrm>
          <a:prstGeom prst="rect">
            <a:avLst/>
          </a:prstGeom>
          <a:solidFill>
            <a:srgbClr val="FF6600"/>
          </a:solidFill>
          <a:ln w="9525">
            <a:solidFill>
              <a:srgbClr val="FF6600"/>
            </a:solidFill>
            <a:miter lim="800000"/>
            <a:headEnd/>
            <a:tailEnd/>
          </a:ln>
          <a:effectLst/>
        </p:spPr>
        <p:txBody>
          <a:bodyPr vert="horz" wrap="none" lIns="288000" tIns="45720" rIns="288000" bIns="45720" numCol="1" anchor="ctr" anchorCtr="0" compatLnSpc="1">
            <a:prstTxWarp prst="textNoShape">
              <a:avLst/>
            </a:prstTxWarp>
            <a:spAutoFit/>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858"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Lst>
  <p:hf hdr="0" ftr="0" dt="0"/>
  <p:txStyles>
    <p:titleStyle>
      <a:lvl1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2pPr>
      <a:lvl3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3pPr>
      <a:lvl4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4pPr>
      <a:lvl5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5pPr>
      <a:lvl6pPr marL="4572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6pPr>
      <a:lvl7pPr marL="9144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7pPr>
      <a:lvl8pPr marL="13716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8pPr>
      <a:lvl9pPr marL="18288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8116" name="Rectangle 4"/>
          <p:cNvSpPr>
            <a:spLocks noGrp="1" noChangeArrowheads="1"/>
          </p:cNvSpPr>
          <p:nvPr>
            <p:ph type="ctrTitle"/>
          </p:nvPr>
        </p:nvSpPr>
        <p:spPr>
          <a:xfrm>
            <a:off x="178593" y="915334"/>
            <a:ext cx="8786813" cy="1938992"/>
          </a:xfrm>
        </p:spPr>
        <p:txBody>
          <a:bodyPr/>
          <a:lstStyle/>
          <a:p>
            <a:pPr>
              <a:defRPr/>
            </a:pPr>
            <a:br>
              <a:rPr lang="en-US" altLang="zh-CN" sz="4000" u="sng" dirty="0">
                <a:effectLst/>
              </a:rPr>
            </a:br>
            <a:r>
              <a:rPr lang="zh-CN" altLang="en-US" sz="4000" u="sng" dirty="0">
                <a:effectLst/>
              </a:rPr>
              <a:t>无线区块链系统中共识算法的研究</a:t>
            </a:r>
            <a:br>
              <a:rPr lang="en-US" altLang="zh-CN" sz="4000" u="sng" dirty="0">
                <a:effectLst/>
              </a:rPr>
            </a:br>
            <a:endParaRPr lang="en-US" altLang="zh-CN" sz="4000" dirty="0">
              <a:latin typeface="黑体" pitchFamily="2" charset="-122"/>
            </a:endParaRPr>
          </a:p>
        </p:txBody>
      </p:sp>
      <p:sp>
        <p:nvSpPr>
          <p:cNvPr id="5123" name="Rectangle 5"/>
          <p:cNvSpPr>
            <a:spLocks noGrp="1" noChangeArrowheads="1"/>
          </p:cNvSpPr>
          <p:nvPr>
            <p:ph type="subTitle" idx="1"/>
          </p:nvPr>
        </p:nvSpPr>
        <p:spPr>
          <a:xfrm>
            <a:off x="0" y="4929188"/>
            <a:ext cx="4824413" cy="1655762"/>
          </a:xfrm>
        </p:spPr>
        <p:txBody>
          <a:bodyPr/>
          <a:lstStyle/>
          <a:p>
            <a:endParaRPr lang="en-US" altLang="zh-CN"/>
          </a:p>
          <a:p>
            <a:endParaRPr lang="en-US" altLang="zh-CN"/>
          </a:p>
        </p:txBody>
      </p:sp>
      <p:sp>
        <p:nvSpPr>
          <p:cNvPr id="8" name="副标题 2"/>
          <p:cNvSpPr txBox="1">
            <a:spLocks/>
          </p:cNvSpPr>
          <p:nvPr/>
        </p:nvSpPr>
        <p:spPr bwMode="auto">
          <a:xfrm>
            <a:off x="1403350" y="3640138"/>
            <a:ext cx="7143750" cy="2159000"/>
          </a:xfrm>
          <a:prstGeom prst="rect">
            <a:avLst/>
          </a:prstGeom>
          <a:noFill/>
          <a:ln w="9525">
            <a:noFill/>
            <a:miter lim="800000"/>
            <a:headEnd/>
            <a:tailEnd/>
          </a:ln>
        </p:spPr>
        <p:txBody>
          <a:bodyPr/>
          <a:lstStyle/>
          <a:p>
            <a:pPr eaLnBrk="1" hangingPunct="1">
              <a:lnSpc>
                <a:spcPts val="3000"/>
              </a:lnSpc>
              <a:spcBef>
                <a:spcPct val="20000"/>
              </a:spcBef>
              <a:buClr>
                <a:schemeClr val="hlink"/>
              </a:buClr>
              <a:buFont typeface="Arial" charset="0"/>
              <a:buNone/>
              <a:defRPr/>
            </a:pPr>
            <a:r>
              <a:rPr lang="zh-CN" altLang="en-US" sz="2800" kern="0" dirty="0">
                <a:solidFill>
                  <a:srgbClr val="000066"/>
                </a:solidFill>
                <a:latin typeface="+mn-ea"/>
                <a:ea typeface="+mn-ea"/>
              </a:rPr>
              <a:t>报 告 人：张利</a:t>
            </a:r>
            <a:endParaRPr lang="en-US" altLang="zh-CN" sz="2800" kern="0" dirty="0">
              <a:solidFill>
                <a:srgbClr val="000066"/>
              </a:solidFill>
              <a:latin typeface="+mn-ea"/>
              <a:ea typeface="+mn-ea"/>
            </a:endParaRPr>
          </a:p>
          <a:p>
            <a:pPr eaLnBrk="1" hangingPunct="1">
              <a:lnSpc>
                <a:spcPct val="90000"/>
              </a:lnSpc>
              <a:spcBef>
                <a:spcPct val="20000"/>
              </a:spcBef>
              <a:buClr>
                <a:schemeClr val="hlink"/>
              </a:buClr>
              <a:buFont typeface="Arial" charset="0"/>
              <a:buNone/>
              <a:defRPr/>
            </a:pPr>
            <a:r>
              <a:rPr lang="zh-CN" altLang="en-US" sz="2800" kern="0" dirty="0">
                <a:solidFill>
                  <a:srgbClr val="000066"/>
                </a:solidFill>
                <a:latin typeface="+mn-ea"/>
                <a:ea typeface="+mn-ea"/>
              </a:rPr>
              <a:t>指导老师：姚郑</a:t>
            </a:r>
            <a:r>
              <a:rPr lang="en-US" altLang="zh-CN" sz="2800" kern="0" dirty="0">
                <a:solidFill>
                  <a:srgbClr val="000066"/>
                </a:solidFill>
                <a:latin typeface="+mn-ea"/>
                <a:ea typeface="+mn-ea"/>
              </a:rPr>
              <a:t>/</a:t>
            </a:r>
            <a:r>
              <a:rPr lang="zh-CN" altLang="en-US" sz="2800" kern="0" dirty="0">
                <a:solidFill>
                  <a:srgbClr val="000066"/>
                </a:solidFill>
                <a:latin typeface="+mn-ea"/>
                <a:ea typeface="+mn-ea"/>
              </a:rPr>
              <a:t>张宝贤  教授</a:t>
            </a:r>
            <a:endParaRPr lang="en-US" altLang="zh-CN" sz="2800" kern="0" dirty="0">
              <a:solidFill>
                <a:srgbClr val="000066"/>
              </a:solidFill>
              <a:latin typeface="+mn-ea"/>
              <a:ea typeface="+mn-ea"/>
            </a:endParaRPr>
          </a:p>
        </p:txBody>
      </p:sp>
    </p:spTree>
  </p:cSld>
  <p:clrMapOvr>
    <a:masterClrMapping/>
  </p:clrMapOvr>
  <p:transition advTm="139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mc:AlternateContent xmlns:mc="http://schemas.openxmlformats.org/markup-compatibility/2006" xmlns:a14="http://schemas.microsoft.com/office/drawing/2010/main">
        <mc:Choice Requires="a14">
          <p:sp>
            <p:nvSpPr>
              <p:cNvPr id="17411" name="内容占位符 2"/>
              <p:cNvSpPr>
                <a:spLocks noGrp="1"/>
              </p:cNvSpPr>
              <p:nvPr>
                <p:ph idx="1"/>
              </p:nvPr>
            </p:nvSpPr>
            <p:spPr>
              <a:xfrm>
                <a:off x="357188" y="860425"/>
                <a:ext cx="8429625" cy="2424113"/>
              </a:xfrm>
            </p:spPr>
            <p:txBody>
              <a:bodyPr/>
              <a:lstStyle/>
              <a:p>
                <a:pPr>
                  <a:spcBef>
                    <a:spcPts val="600"/>
                  </a:spcBef>
                  <a:spcAft>
                    <a:spcPts val="600"/>
                  </a:spcAft>
                  <a:buFont typeface="Wingdings" panose="05000000000000000000" pitchFamily="2" charset="2"/>
                  <a:buChar char="n"/>
                </a:pPr>
                <a:r>
                  <a:rPr lang="zh-CN" altLang="en-US" dirty="0"/>
                  <a:t>基于权益证明的共识算法</a:t>
                </a:r>
                <a:endParaRPr lang="en-US" altLang="zh-CN" dirty="0"/>
              </a:p>
              <a:p>
                <a:pPr lvl="1">
                  <a:spcBef>
                    <a:spcPts val="600"/>
                  </a:spcBef>
                  <a:spcAft>
                    <a:spcPts val="600"/>
                  </a:spcAft>
                  <a:buSzPct val="100000"/>
                </a:pPr>
                <a:r>
                  <a:rPr lang="zh-CN" altLang="en-US" dirty="0"/>
                  <a:t>权益证明</a:t>
                </a:r>
                <a:endParaRPr lang="en-US" altLang="zh-CN" dirty="0"/>
              </a:p>
              <a:p>
                <a:pPr lvl="2">
                  <a:spcBef>
                    <a:spcPts val="600"/>
                  </a:spcBef>
                  <a:spcAft>
                    <a:spcPts val="600"/>
                  </a:spcAft>
                </a:pPr>
                <a:r>
                  <a:rPr lang="zh-CN" altLang="en-US" dirty="0">
                    <a:solidFill>
                      <a:schemeClr val="tx1"/>
                    </a:solidFill>
                  </a:rPr>
                  <a:t>权益</a:t>
                </a:r>
                <a:r>
                  <a:rPr lang="en-US" altLang="zh-CN" dirty="0">
                    <a:solidFill>
                      <a:schemeClr val="tx1"/>
                    </a:solidFill>
                  </a:rPr>
                  <a:t>(Stake)</a:t>
                </a:r>
                <a:r>
                  <a:rPr lang="zh-CN" altLang="en-US" dirty="0">
                    <a:solidFill>
                      <a:schemeClr val="tx1"/>
                    </a:solidFill>
                  </a:rPr>
                  <a:t>：系统中的每个参与节点都持有一定数量的代币</a:t>
                </a:r>
                <a:endParaRPr lang="en-US" altLang="zh-CN" dirty="0">
                  <a:solidFill>
                    <a:schemeClr val="tx1"/>
                  </a:solidFill>
                </a:endParaRPr>
              </a:p>
              <a:p>
                <a:pPr lvl="2">
                  <a:spcBef>
                    <a:spcPts val="600"/>
                  </a:spcBef>
                  <a:spcAft>
                    <a:spcPts val="600"/>
                  </a:spcAft>
                </a:pPr>
                <a:r>
                  <a:rPr lang="zh-CN" altLang="en-US" dirty="0">
                    <a:solidFill>
                      <a:schemeClr val="tx1"/>
                    </a:solidFill>
                  </a:rPr>
                  <a:t>币龄</a:t>
                </a:r>
                <a:r>
                  <a:rPr lang="en-US" altLang="zh-CN" dirty="0">
                    <a:solidFill>
                      <a:schemeClr val="tx1"/>
                    </a:solidFill>
                  </a:rPr>
                  <a:t>(Coinage)</a:t>
                </a:r>
                <a:r>
                  <a:rPr lang="zh-CN" altLang="en-US" dirty="0">
                    <a:solidFill>
                      <a:schemeClr val="tx1"/>
                    </a:solidFill>
                  </a:rPr>
                  <a:t>：节点的币龄是代币数量与持币的天数的乘积</a:t>
                </a:r>
                <a:endParaRPr lang="en-US" altLang="zh-CN" dirty="0">
                  <a:solidFill>
                    <a:schemeClr val="tx1"/>
                  </a:solidFill>
                </a:endParaRPr>
              </a:p>
              <a:p>
                <a:pPr marL="914400" lvl="2"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1600" b="0" i="1" dirty="0" smtClean="0">
                          <a:solidFill>
                            <a:schemeClr val="tx1"/>
                          </a:solidFill>
                          <a:latin typeface="Cambria Math" panose="02040503050406030204" pitchFamily="18" charset="0"/>
                        </a:rPr>
                        <m:t>𝑉𝑎𝑙𝑢𝑒</m:t>
                      </m:r>
                      <m:r>
                        <a:rPr lang="en-US" altLang="zh-CN" sz="1600" b="0" i="1" dirty="0" smtClean="0">
                          <a:solidFill>
                            <a:schemeClr val="tx1"/>
                          </a:solidFill>
                          <a:latin typeface="Cambria Math" panose="02040503050406030204" pitchFamily="18" charset="0"/>
                        </a:rPr>
                        <m:t> = </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r>
                        <a:rPr lang="en-US" altLang="zh-CN" sz="1600" b="0" i="1" dirty="0" smtClean="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d>
                        <m:dPr>
                          <m:begChr m:val="（"/>
                          <m:endChr m:val="）"/>
                          <m:ctrlPr>
                            <a:rPr lang="zh-CN" altLang="en-US" sz="1600" b="0" i="1" dirty="0">
                              <a:solidFill>
                                <a:schemeClr val="tx1"/>
                              </a:solidFill>
                              <a:latin typeface="Cambria Math" panose="02040503050406030204" pitchFamily="18" charset="0"/>
                            </a:rPr>
                          </m:ctrlPr>
                        </m:dPr>
                        <m:e>
                          <m:r>
                            <a:rPr lang="en-US" altLang="zh-CN" sz="1600" b="0" i="1" dirty="0" smtClean="0">
                              <a:solidFill>
                                <a:schemeClr val="tx1"/>
                              </a:solidFill>
                              <a:latin typeface="Cambria Math" panose="02040503050406030204" pitchFamily="18" charset="0"/>
                            </a:rPr>
                            <m:t>𝑀𝑒𝑟𝑘𝑒𝑙</m:t>
                          </m:r>
                          <m:r>
                            <a:rPr lang="en-US" altLang="zh-CN" sz="1600" b="0" i="1" dirty="0" smtClean="0">
                              <a:solidFill>
                                <a:schemeClr val="tx1"/>
                              </a:solidFill>
                              <a:latin typeface="Cambria Math" panose="02040503050406030204" pitchFamily="18" charset="0"/>
                            </a:rPr>
                            <m:t> </m:t>
                          </m:r>
                          <m:r>
                            <m:rPr>
                              <m:sty m:val="p"/>
                            </m:rPr>
                            <a:rPr lang="en-US" altLang="zh-CN" sz="1600" i="1" dirty="0">
                              <a:solidFill>
                                <a:schemeClr val="tx1"/>
                              </a:solidFill>
                              <a:latin typeface="Cambria Math" panose="02040503050406030204" pitchFamily="18" charset="0"/>
                            </a:rPr>
                            <m:t>Root</m:t>
                          </m:r>
                        </m:e>
                      </m:d>
                      <m:r>
                        <a:rPr lang="en-US" altLang="zh-CN" sz="1600" b="0" i="1" dirty="0" smtClean="0">
                          <a:solidFill>
                            <a:schemeClr val="tx1"/>
                          </a:solidFill>
                          <a:latin typeface="Cambria Math" panose="02040503050406030204" pitchFamily="18" charset="0"/>
                        </a:rPr>
                        <m:t>)&lt;</m:t>
                      </m:r>
                      <m:r>
                        <a:rPr lang="en-US" altLang="zh-CN" sz="1600" b="0" i="1" dirty="0" smtClean="0">
                          <a:solidFill>
                            <a:schemeClr val="tx1"/>
                          </a:solidFill>
                          <a:latin typeface="Cambria Math" panose="02040503050406030204" pitchFamily="18" charset="0"/>
                        </a:rPr>
                        <m:t>𝑉𝑎𝑙𝑢</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𝑒</m:t>
                          </m:r>
                        </m:e>
                        <m:sub>
                          <m:r>
                            <a:rPr lang="en-US" altLang="zh-CN" sz="1600" b="0" i="1" dirty="0" smtClean="0">
                              <a:solidFill>
                                <a:schemeClr val="tx1"/>
                              </a:solidFill>
                              <a:latin typeface="Cambria Math" panose="02040503050406030204" pitchFamily="18" charset="0"/>
                            </a:rPr>
                            <m:t>𝑇𝑎𝑟𝑔𝑒𝑡</m:t>
                          </m:r>
                        </m:sub>
                      </m:sSub>
                      <m:r>
                        <a:rPr lang="en-US" altLang="zh-CN" sz="1600" b="0" i="1" dirty="0" smtClean="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𝐶𝑜𝑖𝑛𝑎𝑔𝑒</m:t>
                      </m:r>
                    </m:oMath>
                  </m:oMathPara>
                </a14:m>
                <a:endParaRPr lang="en-US" altLang="zh-CN" sz="1600" dirty="0">
                  <a:solidFill>
                    <a:schemeClr val="tx1"/>
                  </a:solidFill>
                </a:endParaRPr>
              </a:p>
              <a:p>
                <a:pPr lvl="1">
                  <a:spcBef>
                    <a:spcPts val="600"/>
                  </a:spcBef>
                  <a:spcAft>
                    <a:spcPts val="600"/>
                  </a:spcAft>
                  <a:buSzPct val="100000"/>
                </a:pPr>
                <a:r>
                  <a:rPr lang="zh-CN" altLang="en-US" dirty="0"/>
                  <a:t>基于权益证明的共识算法</a:t>
                </a:r>
                <a:endParaRPr lang="en-US" altLang="zh-CN" dirty="0"/>
              </a:p>
              <a:p>
                <a:pPr lvl="2">
                  <a:spcBef>
                    <a:spcPts val="600"/>
                  </a:spcBef>
                  <a:spcAft>
                    <a:spcPts val="600"/>
                  </a:spcAft>
                </a:pPr>
                <a:endParaRPr lang="en-US" altLang="zh-CN" b="1" dirty="0">
                  <a:solidFill>
                    <a:schemeClr val="tx1"/>
                  </a:solidFill>
                </a:endParaRPr>
              </a:p>
              <a:p>
                <a:pPr marL="0" indent="0">
                  <a:buFont typeface="Wingdings" panose="05000000000000000000" pitchFamily="2" charset="2"/>
                  <a:buNone/>
                </a:pPr>
                <a:endParaRPr lang="en-US" altLang="zh-CN" dirty="0"/>
              </a:p>
            </p:txBody>
          </p:sp>
        </mc:Choice>
        <mc:Fallback xmlns="">
          <p:sp>
            <p:nvSpPr>
              <p:cNvPr id="17411" name="内容占位符 2"/>
              <p:cNvSpPr>
                <a:spLocks noGrp="1" noRot="1" noChangeAspect="1" noMove="1" noResize="1" noEditPoints="1" noAdjustHandles="1" noChangeArrowheads="1" noChangeShapeType="1" noTextEdit="1"/>
              </p:cNvSpPr>
              <p:nvPr>
                <p:ph idx="1"/>
              </p:nvPr>
            </p:nvSpPr>
            <p:spPr>
              <a:xfrm>
                <a:off x="357188" y="860425"/>
                <a:ext cx="8429625" cy="2424113"/>
              </a:xfrm>
              <a:blipFill>
                <a:blip r:embed="rId3"/>
                <a:stretch>
                  <a:fillRect l="-1302" t="-3266" b="-21106"/>
                </a:stretch>
              </a:blipFill>
            </p:spPr>
            <p:txBody>
              <a:bodyPr/>
              <a:lstStyle/>
              <a:p>
                <a:r>
                  <a:rPr lang="zh-CN" altLang="en-US">
                    <a:noFill/>
                  </a:rPr>
                  <a:t> </a:t>
                </a:r>
              </a:p>
            </p:txBody>
          </p:sp>
        </mc:Fallback>
      </mc:AlternateContent>
      <p:sp>
        <p:nvSpPr>
          <p:cNvPr id="17412" name="灯片编号占位符 3"/>
          <p:cNvSpPr>
            <a:spLocks noGrp="1"/>
          </p:cNvSpPr>
          <p:nvPr>
            <p:ph type="sldNum" sz="quarter" idx="12"/>
          </p:nvPr>
        </p:nvSpPr>
        <p:spPr>
          <a:xfrm>
            <a:off x="7201965"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10</a:t>
            </a:fld>
            <a:endParaRPr lang="en-US" altLang="zh-CN" sz="140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8" name="Picture 2">
            <a:extLst>
              <a:ext uri="{FF2B5EF4-FFF2-40B4-BE49-F238E27FC236}">
                <a16:creationId xmlns:a16="http://schemas.microsoft.com/office/drawing/2014/main" id="{B125CF1E-7C62-4B30-8A35-3EBE75397F7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6096" y="3284538"/>
            <a:ext cx="3822576" cy="295751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B0FB3F89-EF61-48AF-B57C-76419EA43F9A}"/>
              </a:ext>
            </a:extLst>
          </p:cNvPr>
          <p:cNvSpPr/>
          <p:nvPr/>
        </p:nvSpPr>
        <p:spPr bwMode="auto">
          <a:xfrm>
            <a:off x="363544" y="3765326"/>
            <a:ext cx="5508612" cy="276001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1143000" lvl="2" indent="-228600">
              <a:spcBef>
                <a:spcPts val="600"/>
              </a:spcBef>
              <a:spcAft>
                <a:spcPts val="600"/>
              </a:spcAft>
              <a:buClr>
                <a:schemeClr val="folHlink"/>
              </a:buClr>
              <a:buSzPct val="50000"/>
              <a:buFont typeface="Wingdings" panose="05000000000000000000" pitchFamily="2" charset="2"/>
              <a:buChar char="n"/>
            </a:pPr>
            <a:r>
              <a:rPr lang="zh-CN" altLang="en-US" sz="2000" b="0" dirty="0">
                <a:solidFill>
                  <a:schemeClr val="tx1"/>
                </a:solidFill>
                <a:latin typeface="+mn-lt"/>
                <a:ea typeface="楷体_GB2312" pitchFamily="49" charset="-122"/>
              </a:rPr>
              <a:t>区块链系统中节点根据持有的代币数量和时间获得出块权限，持有代币数量和天数越多则获得奖励越多。</a:t>
            </a:r>
            <a:endParaRPr lang="en-US" altLang="zh-CN" sz="2000" b="0" dirty="0">
              <a:solidFill>
                <a:schemeClr val="tx1"/>
              </a:solidFill>
              <a:latin typeface="+mn-lt"/>
              <a:ea typeface="楷体_GB2312" pitchFamily="49" charset="-122"/>
            </a:endParaRPr>
          </a:p>
          <a:p>
            <a:pPr marL="1143000" lvl="2" indent="-228600">
              <a:spcBef>
                <a:spcPts val="600"/>
              </a:spcBef>
              <a:spcAft>
                <a:spcPts val="600"/>
              </a:spcAft>
              <a:buClr>
                <a:schemeClr val="folHlink"/>
              </a:buClr>
              <a:buSzPct val="50000"/>
              <a:buFont typeface="Wingdings" panose="05000000000000000000" pitchFamily="2" charset="2"/>
              <a:buChar char="n"/>
            </a:pPr>
            <a:r>
              <a:rPr lang="zh-CN" altLang="en-US" sz="2000" b="0" dirty="0">
                <a:solidFill>
                  <a:schemeClr val="tx1"/>
                </a:solidFill>
                <a:latin typeface="+mn-lt"/>
                <a:ea typeface="楷体_GB2312" pitchFamily="49" charset="-122"/>
              </a:rPr>
              <a:t>节点获得出块权限后立即打包交易生成区块，并广播区块到全网。区块被确认之后会获得奖励（利息）。</a:t>
            </a:r>
            <a:endParaRPr lang="en-US" altLang="zh-CN" sz="2000" b="0" dirty="0">
              <a:solidFill>
                <a:schemeClr val="tx1"/>
              </a:solidFill>
              <a:latin typeface="+mn-lt"/>
              <a:ea typeface="楷体_GB2312" pitchFamily="49" charset="-122"/>
            </a:endParaRPr>
          </a:p>
          <a:p>
            <a:pPr marL="1143000" lvl="2" indent="-228600">
              <a:spcBef>
                <a:spcPts val="600"/>
              </a:spcBef>
              <a:spcAft>
                <a:spcPts val="600"/>
              </a:spcAft>
              <a:buClr>
                <a:schemeClr val="folHlink"/>
              </a:buClr>
              <a:buSzPct val="50000"/>
              <a:buFont typeface="Wingdings" panose="05000000000000000000" pitchFamily="2" charset="2"/>
              <a:buChar char="n"/>
            </a:pPr>
            <a:r>
              <a:rPr lang="zh-CN" altLang="en-US" sz="2000" b="0" dirty="0">
                <a:solidFill>
                  <a:schemeClr val="tx1"/>
                </a:solidFill>
                <a:latin typeface="+mn-lt"/>
                <a:ea typeface="楷体_GB2312" pitchFamily="49" charset="-122"/>
              </a:rPr>
              <a:t>代表：</a:t>
            </a:r>
            <a:r>
              <a:rPr lang="en-US" altLang="zh-CN" sz="2000" b="0" dirty="0" err="1">
                <a:solidFill>
                  <a:schemeClr val="tx1"/>
                </a:solidFill>
                <a:latin typeface="+mn-lt"/>
                <a:ea typeface="楷体_GB2312" pitchFamily="49" charset="-122"/>
              </a:rPr>
              <a:t>PeerCoin</a:t>
            </a:r>
            <a:r>
              <a:rPr lang="zh-CN" altLang="en-US" sz="2000" b="0" dirty="0">
                <a:solidFill>
                  <a:schemeClr val="tx1"/>
                </a:solidFill>
                <a:latin typeface="+mn-lt"/>
                <a:ea typeface="楷体_GB2312" pitchFamily="49" charset="-122"/>
              </a:rPr>
              <a:t>，</a:t>
            </a:r>
            <a:r>
              <a:rPr lang="en-US" altLang="zh-CN" sz="2000" b="0" dirty="0">
                <a:solidFill>
                  <a:schemeClr val="tx1"/>
                </a:solidFill>
                <a:latin typeface="+mn-lt"/>
                <a:ea typeface="楷体_GB2312" pitchFamily="49" charset="-122"/>
              </a:rPr>
              <a:t>Casper FFG, </a:t>
            </a:r>
            <a:r>
              <a:rPr lang="en-US" altLang="zh-CN" sz="2000" b="0" dirty="0" err="1">
                <a:solidFill>
                  <a:schemeClr val="tx1"/>
                </a:solidFill>
                <a:latin typeface="+mn-lt"/>
                <a:ea typeface="楷体_GB2312" pitchFamily="49" charset="-122"/>
              </a:rPr>
              <a:t>DPoS</a:t>
            </a:r>
            <a:r>
              <a:rPr lang="en-US" altLang="zh-CN" sz="2000" b="0" dirty="0">
                <a:solidFill>
                  <a:schemeClr val="tx1"/>
                </a:solidFill>
                <a:latin typeface="+mn-lt"/>
                <a:ea typeface="楷体_GB2312" pitchFamily="49" charset="-122"/>
              </a:rPr>
              <a:t>, Ouroboros family, Snow White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429625" cy="4797426"/>
          </a:xfrm>
        </p:spPr>
        <p:txBody>
          <a:bodyPr/>
          <a:lstStyle/>
          <a:p>
            <a:pPr>
              <a:spcBef>
                <a:spcPts val="600"/>
              </a:spcBef>
              <a:spcAft>
                <a:spcPts val="600"/>
              </a:spcAft>
              <a:buFont typeface="Wingdings" panose="05000000000000000000" pitchFamily="2" charset="2"/>
              <a:buChar char="n"/>
            </a:pPr>
            <a:r>
              <a:rPr lang="zh-CN" altLang="en-US" dirty="0"/>
              <a:t>混合区块链共识算法</a:t>
            </a:r>
            <a:endParaRPr lang="en-US" altLang="zh-CN" dirty="0"/>
          </a:p>
          <a:p>
            <a:pPr marL="0" indent="0">
              <a:spcBef>
                <a:spcPts val="600"/>
              </a:spcBef>
              <a:spcAft>
                <a:spcPts val="600"/>
              </a:spcAft>
              <a:buNone/>
            </a:pPr>
            <a:r>
              <a:rPr lang="zh-CN" altLang="zh-CN" sz="2400" dirty="0">
                <a:effectLst/>
                <a:ea typeface="宋体" panose="02010600030101010101" pitchFamily="2" charset="-122"/>
                <a:cs typeface="Times New Roman" panose="02020603050405020304" pitchFamily="18" charset="0"/>
              </a:rPr>
              <a:t>混合</a:t>
            </a:r>
            <a:r>
              <a:rPr lang="zh-CN" altLang="en-US" sz="2400" dirty="0">
                <a:effectLst/>
                <a:ea typeface="宋体" panose="02010600030101010101" pitchFamily="2" charset="-122"/>
                <a:cs typeface="Times New Roman" panose="02020603050405020304" pitchFamily="18" charset="0"/>
              </a:rPr>
              <a:t>区块链</a:t>
            </a:r>
            <a:r>
              <a:rPr lang="zh-CN" altLang="zh-CN" sz="2400" dirty="0">
                <a:effectLst/>
                <a:ea typeface="宋体" panose="02010600030101010101" pitchFamily="2" charset="-122"/>
                <a:cs typeface="Times New Roman" panose="02020603050405020304" pitchFamily="18" charset="0"/>
              </a:rPr>
              <a:t>共识算法是将经典分布式一致性算法与区块链共识算法相结合，即采用</a:t>
            </a:r>
            <a:r>
              <a:rPr lang="zh-CN" altLang="en-US" sz="2400" dirty="0">
                <a:ea typeface="宋体" panose="02010600030101010101" pitchFamily="2" charset="-122"/>
                <a:cs typeface="Times New Roman" panose="02020603050405020304" pitchFamily="18" charset="0"/>
              </a:rPr>
              <a:t>工作量证明</a:t>
            </a:r>
            <a:r>
              <a:rPr lang="zh-CN" altLang="zh-CN" sz="2400" dirty="0">
                <a:effectLst/>
                <a:ea typeface="宋体" panose="02010600030101010101" pitchFamily="2" charset="-122"/>
                <a:cs typeface="Times New Roman" panose="02020603050405020304" pitchFamily="18" charset="0"/>
              </a:rPr>
              <a:t>或</a:t>
            </a:r>
            <a:r>
              <a:rPr lang="zh-CN" altLang="en-US" sz="2400" dirty="0">
                <a:effectLst/>
                <a:ea typeface="宋体" panose="02010600030101010101" pitchFamily="2" charset="-122"/>
                <a:cs typeface="Times New Roman" panose="02020603050405020304" pitchFamily="18" charset="0"/>
              </a:rPr>
              <a:t>权益证明</a:t>
            </a:r>
            <a:r>
              <a:rPr lang="zh-CN" altLang="zh-CN" sz="2400" dirty="0">
                <a:effectLst/>
                <a:ea typeface="宋体" panose="02010600030101010101" pitchFamily="2" charset="-122"/>
                <a:cs typeface="Times New Roman" panose="02020603050405020304" pitchFamily="18" charset="0"/>
              </a:rPr>
              <a:t>的方式选举特定的委员会，在委员会内部运行经典分布式共识算法生成区块</a:t>
            </a:r>
            <a:r>
              <a:rPr lang="zh-CN" altLang="en-US" sz="2400" dirty="0">
                <a:effectLst/>
                <a:ea typeface="宋体" panose="02010600030101010101" pitchFamily="2" charset="-122"/>
                <a:cs typeface="Times New Roman" panose="02020603050405020304" pitchFamily="18" charset="0"/>
              </a:rPr>
              <a:t>并对区块达成一致</a:t>
            </a:r>
            <a:r>
              <a:rPr lang="zh-CN" altLang="en-US" sz="2400" dirty="0">
                <a:ea typeface="宋体" panose="02010600030101010101" pitchFamily="2" charset="-122"/>
                <a:cs typeface="Times New Roman" panose="02020603050405020304" pitchFamily="18" charset="0"/>
              </a:rPr>
              <a:t>。</a:t>
            </a:r>
            <a:endParaRPr lang="en-US" altLang="zh-CN" sz="2400" dirty="0">
              <a:effectLst/>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n"/>
            </a:pPr>
            <a:r>
              <a:rPr lang="zh-CN" altLang="en-US" dirty="0"/>
              <a:t>混合区块链共识算法分类</a:t>
            </a:r>
            <a:endParaRPr lang="en-US" altLang="zh-CN" dirty="0"/>
          </a:p>
          <a:p>
            <a:pPr lvl="1">
              <a:spcBef>
                <a:spcPts val="600"/>
              </a:spcBef>
              <a:spcAft>
                <a:spcPts val="600"/>
              </a:spcAft>
              <a:buSzPct val="100000"/>
            </a:pPr>
            <a:r>
              <a:rPr lang="zh-CN" altLang="en-US" sz="2000" dirty="0">
                <a:solidFill>
                  <a:srgbClr val="0000CC"/>
                </a:solidFill>
              </a:rPr>
              <a:t>单一委员会区块链共识算法</a:t>
            </a:r>
            <a:endParaRPr lang="en-US" altLang="zh-CN" sz="2000" dirty="0">
              <a:solidFill>
                <a:srgbClr val="0000CC"/>
              </a:solidFill>
            </a:endParaRPr>
          </a:p>
          <a:p>
            <a:pPr lvl="1">
              <a:spcBef>
                <a:spcPts val="600"/>
              </a:spcBef>
              <a:spcAft>
                <a:spcPts val="600"/>
              </a:spcAft>
              <a:buSzPct val="100000"/>
            </a:pPr>
            <a:r>
              <a:rPr lang="zh-CN" altLang="en-US" sz="2000" dirty="0">
                <a:solidFill>
                  <a:srgbClr val="0000CC"/>
                </a:solidFill>
              </a:rPr>
              <a:t>多委员会区块链共识算法</a:t>
            </a:r>
            <a:endParaRPr lang="en-US" altLang="zh-CN" sz="2000" dirty="0">
              <a:solidFill>
                <a:srgbClr val="0000CC"/>
              </a:solidFill>
            </a:endParaRPr>
          </a:p>
        </p:txBody>
      </p:sp>
      <p:sp>
        <p:nvSpPr>
          <p:cNvPr id="17412" name="灯片编号占位符 3"/>
          <p:cNvSpPr>
            <a:spLocks noGrp="1"/>
          </p:cNvSpPr>
          <p:nvPr>
            <p:ph type="sldNum" sz="quarter" idx="12"/>
          </p:nvPr>
        </p:nvSpPr>
        <p:spPr>
          <a:xfrm>
            <a:off x="7223597"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11</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3735085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679308" cy="5838826"/>
          </a:xfrm>
        </p:spPr>
        <p:txBody>
          <a:bodyPr/>
          <a:lstStyle/>
          <a:p>
            <a:pPr>
              <a:spcBef>
                <a:spcPts val="600"/>
              </a:spcBef>
              <a:spcAft>
                <a:spcPts val="600"/>
              </a:spcAft>
              <a:buFont typeface="Wingdings" panose="05000000000000000000" pitchFamily="2" charset="2"/>
              <a:buChar char="n"/>
            </a:pPr>
            <a:r>
              <a:rPr lang="zh-CN" altLang="en-US" dirty="0"/>
              <a:t>基于单委员会的共识算法</a:t>
            </a:r>
            <a:endParaRPr lang="en-US" altLang="zh-CN" dirty="0"/>
          </a:p>
          <a:p>
            <a:pPr>
              <a:spcBef>
                <a:spcPts val="600"/>
              </a:spcBef>
              <a:spcAft>
                <a:spcPts val="600"/>
              </a:spcAft>
              <a:buSzPct val="100000"/>
              <a:buFont typeface="Wingdings" panose="05000000000000000000" pitchFamily="2" charset="2"/>
              <a:buChar char="Ø"/>
            </a:pPr>
            <a:r>
              <a:rPr lang="zh-CN" altLang="en-US" sz="2400" dirty="0">
                <a:solidFill>
                  <a:srgbClr val="0000CC"/>
                </a:solidFill>
              </a:rPr>
              <a:t>选举委员会成员</a:t>
            </a:r>
            <a:endParaRPr lang="en-US" altLang="zh-CN" sz="2400" dirty="0">
              <a:solidFill>
                <a:srgbClr val="0000CC"/>
              </a:solidFill>
            </a:endParaRPr>
          </a:p>
          <a:p>
            <a:pPr marL="0" indent="0">
              <a:spcBef>
                <a:spcPts val="600"/>
              </a:spcBef>
              <a:spcAft>
                <a:spcPts val="600"/>
              </a:spcAft>
              <a:buNone/>
            </a:pPr>
            <a:r>
              <a:rPr lang="en-US" altLang="zh-CN" sz="2000" dirty="0">
                <a:solidFill>
                  <a:schemeClr val="tx1"/>
                </a:solidFill>
              </a:rPr>
              <a:t>    </a:t>
            </a:r>
            <a:r>
              <a:rPr lang="zh-CN" altLang="en-US" sz="2000" dirty="0">
                <a:solidFill>
                  <a:schemeClr val="tx1"/>
                </a:solidFill>
              </a:rPr>
              <a:t>通过</a:t>
            </a:r>
            <a:r>
              <a:rPr lang="en-US" altLang="zh-CN" sz="2000" dirty="0" err="1">
                <a:solidFill>
                  <a:schemeClr val="tx1"/>
                </a:solidFill>
              </a:rPr>
              <a:t>PoW</a:t>
            </a:r>
            <a:r>
              <a:rPr lang="zh-CN" altLang="en-US" sz="2000" dirty="0">
                <a:solidFill>
                  <a:schemeClr val="tx1"/>
                </a:solidFill>
              </a:rPr>
              <a:t>或者</a:t>
            </a:r>
            <a:r>
              <a:rPr lang="en-US" altLang="zh-CN" sz="2000" dirty="0" err="1">
                <a:solidFill>
                  <a:schemeClr val="tx1"/>
                </a:solidFill>
              </a:rPr>
              <a:t>PoS</a:t>
            </a:r>
            <a:r>
              <a:rPr lang="zh-CN" altLang="en-US" sz="2000" dirty="0">
                <a:solidFill>
                  <a:schemeClr val="tx1"/>
                </a:solidFill>
              </a:rPr>
              <a:t>的方式选举委员会成员可以防止女巫攻击。</a:t>
            </a:r>
            <a:endParaRPr lang="en-US" altLang="zh-CN" sz="2800" dirty="0">
              <a:solidFill>
                <a:srgbClr val="0000CC"/>
              </a:solidFill>
            </a:endParaRPr>
          </a:p>
          <a:p>
            <a:pPr>
              <a:spcBef>
                <a:spcPts val="600"/>
              </a:spcBef>
              <a:spcAft>
                <a:spcPts val="600"/>
              </a:spcAft>
              <a:buSzPct val="100000"/>
              <a:buFont typeface="Wingdings" panose="05000000000000000000" pitchFamily="2" charset="2"/>
              <a:buChar char="Ø"/>
            </a:pPr>
            <a:r>
              <a:rPr lang="zh-CN" altLang="en-US" sz="2400" dirty="0">
                <a:solidFill>
                  <a:srgbClr val="0000CC"/>
                </a:solidFill>
              </a:rPr>
              <a:t>选举委员会首领</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    委员会内共识需要首领发起（随机、轮询、投票）</a:t>
            </a:r>
            <a:endParaRPr lang="en-US" altLang="zh-CN" sz="2000" dirty="0">
              <a:solidFill>
                <a:schemeClr val="tx1"/>
              </a:solidFill>
            </a:endParaRPr>
          </a:p>
          <a:p>
            <a:pPr>
              <a:spcBef>
                <a:spcPts val="600"/>
              </a:spcBef>
              <a:spcAft>
                <a:spcPts val="600"/>
              </a:spcAft>
              <a:buSzPct val="100000"/>
              <a:buFont typeface="Wingdings" panose="05000000000000000000" pitchFamily="2" charset="2"/>
              <a:buChar char="Ø"/>
            </a:pPr>
            <a:r>
              <a:rPr lang="zh-CN" altLang="en-US" sz="2400" dirty="0">
                <a:solidFill>
                  <a:srgbClr val="0000CC"/>
                </a:solidFill>
              </a:rPr>
              <a:t>委员会一致性协议</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    委员会首领在委员会中发起区块共识请求，并在委员会内部达成一致</a:t>
            </a:r>
            <a:endParaRPr lang="en-US" altLang="zh-CN" sz="2000" dirty="0">
              <a:solidFill>
                <a:schemeClr val="tx1"/>
              </a:solidFill>
            </a:endParaRPr>
          </a:p>
          <a:p>
            <a:pPr>
              <a:spcBef>
                <a:spcPts val="600"/>
              </a:spcBef>
              <a:spcAft>
                <a:spcPts val="600"/>
              </a:spcAft>
              <a:buSzPct val="100000"/>
              <a:buFont typeface="Wingdings" panose="05000000000000000000" pitchFamily="2" charset="2"/>
              <a:buChar char="Ø"/>
            </a:pPr>
            <a:r>
              <a:rPr lang="zh-CN" altLang="en-US" sz="2400" dirty="0">
                <a:solidFill>
                  <a:srgbClr val="0000CC"/>
                </a:solidFill>
              </a:rPr>
              <a:t>广播区块</a:t>
            </a:r>
            <a:endParaRPr lang="en-US" altLang="zh-CN" sz="2400" dirty="0">
              <a:solidFill>
                <a:srgbClr val="0000CC"/>
              </a:solidFill>
            </a:endParaRPr>
          </a:p>
          <a:p>
            <a:pPr marL="0" indent="0">
              <a:spcBef>
                <a:spcPts val="600"/>
              </a:spcBef>
              <a:spcAft>
                <a:spcPts val="600"/>
              </a:spcAft>
              <a:buSzPct val="100000"/>
              <a:buNone/>
            </a:pPr>
            <a:r>
              <a:rPr lang="zh-CN" altLang="en-US" sz="2000" dirty="0">
                <a:solidFill>
                  <a:schemeClr val="tx1"/>
                </a:solidFill>
              </a:rPr>
              <a:t>    委员会将达成一致的区块广播，全网更新本地区块链状态</a:t>
            </a:r>
            <a:endParaRPr lang="en-US" altLang="zh-CN" sz="2000" dirty="0">
              <a:solidFill>
                <a:schemeClr val="tx1"/>
              </a:solidFill>
            </a:endParaRPr>
          </a:p>
          <a:p>
            <a:pPr>
              <a:spcBef>
                <a:spcPts val="600"/>
              </a:spcBef>
              <a:spcAft>
                <a:spcPts val="600"/>
              </a:spcAft>
              <a:buSzPct val="100000"/>
              <a:buFont typeface="Wingdings" panose="05000000000000000000" pitchFamily="2" charset="2"/>
              <a:buChar char="Ø"/>
            </a:pPr>
            <a:r>
              <a:rPr lang="zh-CN" altLang="en-US" sz="2400" dirty="0">
                <a:solidFill>
                  <a:srgbClr val="0000CC"/>
                </a:solidFill>
              </a:rPr>
              <a:t>重置委员会</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    为了防止敌手腐化委员会成员，需要定期更新委员会成员（滑窗式、随机式等）</a:t>
            </a:r>
            <a:endParaRPr lang="en-US" altLang="zh-CN" sz="2000" dirty="0">
              <a:solidFill>
                <a:schemeClr val="tx1"/>
              </a:solidFill>
            </a:endParaRPr>
          </a:p>
        </p:txBody>
      </p:sp>
      <p:sp>
        <p:nvSpPr>
          <p:cNvPr id="17412" name="灯片编号占位符 3"/>
          <p:cNvSpPr>
            <a:spLocks noGrp="1"/>
          </p:cNvSpPr>
          <p:nvPr>
            <p:ph type="sldNum" sz="quarter" idx="12"/>
          </p:nvPr>
        </p:nvSpPr>
        <p:spPr>
          <a:xfrm>
            <a:off x="720976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12</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588891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679308" cy="5838826"/>
          </a:xfrm>
        </p:spPr>
        <p:txBody>
          <a:bodyPr/>
          <a:lstStyle/>
          <a:p>
            <a:pPr>
              <a:spcBef>
                <a:spcPts val="600"/>
              </a:spcBef>
              <a:spcAft>
                <a:spcPts val="600"/>
              </a:spcAft>
              <a:buFont typeface="Wingdings" panose="05000000000000000000" pitchFamily="2" charset="2"/>
              <a:buChar char="n"/>
            </a:pPr>
            <a:r>
              <a:rPr lang="zh-CN" altLang="en-US" dirty="0"/>
              <a:t>基于单一委员会的共识算法</a:t>
            </a:r>
            <a:endParaRPr lang="en-US" altLang="zh-CN" dirty="0"/>
          </a:p>
          <a:p>
            <a:pPr lvl="1">
              <a:spcBef>
                <a:spcPts val="600"/>
              </a:spcBef>
              <a:spcAft>
                <a:spcPts val="600"/>
              </a:spcAft>
              <a:buSzPct val="100000"/>
            </a:pPr>
            <a:r>
              <a:rPr lang="en-US" altLang="zh-CN" dirty="0">
                <a:solidFill>
                  <a:srgbClr val="0000CC"/>
                </a:solidFill>
              </a:rPr>
              <a:t>PBFT</a:t>
            </a:r>
            <a:r>
              <a:rPr lang="zh-CN" altLang="en-US" dirty="0">
                <a:solidFill>
                  <a:srgbClr val="0000CC"/>
                </a:solidFill>
              </a:rPr>
              <a:t>与</a:t>
            </a:r>
            <a:r>
              <a:rPr lang="en-US" altLang="zh-CN" dirty="0" err="1">
                <a:solidFill>
                  <a:srgbClr val="0000CC"/>
                </a:solidFill>
              </a:rPr>
              <a:t>PoW</a:t>
            </a:r>
            <a:r>
              <a:rPr lang="zh-CN" altLang="en-US" dirty="0">
                <a:solidFill>
                  <a:srgbClr val="0000CC"/>
                </a:solidFill>
              </a:rPr>
              <a:t>结合的代表：</a:t>
            </a:r>
            <a:endParaRPr lang="en-US" altLang="zh-CN" dirty="0">
              <a:solidFill>
                <a:srgbClr val="0000CC"/>
              </a:solidFill>
            </a:endParaRPr>
          </a:p>
          <a:p>
            <a:pPr marL="0" indent="0">
              <a:spcBef>
                <a:spcPts val="600"/>
              </a:spcBef>
              <a:spcAft>
                <a:spcPts val="600"/>
              </a:spcAft>
              <a:buNone/>
            </a:pPr>
            <a:r>
              <a:rPr lang="en-US" altLang="zh-CN" sz="2000" dirty="0">
                <a:solidFill>
                  <a:schemeClr val="tx1"/>
                </a:solidFill>
              </a:rPr>
              <a:t>	</a:t>
            </a:r>
            <a:r>
              <a:rPr lang="en-US" altLang="zh-CN" sz="2000" dirty="0" err="1">
                <a:solidFill>
                  <a:schemeClr val="tx1"/>
                </a:solidFill>
              </a:rPr>
              <a:t>PeerCensus</a:t>
            </a:r>
            <a:r>
              <a:rPr lang="en-US" altLang="zh-CN" sz="2000" dirty="0">
                <a:solidFill>
                  <a:schemeClr val="tx1"/>
                </a:solidFill>
              </a:rPr>
              <a:t>, </a:t>
            </a:r>
            <a:r>
              <a:rPr lang="en-US" altLang="zh-CN" sz="2000" dirty="0" err="1">
                <a:solidFill>
                  <a:schemeClr val="tx1"/>
                </a:solidFill>
              </a:rPr>
              <a:t>ByzCoin</a:t>
            </a:r>
            <a:r>
              <a:rPr lang="en-US" altLang="zh-CN" sz="2000" dirty="0">
                <a:solidFill>
                  <a:schemeClr val="tx1"/>
                </a:solidFill>
              </a:rPr>
              <a:t>, </a:t>
            </a:r>
            <a:r>
              <a:rPr lang="en-US" altLang="zh-CN" sz="2000" dirty="0" err="1">
                <a:solidFill>
                  <a:schemeClr val="tx1"/>
                </a:solidFill>
              </a:rPr>
              <a:t>Solida</a:t>
            </a:r>
            <a:r>
              <a:rPr lang="en-US" altLang="zh-CN" sz="2000" dirty="0">
                <a:solidFill>
                  <a:schemeClr val="tx1"/>
                </a:solidFill>
              </a:rPr>
              <a:t>, </a:t>
            </a:r>
            <a:r>
              <a:rPr lang="en-US" altLang="zh-CN" sz="2000" dirty="0" err="1">
                <a:solidFill>
                  <a:schemeClr val="tx1"/>
                </a:solidFill>
              </a:rPr>
              <a:t>Hybird</a:t>
            </a:r>
            <a:r>
              <a:rPr lang="en-US" altLang="zh-CN" sz="2000" dirty="0">
                <a:solidFill>
                  <a:schemeClr val="tx1"/>
                </a:solidFill>
              </a:rPr>
              <a:t> Consensus</a:t>
            </a:r>
          </a:p>
          <a:p>
            <a:pPr lvl="1">
              <a:spcBef>
                <a:spcPts val="600"/>
              </a:spcBef>
              <a:spcAft>
                <a:spcPts val="600"/>
              </a:spcAft>
              <a:buSzPct val="100000"/>
            </a:pPr>
            <a:r>
              <a:rPr lang="en-US" altLang="zh-CN" dirty="0">
                <a:solidFill>
                  <a:srgbClr val="0000CC"/>
                </a:solidFill>
              </a:rPr>
              <a:t>PBFT</a:t>
            </a:r>
            <a:r>
              <a:rPr lang="zh-CN" altLang="en-US" dirty="0">
                <a:solidFill>
                  <a:srgbClr val="0000CC"/>
                </a:solidFill>
              </a:rPr>
              <a:t>与</a:t>
            </a:r>
            <a:r>
              <a:rPr lang="en-US" altLang="zh-CN" dirty="0" err="1">
                <a:solidFill>
                  <a:srgbClr val="0000CC"/>
                </a:solidFill>
              </a:rPr>
              <a:t>PoS</a:t>
            </a:r>
            <a:r>
              <a:rPr lang="zh-CN" altLang="en-US" dirty="0">
                <a:solidFill>
                  <a:srgbClr val="0000CC"/>
                </a:solidFill>
              </a:rPr>
              <a:t>结合</a:t>
            </a:r>
            <a:endParaRPr lang="en-US" altLang="zh-CN" dirty="0">
              <a:solidFill>
                <a:srgbClr val="0000CC"/>
              </a:solidFill>
            </a:endParaRPr>
          </a:p>
          <a:p>
            <a:pPr marL="0" indent="0">
              <a:spcBef>
                <a:spcPts val="600"/>
              </a:spcBef>
              <a:spcAft>
                <a:spcPts val="600"/>
              </a:spcAft>
              <a:buNone/>
            </a:pPr>
            <a:r>
              <a:rPr lang="en-US" altLang="zh-CN" sz="2000" dirty="0">
                <a:solidFill>
                  <a:schemeClr val="tx1"/>
                </a:solidFill>
              </a:rPr>
              <a:t>	</a:t>
            </a:r>
            <a:r>
              <a:rPr lang="en-US" altLang="zh-CN" sz="2000" dirty="0" err="1">
                <a:solidFill>
                  <a:schemeClr val="tx1"/>
                </a:solidFill>
              </a:rPr>
              <a:t>Algorand</a:t>
            </a:r>
            <a:r>
              <a:rPr lang="en-US" altLang="zh-CN" sz="2000" dirty="0">
                <a:solidFill>
                  <a:schemeClr val="tx1"/>
                </a:solidFill>
              </a:rPr>
              <a:t>, Albatross</a:t>
            </a:r>
          </a:p>
        </p:txBody>
      </p:sp>
      <p:sp>
        <p:nvSpPr>
          <p:cNvPr id="17412" name="灯片编号占位符 3"/>
          <p:cNvSpPr>
            <a:spLocks noGrp="1"/>
          </p:cNvSpPr>
          <p:nvPr>
            <p:ph type="sldNum" sz="quarter" idx="12"/>
          </p:nvPr>
        </p:nvSpPr>
        <p:spPr>
          <a:xfrm>
            <a:off x="720976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13</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5" name="图片 4">
            <a:extLst>
              <a:ext uri="{FF2B5EF4-FFF2-40B4-BE49-F238E27FC236}">
                <a16:creationId xmlns:a16="http://schemas.microsoft.com/office/drawing/2014/main" id="{BEC82634-B3B1-4E20-A8CE-0186BFEF7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804" y="2760542"/>
            <a:ext cx="5089965" cy="3152775"/>
          </a:xfrm>
          <a:prstGeom prst="rect">
            <a:avLst/>
          </a:prstGeom>
        </p:spPr>
      </p:pic>
      <p:sp>
        <p:nvSpPr>
          <p:cNvPr id="6" name="矩形 5">
            <a:extLst>
              <a:ext uri="{FF2B5EF4-FFF2-40B4-BE49-F238E27FC236}">
                <a16:creationId xmlns:a16="http://schemas.microsoft.com/office/drawing/2014/main" id="{86414DB3-B6C1-450D-9D9D-664ACFBF6247}"/>
              </a:ext>
            </a:extLst>
          </p:cNvPr>
          <p:cNvSpPr/>
          <p:nvPr/>
        </p:nvSpPr>
        <p:spPr bwMode="auto">
          <a:xfrm>
            <a:off x="5147375" y="5922212"/>
            <a:ext cx="3312368" cy="457200"/>
          </a:xfrm>
          <a:prstGeom prst="rect">
            <a:avLst/>
          </a:prstGeom>
          <a:no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latin typeface="宋体" panose="02010600030101010101" pitchFamily="2" charset="-122"/>
                <a:ea typeface="宋体" panose="02010600030101010101" pitchFamily="2" charset="-122"/>
              </a:rPr>
              <a:t>PBFT</a:t>
            </a:r>
            <a:r>
              <a:rPr kumimoji="1" lang="zh-CN" altLang="en-US" sz="2000" b="0" i="0" u="none" strike="noStrike" cap="none" normalizeH="0" baseline="0" dirty="0">
                <a:ln>
                  <a:noFill/>
                </a:ln>
                <a:solidFill>
                  <a:schemeClr val="tx1"/>
                </a:solidFill>
                <a:latin typeface="宋体" panose="02010600030101010101" pitchFamily="2" charset="-122"/>
                <a:ea typeface="宋体" panose="02010600030101010101" pitchFamily="2" charset="-122"/>
              </a:rPr>
              <a:t>一致性</a:t>
            </a:r>
            <a:r>
              <a:rPr lang="zh-CN" altLang="en-US" sz="2000" b="0" dirty="0">
                <a:solidFill>
                  <a:schemeClr val="tx1"/>
                </a:solidFill>
                <a:latin typeface="宋体" panose="02010600030101010101" pitchFamily="2" charset="-122"/>
                <a:ea typeface="宋体" panose="02010600030101010101" pitchFamily="2" charset="-122"/>
              </a:rPr>
              <a:t>协议</a:t>
            </a:r>
            <a:endParaRPr kumimoji="1" lang="zh-CN" altLang="en-US" sz="2000" b="0" i="0" u="none" strike="noStrike" cap="none" normalizeH="0" baseline="0" dirty="0">
              <a:ln>
                <a:noFill/>
              </a:ln>
              <a:solidFill>
                <a:schemeClr val="tx1"/>
              </a:solidFill>
              <a:latin typeface="宋体" panose="02010600030101010101" pitchFamily="2" charset="-122"/>
              <a:ea typeface="宋体" panose="02010600030101010101" pitchFamily="2" charset="-122"/>
            </a:endParaRPr>
          </a:p>
        </p:txBody>
      </p:sp>
      <p:pic>
        <p:nvPicPr>
          <p:cNvPr id="9" name="Picture 2">
            <a:extLst>
              <a:ext uri="{FF2B5EF4-FFF2-40B4-BE49-F238E27FC236}">
                <a16:creationId xmlns:a16="http://schemas.microsoft.com/office/drawing/2014/main" id="{F0C405F8-345E-4D0E-B35B-BD49B547F9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9" y="3555604"/>
            <a:ext cx="4043362"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349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186135" y="790581"/>
            <a:ext cx="8771730" cy="5838819"/>
          </a:xfrm>
        </p:spPr>
        <p:txBody>
          <a:bodyPr/>
          <a:lstStyle/>
          <a:p>
            <a:pPr>
              <a:spcBef>
                <a:spcPts val="600"/>
              </a:spcBef>
              <a:spcAft>
                <a:spcPts val="600"/>
              </a:spcAft>
              <a:buFont typeface="Wingdings" panose="05000000000000000000" pitchFamily="2" charset="2"/>
              <a:buChar char="n"/>
            </a:pPr>
            <a:r>
              <a:rPr lang="zh-CN" altLang="en-US" dirty="0"/>
              <a:t>基于多委员会的共识算法</a:t>
            </a:r>
            <a:endParaRPr lang="en-US" altLang="zh-CN" dirty="0"/>
          </a:p>
          <a:p>
            <a:pPr marL="0" indent="0">
              <a:spcBef>
                <a:spcPts val="600"/>
              </a:spcBef>
              <a:spcAft>
                <a:spcPts val="600"/>
              </a:spcAft>
              <a:buNone/>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为了提高区块链处理交易的可扩展性</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利用多个并行的委员会来处理网络中不同分片的交易的混合共识算法被提出，也被称为分片</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区块链</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共识算法。目前的分片分为通信分片、计算分片以及存储分片。</a:t>
            </a:r>
            <a:endPar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en-US" sz="2400" dirty="0">
                <a:solidFill>
                  <a:srgbClr val="0000CC"/>
                </a:solidFill>
              </a:rPr>
              <a:t>网络分片</a:t>
            </a:r>
            <a:endParaRPr lang="en-US" altLang="zh-CN" sz="24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将全网分为不同的片区，每个片区由一个对应的委员会处理。每个委员会内部成员大部分时间只需内部通信。</a:t>
            </a:r>
            <a:endParaRPr lang="en-US" altLang="zh-CN" sz="2000" dirty="0">
              <a:solidFill>
                <a:schemeClr val="tx1"/>
              </a:solidFill>
            </a:endParaRPr>
          </a:p>
          <a:p>
            <a:pPr>
              <a:spcBef>
                <a:spcPts val="600"/>
              </a:spcBef>
              <a:spcAft>
                <a:spcPts val="600"/>
              </a:spcAft>
              <a:buFont typeface="Wingdings" panose="05000000000000000000" pitchFamily="2" charset="2"/>
              <a:buChar char="Ø"/>
            </a:pPr>
            <a:r>
              <a:rPr lang="zh-CN" altLang="en-US" sz="2400" dirty="0">
                <a:solidFill>
                  <a:srgbClr val="0000CC"/>
                </a:solidFill>
              </a:rPr>
              <a:t>计算分片</a:t>
            </a:r>
            <a:endParaRPr lang="en-US" altLang="zh-CN" sz="24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计算分片使不同的交易以并行的形式被不同的委员会处理</a:t>
            </a:r>
            <a:r>
              <a:rPr lang="en-US" altLang="zh-CN"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当网络中节点数量增多时</a:t>
            </a:r>
            <a:r>
              <a:rPr lang="en-US" altLang="zh-CN"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可以增加更多的委员会</a:t>
            </a:r>
            <a:r>
              <a:rPr lang="zh-CN" altLang="en-US" sz="1800" dirty="0">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交易处理性能随着网络中节点数量的增多而增加。</a:t>
            </a:r>
            <a:endParaRPr lang="en-US" altLang="zh-CN" sz="1800" dirty="0">
              <a:effectLst/>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en-US" sz="2400" dirty="0">
                <a:solidFill>
                  <a:srgbClr val="0000CC"/>
                </a:solidFill>
              </a:rPr>
              <a:t>存储分片</a:t>
            </a:r>
            <a:endParaRPr lang="en-US" altLang="zh-CN" sz="24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存储分片将整个区块链系统的交易数据或未花费的交易输出数据分片存储</a:t>
            </a:r>
            <a:r>
              <a:rPr lang="zh-CN" altLang="en-US" sz="1800" dirty="0">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降低了节点的存储负担。</a:t>
            </a:r>
            <a:endParaRPr lang="en-US" altLang="zh-CN" sz="2400" dirty="0">
              <a:solidFill>
                <a:srgbClr val="0000CC"/>
              </a:solidFill>
            </a:endParaRPr>
          </a:p>
        </p:txBody>
      </p:sp>
      <p:sp>
        <p:nvSpPr>
          <p:cNvPr id="17412" name="灯片编号占位符 3"/>
          <p:cNvSpPr>
            <a:spLocks noGrp="1"/>
          </p:cNvSpPr>
          <p:nvPr>
            <p:ph type="sldNum" sz="quarter" idx="12"/>
          </p:nvPr>
        </p:nvSpPr>
        <p:spPr>
          <a:xfrm>
            <a:off x="7201965"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14</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9600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679308" cy="5838826"/>
          </a:xfrm>
        </p:spPr>
        <p:txBody>
          <a:bodyPr/>
          <a:lstStyle/>
          <a:p>
            <a:pPr>
              <a:spcBef>
                <a:spcPts val="600"/>
              </a:spcBef>
              <a:spcAft>
                <a:spcPts val="600"/>
              </a:spcAft>
              <a:buFont typeface="Wingdings" panose="05000000000000000000" pitchFamily="2" charset="2"/>
              <a:buChar char="n"/>
            </a:pPr>
            <a:r>
              <a:rPr lang="zh-CN" altLang="en-US" dirty="0"/>
              <a:t>基于多委员会的共识算法</a:t>
            </a:r>
            <a:endParaRPr lang="en-US" altLang="zh-CN" dirty="0"/>
          </a:p>
          <a:p>
            <a:pPr marL="0" indent="0">
              <a:spcBef>
                <a:spcPts val="600"/>
              </a:spcBef>
              <a:spcAft>
                <a:spcPts val="600"/>
              </a:spcAft>
              <a:buNone/>
            </a:pPr>
            <a:r>
              <a:rPr lang="zh-CN" altLang="en-US" sz="2000" dirty="0">
                <a:solidFill>
                  <a:schemeClr val="tx1"/>
                </a:solidFill>
              </a:rPr>
              <a:t>通过</a:t>
            </a:r>
            <a:r>
              <a:rPr lang="en-US" altLang="zh-CN" sz="2000" dirty="0" err="1">
                <a:solidFill>
                  <a:schemeClr val="tx1"/>
                </a:solidFill>
              </a:rPr>
              <a:t>PoW</a:t>
            </a:r>
            <a:r>
              <a:rPr lang="zh-CN" altLang="en-US" sz="2000" dirty="0">
                <a:solidFill>
                  <a:schemeClr val="tx1"/>
                </a:solidFill>
              </a:rPr>
              <a:t>或者</a:t>
            </a:r>
            <a:r>
              <a:rPr lang="en-US" altLang="zh-CN" sz="2000" dirty="0" err="1">
                <a:solidFill>
                  <a:schemeClr val="tx1"/>
                </a:solidFill>
              </a:rPr>
              <a:t>PoS</a:t>
            </a:r>
            <a:r>
              <a:rPr lang="zh-CN" altLang="en-US" sz="2000" dirty="0">
                <a:solidFill>
                  <a:schemeClr val="tx1"/>
                </a:solidFill>
              </a:rPr>
              <a:t>的方式选举根委员会成员，随后为各个分片选举或者分配委员会成员。每个分片内运行一致性协议对分片区块达成共识，随后将共识结果发布到根委员会。根委员会收集到来自各个分片的分片区块并整合成总区块后，运行一致性协议达成全局共识。</a:t>
            </a:r>
            <a:endParaRPr lang="en-US" altLang="zh-CN" sz="2000" dirty="0">
              <a:solidFill>
                <a:schemeClr val="tx1"/>
              </a:solidFill>
            </a:endParaRPr>
          </a:p>
          <a:p>
            <a:pPr lvl="1">
              <a:spcBef>
                <a:spcPts val="600"/>
              </a:spcBef>
              <a:spcAft>
                <a:spcPts val="600"/>
              </a:spcAft>
              <a:buSzPct val="100000"/>
            </a:pPr>
            <a:r>
              <a:rPr lang="zh-CN" altLang="en-US" dirty="0">
                <a:solidFill>
                  <a:srgbClr val="0000CC"/>
                </a:solidFill>
              </a:rPr>
              <a:t>代表：</a:t>
            </a:r>
            <a:endParaRPr lang="en-US" altLang="zh-CN" dirty="0">
              <a:solidFill>
                <a:srgbClr val="0000CC"/>
              </a:solidFill>
            </a:endParaRPr>
          </a:p>
          <a:p>
            <a:pPr lvl="1">
              <a:spcBef>
                <a:spcPts val="600"/>
              </a:spcBef>
              <a:spcAft>
                <a:spcPts val="600"/>
              </a:spcAft>
              <a:buSzPct val="100000"/>
              <a:buFont typeface="Wingdings" panose="05000000000000000000" pitchFamily="2" charset="2"/>
              <a:buChar char="u"/>
            </a:pPr>
            <a:r>
              <a:rPr lang="en-US" altLang="zh-CN" sz="1600" dirty="0" err="1">
                <a:solidFill>
                  <a:schemeClr val="tx1"/>
                </a:solidFill>
              </a:rPr>
              <a:t>Elastico</a:t>
            </a:r>
            <a:r>
              <a:rPr lang="en-US" altLang="zh-CN" sz="1600" dirty="0">
                <a:solidFill>
                  <a:schemeClr val="tx1"/>
                </a:solidFill>
              </a:rPr>
              <a:t>, </a:t>
            </a:r>
            <a:r>
              <a:rPr lang="en-US" altLang="zh-CN" sz="1600" dirty="0" err="1">
                <a:solidFill>
                  <a:schemeClr val="tx1"/>
                </a:solidFill>
              </a:rPr>
              <a:t>Omniledger</a:t>
            </a:r>
            <a:r>
              <a:rPr lang="en-US" altLang="zh-CN" sz="1600" dirty="0">
                <a:solidFill>
                  <a:schemeClr val="tx1"/>
                </a:solidFill>
              </a:rPr>
              <a:t>, </a:t>
            </a:r>
            <a:r>
              <a:rPr lang="en-US" altLang="zh-CN" sz="1600" dirty="0" err="1">
                <a:solidFill>
                  <a:schemeClr val="tx1"/>
                </a:solidFill>
              </a:rPr>
              <a:t>Chainspace</a:t>
            </a:r>
            <a:r>
              <a:rPr lang="en-US" altLang="zh-CN" sz="1600" dirty="0">
                <a:solidFill>
                  <a:schemeClr val="tx1"/>
                </a:solidFill>
              </a:rPr>
              <a:t>, </a:t>
            </a:r>
            <a:r>
              <a:rPr lang="en-US" altLang="zh-CN" sz="1600" dirty="0" err="1">
                <a:solidFill>
                  <a:schemeClr val="tx1"/>
                </a:solidFill>
              </a:rPr>
              <a:t>Rapidchain</a:t>
            </a:r>
            <a:endParaRPr lang="en-US" altLang="zh-CN" sz="1600" dirty="0">
              <a:solidFill>
                <a:schemeClr val="tx1"/>
              </a:solidFill>
            </a:endParaRPr>
          </a:p>
          <a:p>
            <a:pPr lvl="1">
              <a:spcBef>
                <a:spcPts val="600"/>
              </a:spcBef>
              <a:spcAft>
                <a:spcPts val="600"/>
              </a:spcAft>
              <a:buSzPct val="100000"/>
            </a:pPr>
            <a:r>
              <a:rPr lang="zh-CN" altLang="en-US" dirty="0">
                <a:solidFill>
                  <a:srgbClr val="0000CC"/>
                </a:solidFill>
              </a:rPr>
              <a:t>跨分片交易处理问题</a:t>
            </a:r>
          </a:p>
          <a:p>
            <a:pPr lvl="1">
              <a:spcBef>
                <a:spcPts val="600"/>
              </a:spcBef>
              <a:spcAft>
                <a:spcPts val="600"/>
              </a:spcAft>
              <a:buSzPct val="100000"/>
              <a:buFont typeface="Wingdings" panose="05000000000000000000" pitchFamily="2" charset="2"/>
              <a:buChar char="u"/>
            </a:pPr>
            <a:r>
              <a:rPr lang="zh-CN" altLang="en-US" sz="1600" dirty="0">
                <a:solidFill>
                  <a:schemeClr val="tx1"/>
                </a:solidFill>
              </a:rPr>
              <a:t>跨分片交易死锁（原子提交交易机制）；</a:t>
            </a:r>
            <a:endParaRPr lang="en-US" altLang="zh-CN" sz="1600" dirty="0">
              <a:solidFill>
                <a:schemeClr val="tx1"/>
              </a:solidFill>
            </a:endParaRPr>
          </a:p>
          <a:p>
            <a:pPr lvl="1">
              <a:spcBef>
                <a:spcPts val="600"/>
              </a:spcBef>
              <a:spcAft>
                <a:spcPts val="600"/>
              </a:spcAft>
              <a:buSzPct val="100000"/>
              <a:buFont typeface="Wingdings" panose="05000000000000000000" pitchFamily="2" charset="2"/>
              <a:buChar char="u"/>
            </a:pPr>
            <a:r>
              <a:rPr lang="zh-CN" altLang="en-US" sz="1600" dirty="0">
                <a:solidFill>
                  <a:schemeClr val="tx1"/>
                </a:solidFill>
              </a:rPr>
              <a:t>跨分片交易通信延时长（交易分片处理）；</a:t>
            </a:r>
            <a:endParaRPr lang="en-US" altLang="zh-CN" sz="1600" dirty="0">
              <a:solidFill>
                <a:schemeClr val="tx1"/>
              </a:solidFill>
            </a:endParaRPr>
          </a:p>
          <a:p>
            <a:pPr lvl="1">
              <a:spcBef>
                <a:spcPts val="600"/>
              </a:spcBef>
              <a:spcAft>
                <a:spcPts val="600"/>
              </a:spcAft>
              <a:buSzPct val="100000"/>
              <a:buFont typeface="Wingdings" panose="05000000000000000000" pitchFamily="2" charset="2"/>
              <a:buChar char="u"/>
            </a:pPr>
            <a:r>
              <a:rPr lang="zh-CN" altLang="en-US" sz="1600" dirty="0">
                <a:solidFill>
                  <a:schemeClr val="tx1"/>
                </a:solidFill>
              </a:rPr>
              <a:t>分片安全高效协作（分片融合机制）。</a:t>
            </a:r>
            <a:endParaRPr lang="en-US" altLang="zh-CN" sz="1600" dirty="0">
              <a:solidFill>
                <a:schemeClr val="tx1"/>
              </a:solidFill>
            </a:endParaRPr>
          </a:p>
        </p:txBody>
      </p:sp>
      <p:sp>
        <p:nvSpPr>
          <p:cNvPr id="17412" name="灯片编号占位符 3"/>
          <p:cNvSpPr>
            <a:spLocks noGrp="1"/>
          </p:cNvSpPr>
          <p:nvPr>
            <p:ph type="sldNum" sz="quarter" idx="12"/>
          </p:nvPr>
        </p:nvSpPr>
        <p:spPr>
          <a:xfrm>
            <a:off x="720976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7" name="Picture 2">
            <a:extLst>
              <a:ext uri="{FF2B5EF4-FFF2-40B4-BE49-F238E27FC236}">
                <a16:creationId xmlns:a16="http://schemas.microsoft.com/office/drawing/2014/main" id="{B3B8A32A-8BF5-43CE-A8B2-4D547B5CB3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2492896"/>
            <a:ext cx="4266928" cy="427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341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4"/>
            <a:ext cx="8535292" cy="5838819"/>
          </a:xfrm>
        </p:spPr>
        <p:txBody>
          <a:bodyPr/>
          <a:lstStyle/>
          <a:p>
            <a:pPr>
              <a:spcBef>
                <a:spcPts val="600"/>
              </a:spcBef>
              <a:spcAft>
                <a:spcPts val="600"/>
              </a:spcAft>
              <a:buFont typeface="Wingdings" panose="05000000000000000000" pitchFamily="2" charset="2"/>
              <a:buChar char="n"/>
            </a:pPr>
            <a:r>
              <a:rPr lang="zh-CN" altLang="en-US" sz="2400" dirty="0"/>
              <a:t>其他区块链共识算法</a:t>
            </a:r>
            <a:endParaRPr lang="en-US" altLang="zh-CN" sz="2400" dirty="0"/>
          </a:p>
          <a:p>
            <a:pPr>
              <a:spcBef>
                <a:spcPts val="600"/>
              </a:spcBef>
              <a:spcAft>
                <a:spcPts val="600"/>
              </a:spcAft>
              <a:buFont typeface="Wingdings" panose="05000000000000000000" pitchFamily="2" charset="2"/>
              <a:buChar char="Ø"/>
            </a:pPr>
            <a:r>
              <a:rPr lang="zh-CN" altLang="en-US" sz="2000" dirty="0">
                <a:solidFill>
                  <a:srgbClr val="0000CC"/>
                </a:solidFill>
              </a:rPr>
              <a:t>文件存储证明共识算法</a:t>
            </a:r>
            <a:endParaRPr lang="en-US" altLang="zh-CN" sz="2000" dirty="0">
              <a:solidFill>
                <a:srgbClr val="0000CC"/>
              </a:solidFill>
            </a:endParaRPr>
          </a:p>
          <a:p>
            <a:pPr marL="400050" lvl="1" indent="0">
              <a:spcBef>
                <a:spcPts val="600"/>
              </a:spcBef>
              <a:spcAft>
                <a:spcPts val="600"/>
              </a:spcAft>
              <a:buNone/>
            </a:pPr>
            <a:r>
              <a:rPr lang="zh-CN" altLang="zh-CN" sz="1800" dirty="0">
                <a:ea typeface="宋体" panose="02010600030101010101" pitchFamily="2" charset="-122"/>
                <a:cs typeface="Times New Roman" panose="02020603050405020304" pitchFamily="18" charset="0"/>
              </a:rPr>
              <a:t>要求</a:t>
            </a:r>
            <a:r>
              <a:rPr lang="zh-CN" altLang="en-US" sz="1800" dirty="0">
                <a:ea typeface="宋体" panose="02010600030101010101" pitchFamily="2" charset="-122"/>
                <a:cs typeface="Times New Roman" panose="02020603050405020304" pitchFamily="18" charset="0"/>
              </a:rPr>
              <a:t>参与共识的节点</a:t>
            </a:r>
            <a:r>
              <a:rPr lang="zh-CN" altLang="zh-CN" sz="1800" dirty="0">
                <a:ea typeface="宋体" panose="02010600030101010101" pitchFamily="2" charset="-122"/>
                <a:cs typeface="Times New Roman" panose="02020603050405020304" pitchFamily="18" charset="0"/>
              </a:rPr>
              <a:t>有能力存储大文件</a:t>
            </a:r>
            <a:r>
              <a:rPr lang="zh-CN" altLang="en-US" sz="1800" dirty="0">
                <a:ea typeface="宋体" panose="02010600030101010101" pitchFamily="2" charset="-122"/>
                <a:cs typeface="Times New Roman" panose="02020603050405020304" pitchFamily="18" charset="0"/>
              </a:rPr>
              <a:t>，</a:t>
            </a:r>
            <a:r>
              <a:rPr lang="zh-CN" altLang="zh-CN" sz="1800" dirty="0">
                <a:ea typeface="宋体" panose="02010600030101010101" pitchFamily="2" charset="-122"/>
                <a:cs typeface="Times New Roman" panose="02020603050405020304" pitchFamily="18" charset="0"/>
              </a:rPr>
              <a:t>通过一个挑战应答机制来确定节点是否存储了文件部分。如果应答成功，则该节点成功获得</a:t>
            </a:r>
            <a:r>
              <a:rPr lang="zh-CN" altLang="en-US" sz="1800" dirty="0">
                <a:ea typeface="宋体" panose="02010600030101010101" pitchFamily="2" charset="-122"/>
                <a:cs typeface="Times New Roman" panose="02020603050405020304" pitchFamily="18" charset="0"/>
              </a:rPr>
              <a:t>出块权限，其他节点对其生成的区块和权限达成共识</a:t>
            </a:r>
            <a:r>
              <a:rPr lang="zh-CN" altLang="zh-CN" sz="1800" dirty="0">
                <a:ea typeface="宋体" panose="02010600030101010101" pitchFamily="2" charset="-122"/>
                <a:cs typeface="Times New Roman" panose="02020603050405020304" pitchFamily="18" charset="0"/>
              </a:rPr>
              <a:t>。</a:t>
            </a:r>
            <a:endParaRPr lang="en-US" altLang="zh-CN" sz="1800" dirty="0">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en-US" sz="2000" dirty="0">
                <a:solidFill>
                  <a:srgbClr val="0000CC"/>
                </a:solidFill>
              </a:rPr>
              <a:t>空间证明共识算法</a:t>
            </a:r>
            <a:endParaRPr lang="en-US" altLang="zh-CN" sz="2000" dirty="0">
              <a:solidFill>
                <a:srgbClr val="0000CC"/>
              </a:solidFill>
            </a:endParaRPr>
          </a:p>
          <a:p>
            <a:pPr marL="400050" lvl="1" indent="0">
              <a:spcBef>
                <a:spcPts val="600"/>
              </a:spcBef>
              <a:spcAft>
                <a:spcPts val="600"/>
              </a:spcAft>
              <a:buNone/>
            </a:pPr>
            <a:r>
              <a:rPr lang="zh-CN" altLang="zh-CN" sz="1800" dirty="0">
                <a:ea typeface="宋体" panose="02010600030101010101" pitchFamily="2" charset="-122"/>
                <a:cs typeface="Times New Roman" panose="02020603050405020304" pitchFamily="18" charset="0"/>
              </a:rPr>
              <a:t>参与</a:t>
            </a:r>
            <a:r>
              <a:rPr lang="zh-CN" altLang="en-US" sz="1800" dirty="0">
                <a:ea typeface="宋体" panose="02010600030101010101" pitchFamily="2" charset="-122"/>
                <a:cs typeface="Times New Roman" panose="02020603050405020304" pitchFamily="18" charset="0"/>
              </a:rPr>
              <a:t>共识的节点将</a:t>
            </a:r>
            <a:r>
              <a:rPr lang="zh-CN" altLang="zh-CN" sz="1800" dirty="0">
                <a:ea typeface="宋体" panose="02010600030101010101" pitchFamily="2" charset="-122"/>
                <a:cs typeface="Times New Roman" panose="02020603050405020304" pitchFamily="18" charset="0"/>
              </a:rPr>
              <a:t>能够使用的硬盘空间大小作为</a:t>
            </a:r>
            <a:r>
              <a:rPr lang="zh-CN" altLang="en-US" sz="1800" dirty="0">
                <a:ea typeface="宋体" panose="02010600030101010101" pitchFamily="2" charset="-122"/>
                <a:cs typeface="Times New Roman" panose="02020603050405020304" pitchFamily="18" charset="0"/>
              </a:rPr>
              <a:t>选举</a:t>
            </a:r>
            <a:r>
              <a:rPr lang="zh-CN" altLang="zh-CN" sz="1800" dirty="0">
                <a:ea typeface="宋体" panose="02010600030101010101" pitchFamily="2" charset="-122"/>
                <a:cs typeface="Times New Roman" panose="02020603050405020304" pitchFamily="18" charset="0"/>
              </a:rPr>
              <a:t>标准选出区块的生产者</a:t>
            </a:r>
            <a:r>
              <a:rPr lang="zh-CN" altLang="en-US" sz="1800" dirty="0">
                <a:ea typeface="宋体" panose="02010600030101010101" pitchFamily="2" charset="-122"/>
                <a:cs typeface="Times New Roman" panose="02020603050405020304" pitchFamily="18" charset="0"/>
              </a:rPr>
              <a:t>，</a:t>
            </a:r>
            <a:r>
              <a:rPr lang="zh-CN" altLang="zh-CN" sz="1800" dirty="0">
                <a:ea typeface="宋体" panose="02010600030101010101" pitchFamily="2" charset="-122"/>
                <a:cs typeface="Times New Roman" panose="02020603050405020304" pitchFamily="18" charset="0"/>
              </a:rPr>
              <a:t>节点通过一次性付出的硬盘空间来获</a:t>
            </a:r>
            <a:r>
              <a:rPr lang="zh-CN" altLang="en-US" sz="1800" dirty="0">
                <a:ea typeface="宋体" panose="02010600030101010101" pitchFamily="2" charset="-122"/>
                <a:cs typeface="Times New Roman" panose="02020603050405020304" pitchFamily="18" charset="0"/>
              </a:rPr>
              <a:t>得</a:t>
            </a:r>
            <a:r>
              <a:rPr lang="zh-CN" altLang="zh-CN" sz="1800" dirty="0">
                <a:ea typeface="宋体" panose="02010600030101010101" pitchFamily="2" charset="-122"/>
                <a:cs typeface="Times New Roman" panose="02020603050405020304" pitchFamily="18" charset="0"/>
              </a:rPr>
              <a:t>出块权限</a:t>
            </a:r>
            <a:r>
              <a:rPr lang="zh-CN" altLang="en-US" sz="1800" dirty="0">
                <a:ea typeface="宋体" panose="02010600030101010101" pitchFamily="2" charset="-122"/>
                <a:cs typeface="Times New Roman" panose="02020603050405020304" pitchFamily="18" charset="0"/>
              </a:rPr>
              <a:t>，其他节点对其生成的区块和权限达成共识</a:t>
            </a:r>
            <a:r>
              <a:rPr lang="zh-CN" altLang="zh-CN" sz="1800" dirty="0">
                <a:ea typeface="宋体" panose="02010600030101010101" pitchFamily="2" charset="-122"/>
                <a:cs typeface="Times New Roman" panose="02020603050405020304" pitchFamily="18" charset="0"/>
              </a:rPr>
              <a:t>。</a:t>
            </a:r>
            <a:endParaRPr lang="en-US" altLang="zh-CN" sz="1800" dirty="0">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en-US" sz="2000" dirty="0">
                <a:solidFill>
                  <a:srgbClr val="0000CC"/>
                </a:solidFill>
              </a:rPr>
              <a:t>消逝时间证明共识算法</a:t>
            </a:r>
            <a:endParaRPr lang="en-US" altLang="zh-CN" sz="2000" dirty="0">
              <a:solidFill>
                <a:srgbClr val="0000CC"/>
              </a:solidFill>
            </a:endParaRPr>
          </a:p>
          <a:p>
            <a:pPr marL="400050" lvl="1" indent="0">
              <a:spcBef>
                <a:spcPts val="600"/>
              </a:spcBef>
              <a:spcAft>
                <a:spcPts val="600"/>
              </a:spcAft>
              <a:buNone/>
            </a:pPr>
            <a:r>
              <a:rPr lang="zh-CN" altLang="zh-CN" sz="1800" dirty="0">
                <a:ea typeface="宋体" panose="02010600030101010101" pitchFamily="2" charset="-122"/>
                <a:cs typeface="Times New Roman" panose="02020603050405020304" pitchFamily="18" charset="0"/>
              </a:rPr>
              <a:t>参与</a:t>
            </a:r>
            <a:r>
              <a:rPr lang="zh-CN" altLang="en-US" sz="1800" dirty="0">
                <a:ea typeface="宋体" panose="02010600030101010101" pitchFamily="2" charset="-122"/>
                <a:cs typeface="Times New Roman" panose="02020603050405020304" pitchFamily="18" charset="0"/>
              </a:rPr>
              <a:t>共识的节点</a:t>
            </a:r>
            <a:r>
              <a:rPr lang="zh-CN" altLang="zh-CN" sz="1800" dirty="0">
                <a:ea typeface="宋体" panose="02010600030101010101" pitchFamily="2" charset="-122"/>
                <a:cs typeface="Times New Roman" panose="02020603050405020304" pitchFamily="18" charset="0"/>
              </a:rPr>
              <a:t>在发布块之前都需要向</a:t>
            </a:r>
            <a:r>
              <a:rPr lang="en-US" altLang="zh-CN" sz="1800" dirty="0">
                <a:ea typeface="宋体" panose="02010600030101010101" pitchFamily="2" charset="-122"/>
                <a:cs typeface="Times New Roman" panose="02020603050405020304" pitchFamily="18" charset="0"/>
              </a:rPr>
              <a:t>Intel SGX</a:t>
            </a:r>
            <a:r>
              <a:rPr lang="zh-CN" altLang="zh-CN" sz="1800" dirty="0">
                <a:ea typeface="宋体" panose="02010600030101010101" pitchFamily="2" charset="-122"/>
                <a:cs typeface="Times New Roman" panose="02020603050405020304" pitchFamily="18" charset="0"/>
              </a:rPr>
              <a:t>中的飞地获取一个随机的等待时间</a:t>
            </a:r>
            <a:r>
              <a:rPr lang="zh-CN" altLang="en-US" sz="1800" dirty="0">
                <a:ea typeface="宋体" panose="02010600030101010101" pitchFamily="2" charset="-122"/>
                <a:cs typeface="Times New Roman" panose="02020603050405020304" pitchFamily="18" charset="0"/>
              </a:rPr>
              <a:t>，</a:t>
            </a:r>
            <a:r>
              <a:rPr lang="zh-CN" altLang="zh-CN" sz="1800" dirty="0">
                <a:ea typeface="宋体" panose="02010600030101010101" pitchFamily="2" charset="-122"/>
                <a:cs typeface="Times New Roman" panose="02020603050405020304" pitchFamily="18" charset="0"/>
              </a:rPr>
              <a:t>等待时间最短的节点被</a:t>
            </a:r>
            <a:r>
              <a:rPr lang="zh-CN" altLang="en-US" sz="1800" dirty="0">
                <a:ea typeface="宋体" panose="02010600030101010101" pitchFamily="2" charset="-122"/>
                <a:cs typeface="Times New Roman" panose="02020603050405020304" pitchFamily="18" charset="0"/>
              </a:rPr>
              <a:t>确定为获得出块权限，其他节点对其生成的区块和权限达成共识</a:t>
            </a:r>
            <a:r>
              <a:rPr lang="zh-CN" altLang="zh-CN" sz="1800" dirty="0">
                <a:ea typeface="宋体" panose="02010600030101010101" pitchFamily="2" charset="-122"/>
                <a:cs typeface="Times New Roman" panose="02020603050405020304" pitchFamily="18" charset="0"/>
              </a:rPr>
              <a:t>。</a:t>
            </a:r>
            <a:endParaRPr lang="en-US" altLang="zh-CN" sz="1800" dirty="0">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zh-CN" sz="2000" dirty="0">
                <a:solidFill>
                  <a:srgbClr val="0000CC"/>
                </a:solidFill>
              </a:rPr>
              <a:t> </a:t>
            </a:r>
            <a:r>
              <a:rPr lang="en-US" altLang="zh-CN" sz="2000" dirty="0">
                <a:solidFill>
                  <a:srgbClr val="0000CC"/>
                </a:solidFill>
              </a:rPr>
              <a:t>Ripple</a:t>
            </a:r>
            <a:r>
              <a:rPr lang="zh-CN" altLang="en-US" sz="2000" dirty="0">
                <a:solidFill>
                  <a:srgbClr val="0000CC"/>
                </a:solidFill>
              </a:rPr>
              <a:t>共识算法</a:t>
            </a:r>
            <a:endParaRPr lang="en-US" altLang="zh-CN" sz="2000" dirty="0">
              <a:solidFill>
                <a:srgbClr val="0000CC"/>
              </a:solidFill>
            </a:endParaRPr>
          </a:p>
          <a:p>
            <a:pPr marL="400050" lvl="1"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针对</a:t>
            </a:r>
            <a:r>
              <a:rPr lang="en-US" altLang="zh-CN" sz="1800" dirty="0" err="1">
                <a:effectLst/>
                <a:ea typeface="宋体" panose="02010600030101010101" pitchFamily="2" charset="-122"/>
                <a:cs typeface="Times New Roman" panose="02020603050405020304" pitchFamily="18" charset="0"/>
              </a:rPr>
              <a:t>PoW</a:t>
            </a:r>
            <a:r>
              <a:rPr lang="zh-CN" altLang="zh-CN" sz="1800" dirty="0">
                <a:effectLst/>
                <a:ea typeface="宋体" panose="02010600030101010101" pitchFamily="2" charset="-122"/>
                <a:cs typeface="Times New Roman" panose="02020603050405020304" pitchFamily="18" charset="0"/>
              </a:rPr>
              <a:t>共识算法能耗高，性能低以及</a:t>
            </a:r>
            <a:r>
              <a:rPr lang="en-US" altLang="zh-CN" sz="1800" dirty="0" err="1">
                <a:effectLst/>
                <a:ea typeface="宋体" panose="02010600030101010101" pitchFamily="2" charset="-122"/>
                <a:cs typeface="Times New Roman" panose="02020603050405020304" pitchFamily="18" charset="0"/>
              </a:rPr>
              <a:t>PoS</a:t>
            </a:r>
            <a:r>
              <a:rPr lang="zh-CN" altLang="zh-CN" sz="1800" dirty="0">
                <a:effectLst/>
                <a:ea typeface="宋体" panose="02010600030101010101" pitchFamily="2" charset="-122"/>
                <a:cs typeface="Times New Roman" panose="02020603050405020304" pitchFamily="18" charset="0"/>
              </a:rPr>
              <a:t>安全性低等问题，</a:t>
            </a:r>
            <a:r>
              <a:rPr lang="zh-CN" altLang="en-US" sz="1800" dirty="0">
                <a:effectLst/>
                <a:ea typeface="宋体" panose="02010600030101010101" pitchFamily="2" charset="-122"/>
                <a:cs typeface="Times New Roman" panose="02020603050405020304" pitchFamily="18" charset="0"/>
              </a:rPr>
              <a:t>该共识算法</a:t>
            </a:r>
            <a:r>
              <a:rPr lang="zh-CN" altLang="zh-CN" sz="1800" dirty="0">
                <a:effectLst/>
                <a:ea typeface="宋体" panose="02010600030101010101" pitchFamily="2" charset="-122"/>
                <a:cs typeface="Times New Roman" panose="02020603050405020304" pitchFamily="18" charset="0"/>
              </a:rPr>
              <a:t>通过信任节点列表分别对交易和区块达成共识</a:t>
            </a:r>
            <a:r>
              <a:rPr lang="zh-CN" altLang="en-US" sz="1800" dirty="0">
                <a:effectLst/>
                <a:ea typeface="宋体" panose="02010600030101010101" pitchFamily="2" charset="-122"/>
                <a:cs typeface="Times New Roman" panose="02020603050405020304" pitchFamily="18" charset="0"/>
              </a:rPr>
              <a:t>。</a:t>
            </a:r>
            <a:endParaRPr lang="en-US" altLang="zh-CN" sz="1800" dirty="0">
              <a:solidFill>
                <a:srgbClr val="0000CC"/>
              </a:solidFill>
            </a:endParaRPr>
          </a:p>
        </p:txBody>
      </p:sp>
      <p:sp>
        <p:nvSpPr>
          <p:cNvPr id="17412" name="灯片编号占位符 3"/>
          <p:cNvSpPr>
            <a:spLocks noGrp="1"/>
          </p:cNvSpPr>
          <p:nvPr>
            <p:ph type="sldNum" sz="quarter" idx="12"/>
          </p:nvPr>
        </p:nvSpPr>
        <p:spPr>
          <a:xfrm>
            <a:off x="721005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3171896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1507" name="内容占位符 2"/>
          <p:cNvSpPr>
            <a:spLocks noGrp="1"/>
          </p:cNvSpPr>
          <p:nvPr>
            <p:ph idx="1"/>
          </p:nvPr>
        </p:nvSpPr>
        <p:spPr>
          <a:xfrm>
            <a:off x="323528" y="764704"/>
            <a:ext cx="8632130" cy="5772870"/>
          </a:xfrm>
        </p:spPr>
        <p:txBody>
          <a:bodyPr/>
          <a:lstStyle/>
          <a:p>
            <a:pPr>
              <a:buFont typeface="Wingdings" panose="05000000000000000000" pitchFamily="2" charset="2"/>
              <a:buChar char="n"/>
            </a:pPr>
            <a:r>
              <a:rPr lang="zh-CN" altLang="en-US" dirty="0"/>
              <a:t>基于工作量证明的区块链共识算法</a:t>
            </a:r>
            <a:endParaRPr lang="en-US" altLang="zh-CN" dirty="0"/>
          </a:p>
          <a:p>
            <a:pPr lvl="1">
              <a:buSzPct val="100000"/>
            </a:pPr>
            <a:r>
              <a:rPr lang="zh-CN" altLang="en-US" sz="2000" dirty="0"/>
              <a:t>优点：高去中心化、能够抵抗女巫攻击。</a:t>
            </a:r>
            <a:endParaRPr lang="en-US" altLang="zh-CN" sz="2000" dirty="0"/>
          </a:p>
          <a:p>
            <a:pPr lvl="1">
              <a:buSzPct val="100000"/>
            </a:pPr>
            <a:r>
              <a:rPr lang="zh-CN" altLang="en-US" sz="2000" dirty="0"/>
              <a:t>缺点：巨大的能源消耗，算力集中化和网络脆弱性引起安全性问题（日蚀攻击、双花攻击、自私挖矿攻击等），交易处理效率低，区块链容易出现分叉问题。</a:t>
            </a:r>
            <a:endParaRPr lang="en-US" altLang="zh-CN" sz="2000" dirty="0"/>
          </a:p>
          <a:p>
            <a:pPr>
              <a:buFont typeface="Wingdings" panose="05000000000000000000" pitchFamily="2" charset="2"/>
              <a:buChar char="n"/>
            </a:pPr>
            <a:r>
              <a:rPr lang="zh-CN" altLang="en-US" dirty="0"/>
              <a:t>基于权益证明的区块链共识算法</a:t>
            </a:r>
            <a:endParaRPr lang="en-US" altLang="zh-CN" dirty="0"/>
          </a:p>
          <a:p>
            <a:pPr lvl="1">
              <a:buSzPct val="100000"/>
            </a:pPr>
            <a:r>
              <a:rPr lang="zh-CN" altLang="en-US" sz="2000" dirty="0"/>
              <a:t>优点：节约能源，处理交易高效。</a:t>
            </a:r>
            <a:endParaRPr lang="en-US" altLang="zh-CN" sz="2000" dirty="0"/>
          </a:p>
          <a:p>
            <a:pPr lvl="1">
              <a:buSzPct val="100000"/>
            </a:pPr>
            <a:r>
              <a:rPr lang="zh-CN" altLang="en-US" sz="2000" dirty="0"/>
              <a:t>缺点：去中心化程度低，初始代币分配问题，安全问题（无利害关系攻击、打磨攻击、长程攻击等），区块链容易出现分叉。</a:t>
            </a:r>
            <a:endParaRPr lang="en-US" altLang="zh-CN" sz="1600" dirty="0"/>
          </a:p>
          <a:p>
            <a:pPr>
              <a:buFont typeface="Wingdings" panose="05000000000000000000" pitchFamily="2" charset="2"/>
              <a:buChar char="n"/>
            </a:pPr>
            <a:r>
              <a:rPr lang="zh-CN" altLang="en-US" dirty="0"/>
              <a:t>基于委员会的区块链共识算法</a:t>
            </a:r>
            <a:endParaRPr lang="en-US" altLang="zh-CN" dirty="0"/>
          </a:p>
          <a:p>
            <a:pPr lvl="1">
              <a:buSzPct val="100000"/>
            </a:pPr>
            <a:r>
              <a:rPr lang="zh-CN" altLang="en-US" sz="2000" dirty="0"/>
              <a:t>优点：系统运行不需要币，处理交易效率高、基本达到实时处理的要求，共识算法具有强一致性，区块链分叉概率特别小。</a:t>
            </a:r>
            <a:endParaRPr lang="en-US" altLang="zh-CN" sz="2000" dirty="0"/>
          </a:p>
          <a:p>
            <a:pPr lvl="1">
              <a:buSzPct val="100000"/>
            </a:pPr>
            <a:r>
              <a:rPr lang="zh-CN" altLang="en-US" sz="2000" dirty="0"/>
              <a:t>缺点：系统容错率较低，去中心化程度低。</a:t>
            </a:r>
            <a:endParaRPr lang="en-US" altLang="zh-CN" sz="2000" dirty="0"/>
          </a:p>
        </p:txBody>
      </p:sp>
      <p:sp>
        <p:nvSpPr>
          <p:cNvPr id="21508" name="灯片编号占位符 3"/>
          <p:cNvSpPr>
            <a:spLocks noGrp="1"/>
          </p:cNvSpPr>
          <p:nvPr>
            <p:ph type="sldNum" sz="quarter" idx="12"/>
          </p:nvPr>
        </p:nvSpPr>
        <p:spPr>
          <a:xfrm>
            <a:off x="7220664" y="6396037"/>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F4BA53B-BFC3-4B78-8E26-885BC17293CD}" type="slidenum">
              <a:rPr lang="en-US" altLang="zh-CN" sz="1400" smtClean="0">
                <a:solidFill>
                  <a:srgbClr val="0000CC"/>
                </a:solidFill>
                <a:ea typeface="宋体" panose="02010600030101010101" pitchFamily="2" charset="-122"/>
              </a:rPr>
              <a:pPr>
                <a:spcBef>
                  <a:spcPct val="0"/>
                </a:spcBef>
                <a:buClrTx/>
                <a:buFontTx/>
                <a:buNone/>
              </a:pPr>
              <a:t>17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415340" y="-34131"/>
            <a:ext cx="2717547" cy="584200"/>
          </a:xfrm>
          <a:prstGeom prst="rect">
            <a:avLst/>
          </a:prstGeom>
          <a:noFill/>
        </p:spPr>
        <p:txBody>
          <a:bodyPr wrap="square">
            <a:spAutoFit/>
          </a:bodyPr>
          <a:lstStyle/>
          <a:p>
            <a:pPr>
              <a:defRPr/>
            </a:pPr>
            <a:r>
              <a:rPr lang="en-US" altLang="zh-CN" sz="3200" dirty="0">
                <a:solidFill>
                  <a:schemeClr val="accent2">
                    <a:lumMod val="50000"/>
                  </a:schemeClr>
                </a:solidFill>
              </a:rPr>
              <a:t>Pros and Cons</a:t>
            </a:r>
            <a:endParaRPr lang="zh-CN" altLang="en-US" sz="3200" dirty="0">
              <a:solidFill>
                <a:schemeClr val="accent2">
                  <a:lumMod val="50000"/>
                </a:schemeClr>
              </a:solidFill>
            </a:endParaRPr>
          </a:p>
        </p:txBody>
      </p:sp>
      <p:sp>
        <p:nvSpPr>
          <p:cNvPr id="215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1"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3555" name="内容占位符 2"/>
          <p:cNvSpPr>
            <a:spLocks noGrp="1"/>
          </p:cNvSpPr>
          <p:nvPr>
            <p:ph idx="1"/>
          </p:nvPr>
        </p:nvSpPr>
        <p:spPr>
          <a:xfrm>
            <a:off x="139700" y="1173450"/>
            <a:ext cx="8864600" cy="4679950"/>
          </a:xfrm>
        </p:spPr>
        <p:txBody>
          <a:bodyPr/>
          <a:lstStyle/>
          <a:p>
            <a:pPr>
              <a:buFont typeface="Wingdings" panose="05000000000000000000" pitchFamily="2" charset="2"/>
              <a:buChar char="n"/>
            </a:pPr>
            <a:r>
              <a:rPr lang="en-US" altLang="zh-CN" dirty="0"/>
              <a:t>DAG</a:t>
            </a:r>
            <a:r>
              <a:rPr lang="zh-CN" altLang="en-US" dirty="0"/>
              <a:t>区块链特点</a:t>
            </a:r>
            <a:endParaRPr lang="en-US" altLang="zh-CN" dirty="0"/>
          </a:p>
          <a:p>
            <a:pPr lvl="1">
              <a:buClr>
                <a:srgbClr val="FF0000"/>
              </a:buClr>
              <a:buSzPct val="100000"/>
            </a:pPr>
            <a:r>
              <a:rPr lang="zh-CN" altLang="en-US" sz="2000" dirty="0">
                <a:solidFill>
                  <a:srgbClr val="0033CC"/>
                </a:solidFill>
              </a:rPr>
              <a:t>允许区块链分叉；</a:t>
            </a:r>
            <a:endParaRPr lang="en-US" altLang="zh-CN" sz="2000" dirty="0">
              <a:solidFill>
                <a:srgbClr val="0033CC"/>
              </a:solidFill>
            </a:endParaRPr>
          </a:p>
          <a:p>
            <a:pPr lvl="1">
              <a:buClr>
                <a:srgbClr val="FF0000"/>
              </a:buClr>
              <a:buSzPct val="100000"/>
            </a:pPr>
            <a:r>
              <a:rPr lang="zh-CN" altLang="en-US" sz="2000" dirty="0">
                <a:solidFill>
                  <a:srgbClr val="0033CC"/>
                </a:solidFill>
              </a:rPr>
              <a:t>并行处理交易；</a:t>
            </a:r>
            <a:endParaRPr lang="en-US" altLang="zh-CN" sz="2000" dirty="0">
              <a:solidFill>
                <a:srgbClr val="0033CC"/>
              </a:solidFill>
            </a:endParaRPr>
          </a:p>
          <a:p>
            <a:pPr lvl="1">
              <a:buClr>
                <a:srgbClr val="FF0000"/>
              </a:buClr>
              <a:buSzPct val="100000"/>
            </a:pPr>
            <a:r>
              <a:rPr lang="zh-CN" altLang="en-US" sz="2000" dirty="0">
                <a:solidFill>
                  <a:srgbClr val="0033CC"/>
                </a:solidFill>
              </a:rPr>
              <a:t>交易处理效率随着节点数量的增加而增加；</a:t>
            </a:r>
            <a:endParaRPr lang="en-US" altLang="zh-CN" sz="2000" dirty="0">
              <a:solidFill>
                <a:srgbClr val="0033CC"/>
              </a:solidFill>
            </a:endParaRPr>
          </a:p>
          <a:p>
            <a:pPr lvl="1">
              <a:buClr>
                <a:srgbClr val="FF0000"/>
              </a:buClr>
              <a:buSzPct val="100000"/>
            </a:pPr>
            <a:r>
              <a:rPr lang="zh-CN" altLang="en-US" sz="2000" dirty="0">
                <a:solidFill>
                  <a:srgbClr val="0033CC"/>
                </a:solidFill>
              </a:rPr>
              <a:t>交易时长不可控；</a:t>
            </a:r>
            <a:endParaRPr lang="en-US" altLang="zh-CN" sz="2000" dirty="0">
              <a:solidFill>
                <a:srgbClr val="0033CC"/>
              </a:solidFill>
            </a:endParaRPr>
          </a:p>
          <a:p>
            <a:pPr lvl="1">
              <a:buClr>
                <a:srgbClr val="FF0000"/>
              </a:buClr>
              <a:buSzPct val="100000"/>
            </a:pPr>
            <a:r>
              <a:rPr lang="zh-CN" altLang="en-US" sz="2000" dirty="0">
                <a:solidFill>
                  <a:srgbClr val="0033CC"/>
                </a:solidFill>
              </a:rPr>
              <a:t>网络传输数据量大。</a:t>
            </a:r>
            <a:endParaRPr lang="en-US" altLang="zh-CN" sz="2000" dirty="0">
              <a:solidFill>
                <a:srgbClr val="0033CC"/>
              </a:solidFill>
            </a:endParaRPr>
          </a:p>
          <a:p>
            <a:pPr>
              <a:buFont typeface="Wingdings" panose="05000000000000000000" pitchFamily="2" charset="2"/>
              <a:buChar char="n"/>
            </a:pPr>
            <a:r>
              <a:rPr lang="en-US" altLang="zh-CN" dirty="0"/>
              <a:t>DAG</a:t>
            </a:r>
            <a:r>
              <a:rPr lang="zh-CN" altLang="en-US" dirty="0"/>
              <a:t>区块链共识算法分类</a:t>
            </a:r>
            <a:endParaRPr lang="en-US" altLang="zh-CN" dirty="0"/>
          </a:p>
          <a:p>
            <a:pPr lvl="1">
              <a:buClr>
                <a:srgbClr val="FF0000"/>
              </a:buClr>
              <a:buSzPct val="100000"/>
            </a:pPr>
            <a:r>
              <a:rPr lang="zh-CN" altLang="en-US" sz="2000" dirty="0">
                <a:solidFill>
                  <a:srgbClr val="0033CC"/>
                </a:solidFill>
              </a:rPr>
              <a:t>经典</a:t>
            </a:r>
            <a:r>
              <a:rPr lang="en-US" altLang="zh-CN" sz="2000" dirty="0">
                <a:solidFill>
                  <a:srgbClr val="0033CC"/>
                </a:solidFill>
              </a:rPr>
              <a:t>DAG</a:t>
            </a:r>
            <a:r>
              <a:rPr lang="zh-CN" altLang="en-US" sz="2000" dirty="0">
                <a:solidFill>
                  <a:srgbClr val="0033CC"/>
                </a:solidFill>
              </a:rPr>
              <a:t>区块链共识算法</a:t>
            </a:r>
            <a:endParaRPr lang="en-US" altLang="zh-CN" sz="2000" dirty="0">
              <a:solidFill>
                <a:srgbClr val="0033CC"/>
              </a:solidFill>
            </a:endParaRPr>
          </a:p>
          <a:p>
            <a:pPr lvl="1">
              <a:buClr>
                <a:srgbClr val="FF0000"/>
              </a:buClr>
              <a:buSzPct val="100000"/>
            </a:pPr>
            <a:r>
              <a:rPr lang="zh-CN" altLang="en-US" sz="2000" dirty="0">
                <a:solidFill>
                  <a:srgbClr val="0033CC"/>
                </a:solidFill>
              </a:rPr>
              <a:t>基于主链的共识算法</a:t>
            </a:r>
            <a:endParaRPr lang="en-US" altLang="zh-CN" sz="2000" dirty="0">
              <a:solidFill>
                <a:srgbClr val="0033CC"/>
              </a:solidFill>
            </a:endParaRPr>
          </a:p>
          <a:p>
            <a:pPr lvl="1">
              <a:buClr>
                <a:srgbClr val="FF0000"/>
              </a:buClr>
              <a:buSzPct val="100000"/>
            </a:pPr>
            <a:r>
              <a:rPr lang="zh-CN" altLang="en-US" sz="2000" dirty="0">
                <a:solidFill>
                  <a:srgbClr val="0033CC"/>
                </a:solidFill>
              </a:rPr>
              <a:t>基于平行链的共识算法</a:t>
            </a:r>
            <a:endParaRPr lang="en-US" altLang="zh-CN" dirty="0"/>
          </a:p>
          <a:p>
            <a:pPr>
              <a:buFont typeface="Wingdings" panose="05000000000000000000" pitchFamily="2" charset="2"/>
              <a:buChar char="n"/>
            </a:pPr>
            <a:endParaRPr lang="en-US" altLang="zh-CN" sz="1600" dirty="0"/>
          </a:p>
        </p:txBody>
      </p:sp>
      <p:sp>
        <p:nvSpPr>
          <p:cNvPr id="23556" name="灯片编号占位符 3"/>
          <p:cNvSpPr>
            <a:spLocks noGrp="1"/>
          </p:cNvSpPr>
          <p:nvPr>
            <p:ph type="sldNum" sz="quarter" idx="12"/>
          </p:nvPr>
        </p:nvSpPr>
        <p:spPr>
          <a:xfrm>
            <a:off x="719583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0D69BEF3-3BCA-45E1-8390-2707A8B2A33B}" type="slidenum">
              <a:rPr lang="en-US" altLang="zh-CN" sz="1400" smtClean="0">
                <a:solidFill>
                  <a:srgbClr val="0000CC"/>
                </a:solidFill>
                <a:ea typeface="宋体" panose="02010600030101010101" pitchFamily="2" charset="-122"/>
              </a:rPr>
              <a:pPr>
                <a:spcBef>
                  <a:spcPct val="0"/>
                </a:spcBef>
                <a:buClrTx/>
                <a:buFontTx/>
                <a:buNone/>
              </a:pPr>
              <a:t>18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148064" y="41275"/>
            <a:ext cx="3984823" cy="584775"/>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355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3559"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356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1026" name="Picture 2">
            <a:extLst>
              <a:ext uri="{FF2B5EF4-FFF2-40B4-BE49-F238E27FC236}">
                <a16:creationId xmlns:a16="http://schemas.microsoft.com/office/drawing/2014/main" id="{459615AB-558C-49CF-9AC9-8804BECAF1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1653" y="1516325"/>
            <a:ext cx="3382647" cy="39941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5603" name="内容占位符 2"/>
          <p:cNvSpPr>
            <a:spLocks noGrp="1"/>
          </p:cNvSpPr>
          <p:nvPr>
            <p:ph idx="1"/>
          </p:nvPr>
        </p:nvSpPr>
        <p:spPr>
          <a:xfrm>
            <a:off x="248796" y="906743"/>
            <a:ext cx="8864600" cy="5402573"/>
          </a:xfrm>
        </p:spPr>
        <p:txBody>
          <a:bodyPr/>
          <a:lstStyle/>
          <a:p>
            <a:pPr marL="457200" lvl="1" indent="-457200">
              <a:buSzPct val="100000"/>
              <a:buFont typeface="Wingdings" panose="05000000000000000000" pitchFamily="2" charset="2"/>
              <a:buChar char="n"/>
            </a:pPr>
            <a:r>
              <a:rPr lang="zh-CN" altLang="en-US" sz="2800" dirty="0">
                <a:solidFill>
                  <a:srgbClr val="000066"/>
                </a:solidFill>
                <a:cs typeface="+mn-cs"/>
              </a:rPr>
              <a:t>经典</a:t>
            </a:r>
            <a:r>
              <a:rPr lang="en-US" altLang="zh-CN" sz="2800" dirty="0">
                <a:solidFill>
                  <a:srgbClr val="000066"/>
                </a:solidFill>
                <a:cs typeface="+mn-cs"/>
              </a:rPr>
              <a:t>DAG</a:t>
            </a:r>
            <a:r>
              <a:rPr lang="zh-CN" altLang="en-US" sz="2800" dirty="0">
                <a:solidFill>
                  <a:srgbClr val="000066"/>
                </a:solidFill>
                <a:cs typeface="+mn-cs"/>
              </a:rPr>
              <a:t>区块链共识算法</a:t>
            </a:r>
          </a:p>
          <a:p>
            <a:pPr marL="457200" lvl="1" indent="0">
              <a:buNone/>
            </a:pPr>
            <a:r>
              <a:rPr lang="en-US" altLang="zh-CN" dirty="0"/>
              <a:t>Tangle</a:t>
            </a:r>
            <a:r>
              <a:rPr lang="zh-CN" altLang="en-US" dirty="0"/>
              <a:t>共识算法引累计权重和自权重，在</a:t>
            </a:r>
            <a:r>
              <a:rPr lang="en-US" altLang="zh-CN" dirty="0"/>
              <a:t>DAG</a:t>
            </a:r>
            <a:r>
              <a:rPr lang="zh-CN" altLang="en-US" dirty="0"/>
              <a:t>区块链中设置一个确认阈值。当交易单元（或者区块）的累积权重达到阈值时，则该交易（区块）被确认。当出现冲突交易（区块）时，具有更大的累计权重的交易单元（区块）被承认合法，另一个则被认为是非法交易。</a:t>
            </a:r>
            <a:endParaRPr lang="en-US" altLang="zh-CN" dirty="0"/>
          </a:p>
          <a:p>
            <a:pPr marL="457200" lvl="1" indent="-457200">
              <a:buSzPct val="100000"/>
              <a:buFont typeface="Wingdings" panose="05000000000000000000" pitchFamily="2" charset="2"/>
              <a:buChar char="n"/>
            </a:pPr>
            <a:r>
              <a:rPr lang="zh-CN" altLang="en-US" sz="2800" dirty="0">
                <a:solidFill>
                  <a:srgbClr val="000066"/>
                </a:solidFill>
                <a:cs typeface="+mn-cs"/>
              </a:rPr>
              <a:t>典型代表</a:t>
            </a:r>
            <a:endParaRPr lang="en-US" altLang="zh-CN" sz="2800" dirty="0">
              <a:solidFill>
                <a:srgbClr val="000066"/>
              </a:solidFill>
              <a:cs typeface="+mn-cs"/>
            </a:endParaRPr>
          </a:p>
          <a:p>
            <a:pPr lvl="1">
              <a:buSzPct val="100000"/>
            </a:pPr>
            <a:r>
              <a:rPr lang="en-US" altLang="zh-CN" dirty="0" err="1"/>
              <a:t>Dagcoin</a:t>
            </a:r>
            <a:endParaRPr lang="en-US" altLang="zh-CN" dirty="0"/>
          </a:p>
          <a:p>
            <a:pPr lvl="1">
              <a:buSzPct val="100000"/>
            </a:pPr>
            <a:r>
              <a:rPr lang="en-US" altLang="zh-CN" dirty="0"/>
              <a:t>IOTA</a:t>
            </a:r>
          </a:p>
          <a:p>
            <a:pPr lvl="1">
              <a:buSzPct val="100000"/>
            </a:pPr>
            <a:r>
              <a:rPr lang="en-US" altLang="zh-CN" dirty="0"/>
              <a:t>SPECTRE</a:t>
            </a:r>
          </a:p>
          <a:p>
            <a:pPr lvl="1">
              <a:buSzPct val="100000"/>
            </a:pPr>
            <a:r>
              <a:rPr lang="en-US" altLang="zh-CN" dirty="0"/>
              <a:t>PHAMTOM </a:t>
            </a:r>
            <a:br>
              <a:rPr lang="en-US" altLang="zh-CN" dirty="0"/>
            </a:br>
            <a:endParaRPr lang="en-US" altLang="zh-CN" dirty="0"/>
          </a:p>
        </p:txBody>
      </p:sp>
      <p:sp>
        <p:nvSpPr>
          <p:cNvPr id="25604" name="灯片编号占位符 3"/>
          <p:cNvSpPr>
            <a:spLocks noGrp="1"/>
          </p:cNvSpPr>
          <p:nvPr>
            <p:ph type="sldNum" sz="quarter" idx="12"/>
          </p:nvPr>
        </p:nvSpPr>
        <p:spPr>
          <a:xfrm>
            <a:off x="7176479" y="6375331"/>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19</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41275"/>
            <a:ext cx="3912814" cy="584775"/>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8196" name="Picture 4">
            <a:extLst>
              <a:ext uri="{FF2B5EF4-FFF2-40B4-BE49-F238E27FC236}">
                <a16:creationId xmlns:a16="http://schemas.microsoft.com/office/drawing/2014/main" id="{DE87563C-DE7D-43F4-9F06-9CE01B4EFA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5365" y="3230797"/>
            <a:ext cx="4435369" cy="31445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6"/>
          <p:cNvSpPr>
            <a:spLocks noGrp="1"/>
          </p:cNvSpPr>
          <p:nvPr>
            <p:ph type="sldNum" sz="quarter" idx="12"/>
          </p:nvPr>
        </p:nvSpPr>
        <p:spPr>
          <a:xfrm>
            <a:off x="7164288" y="630932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E305C48-D1EE-4F0E-82E2-F85A7432020F}" type="slidenum">
              <a:rPr lang="en-US" altLang="zh-CN" sz="1400" smtClean="0">
                <a:solidFill>
                  <a:srgbClr val="0000CC"/>
                </a:solidFill>
                <a:ea typeface="宋体" panose="02010600030101010101" pitchFamily="2" charset="-122"/>
              </a:rPr>
              <a:pPr>
                <a:spcBef>
                  <a:spcPct val="0"/>
                </a:spcBef>
                <a:buClrTx/>
                <a:buFontTx/>
                <a:buNone/>
              </a:pPr>
              <a:t>2</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buFont typeface="Wingdings" panose="05000000000000000000" pitchFamily="2" charset="2"/>
              <a:buChar char="n"/>
              <a:defRPr/>
            </a:pPr>
            <a:r>
              <a:rPr lang="zh-CN" altLang="en-US" dirty="0">
                <a:solidFill>
                  <a:schemeClr val="accent6">
                    <a:lumMod val="50000"/>
                  </a:schemeClr>
                </a:solidFill>
              </a:rPr>
              <a:t>选题背景及意义</a:t>
            </a:r>
          </a:p>
          <a:p>
            <a:pPr eaLnBrk="1" hangingPunct="1">
              <a:buFont typeface="Wingdings" panose="05000000000000000000" pitchFamily="2" charset="2"/>
              <a:buChar char="n"/>
              <a:defRPr/>
            </a:pPr>
            <a:r>
              <a:rPr lang="zh-CN" altLang="en-US" dirty="0">
                <a:solidFill>
                  <a:schemeClr val="accent6">
                    <a:lumMod val="50000"/>
                  </a:schemeClr>
                </a:solidFill>
              </a:rPr>
              <a:t>国内外研究现状</a:t>
            </a:r>
            <a:endParaRPr lang="en-US" altLang="zh-CN" dirty="0">
              <a:solidFill>
                <a:schemeClr val="accent6">
                  <a:lumMod val="50000"/>
                </a:schemeClr>
              </a:solidFill>
            </a:endParaRPr>
          </a:p>
          <a:p>
            <a:pPr eaLnBrk="1" hangingPunct="1">
              <a:buFont typeface="Wingdings" panose="05000000000000000000" pitchFamily="2" charset="2"/>
              <a:buChar char="n"/>
              <a:defRPr/>
            </a:pPr>
            <a:r>
              <a:rPr lang="zh-CN" altLang="en-US" dirty="0">
                <a:solidFill>
                  <a:schemeClr val="accent6">
                    <a:lumMod val="50000"/>
                  </a:schemeClr>
                </a:solidFill>
              </a:rPr>
              <a:t>拟研究内容</a:t>
            </a:r>
            <a:endParaRPr lang="en-US" altLang="zh-CN" dirty="0">
              <a:solidFill>
                <a:schemeClr val="accent6">
                  <a:lumMod val="50000"/>
                </a:schemeClr>
              </a:solidFill>
            </a:endParaRPr>
          </a:p>
        </p:txBody>
      </p:sp>
    </p:spTree>
    <p:extLst>
      <p:ext uri="{BB962C8B-B14F-4D97-AF65-F5344CB8AC3E}">
        <p14:creationId xmlns:p14="http://schemas.microsoft.com/office/powerpoint/2010/main" val="3500443358"/>
      </p:ext>
    </p:extLst>
  </p:cSld>
  <p:clrMapOvr>
    <a:masterClrMapping/>
  </p:clrMapOvr>
  <p:transition spd="slow" advTm="543"/>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5603" name="内容占位符 2"/>
          <p:cNvSpPr>
            <a:spLocks noGrp="1"/>
          </p:cNvSpPr>
          <p:nvPr>
            <p:ph idx="1"/>
          </p:nvPr>
        </p:nvSpPr>
        <p:spPr>
          <a:xfrm>
            <a:off x="248796" y="906743"/>
            <a:ext cx="8864600" cy="5402573"/>
          </a:xfrm>
        </p:spPr>
        <p:txBody>
          <a:bodyPr/>
          <a:lstStyle/>
          <a:p>
            <a:pPr marL="457200" lvl="1" indent="-457200">
              <a:buSzPct val="100000"/>
              <a:buFont typeface="Wingdings" panose="05000000000000000000" pitchFamily="2" charset="2"/>
              <a:buChar char="n"/>
            </a:pPr>
            <a:r>
              <a:rPr lang="zh-CN" altLang="en-US" sz="2800" dirty="0">
                <a:solidFill>
                  <a:srgbClr val="000066"/>
                </a:solidFill>
                <a:cs typeface="+mn-cs"/>
              </a:rPr>
              <a:t>基于主链的</a:t>
            </a:r>
            <a:r>
              <a:rPr lang="en-US" altLang="zh-CN" sz="2800" dirty="0">
                <a:solidFill>
                  <a:srgbClr val="000066"/>
                </a:solidFill>
                <a:cs typeface="+mn-cs"/>
              </a:rPr>
              <a:t>DAG</a:t>
            </a:r>
            <a:r>
              <a:rPr lang="zh-CN" altLang="en-US" sz="2800" dirty="0">
                <a:solidFill>
                  <a:srgbClr val="000066"/>
                </a:solidFill>
                <a:cs typeface="+mn-cs"/>
              </a:rPr>
              <a:t>区块链共识算法</a:t>
            </a:r>
          </a:p>
          <a:p>
            <a:pPr marL="457200" lvl="1" indent="0">
              <a:buNone/>
            </a:pPr>
            <a:r>
              <a:rPr lang="zh-CN" altLang="en-US" dirty="0"/>
              <a:t>基于主链的</a:t>
            </a:r>
            <a:r>
              <a:rPr lang="en-US" altLang="zh-CN" dirty="0"/>
              <a:t>DAG</a:t>
            </a:r>
            <a:r>
              <a:rPr lang="zh-CN" altLang="en-US" dirty="0"/>
              <a:t>区块链共识算法通常是在</a:t>
            </a:r>
            <a:r>
              <a:rPr lang="en-US" altLang="zh-CN" dirty="0"/>
              <a:t>DAG</a:t>
            </a:r>
            <a:r>
              <a:rPr lang="zh-CN" altLang="en-US" dirty="0"/>
              <a:t>区块链中构建一条主链，随后根据主链对所有的交易单元（或者区块）进行全局拓扑排序。</a:t>
            </a:r>
            <a:endParaRPr lang="en-US" altLang="zh-CN" dirty="0"/>
          </a:p>
          <a:p>
            <a:pPr marL="457200" lvl="1" indent="-457200">
              <a:buSzPct val="100000"/>
              <a:buFont typeface="Wingdings" panose="05000000000000000000" pitchFamily="2" charset="2"/>
              <a:buChar char="n"/>
            </a:pPr>
            <a:r>
              <a:rPr lang="zh-CN" altLang="en-US" sz="2800" dirty="0">
                <a:solidFill>
                  <a:srgbClr val="000066"/>
                </a:solidFill>
                <a:cs typeface="+mn-cs"/>
              </a:rPr>
              <a:t>典型代表</a:t>
            </a:r>
            <a:endParaRPr lang="en-US" altLang="zh-CN" sz="2800" dirty="0">
              <a:solidFill>
                <a:srgbClr val="000066"/>
              </a:solidFill>
              <a:cs typeface="+mn-cs"/>
            </a:endParaRPr>
          </a:p>
          <a:p>
            <a:pPr lvl="1">
              <a:buSzPct val="100000"/>
            </a:pPr>
            <a:r>
              <a:rPr lang="en-US" altLang="zh-CN" dirty="0"/>
              <a:t>GHOST(</a:t>
            </a:r>
            <a:r>
              <a:rPr lang="zh-CN" altLang="en-US" dirty="0"/>
              <a:t>最大权重子树</a:t>
            </a:r>
            <a:r>
              <a:rPr lang="en-US" altLang="zh-CN" dirty="0"/>
              <a:t>)</a:t>
            </a:r>
          </a:p>
          <a:p>
            <a:pPr lvl="1">
              <a:buSzPct val="100000"/>
            </a:pPr>
            <a:r>
              <a:rPr lang="en-US" altLang="zh-CN" dirty="0"/>
              <a:t>Inclusive Blockchain Protocol</a:t>
            </a:r>
          </a:p>
          <a:p>
            <a:pPr lvl="1">
              <a:buSzPct val="100000"/>
            </a:pPr>
            <a:r>
              <a:rPr lang="en-US" altLang="zh-CN" dirty="0"/>
              <a:t>Conflux</a:t>
            </a:r>
          </a:p>
          <a:p>
            <a:pPr lvl="1">
              <a:buSzPct val="100000"/>
            </a:pPr>
            <a:r>
              <a:rPr lang="en-US" altLang="zh-CN" dirty="0" err="1"/>
              <a:t>Byteball</a:t>
            </a:r>
            <a:r>
              <a:rPr lang="en-US" altLang="zh-CN" dirty="0"/>
              <a:t> </a:t>
            </a:r>
          </a:p>
          <a:p>
            <a:pPr lvl="1">
              <a:buSzPct val="100000"/>
            </a:pPr>
            <a:r>
              <a:rPr lang="en-US" altLang="zh-CN" dirty="0" err="1"/>
              <a:t>TustNote</a:t>
            </a:r>
            <a:endParaRPr lang="en-US" altLang="zh-CN" dirty="0"/>
          </a:p>
          <a:p>
            <a:pPr lvl="1"/>
            <a:endParaRPr lang="en-US" altLang="zh-CN" dirty="0"/>
          </a:p>
        </p:txBody>
      </p:sp>
      <p:sp>
        <p:nvSpPr>
          <p:cNvPr id="25604" name="灯片编号占位符 3"/>
          <p:cNvSpPr>
            <a:spLocks noGrp="1"/>
          </p:cNvSpPr>
          <p:nvPr>
            <p:ph type="sldNum" sz="quarter" idx="12"/>
          </p:nvPr>
        </p:nvSpPr>
        <p:spPr>
          <a:xfrm>
            <a:off x="7208396" y="6396037"/>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41275"/>
            <a:ext cx="3912814" cy="584775"/>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11" name="Picture 2">
            <a:extLst>
              <a:ext uri="{FF2B5EF4-FFF2-40B4-BE49-F238E27FC236}">
                <a16:creationId xmlns:a16="http://schemas.microsoft.com/office/drawing/2014/main" id="{6452018A-6AB9-448F-BBAA-AE1CB09961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0226" y="3496631"/>
            <a:ext cx="5170175" cy="237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267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5603" name="内容占位符 2"/>
          <p:cNvSpPr>
            <a:spLocks noGrp="1"/>
          </p:cNvSpPr>
          <p:nvPr>
            <p:ph idx="1"/>
          </p:nvPr>
        </p:nvSpPr>
        <p:spPr>
          <a:xfrm>
            <a:off x="279400" y="1196975"/>
            <a:ext cx="8864600" cy="4679950"/>
          </a:xfrm>
        </p:spPr>
        <p:txBody>
          <a:bodyPr/>
          <a:lstStyle/>
          <a:p>
            <a:pPr>
              <a:buFont typeface="Wingdings" panose="05000000000000000000" pitchFamily="2" charset="2"/>
              <a:buChar char="n"/>
            </a:pPr>
            <a:r>
              <a:rPr lang="zh-CN" altLang="en-US" dirty="0"/>
              <a:t>基于平行链</a:t>
            </a:r>
            <a:r>
              <a:rPr lang="zh-CN" altLang="en-US" sz="2800" dirty="0">
                <a:solidFill>
                  <a:srgbClr val="000066"/>
                </a:solidFill>
                <a:cs typeface="+mn-cs"/>
              </a:rPr>
              <a:t>的</a:t>
            </a:r>
            <a:r>
              <a:rPr lang="en-US" altLang="zh-CN" sz="2800" dirty="0">
                <a:solidFill>
                  <a:srgbClr val="000066"/>
                </a:solidFill>
                <a:cs typeface="+mn-cs"/>
              </a:rPr>
              <a:t>DAG</a:t>
            </a:r>
            <a:r>
              <a:rPr lang="zh-CN" altLang="en-US" sz="2800" dirty="0">
                <a:solidFill>
                  <a:srgbClr val="000066"/>
                </a:solidFill>
                <a:cs typeface="+mn-cs"/>
              </a:rPr>
              <a:t>区块链</a:t>
            </a:r>
            <a:r>
              <a:rPr lang="zh-CN" altLang="en-US" dirty="0"/>
              <a:t>共识算法</a:t>
            </a:r>
            <a:endParaRPr lang="en-US" altLang="zh-CN" dirty="0"/>
          </a:p>
          <a:p>
            <a:pPr marL="0" indent="0">
              <a:buNone/>
            </a:pPr>
            <a:r>
              <a:rPr lang="zh-CN" altLang="en-US" sz="2400" dirty="0">
                <a:solidFill>
                  <a:srgbClr val="0000CC"/>
                </a:solidFill>
              </a:rPr>
              <a:t>基于平行链的</a:t>
            </a:r>
            <a:r>
              <a:rPr lang="en-US" altLang="zh-CN" sz="2400" dirty="0">
                <a:solidFill>
                  <a:srgbClr val="0000CC"/>
                </a:solidFill>
              </a:rPr>
              <a:t>DAG</a:t>
            </a:r>
            <a:r>
              <a:rPr lang="zh-CN" altLang="en-US" sz="2400" dirty="0">
                <a:solidFill>
                  <a:srgbClr val="0000CC"/>
                </a:solidFill>
              </a:rPr>
              <a:t>区块链共识算法中，网络各节点或者账户只需要分别维护记录本地信息的一条链，各链之间通过交互引用构成平行的</a:t>
            </a:r>
            <a:r>
              <a:rPr lang="en-US" altLang="zh-CN" sz="2400" dirty="0">
                <a:solidFill>
                  <a:srgbClr val="0000CC"/>
                </a:solidFill>
              </a:rPr>
              <a:t>DAG</a:t>
            </a:r>
            <a:r>
              <a:rPr lang="zh-CN" altLang="en-US" sz="2400" dirty="0">
                <a:solidFill>
                  <a:srgbClr val="0000CC"/>
                </a:solidFill>
              </a:rPr>
              <a:t>链形式。</a:t>
            </a:r>
            <a:endParaRPr lang="en-US" altLang="zh-CN" sz="2400" dirty="0">
              <a:solidFill>
                <a:srgbClr val="0000CC"/>
              </a:solidFill>
            </a:endParaRPr>
          </a:p>
          <a:p>
            <a:pPr>
              <a:buFont typeface="Wingdings" panose="05000000000000000000" pitchFamily="2" charset="2"/>
              <a:buChar char="n"/>
            </a:pPr>
            <a:r>
              <a:rPr lang="zh-CN" altLang="en-US" dirty="0"/>
              <a:t>典型代表</a:t>
            </a:r>
            <a:endParaRPr lang="en-US" altLang="zh-CN" sz="2400" dirty="0">
              <a:solidFill>
                <a:srgbClr val="0000CC"/>
              </a:solidFill>
            </a:endParaRPr>
          </a:p>
          <a:p>
            <a:pPr lvl="1">
              <a:buSzPct val="100000"/>
            </a:pPr>
            <a:r>
              <a:rPr lang="en-US" altLang="zh-CN" dirty="0" err="1"/>
              <a:t>Hashgraph</a:t>
            </a:r>
            <a:r>
              <a:rPr lang="zh-CN" altLang="en-US" dirty="0"/>
              <a:t>（基于虚拟投票）</a:t>
            </a:r>
            <a:endParaRPr lang="en-US" altLang="zh-CN" dirty="0"/>
          </a:p>
          <a:p>
            <a:pPr lvl="1">
              <a:buSzPct val="100000"/>
            </a:pPr>
            <a:r>
              <a:rPr lang="en-US" altLang="zh-CN" dirty="0"/>
              <a:t>Nano</a:t>
            </a:r>
            <a:r>
              <a:rPr lang="zh-CN" altLang="en-US" dirty="0"/>
              <a:t>（基于</a:t>
            </a:r>
            <a:r>
              <a:rPr lang="en-US" altLang="zh-CN" dirty="0" err="1"/>
              <a:t>DPoS</a:t>
            </a:r>
            <a:r>
              <a:rPr lang="zh-CN" altLang="en-US" dirty="0"/>
              <a:t>）</a:t>
            </a:r>
            <a:endParaRPr lang="en-US" altLang="zh-CN" dirty="0"/>
          </a:p>
        </p:txBody>
      </p:sp>
      <p:sp>
        <p:nvSpPr>
          <p:cNvPr id="25604" name="灯片编号占位符 3"/>
          <p:cNvSpPr>
            <a:spLocks noGrp="1"/>
          </p:cNvSpPr>
          <p:nvPr>
            <p:ph type="sldNum" sz="quarter" idx="12"/>
          </p:nvPr>
        </p:nvSpPr>
        <p:spPr>
          <a:xfrm>
            <a:off x="7227887" y="6383336"/>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21</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148064" y="-27384"/>
            <a:ext cx="3984823" cy="584200"/>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10246" name="Picture 6">
            <a:extLst>
              <a:ext uri="{FF2B5EF4-FFF2-40B4-BE49-F238E27FC236}">
                <a16:creationId xmlns:a16="http://schemas.microsoft.com/office/drawing/2014/main" id="{D9B40748-B7BD-43CA-A79F-0DA9997193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6169" y="2420888"/>
            <a:ext cx="2072031" cy="398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178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p:cNvSpPr>
            <a:spLocks noGrp="1"/>
          </p:cNvSpPr>
          <p:nvPr>
            <p:ph type="sldNum" sz="quarter" idx="12"/>
          </p:nvPr>
        </p:nvSpPr>
        <p:spPr>
          <a:xfrm>
            <a:off x="7208404"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DC1F9D0-E476-44ED-9F4C-E9A0371485B0}" type="slidenum">
              <a:rPr lang="en-US" altLang="zh-CN" sz="1400" smtClean="0">
                <a:solidFill>
                  <a:srgbClr val="0000CC"/>
                </a:solidFill>
                <a:ea typeface="宋体" panose="02010600030101010101" pitchFamily="2" charset="-122"/>
              </a:rPr>
              <a:pPr>
                <a:spcBef>
                  <a:spcPct val="0"/>
                </a:spcBef>
                <a:buClrTx/>
                <a:buFontTx/>
                <a:buNone/>
              </a:pPr>
              <a:t>22</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defRPr/>
            </a:pPr>
            <a:r>
              <a:rPr lang="zh-CN" altLang="en-US" dirty="0"/>
              <a:t>选题背景及意义</a:t>
            </a:r>
          </a:p>
          <a:p>
            <a:pPr eaLnBrk="1" hangingPunct="1">
              <a:defRPr/>
            </a:pPr>
            <a:r>
              <a:rPr lang="zh-CN" altLang="en-US" dirty="0"/>
              <a:t>国内外研究现状</a:t>
            </a:r>
            <a:endParaRPr lang="en-US" altLang="zh-CN" dirty="0"/>
          </a:p>
          <a:p>
            <a:pPr eaLnBrk="1" hangingPunct="1">
              <a:buFont typeface="Wingdings" panose="05000000000000000000" pitchFamily="2" charset="2"/>
              <a:buChar char="n"/>
              <a:defRPr/>
            </a:pPr>
            <a:r>
              <a:rPr lang="zh-CN" altLang="en-US" dirty="0">
                <a:solidFill>
                  <a:schemeClr val="accent6">
                    <a:lumMod val="50000"/>
                  </a:schemeClr>
                </a:solidFill>
              </a:rPr>
              <a:t>拟研究内容</a:t>
            </a:r>
            <a:endParaRPr lang="en-US" altLang="zh-CN" dirty="0">
              <a:solidFill>
                <a:schemeClr val="accent6">
                  <a:lumMod val="50000"/>
                </a:schemeClr>
              </a:solidFill>
            </a:endParaRPr>
          </a:p>
        </p:txBody>
      </p:sp>
    </p:spTree>
    <p:extLst>
      <p:ext uri="{BB962C8B-B14F-4D97-AF65-F5344CB8AC3E}">
        <p14:creationId xmlns:p14="http://schemas.microsoft.com/office/powerpoint/2010/main" val="1170044455"/>
      </p:ext>
    </p:extLst>
  </p:cSld>
  <p:clrMapOvr>
    <a:masterClrMapping/>
  </p:clrMapOvr>
  <p:transition spd="slow" advTm="848"/>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2459"/>
            <a:ext cx="2385004" cy="523220"/>
          </a:xfrm>
        </p:spPr>
        <p:txBody>
          <a:bodyPr/>
          <a:lstStyle/>
          <a:p>
            <a:r>
              <a:rPr lang="zh-CN" altLang="en-US" dirty="0"/>
              <a:t>拟研究内容</a:t>
            </a:r>
          </a:p>
        </p:txBody>
      </p:sp>
      <p:sp>
        <p:nvSpPr>
          <p:cNvPr id="3" name="文本占位符 2"/>
          <p:cNvSpPr>
            <a:spLocks noGrp="1"/>
          </p:cNvSpPr>
          <p:nvPr>
            <p:ph type="body" sz="half" idx="1"/>
          </p:nvPr>
        </p:nvSpPr>
        <p:spPr>
          <a:xfrm>
            <a:off x="685799" y="1196752"/>
            <a:ext cx="7699917" cy="5544615"/>
          </a:xfrm>
        </p:spPr>
        <p:txBody>
          <a:bodyPr/>
          <a:lstStyle/>
          <a:p>
            <a:pPr>
              <a:buFont typeface="Wingdings" panose="05000000000000000000" pitchFamily="2" charset="2"/>
              <a:buChar char="n"/>
            </a:pPr>
            <a:r>
              <a:rPr lang="zh-CN" altLang="zh-CN" sz="2600" dirty="0"/>
              <a:t>针对</a:t>
            </a:r>
            <a:r>
              <a:rPr lang="zh-CN" altLang="en-US" sz="2600" dirty="0"/>
              <a:t>建立在无线自组织网络上的区块链系统</a:t>
            </a:r>
            <a:r>
              <a:rPr lang="zh-CN" altLang="zh-CN" sz="2600" dirty="0"/>
              <a:t>，</a:t>
            </a:r>
            <a:r>
              <a:rPr lang="zh-CN" altLang="en-US" sz="2600" dirty="0"/>
              <a:t>考虑无线网络节点具有移动性，且设备的计算资源有限、网络通信质量不稳定、干扰以及环境等因素，</a:t>
            </a:r>
            <a:r>
              <a:rPr lang="zh-CN" altLang="zh-CN" sz="2600" dirty="0"/>
              <a:t>以</a:t>
            </a:r>
            <a:r>
              <a:rPr lang="zh-CN" altLang="en-US" sz="2600" dirty="0"/>
              <a:t>低能耗、稳定达成系统共识、提高交易处理效率</a:t>
            </a:r>
            <a:r>
              <a:rPr lang="zh-CN" altLang="zh-CN" sz="2600" dirty="0"/>
              <a:t>为目标，设计</a:t>
            </a:r>
            <a:r>
              <a:rPr lang="zh-CN" altLang="en-US" sz="2600" dirty="0"/>
              <a:t>安全</a:t>
            </a:r>
            <a:r>
              <a:rPr lang="zh-CN" altLang="zh-CN" sz="2600" dirty="0"/>
              <a:t>高效</a:t>
            </a:r>
            <a:r>
              <a:rPr lang="zh-CN" altLang="en-US" sz="2600" dirty="0"/>
              <a:t>的无线区块链共识算法。</a:t>
            </a:r>
            <a:endParaRPr lang="en-US" altLang="zh-CN" sz="2600" dirty="0"/>
          </a:p>
          <a:p>
            <a:pPr lvl="1">
              <a:buFont typeface="Wingdings" panose="05000000000000000000" pitchFamily="2" charset="2"/>
              <a:buChar char="n"/>
            </a:pPr>
            <a:r>
              <a:rPr lang="zh-CN" altLang="en-US" sz="2000" dirty="0"/>
              <a:t>无线自组织网络中无线节点在系统的活动时间是有限的，节点在区域内活动时间越长、生成的区块越多，想要退出区块链系统和作恶的意愿越低，从而区块链系统也就越安全。</a:t>
            </a:r>
            <a:endParaRPr lang="en-US" altLang="zh-CN" sz="2000" dirty="0"/>
          </a:p>
          <a:p>
            <a:pPr marL="457200" lvl="1" indent="0">
              <a:buNone/>
            </a:pPr>
            <a:endParaRPr lang="en-US" altLang="zh-CN" sz="2000" dirty="0"/>
          </a:p>
          <a:p>
            <a:pPr lvl="1">
              <a:buFont typeface="Wingdings" panose="05000000000000000000" pitchFamily="2" charset="2"/>
              <a:buChar char="n"/>
            </a:pPr>
            <a:r>
              <a:rPr lang="zh-CN" altLang="en-US" sz="2000" dirty="0"/>
              <a:t>无线节点的位置以及到其他节点的跳数一定程度上反映网络的分布情况，节点与其他节点的距离越短、到其他节点的跳数越少，则达成达成系统共识所需的通信次数越少，即共识时延越低。</a:t>
            </a:r>
            <a:endParaRPr lang="en-US" altLang="zh-CN" sz="2000" dirty="0"/>
          </a:p>
        </p:txBody>
      </p:sp>
      <p:sp>
        <p:nvSpPr>
          <p:cNvPr id="5" name="灯片编号占位符 4"/>
          <p:cNvSpPr>
            <a:spLocks noGrp="1"/>
          </p:cNvSpPr>
          <p:nvPr>
            <p:ph type="sldNum" sz="quarter" idx="12"/>
          </p:nvPr>
        </p:nvSpPr>
        <p:spPr>
          <a:xfrm>
            <a:off x="7207823" y="6400800"/>
            <a:ext cx="1905000" cy="457200"/>
          </a:xfrm>
        </p:spPr>
        <p:txBody>
          <a:bodyPr/>
          <a:lstStyle/>
          <a:p>
            <a:pPr>
              <a:defRPr/>
            </a:pPr>
            <a:fld id="{ED051085-F99B-49C2-A084-E942FB243A03}" type="slidenum">
              <a:rPr lang="en-US" altLang="zh-CN" smtClean="0"/>
              <a:pPr>
                <a:defRPr/>
              </a:pPr>
              <a:t>23</a:t>
            </a:fld>
            <a:endParaRPr lang="en-US" altLang="zh-CN" dirty="0"/>
          </a:p>
        </p:txBody>
      </p:sp>
    </p:spTree>
    <p:extLst>
      <p:ext uri="{BB962C8B-B14F-4D97-AF65-F5344CB8AC3E}">
        <p14:creationId xmlns:p14="http://schemas.microsoft.com/office/powerpoint/2010/main" val="3080152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5"/>
            <a:ext cx="8864600" cy="5850601"/>
          </a:xfrm>
        </p:spPr>
        <p:txBody>
          <a:bodyPr/>
          <a:lstStyle/>
          <a:p>
            <a:pPr>
              <a:buFont typeface="Wingdings" panose="05000000000000000000" pitchFamily="2" charset="2"/>
              <a:buChar char="n"/>
            </a:pPr>
            <a:r>
              <a:rPr lang="zh-CN" altLang="en-US" sz="2600" dirty="0"/>
              <a:t>无线自组织网络的网络拓扑是动态变化的，节点能够随时进入和离开网络。因此在无线网络环境下需要选举出比较稳定的出块节点生成区块，避免在共识过程中出块节点离开系统，最终导致无法达成共识。</a:t>
            </a:r>
            <a:endParaRPr lang="en-US" altLang="zh-CN" sz="2600" dirty="0"/>
          </a:p>
          <a:p>
            <a:pPr marL="0" indent="0">
              <a:buNone/>
            </a:pPr>
            <a:endParaRPr lang="en-US" altLang="zh-CN" sz="2600" dirty="0"/>
          </a:p>
          <a:p>
            <a:pPr>
              <a:buFont typeface="Wingdings" panose="05000000000000000000" pitchFamily="2" charset="2"/>
              <a:buChar char="n"/>
            </a:pPr>
            <a:r>
              <a:rPr lang="zh-CN" altLang="en-US" sz="2600" dirty="0"/>
              <a:t>拟结合</a:t>
            </a:r>
            <a:r>
              <a:rPr lang="zh-CN" altLang="en-US" sz="2600" dirty="0">
                <a:solidFill>
                  <a:srgbClr val="FF0000"/>
                </a:solidFill>
              </a:rPr>
              <a:t>无线节点的活动时间</a:t>
            </a:r>
            <a:r>
              <a:rPr lang="zh-CN" altLang="en-US" sz="2600" dirty="0"/>
              <a:t>和</a:t>
            </a:r>
            <a:r>
              <a:rPr lang="zh-CN" altLang="en-US" sz="2600" dirty="0">
                <a:solidFill>
                  <a:srgbClr val="FF0000"/>
                </a:solidFill>
              </a:rPr>
              <a:t>参与共识的比率</a:t>
            </a:r>
            <a:r>
              <a:rPr lang="zh-CN" altLang="en-US" sz="2600" dirty="0"/>
              <a:t>，设计公平、稳定、高效的无线区块链共识算法，降低参与共识节点的</a:t>
            </a:r>
            <a:r>
              <a:rPr lang="zh-CN" altLang="en-US" sz="2600" dirty="0">
                <a:solidFill>
                  <a:srgbClr val="FF0000"/>
                </a:solidFill>
              </a:rPr>
              <a:t>计算资源开销</a:t>
            </a:r>
            <a:r>
              <a:rPr lang="zh-CN" altLang="en-US" sz="2600" dirty="0"/>
              <a:t>和提高系统</a:t>
            </a:r>
            <a:r>
              <a:rPr lang="zh-CN" altLang="en-US" sz="2600" dirty="0">
                <a:solidFill>
                  <a:srgbClr val="FF0000"/>
                </a:solidFill>
              </a:rPr>
              <a:t>处理交易的效率</a:t>
            </a:r>
            <a:r>
              <a:rPr lang="zh-CN" altLang="en-US" sz="2600" dirty="0"/>
              <a:t>。</a:t>
            </a:r>
            <a:endParaRPr lang="en-US" altLang="zh-CN" sz="2600" dirty="0"/>
          </a:p>
          <a:p>
            <a:pPr lvl="1">
              <a:buSzPct val="100000"/>
            </a:pPr>
            <a:r>
              <a:rPr lang="zh-CN" altLang="en-US" sz="2200" dirty="0"/>
              <a:t>问题</a:t>
            </a:r>
            <a:r>
              <a:rPr lang="en-US" altLang="zh-CN" sz="2200" dirty="0"/>
              <a:t>1</a:t>
            </a:r>
            <a:r>
              <a:rPr lang="zh-CN" altLang="en-US" sz="2200" dirty="0"/>
              <a:t>：如何定义节点稳定性？</a:t>
            </a:r>
            <a:endParaRPr lang="en-US" altLang="zh-CN" sz="2200" dirty="0"/>
          </a:p>
          <a:p>
            <a:pPr lvl="2">
              <a:buSzPct val="80000"/>
            </a:pPr>
            <a:r>
              <a:rPr lang="zh-CN" altLang="en-US" dirty="0">
                <a:solidFill>
                  <a:schemeClr val="tx1"/>
                </a:solidFill>
              </a:rPr>
              <a:t>节点活动时间</a:t>
            </a:r>
            <a:r>
              <a:rPr lang="en-US" altLang="zh-CN" dirty="0">
                <a:solidFill>
                  <a:schemeClr val="tx1"/>
                </a:solidFill>
              </a:rPr>
              <a:t>—&gt;</a:t>
            </a:r>
            <a:r>
              <a:rPr lang="zh-CN" altLang="en-US" dirty="0">
                <a:solidFill>
                  <a:schemeClr val="tx1"/>
                </a:solidFill>
              </a:rPr>
              <a:t>节点剩余活动时间（节点的生存期）</a:t>
            </a:r>
            <a:endParaRPr lang="en-US" altLang="zh-CN" dirty="0">
              <a:solidFill>
                <a:schemeClr val="tx1"/>
              </a:solidFill>
            </a:endParaRPr>
          </a:p>
          <a:p>
            <a:pPr lvl="2">
              <a:buSzPct val="80000"/>
            </a:pPr>
            <a:r>
              <a:rPr lang="zh-CN" altLang="en-US" dirty="0">
                <a:solidFill>
                  <a:schemeClr val="tx1"/>
                </a:solidFill>
              </a:rPr>
              <a:t>节点共识比</a:t>
            </a:r>
            <a:r>
              <a:rPr lang="en-US" altLang="zh-CN" dirty="0">
                <a:solidFill>
                  <a:schemeClr val="tx1"/>
                </a:solidFill>
              </a:rPr>
              <a:t>—&gt;</a:t>
            </a:r>
            <a:r>
              <a:rPr lang="zh-CN" altLang="en-US" dirty="0">
                <a:solidFill>
                  <a:schemeClr val="tx1"/>
                </a:solidFill>
              </a:rPr>
              <a:t>节点在近期内生成区块占最近区块的比值。</a:t>
            </a:r>
            <a:endParaRPr lang="en-US" altLang="zh-CN" dirty="0">
              <a:solidFill>
                <a:schemeClr val="tx1"/>
              </a:solidFill>
            </a:endParaRPr>
          </a:p>
          <a:p>
            <a:pPr lvl="1">
              <a:buSzPct val="100000"/>
            </a:pPr>
            <a:r>
              <a:rPr lang="zh-CN" altLang="en-US" sz="2200" dirty="0"/>
              <a:t>问题</a:t>
            </a:r>
            <a:r>
              <a:rPr lang="en-US" altLang="zh-CN" sz="2200" dirty="0"/>
              <a:t>2</a:t>
            </a:r>
            <a:r>
              <a:rPr lang="zh-CN" altLang="en-US" sz="2200" dirty="0"/>
              <a:t>：如何选举出块节点？</a:t>
            </a:r>
            <a:endParaRPr lang="en-US" altLang="zh-CN" sz="2200" dirty="0"/>
          </a:p>
          <a:p>
            <a:pPr lvl="1">
              <a:buSzPct val="100000"/>
            </a:pPr>
            <a:r>
              <a:rPr lang="zh-CN" altLang="en-US" sz="2200" dirty="0"/>
              <a:t>问题</a:t>
            </a:r>
            <a:r>
              <a:rPr lang="en-US" altLang="zh-CN" sz="2200" dirty="0"/>
              <a:t>3</a:t>
            </a:r>
            <a:r>
              <a:rPr lang="zh-CN" altLang="en-US" sz="2200" dirty="0"/>
              <a:t>：如何达成共识确认区块？</a:t>
            </a:r>
            <a:endParaRPr lang="en-US" altLang="zh-CN" sz="2200" dirty="0"/>
          </a:p>
          <a:p>
            <a:pPr lvl="1">
              <a:buSzPct val="100000"/>
            </a:pPr>
            <a:r>
              <a:rPr lang="zh-CN" altLang="en-US" sz="2200" dirty="0"/>
              <a:t>问题</a:t>
            </a:r>
            <a:r>
              <a:rPr lang="en-US" altLang="zh-CN" sz="2200" dirty="0"/>
              <a:t>4</a:t>
            </a:r>
            <a:r>
              <a:rPr lang="zh-CN" altLang="en-US" sz="2200" dirty="0"/>
              <a:t>：如何确保新节点安全快速加入系统？</a:t>
            </a:r>
            <a:endParaRPr lang="en-US" altLang="zh-CN" sz="2200" dirty="0"/>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24</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07230" y="41275"/>
            <a:ext cx="6747884" cy="523220"/>
          </a:xfrm>
          <a:prstGeom prst="rect">
            <a:avLst/>
          </a:prstGeom>
          <a:noFill/>
        </p:spPr>
        <p:txBody>
          <a:bodyPr wrap="square">
            <a:spAutoFit/>
          </a:bodyPr>
          <a:lstStyle/>
          <a:p>
            <a:pPr>
              <a:defRPr/>
            </a:pPr>
            <a:r>
              <a:rPr lang="en-US" altLang="zh-CN" sz="2800" dirty="0">
                <a:solidFill>
                  <a:schemeClr val="accent2">
                    <a:lumMod val="50000"/>
                  </a:schemeClr>
                </a:solidFill>
              </a:rPr>
              <a:t>1. </a:t>
            </a:r>
            <a:r>
              <a:rPr lang="zh-CN" altLang="en-US" sz="2800" dirty="0">
                <a:solidFill>
                  <a:schemeClr val="accent2">
                    <a:lumMod val="50000"/>
                  </a:schemeClr>
                </a:solidFill>
              </a:rPr>
              <a:t>基于节点稳定性的无线区块链共识算法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466512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3635896" y="929307"/>
            <a:ext cx="5237737" cy="5661019"/>
          </a:xfrm>
        </p:spPr>
        <p:txBody>
          <a:bodyPr/>
          <a:lstStyle/>
          <a:p>
            <a:pPr>
              <a:buFont typeface="Wingdings" panose="05000000000000000000" pitchFamily="2" charset="2"/>
              <a:buChar char="n"/>
            </a:pPr>
            <a:r>
              <a:rPr lang="zh-CN" altLang="en-US" sz="2600" dirty="0"/>
              <a:t>解决方案</a:t>
            </a:r>
            <a:endParaRPr lang="en-US" altLang="zh-CN" sz="2600" dirty="0"/>
          </a:p>
          <a:p>
            <a:pPr lvl="1">
              <a:buSzPct val="100000"/>
            </a:pPr>
            <a:r>
              <a:rPr lang="zh-CN" altLang="en-US" dirty="0"/>
              <a:t>定义参与共识节点的稳定度来确保系统能够抵抗女巫攻击</a:t>
            </a:r>
            <a:endParaRPr lang="en-US" altLang="zh-CN" dirty="0"/>
          </a:p>
          <a:p>
            <a:pPr lvl="1">
              <a:buSzPct val="100000"/>
            </a:pPr>
            <a:r>
              <a:rPr lang="zh-CN" altLang="en-US" dirty="0"/>
              <a:t>为了防止敌手偏置，通过轮盘赌的方式根据节点的稳定决定节点被选中为出块节点的概率。</a:t>
            </a:r>
            <a:endParaRPr lang="en-US" altLang="zh-CN" dirty="0"/>
          </a:p>
          <a:p>
            <a:pPr lvl="1">
              <a:buSzPct val="100000"/>
            </a:pPr>
            <a:r>
              <a:rPr lang="zh-CN" altLang="en-US" dirty="0"/>
              <a:t>在每一轮开始新区块权限竞争之前，比对所有邻居节点的区块链，降低同时设置</a:t>
            </a:r>
            <a:endParaRPr lang="en-US" altLang="zh-CN" dirty="0"/>
          </a:p>
          <a:p>
            <a:pPr lvl="1">
              <a:buSzPct val="100000"/>
            </a:pPr>
            <a:r>
              <a:rPr lang="zh-CN" altLang="en-US" dirty="0"/>
              <a:t>设置检查点机制，采用多方签名的机制确保系统中节点快速部分区块达成共识</a:t>
            </a:r>
            <a:endParaRPr lang="en-US" altLang="zh-CN" dirty="0"/>
          </a:p>
          <a:p>
            <a:pPr lvl="1">
              <a:buSzPct val="100000"/>
            </a:pPr>
            <a:r>
              <a:rPr lang="zh-CN" altLang="en-US" dirty="0"/>
              <a:t>基于节点位置和单跳邻居的节点自启机制</a:t>
            </a:r>
            <a:endParaRPr lang="en-US" altLang="zh-CN" dirty="0"/>
          </a:p>
        </p:txBody>
      </p:sp>
      <p:sp>
        <p:nvSpPr>
          <p:cNvPr id="25604" name="灯片编号占位符 3"/>
          <p:cNvSpPr>
            <a:spLocks noGrp="1"/>
          </p:cNvSpPr>
          <p:nvPr>
            <p:ph type="sldNum" sz="quarter" idx="12"/>
          </p:nvPr>
        </p:nvSpPr>
        <p:spPr>
          <a:xfrm>
            <a:off x="7234136"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83768" y="-27384"/>
            <a:ext cx="6768752" cy="523220"/>
          </a:xfrm>
          <a:prstGeom prst="rect">
            <a:avLst/>
          </a:prstGeom>
          <a:noFill/>
        </p:spPr>
        <p:txBody>
          <a:bodyPr wrap="square">
            <a:spAutoFit/>
          </a:bodyPr>
          <a:lstStyle/>
          <a:p>
            <a:pPr>
              <a:defRPr/>
            </a:pPr>
            <a:r>
              <a:rPr lang="en-US" altLang="zh-CN" sz="2800" dirty="0">
                <a:solidFill>
                  <a:schemeClr val="accent2">
                    <a:lumMod val="50000"/>
                  </a:schemeClr>
                </a:solidFill>
              </a:rPr>
              <a:t>1. </a:t>
            </a:r>
            <a:r>
              <a:rPr lang="zh-CN" altLang="en-US" sz="2800" dirty="0">
                <a:solidFill>
                  <a:schemeClr val="accent2">
                    <a:lumMod val="50000"/>
                  </a:schemeClr>
                </a:solidFill>
              </a:rPr>
              <a:t>基于节点稳定性的无线区块链共识算法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D583C7CA-2161-40F9-A49D-1002E16A8041}"/>
              </a:ext>
            </a:extLst>
          </p:cNvPr>
          <p:cNvSpPr txBox="1">
            <a:spLocks/>
          </p:cNvSpPr>
          <p:nvPr/>
        </p:nvSpPr>
        <p:spPr bwMode="auto">
          <a:xfrm>
            <a:off x="270368" y="936016"/>
            <a:ext cx="3653560" cy="566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dirty="0"/>
              <a:t>难点</a:t>
            </a:r>
            <a:endParaRPr lang="en-US" altLang="zh-CN" sz="2600" b="0" dirty="0"/>
          </a:p>
          <a:p>
            <a:pPr lvl="1">
              <a:buSzPct val="100000"/>
            </a:pPr>
            <a:r>
              <a:rPr lang="zh-CN" altLang="en-US" b="0" dirty="0"/>
              <a:t>防止敌手发起女巫攻击</a:t>
            </a:r>
            <a:endParaRPr lang="en-US" altLang="zh-CN" b="0" dirty="0"/>
          </a:p>
          <a:p>
            <a:pPr lvl="1">
              <a:buSzPct val="100000"/>
            </a:pPr>
            <a:r>
              <a:rPr lang="zh-CN" altLang="en-US" b="0" dirty="0"/>
              <a:t>敌手偏置出块节点选举过程</a:t>
            </a:r>
            <a:endParaRPr lang="en-US" altLang="zh-CN" b="0" dirty="0"/>
          </a:p>
          <a:p>
            <a:pPr lvl="1">
              <a:buSzPct val="100000"/>
            </a:pPr>
            <a:r>
              <a:rPr lang="zh-CN" altLang="en-US" b="0" dirty="0"/>
              <a:t>网络分区引起区块链分叉</a:t>
            </a:r>
            <a:endParaRPr lang="en-US" altLang="zh-CN" b="0" dirty="0"/>
          </a:p>
          <a:p>
            <a:pPr lvl="1">
              <a:buSzPct val="100000"/>
            </a:pPr>
            <a:r>
              <a:rPr lang="zh-CN" altLang="en-US" b="0" dirty="0"/>
              <a:t>网络分区恢复会分叉处理问题</a:t>
            </a:r>
            <a:endParaRPr lang="en-US" altLang="zh-CN" b="0" dirty="0"/>
          </a:p>
          <a:p>
            <a:pPr lvl="1">
              <a:buSzPct val="100000"/>
            </a:pPr>
            <a:r>
              <a:rPr lang="zh-CN" altLang="en-US" b="0" dirty="0"/>
              <a:t>恶意节点在新节点自启时同步陈旧或者错误的区块链信息</a:t>
            </a:r>
            <a:endParaRPr lang="en-US" altLang="zh-CN" b="0" dirty="0"/>
          </a:p>
        </p:txBody>
      </p:sp>
    </p:spTree>
    <p:extLst>
      <p:ext uri="{BB962C8B-B14F-4D97-AF65-F5344CB8AC3E}">
        <p14:creationId xmlns:p14="http://schemas.microsoft.com/office/powerpoint/2010/main" val="1941614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07504" y="691995"/>
            <a:ext cx="8928992" cy="5932641"/>
          </a:xfrm>
        </p:spPr>
        <p:txBody>
          <a:bodyPr/>
          <a:lstStyle/>
          <a:p>
            <a:pPr>
              <a:buFont typeface="Wingdings" panose="05000000000000000000" pitchFamily="2" charset="2"/>
              <a:buChar char="n"/>
            </a:pPr>
            <a:r>
              <a:rPr lang="zh-CN" altLang="en-US" sz="2600" dirty="0"/>
              <a:t>当无线自组织网络规模较大时，单出块节点的区块链共识算法只具有弱一致性、且区块确认时延长，无法满足快速、安全、稳定处理交易的需求。</a:t>
            </a:r>
            <a:endParaRPr lang="en-US" altLang="zh-CN" sz="2600" dirty="0"/>
          </a:p>
          <a:p>
            <a:pPr>
              <a:buFont typeface="Wingdings" panose="05000000000000000000" pitchFamily="2" charset="2"/>
              <a:buChar char="n"/>
            </a:pPr>
            <a:r>
              <a:rPr lang="zh-CN" altLang="en-US" sz="2600" dirty="0"/>
              <a:t>在无线自组织网场景下，</a:t>
            </a:r>
            <a:r>
              <a:rPr lang="zh-CN" altLang="zh-CN" sz="2600" dirty="0"/>
              <a:t>针对</a:t>
            </a:r>
            <a:r>
              <a:rPr lang="zh-CN" altLang="en-US" sz="2600" dirty="0"/>
              <a:t>单出块节点共识算法区块确认时延高、容易发生链分叉以及无线自组织网络拓扑动态变化等问题</a:t>
            </a:r>
            <a:r>
              <a:rPr lang="zh-CN" altLang="zh-CN" sz="2600" dirty="0"/>
              <a:t>，拟</a:t>
            </a:r>
            <a:r>
              <a:rPr lang="zh-CN" altLang="en-US" sz="2600" dirty="0"/>
              <a:t>结合</a:t>
            </a:r>
            <a:r>
              <a:rPr lang="zh-CN" altLang="en-US" sz="2600" dirty="0">
                <a:solidFill>
                  <a:srgbClr val="FF0000"/>
                </a:solidFill>
              </a:rPr>
              <a:t>无线节点的稳定性</a:t>
            </a:r>
            <a:r>
              <a:rPr lang="zh-CN" altLang="en-US" sz="2600" dirty="0"/>
              <a:t>和</a:t>
            </a:r>
            <a:r>
              <a:rPr lang="zh-CN" altLang="en-US" sz="2600" dirty="0">
                <a:solidFill>
                  <a:srgbClr val="FF0000"/>
                </a:solidFill>
              </a:rPr>
              <a:t>经典的分布式系统</a:t>
            </a:r>
            <a:r>
              <a:rPr lang="zh-CN" altLang="zh-CN" sz="2600" dirty="0">
                <a:solidFill>
                  <a:srgbClr val="FF0000"/>
                </a:solidFill>
              </a:rPr>
              <a:t>一致性算法</a:t>
            </a:r>
            <a:r>
              <a:rPr lang="zh-CN" altLang="zh-CN" sz="2600" dirty="0"/>
              <a:t>，设计</a:t>
            </a:r>
            <a:r>
              <a:rPr lang="zh-CN" altLang="en-US" sz="2600" dirty="0"/>
              <a:t>快速、稳定的基于委员会的无线</a:t>
            </a:r>
            <a:r>
              <a:rPr lang="zh-CN" altLang="zh-CN" sz="2600" dirty="0"/>
              <a:t>区块链共识算法</a:t>
            </a:r>
            <a:r>
              <a:rPr lang="zh-CN" altLang="en-US" sz="2600" dirty="0"/>
              <a:t>，提高无线区块链系统共识的稳定性和交易处理效率</a:t>
            </a:r>
            <a:r>
              <a:rPr lang="zh-CN" altLang="zh-CN" sz="2600" dirty="0"/>
              <a:t>。</a:t>
            </a:r>
            <a:endParaRPr lang="en-US" altLang="zh-CN" sz="2600" dirty="0"/>
          </a:p>
          <a:p>
            <a:pPr lvl="1">
              <a:buSzPct val="100000"/>
            </a:pPr>
            <a:r>
              <a:rPr lang="zh-CN" altLang="en-US" sz="2200" dirty="0"/>
              <a:t>问题</a:t>
            </a:r>
            <a:r>
              <a:rPr lang="en-US" altLang="zh-CN" sz="2200" dirty="0"/>
              <a:t>1</a:t>
            </a:r>
            <a:r>
              <a:rPr lang="zh-CN" altLang="en-US" sz="2200" dirty="0"/>
              <a:t>：如何选举委员会？</a:t>
            </a:r>
            <a:endParaRPr lang="en-US" altLang="zh-CN" sz="2200" dirty="0"/>
          </a:p>
          <a:p>
            <a:pPr lvl="1">
              <a:buSzPct val="100000"/>
            </a:pPr>
            <a:r>
              <a:rPr lang="zh-CN" altLang="en-US" sz="2200" dirty="0"/>
              <a:t>问题</a:t>
            </a:r>
            <a:r>
              <a:rPr lang="en-US" altLang="zh-CN" sz="2200" dirty="0"/>
              <a:t>2</a:t>
            </a:r>
            <a:r>
              <a:rPr lang="zh-CN" altLang="en-US" sz="2200" dirty="0"/>
              <a:t>：如何选举委员会首领？</a:t>
            </a:r>
            <a:endParaRPr lang="en-US" altLang="zh-CN" sz="2200" dirty="0"/>
          </a:p>
          <a:p>
            <a:pPr lvl="1">
              <a:buSzPct val="100000"/>
            </a:pPr>
            <a:r>
              <a:rPr lang="zh-CN" altLang="en-US" sz="2200" dirty="0"/>
              <a:t>问题</a:t>
            </a:r>
            <a:r>
              <a:rPr lang="en-US" altLang="zh-CN" sz="2200" dirty="0"/>
              <a:t>3</a:t>
            </a:r>
            <a:r>
              <a:rPr lang="zh-CN" altLang="en-US" sz="2200" dirty="0"/>
              <a:t>：委员会内如何达成一致？</a:t>
            </a:r>
            <a:endParaRPr lang="en-US" altLang="zh-CN" sz="2200" dirty="0"/>
          </a:p>
          <a:p>
            <a:pPr lvl="1">
              <a:buSzPct val="100000"/>
            </a:pPr>
            <a:r>
              <a:rPr lang="zh-CN" altLang="en-US" sz="2200" dirty="0"/>
              <a:t>问题</a:t>
            </a:r>
            <a:r>
              <a:rPr lang="en-US" altLang="zh-CN" sz="2200" dirty="0"/>
              <a:t>4</a:t>
            </a:r>
            <a:r>
              <a:rPr lang="zh-CN" altLang="en-US" sz="2200" dirty="0"/>
              <a:t>：如何重置委员会？</a:t>
            </a:r>
            <a:endParaRPr lang="en-US" altLang="zh-CN" sz="2200" dirty="0"/>
          </a:p>
          <a:p>
            <a:pPr marL="0" indent="0">
              <a:buNone/>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339752" y="17253"/>
            <a:ext cx="6804248" cy="523220"/>
          </a:xfrm>
          <a:prstGeom prst="rect">
            <a:avLst/>
          </a:prstGeom>
          <a:noFill/>
        </p:spPr>
        <p:txBody>
          <a:bodyPr wrap="square">
            <a:spAutoFit/>
          </a:bodyPr>
          <a:lstStyle/>
          <a:p>
            <a:pPr>
              <a:defRPr/>
            </a:pPr>
            <a:r>
              <a:rPr lang="en-US" altLang="zh-CN" sz="2800" dirty="0">
                <a:solidFill>
                  <a:schemeClr val="accent2">
                    <a:lumMod val="50000"/>
                  </a:schemeClr>
                </a:solidFill>
              </a:rPr>
              <a:t>2.  </a:t>
            </a:r>
            <a:r>
              <a:rPr lang="zh-CN" altLang="en-US" sz="2800" dirty="0">
                <a:solidFill>
                  <a:schemeClr val="accent2">
                    <a:lumMod val="50000"/>
                  </a:schemeClr>
                </a:solidFill>
              </a:rPr>
              <a:t>基于稳定委员会的无线区块链共识算法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1135366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4067944" y="835390"/>
            <a:ext cx="4968552" cy="5981335"/>
          </a:xfrm>
        </p:spPr>
        <p:txBody>
          <a:bodyPr/>
          <a:lstStyle/>
          <a:p>
            <a:pPr>
              <a:buFont typeface="Wingdings" panose="05000000000000000000" pitchFamily="2" charset="2"/>
              <a:buChar char="n"/>
            </a:pPr>
            <a:r>
              <a:rPr lang="zh-CN" altLang="en-US" sz="2600" dirty="0"/>
              <a:t>解决方案</a:t>
            </a:r>
            <a:endParaRPr lang="en-US" altLang="zh-CN" dirty="0"/>
          </a:p>
          <a:p>
            <a:pPr lvl="1">
              <a:buSzPct val="100000"/>
            </a:pPr>
            <a:r>
              <a:rPr lang="zh-CN" altLang="en-US" dirty="0"/>
              <a:t>基于节点稳定度选举委员会成员</a:t>
            </a:r>
            <a:endParaRPr lang="en-US" altLang="zh-CN" dirty="0"/>
          </a:p>
          <a:p>
            <a:pPr lvl="1">
              <a:buSzPct val="100000"/>
            </a:pPr>
            <a:r>
              <a:rPr lang="zh-CN" altLang="en-US" dirty="0"/>
              <a:t>基于节点间的平均跳数或者平均欧式距离选举委员会中首领节点</a:t>
            </a:r>
            <a:endParaRPr lang="en-US" altLang="zh-CN" dirty="0"/>
          </a:p>
          <a:p>
            <a:pPr lvl="1">
              <a:buSzPct val="100000"/>
            </a:pPr>
            <a:r>
              <a:rPr lang="zh-CN" altLang="en-US" dirty="0"/>
              <a:t>基于门限签名的一致性协议可以避免二次通信的安全问题</a:t>
            </a:r>
            <a:endParaRPr lang="en-US" altLang="zh-CN" dirty="0"/>
          </a:p>
          <a:p>
            <a:pPr lvl="1">
              <a:buSzPct val="100000"/>
            </a:pPr>
            <a:r>
              <a:rPr lang="zh-CN" altLang="en-US" dirty="0"/>
              <a:t>通过随机方式选取新的委员会节点，用于替换部分委员会中稳定度低的节点</a:t>
            </a:r>
            <a:endParaRPr lang="en-US" altLang="zh-CN" dirty="0"/>
          </a:p>
          <a:p>
            <a:pPr lvl="1">
              <a:buSzPct val="100000"/>
            </a:pPr>
            <a:r>
              <a:rPr lang="zh-CN" altLang="en-US" dirty="0"/>
              <a:t>当委员会成员无法收到大部分回复时，采取分区恢复机制</a:t>
            </a: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339752" y="17253"/>
            <a:ext cx="6804248" cy="523220"/>
          </a:xfrm>
          <a:prstGeom prst="rect">
            <a:avLst/>
          </a:prstGeom>
          <a:noFill/>
        </p:spPr>
        <p:txBody>
          <a:bodyPr wrap="square">
            <a:spAutoFit/>
          </a:bodyPr>
          <a:lstStyle/>
          <a:p>
            <a:pPr>
              <a:defRPr/>
            </a:pPr>
            <a:r>
              <a:rPr lang="en-US" altLang="zh-CN" sz="2800" dirty="0">
                <a:solidFill>
                  <a:schemeClr val="accent2">
                    <a:lumMod val="50000"/>
                  </a:schemeClr>
                </a:solidFill>
              </a:rPr>
              <a:t>2.  </a:t>
            </a:r>
            <a:r>
              <a:rPr lang="zh-CN" altLang="en-US" sz="2800" dirty="0">
                <a:solidFill>
                  <a:schemeClr val="accent2">
                    <a:lumMod val="50000"/>
                  </a:schemeClr>
                </a:solidFill>
              </a:rPr>
              <a:t>基于稳定委员会的无线区块链共识算法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5D7C8E40-C162-4ED4-BBE8-46B13441CF74}"/>
              </a:ext>
            </a:extLst>
          </p:cNvPr>
          <p:cNvSpPr txBox="1">
            <a:spLocks/>
          </p:cNvSpPr>
          <p:nvPr/>
        </p:nvSpPr>
        <p:spPr bwMode="auto">
          <a:xfrm>
            <a:off x="-24471" y="852163"/>
            <a:ext cx="3948399" cy="598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dirty="0"/>
              <a:t>难点</a:t>
            </a:r>
            <a:endParaRPr lang="en-US" altLang="zh-CN" sz="2600" b="0" dirty="0"/>
          </a:p>
          <a:p>
            <a:pPr lvl="1">
              <a:buSzPct val="100000"/>
            </a:pPr>
            <a:r>
              <a:rPr lang="zh-CN" altLang="en-US" b="0" dirty="0"/>
              <a:t>选举出比较稳定可信任的委员会成员</a:t>
            </a:r>
            <a:endParaRPr lang="en-US" altLang="zh-CN" b="0" dirty="0"/>
          </a:p>
          <a:p>
            <a:pPr lvl="1">
              <a:buSzPct val="100000"/>
            </a:pPr>
            <a:r>
              <a:rPr lang="zh-CN" altLang="en-US" b="0" dirty="0"/>
              <a:t>委员会中选举的首领节点使得达成委员会共识通信时延大</a:t>
            </a:r>
            <a:endParaRPr lang="en-US" altLang="zh-CN" b="0" dirty="0"/>
          </a:p>
          <a:p>
            <a:pPr lvl="1">
              <a:buSzPct val="100000"/>
            </a:pPr>
            <a:r>
              <a:rPr lang="zh-CN" altLang="en-US" b="0" dirty="0"/>
              <a:t>委员会一致性过程中二次通信的安全问题</a:t>
            </a:r>
            <a:endParaRPr lang="en-US" altLang="zh-CN" b="0" dirty="0"/>
          </a:p>
          <a:p>
            <a:pPr lvl="1">
              <a:buSzPct val="100000"/>
            </a:pPr>
            <a:r>
              <a:rPr lang="zh-CN" altLang="en-US" b="0" dirty="0"/>
              <a:t>敌手偏置委员会安全快速重配置</a:t>
            </a:r>
            <a:endParaRPr lang="en-US" altLang="zh-CN" b="0" dirty="0"/>
          </a:p>
          <a:p>
            <a:pPr lvl="1">
              <a:buSzPct val="100000"/>
            </a:pPr>
            <a:r>
              <a:rPr lang="zh-CN" altLang="en-US" b="0" dirty="0"/>
              <a:t>网络分区造成无法选举出足够数量的委员会或出现多个委员会</a:t>
            </a:r>
            <a:endParaRPr lang="en-US" altLang="zh-CN" b="0" kern="0" dirty="0"/>
          </a:p>
          <a:p>
            <a:pPr>
              <a:buFont typeface="Wingdings" panose="05000000000000000000" pitchFamily="2" charset="2"/>
              <a:buChar char="n"/>
            </a:pPr>
            <a:endParaRPr lang="en-US" altLang="zh-CN" b="0" kern="0" dirty="0"/>
          </a:p>
        </p:txBody>
      </p:sp>
    </p:spTree>
    <p:extLst>
      <p:ext uri="{BB962C8B-B14F-4D97-AF65-F5344CB8AC3E}">
        <p14:creationId xmlns:p14="http://schemas.microsoft.com/office/powerpoint/2010/main" val="503297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55935" y="696901"/>
            <a:ext cx="8632130" cy="5927727"/>
          </a:xfrm>
        </p:spPr>
        <p:txBody>
          <a:bodyPr/>
          <a:lstStyle/>
          <a:p>
            <a:pPr>
              <a:buFont typeface="Wingdings" panose="05000000000000000000" pitchFamily="2" charset="2"/>
              <a:buChar char="n"/>
            </a:pPr>
            <a:r>
              <a:rPr lang="zh-CN" altLang="en-US" sz="2400" dirty="0"/>
              <a:t>在大规模无线自组织网络场景中，网络节点分布区域广，系统达成全局共识的确认时延会增加，交易处理的效率会降低，无法满足区块链系统交易处理的高效性和时效性的需求。</a:t>
            </a:r>
            <a:endParaRPr lang="en-US" altLang="zh-CN" sz="2400" dirty="0"/>
          </a:p>
          <a:p>
            <a:pPr marL="0" indent="0">
              <a:buNone/>
            </a:pPr>
            <a:endParaRPr lang="en-US" altLang="zh-CN" sz="2400" dirty="0"/>
          </a:p>
          <a:p>
            <a:pPr>
              <a:buFont typeface="Wingdings" panose="05000000000000000000" pitchFamily="2" charset="2"/>
              <a:buChar char="n"/>
            </a:pPr>
            <a:r>
              <a:rPr lang="zh-CN" altLang="en-US" sz="2400" dirty="0"/>
              <a:t>针对组网规模大、节点分布范围广的无线自组织网络场景，拟结合网络分布特征、节点的稳定性和分布式系统一致性协议，设计具有高稳定性和较高</a:t>
            </a:r>
            <a:r>
              <a:rPr lang="zh-CN" altLang="zh-CN" sz="2400" dirty="0"/>
              <a:t>扩展性的</a:t>
            </a:r>
            <a:r>
              <a:rPr lang="zh-CN" altLang="en-US" sz="2400" dirty="0"/>
              <a:t>基于多委员会无线区块链</a:t>
            </a:r>
            <a:r>
              <a:rPr lang="zh-CN" altLang="zh-CN" sz="2400" dirty="0"/>
              <a:t>共识算法</a:t>
            </a:r>
            <a:r>
              <a:rPr lang="zh-CN" altLang="en-US" sz="2400" dirty="0"/>
              <a:t>，降低共识所需的网络通信开销和提高区块链系统交易处理效率。</a:t>
            </a:r>
            <a:endParaRPr lang="en-US" altLang="zh-CN" sz="2400" dirty="0"/>
          </a:p>
          <a:p>
            <a:pPr lvl="1">
              <a:buSzPct val="100000"/>
            </a:pPr>
            <a:r>
              <a:rPr lang="zh-CN" altLang="en-US" sz="2200" dirty="0">
                <a:latin typeface="+mn-ea"/>
              </a:rPr>
              <a:t>问题</a:t>
            </a:r>
            <a:r>
              <a:rPr lang="en-US" altLang="zh-CN" sz="2200" dirty="0">
                <a:latin typeface="+mn-ea"/>
              </a:rPr>
              <a:t>1</a:t>
            </a:r>
            <a:r>
              <a:rPr lang="zh-CN" altLang="en-US" sz="2200" dirty="0">
                <a:latin typeface="+mn-ea"/>
              </a:rPr>
              <a:t>：如何选举和分配分片委员会成员？</a:t>
            </a:r>
            <a:endParaRPr lang="en-US" altLang="zh-CN" sz="2200" dirty="0">
              <a:latin typeface="+mn-ea"/>
            </a:endParaRPr>
          </a:p>
          <a:p>
            <a:pPr lvl="1">
              <a:buSzPct val="100000"/>
            </a:pPr>
            <a:r>
              <a:rPr lang="zh-CN" altLang="en-US" sz="2200" dirty="0">
                <a:latin typeface="+mn-ea"/>
              </a:rPr>
              <a:t>问题</a:t>
            </a:r>
            <a:r>
              <a:rPr lang="en-US" altLang="zh-CN" sz="2200" dirty="0">
                <a:latin typeface="+mn-ea"/>
              </a:rPr>
              <a:t>2</a:t>
            </a:r>
            <a:r>
              <a:rPr lang="zh-CN" altLang="en-US" sz="2200" dirty="0">
                <a:latin typeface="+mn-ea"/>
              </a:rPr>
              <a:t>：如何选举每个分片的首领节点？</a:t>
            </a:r>
            <a:endParaRPr lang="en-US" altLang="zh-CN" sz="2200" dirty="0">
              <a:latin typeface="+mn-ea"/>
            </a:endParaRPr>
          </a:p>
          <a:p>
            <a:pPr lvl="1">
              <a:buSzPct val="100000"/>
            </a:pPr>
            <a:r>
              <a:rPr lang="zh-CN" altLang="en-US" sz="2200" dirty="0">
                <a:latin typeface="+mn-ea"/>
              </a:rPr>
              <a:t>问题</a:t>
            </a:r>
            <a:r>
              <a:rPr lang="en-US" altLang="zh-CN" sz="2200" dirty="0">
                <a:latin typeface="+mn-ea"/>
              </a:rPr>
              <a:t>3</a:t>
            </a:r>
            <a:r>
              <a:rPr lang="zh-CN" altLang="en-US" sz="2200" dirty="0">
                <a:latin typeface="+mn-ea"/>
              </a:rPr>
              <a:t>：如何处理跨分片交易问题？</a:t>
            </a:r>
            <a:endParaRPr lang="en-US" altLang="zh-CN" sz="2200" dirty="0">
              <a:latin typeface="+mn-ea"/>
            </a:endParaRPr>
          </a:p>
          <a:p>
            <a:pPr lvl="1">
              <a:buSzPct val="100000"/>
            </a:pPr>
            <a:r>
              <a:rPr lang="zh-CN" altLang="en-US" sz="2200" dirty="0">
                <a:latin typeface="+mn-ea"/>
              </a:rPr>
              <a:t>问题</a:t>
            </a:r>
            <a:r>
              <a:rPr lang="en-US" altLang="zh-CN" sz="2200" dirty="0">
                <a:latin typeface="+mn-ea"/>
              </a:rPr>
              <a:t>4</a:t>
            </a:r>
            <a:r>
              <a:rPr lang="zh-CN" altLang="en-US" sz="2200" dirty="0">
                <a:latin typeface="+mn-ea"/>
              </a:rPr>
              <a:t>：如何快速安全地重置各分片委员会成员？</a:t>
            </a:r>
            <a:endParaRPr lang="en-US" altLang="zh-CN" sz="2200" dirty="0">
              <a:latin typeface="+mn-ea"/>
            </a:endParaRPr>
          </a:p>
          <a:p>
            <a:pPr marL="0" indent="0">
              <a:buNone/>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667581" y="41275"/>
            <a:ext cx="6368916" cy="523220"/>
          </a:xfrm>
          <a:prstGeom prst="rect">
            <a:avLst/>
          </a:prstGeom>
          <a:noFill/>
        </p:spPr>
        <p:txBody>
          <a:bodyPr wrap="square">
            <a:spAutoFit/>
          </a:bodyPr>
          <a:lstStyle/>
          <a:p>
            <a:pPr>
              <a:defRPr/>
            </a:pPr>
            <a:r>
              <a:rPr lang="en-US" altLang="zh-CN" sz="2800" dirty="0">
                <a:solidFill>
                  <a:schemeClr val="accent2">
                    <a:lumMod val="50000"/>
                  </a:schemeClr>
                </a:solidFill>
              </a:rPr>
              <a:t>3.  </a:t>
            </a:r>
            <a:r>
              <a:rPr lang="zh-CN" altLang="en-US" sz="2800" dirty="0">
                <a:solidFill>
                  <a:schemeClr val="accent2">
                    <a:lumMod val="50000"/>
                  </a:schemeClr>
                </a:solidFill>
              </a:rPr>
              <a:t>基于稳定分片的无线区块链共识算法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090525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07504" y="986250"/>
            <a:ext cx="3672408" cy="5256361"/>
          </a:xfrm>
        </p:spPr>
        <p:txBody>
          <a:bodyPr/>
          <a:lstStyle/>
          <a:p>
            <a:pPr>
              <a:buFont typeface="Wingdings" panose="05000000000000000000" pitchFamily="2" charset="2"/>
              <a:buChar char="n"/>
            </a:pPr>
            <a:r>
              <a:rPr lang="zh-CN" altLang="en-US" sz="2600" dirty="0"/>
              <a:t>难点</a:t>
            </a:r>
            <a:endParaRPr lang="en-US" altLang="zh-CN" sz="2600" dirty="0"/>
          </a:p>
          <a:p>
            <a:pPr lvl="1">
              <a:buSzPct val="100000"/>
            </a:pPr>
            <a:r>
              <a:rPr lang="zh-CN" altLang="en-US" sz="2200" dirty="0"/>
              <a:t>各分片节点的稳定度具有差异性</a:t>
            </a:r>
            <a:endParaRPr lang="en-US" altLang="zh-CN" sz="2200" dirty="0"/>
          </a:p>
          <a:p>
            <a:pPr lvl="1">
              <a:buSzPct val="100000"/>
            </a:pPr>
            <a:r>
              <a:rPr lang="zh-CN" altLang="en-US" sz="2200" dirty="0"/>
              <a:t>委员会选举和分配过程容易被敌手偏置</a:t>
            </a:r>
            <a:endParaRPr lang="en-US" altLang="zh-CN" sz="2200" dirty="0"/>
          </a:p>
          <a:p>
            <a:pPr lvl="1">
              <a:buSzPct val="100000"/>
            </a:pPr>
            <a:r>
              <a:rPr lang="zh-CN" altLang="en-US" sz="2200" dirty="0"/>
              <a:t>委员会和根委员会生成区块、达成共识时间具有差异性</a:t>
            </a:r>
            <a:endParaRPr lang="en-US" altLang="zh-CN" sz="2200" dirty="0"/>
          </a:p>
          <a:p>
            <a:pPr lvl="1">
              <a:buSzPct val="100000"/>
            </a:pPr>
            <a:r>
              <a:rPr lang="zh-CN" altLang="en-US" sz="2200" dirty="0"/>
              <a:t>分片中选举的首领节点分片达成共识的网络通信比较大</a:t>
            </a:r>
            <a:endParaRPr lang="en-US" altLang="zh-CN" sz="2200" dirty="0"/>
          </a:p>
          <a:p>
            <a:pPr lvl="1">
              <a:buSzPct val="100000"/>
            </a:pPr>
            <a:r>
              <a:rPr lang="zh-CN" altLang="en-US" sz="2200" dirty="0"/>
              <a:t>跨分片交易死锁</a:t>
            </a:r>
            <a:endParaRPr lang="en-US" altLang="zh-CN" sz="2200" dirty="0"/>
          </a:p>
          <a:p>
            <a:pPr lvl="1">
              <a:buSzPct val="100000"/>
            </a:pPr>
            <a:r>
              <a:rPr lang="zh-CN" altLang="en-US" sz="2200" dirty="0"/>
              <a:t>敌手偏置委员会重置时</a:t>
            </a:r>
            <a:endParaRPr lang="en-US" altLang="zh-CN" sz="2200" dirty="0"/>
          </a:p>
        </p:txBody>
      </p:sp>
      <p:sp>
        <p:nvSpPr>
          <p:cNvPr id="25604" name="灯片编号占位符 3"/>
          <p:cNvSpPr>
            <a:spLocks noGrp="1"/>
          </p:cNvSpPr>
          <p:nvPr>
            <p:ph type="sldNum" sz="quarter" idx="12"/>
          </p:nvPr>
        </p:nvSpPr>
        <p:spPr>
          <a:xfrm>
            <a:off x="7206952" y="6407641"/>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29</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667581" y="41275"/>
            <a:ext cx="6368916" cy="523220"/>
          </a:xfrm>
          <a:prstGeom prst="rect">
            <a:avLst/>
          </a:prstGeom>
          <a:noFill/>
        </p:spPr>
        <p:txBody>
          <a:bodyPr wrap="square">
            <a:spAutoFit/>
          </a:bodyPr>
          <a:lstStyle/>
          <a:p>
            <a:pPr>
              <a:defRPr/>
            </a:pPr>
            <a:r>
              <a:rPr lang="en-US" altLang="zh-CN" sz="2800" dirty="0">
                <a:solidFill>
                  <a:schemeClr val="accent2">
                    <a:lumMod val="50000"/>
                  </a:schemeClr>
                </a:solidFill>
              </a:rPr>
              <a:t>3. </a:t>
            </a:r>
            <a:r>
              <a:rPr lang="zh-CN" altLang="en-US" sz="2800" dirty="0">
                <a:solidFill>
                  <a:schemeClr val="accent2">
                    <a:lumMod val="50000"/>
                  </a:schemeClr>
                </a:solidFill>
              </a:rPr>
              <a:t>基于稳定分片的无线区块链共识算法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4D9206A5-192F-4827-8B4A-A57443191161}"/>
              </a:ext>
            </a:extLst>
          </p:cNvPr>
          <p:cNvSpPr txBox="1">
            <a:spLocks/>
          </p:cNvSpPr>
          <p:nvPr/>
        </p:nvSpPr>
        <p:spPr bwMode="auto">
          <a:xfrm>
            <a:off x="3563888" y="986251"/>
            <a:ext cx="5472608" cy="5256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kern="0" dirty="0"/>
              <a:t>解决方案</a:t>
            </a:r>
            <a:endParaRPr lang="en-US" altLang="zh-CN" sz="2600" b="0" kern="0" dirty="0"/>
          </a:p>
          <a:p>
            <a:pPr lvl="1">
              <a:buSzPct val="100000"/>
            </a:pPr>
            <a:r>
              <a:rPr lang="zh-CN" altLang="en-US" sz="2000" b="0" kern="0" dirty="0"/>
              <a:t>根据各个分片的特征，设置不同的节点的稳定度函数的权重系数。</a:t>
            </a:r>
            <a:endParaRPr lang="en-US" altLang="zh-CN" sz="2000" b="0" kern="0" dirty="0"/>
          </a:p>
          <a:p>
            <a:pPr lvl="1">
              <a:buSzPct val="100000"/>
            </a:pPr>
            <a:r>
              <a:rPr lang="zh-CN" altLang="en-US" sz="2000" b="0" kern="0" dirty="0"/>
              <a:t>采用可验证随机机制来防止敌手干预选举和分配过程</a:t>
            </a:r>
            <a:endParaRPr lang="en-US" altLang="zh-CN" sz="2000" b="0" kern="0" dirty="0"/>
          </a:p>
          <a:p>
            <a:pPr lvl="1">
              <a:buSzPct val="100000"/>
            </a:pPr>
            <a:r>
              <a:rPr lang="zh-CN" altLang="en-US" sz="2000" b="0" kern="0" dirty="0"/>
              <a:t>选举和分配根委员会和分片中委员会时，需要一个同步机制，确保系统在一个时间段内达成共识</a:t>
            </a:r>
            <a:endParaRPr lang="en-US" altLang="zh-CN" sz="2000" b="0" kern="0" dirty="0"/>
          </a:p>
          <a:p>
            <a:pPr lvl="1">
              <a:buSzPct val="100000"/>
            </a:pPr>
            <a:r>
              <a:rPr lang="zh-CN" altLang="en-US" sz="2000" b="0" kern="0" dirty="0"/>
              <a:t>每个分片委员会根据所在分片中委员会成员的平均跳数或平均距离来选举分片委员会首领</a:t>
            </a:r>
            <a:endParaRPr lang="en-US" altLang="zh-CN" sz="2000" b="0" kern="0" dirty="0"/>
          </a:p>
          <a:p>
            <a:pPr lvl="1">
              <a:buSzPct val="100000"/>
            </a:pPr>
            <a:r>
              <a:rPr lang="zh-CN" altLang="en-US" sz="2000" b="0" kern="0" dirty="0"/>
              <a:t>跨分片交易原子提交协议防止交易过程出现死锁</a:t>
            </a:r>
            <a:endParaRPr lang="en-US" altLang="zh-CN" sz="2000" b="0" kern="0" dirty="0"/>
          </a:p>
          <a:p>
            <a:pPr lvl="1">
              <a:buSzPct val="100000"/>
            </a:pPr>
            <a:r>
              <a:rPr lang="zh-CN" altLang="en-US" sz="2000" b="0" kern="0" dirty="0"/>
              <a:t>在委员会任期结束时，为了防止敌手偏置采用随机方式选取新的委员会节点，用于替换部分委员会中稳定度低的节点</a:t>
            </a:r>
            <a:endParaRPr lang="zh-CN" altLang="zh-CN" sz="2000" b="0" kern="0" dirty="0"/>
          </a:p>
        </p:txBody>
      </p:sp>
    </p:spTree>
    <p:extLst>
      <p:ext uri="{BB962C8B-B14F-4D97-AF65-F5344CB8AC3E}">
        <p14:creationId xmlns:p14="http://schemas.microsoft.com/office/powerpoint/2010/main" val="2095500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6"/>
          <p:cNvSpPr>
            <a:spLocks noGrp="1"/>
          </p:cNvSpPr>
          <p:nvPr>
            <p:ph type="sldNum" sz="quarter" idx="12"/>
          </p:nvPr>
        </p:nvSpPr>
        <p:spPr>
          <a:xfrm>
            <a:off x="7164288" y="630932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E305C48-D1EE-4F0E-82E2-F85A7432020F}" type="slidenum">
              <a:rPr lang="en-US" altLang="zh-CN" sz="1400" smtClean="0">
                <a:solidFill>
                  <a:srgbClr val="0000CC"/>
                </a:solidFill>
                <a:ea typeface="宋体" panose="02010600030101010101" pitchFamily="2" charset="-122"/>
              </a:rPr>
              <a:pPr>
                <a:spcBef>
                  <a:spcPct val="0"/>
                </a:spcBef>
                <a:buClrTx/>
                <a:buFontTx/>
                <a:buNone/>
              </a:pPr>
              <a:t>3</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buFont typeface="Wingdings" panose="05000000000000000000" pitchFamily="2" charset="2"/>
              <a:buChar char="n"/>
              <a:defRPr/>
            </a:pPr>
            <a:r>
              <a:rPr lang="zh-CN" altLang="en-US" dirty="0">
                <a:solidFill>
                  <a:schemeClr val="accent6">
                    <a:lumMod val="50000"/>
                  </a:schemeClr>
                </a:solidFill>
              </a:rPr>
              <a:t>选题背景及意义</a:t>
            </a:r>
          </a:p>
          <a:p>
            <a:pPr eaLnBrk="1" hangingPunct="1">
              <a:defRPr/>
            </a:pPr>
            <a:r>
              <a:rPr lang="zh-CN" altLang="en-US" dirty="0"/>
              <a:t>国内外研究现状</a:t>
            </a:r>
            <a:endParaRPr lang="en-US" altLang="zh-CN" dirty="0"/>
          </a:p>
          <a:p>
            <a:pPr eaLnBrk="1" hangingPunct="1">
              <a:defRPr/>
            </a:pPr>
            <a:r>
              <a:rPr lang="zh-CN" altLang="en-US" dirty="0"/>
              <a:t>拟研究内容</a:t>
            </a:r>
            <a:endParaRPr lang="en-US" altLang="zh-CN" dirty="0"/>
          </a:p>
        </p:txBody>
      </p:sp>
    </p:spTree>
  </p:cSld>
  <p:clrMapOvr>
    <a:masterClrMapping/>
  </p:clrMapOvr>
  <p:transition spd="slow" advTm="543"/>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12615"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71896" y="764704"/>
            <a:ext cx="8864600" cy="5854849"/>
          </a:xfrm>
        </p:spPr>
        <p:txBody>
          <a:bodyPr/>
          <a:lstStyle/>
          <a:p>
            <a:pPr marL="457200" lvl="1" indent="-457200">
              <a:buSzPct val="100000"/>
              <a:buFont typeface="Wingdings" panose="05000000000000000000" pitchFamily="2" charset="2"/>
              <a:buChar char="n"/>
            </a:pPr>
            <a:r>
              <a:rPr lang="zh-CN" altLang="en-US" dirty="0">
                <a:solidFill>
                  <a:srgbClr val="000066"/>
                </a:solidFill>
                <a:latin typeface="+mn-ea"/>
                <a:cs typeface="+mn-cs"/>
              </a:rPr>
              <a:t>单链区块链系统的性能受到</a:t>
            </a:r>
            <a:r>
              <a:rPr lang="zh-CN" altLang="en-US" dirty="0">
                <a:solidFill>
                  <a:srgbClr val="FF0000"/>
                </a:solidFill>
                <a:latin typeface="+mn-ea"/>
                <a:cs typeface="+mn-cs"/>
              </a:rPr>
              <a:t>区块的大小</a:t>
            </a:r>
            <a:r>
              <a:rPr lang="zh-CN" altLang="en-US" dirty="0">
                <a:solidFill>
                  <a:srgbClr val="000066"/>
                </a:solidFill>
                <a:latin typeface="+mn-ea"/>
                <a:cs typeface="+mn-cs"/>
              </a:rPr>
              <a:t>和</a:t>
            </a:r>
            <a:r>
              <a:rPr lang="zh-CN" altLang="en-US" dirty="0">
                <a:solidFill>
                  <a:srgbClr val="FF0000"/>
                </a:solidFill>
                <a:latin typeface="+mn-ea"/>
                <a:cs typeface="+mn-cs"/>
              </a:rPr>
              <a:t>区块生成时间间隔</a:t>
            </a:r>
            <a:r>
              <a:rPr lang="zh-CN" altLang="en-US" dirty="0">
                <a:solidFill>
                  <a:srgbClr val="000066"/>
                </a:solidFill>
                <a:latin typeface="+mn-ea"/>
                <a:cs typeface="+mn-cs"/>
              </a:rPr>
              <a:t>的限制，且区块链分叉会极大地影响系统的性能。无线自组织网络极易出现网络分区，提高区块链系统出现链分叉的概率。</a:t>
            </a:r>
            <a:endParaRPr lang="en-US" altLang="zh-CN" dirty="0">
              <a:solidFill>
                <a:srgbClr val="000066"/>
              </a:solidFill>
              <a:latin typeface="+mn-ea"/>
              <a:cs typeface="+mn-cs"/>
            </a:endParaRPr>
          </a:p>
          <a:p>
            <a:pPr marL="0" lvl="1" indent="0">
              <a:buSzPct val="100000"/>
              <a:buNone/>
            </a:pPr>
            <a:endParaRPr lang="en-US" altLang="zh-CN" dirty="0">
              <a:solidFill>
                <a:srgbClr val="000066"/>
              </a:solidFill>
              <a:latin typeface="+mn-ea"/>
              <a:cs typeface="+mn-cs"/>
            </a:endParaRPr>
          </a:p>
          <a:p>
            <a:pPr marL="457200" lvl="1" indent="-457200">
              <a:buSzPct val="100000"/>
              <a:buFont typeface="Wingdings" panose="05000000000000000000" pitchFamily="2" charset="2"/>
              <a:buChar char="n"/>
            </a:pPr>
            <a:r>
              <a:rPr lang="zh-CN" altLang="zh-CN" dirty="0">
                <a:solidFill>
                  <a:srgbClr val="000066"/>
                </a:solidFill>
                <a:latin typeface="+mn-ea"/>
                <a:cs typeface="+mn-cs"/>
              </a:rPr>
              <a:t>针对大规模</a:t>
            </a:r>
            <a:r>
              <a:rPr lang="zh-CN" altLang="en-US" dirty="0">
                <a:solidFill>
                  <a:srgbClr val="000066"/>
                </a:solidFill>
                <a:latin typeface="+mn-ea"/>
                <a:cs typeface="+mn-cs"/>
              </a:rPr>
              <a:t>无线自组织</a:t>
            </a:r>
            <a:r>
              <a:rPr lang="zh-CN" altLang="zh-CN" dirty="0">
                <a:solidFill>
                  <a:srgbClr val="000066"/>
                </a:solidFill>
                <a:latin typeface="+mn-ea"/>
                <a:cs typeface="+mn-cs"/>
              </a:rPr>
              <a:t>网络</a:t>
            </a:r>
            <a:r>
              <a:rPr lang="zh-CN" altLang="en-US" dirty="0">
                <a:solidFill>
                  <a:srgbClr val="000066"/>
                </a:solidFill>
                <a:latin typeface="+mn-ea"/>
                <a:cs typeface="+mn-cs"/>
              </a:rPr>
              <a:t>场景，考虑网络规模、网络拓扑动态变化和网络分区等问题</a:t>
            </a:r>
            <a:r>
              <a:rPr lang="zh-CN" altLang="zh-CN" dirty="0">
                <a:solidFill>
                  <a:srgbClr val="000066"/>
                </a:solidFill>
                <a:latin typeface="+mn-ea"/>
                <a:cs typeface="+mn-cs"/>
              </a:rPr>
              <a:t>，拟</a:t>
            </a:r>
            <a:r>
              <a:rPr lang="zh-CN" altLang="en-US" dirty="0">
                <a:solidFill>
                  <a:srgbClr val="000066"/>
                </a:solidFill>
                <a:latin typeface="+mn-ea"/>
                <a:cs typeface="+mn-cs"/>
              </a:rPr>
              <a:t>结合无线网络特征和</a:t>
            </a:r>
            <a:r>
              <a:rPr lang="en-US" altLang="zh-CN" dirty="0">
                <a:solidFill>
                  <a:srgbClr val="000066"/>
                </a:solidFill>
                <a:latin typeface="+mn-ea"/>
                <a:cs typeface="+mn-cs"/>
              </a:rPr>
              <a:t>DAG</a:t>
            </a:r>
            <a:r>
              <a:rPr lang="zh-CN" altLang="en-US" dirty="0">
                <a:solidFill>
                  <a:srgbClr val="000066"/>
                </a:solidFill>
                <a:latin typeface="+mn-ea"/>
                <a:cs typeface="+mn-cs"/>
              </a:rPr>
              <a:t>区块链允许分叉的特点，</a:t>
            </a:r>
            <a:r>
              <a:rPr lang="zh-CN" altLang="zh-CN" dirty="0">
                <a:solidFill>
                  <a:srgbClr val="000066"/>
                </a:solidFill>
                <a:latin typeface="+mn-ea"/>
                <a:cs typeface="+mn-cs"/>
              </a:rPr>
              <a:t>设计</a:t>
            </a:r>
            <a:r>
              <a:rPr lang="zh-CN" altLang="en-US" dirty="0">
                <a:solidFill>
                  <a:srgbClr val="000066"/>
                </a:solidFill>
                <a:latin typeface="+mn-ea"/>
                <a:cs typeface="+mn-cs"/>
              </a:rPr>
              <a:t>稳定高效</a:t>
            </a:r>
            <a:r>
              <a:rPr lang="zh-CN" altLang="zh-CN" dirty="0">
                <a:solidFill>
                  <a:srgbClr val="000066"/>
                </a:solidFill>
                <a:latin typeface="+mn-ea"/>
                <a:cs typeface="+mn-cs"/>
              </a:rPr>
              <a:t>的</a:t>
            </a:r>
            <a:r>
              <a:rPr lang="zh-CN" altLang="en-US" dirty="0">
                <a:solidFill>
                  <a:srgbClr val="000066"/>
                </a:solidFill>
                <a:latin typeface="+mn-ea"/>
                <a:cs typeface="+mn-cs"/>
              </a:rPr>
              <a:t>无线</a:t>
            </a:r>
            <a:r>
              <a:rPr lang="en-US" altLang="zh-CN" dirty="0">
                <a:solidFill>
                  <a:srgbClr val="000066"/>
                </a:solidFill>
                <a:latin typeface="+mn-ea"/>
                <a:cs typeface="+mn-cs"/>
              </a:rPr>
              <a:t>DAG</a:t>
            </a:r>
            <a:r>
              <a:rPr lang="zh-CN" altLang="en-US" dirty="0">
                <a:solidFill>
                  <a:srgbClr val="000066"/>
                </a:solidFill>
                <a:latin typeface="+mn-ea"/>
                <a:cs typeface="+mn-cs"/>
              </a:rPr>
              <a:t>区块</a:t>
            </a:r>
            <a:r>
              <a:rPr lang="zh-CN" altLang="zh-CN" dirty="0">
                <a:solidFill>
                  <a:srgbClr val="000066"/>
                </a:solidFill>
                <a:latin typeface="+mn-ea"/>
                <a:cs typeface="+mn-cs"/>
              </a:rPr>
              <a:t>链共识算法</a:t>
            </a:r>
            <a:r>
              <a:rPr lang="zh-CN" altLang="en-US" dirty="0">
                <a:solidFill>
                  <a:srgbClr val="000066"/>
                </a:solidFill>
                <a:latin typeface="+mn-ea"/>
                <a:cs typeface="+mn-cs"/>
              </a:rPr>
              <a:t>，在不依赖见证节点的高可信性时，提高区块链系统的交易处理效率和抗双花攻击性</a:t>
            </a:r>
            <a:r>
              <a:rPr lang="zh-CN" altLang="zh-CN" dirty="0">
                <a:solidFill>
                  <a:srgbClr val="000066"/>
                </a:solidFill>
                <a:latin typeface="+mn-ea"/>
                <a:cs typeface="+mn-cs"/>
              </a:rPr>
              <a:t>。</a:t>
            </a:r>
            <a:endParaRPr lang="en-US" altLang="zh-CN" dirty="0">
              <a:solidFill>
                <a:srgbClr val="000066"/>
              </a:solidFill>
              <a:latin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1</a:t>
            </a:r>
            <a:r>
              <a:rPr lang="zh-CN" altLang="en-US" sz="2200" dirty="0">
                <a:solidFill>
                  <a:srgbClr val="0033CC"/>
                </a:solidFill>
                <a:latin typeface="+mn-ea"/>
                <a:ea typeface="+mn-ea"/>
                <a:cs typeface="+mn-cs"/>
              </a:rPr>
              <a:t>：如何生成并确认交易（区块）？</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2</a:t>
            </a:r>
            <a:r>
              <a:rPr lang="zh-CN" altLang="en-US" sz="2200" dirty="0">
                <a:solidFill>
                  <a:srgbClr val="0033CC"/>
                </a:solidFill>
                <a:latin typeface="+mn-ea"/>
                <a:ea typeface="+mn-ea"/>
                <a:cs typeface="+mn-cs"/>
              </a:rPr>
              <a:t>：如何解决双花交易问题？</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3</a:t>
            </a:r>
            <a:r>
              <a:rPr lang="zh-CN" altLang="en-US" sz="2200" dirty="0">
                <a:solidFill>
                  <a:srgbClr val="0033CC"/>
                </a:solidFill>
                <a:latin typeface="+mn-ea"/>
                <a:ea typeface="+mn-ea"/>
                <a:cs typeface="+mn-cs"/>
              </a:rPr>
              <a:t>：如何保证参与节点的活性和安全性？</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4</a:t>
            </a:r>
            <a:r>
              <a:rPr lang="zh-CN" altLang="en-US" sz="2200" dirty="0">
                <a:solidFill>
                  <a:srgbClr val="0033CC"/>
                </a:solidFill>
                <a:latin typeface="+mn-ea"/>
                <a:ea typeface="+mn-ea"/>
                <a:cs typeface="+mn-cs"/>
              </a:rPr>
              <a:t>：如何确保新节点快速安全的加入系统？</a:t>
            </a:r>
            <a:endParaRPr lang="en-US" altLang="zh-CN" sz="2200" dirty="0">
              <a:solidFill>
                <a:srgbClr val="0033CC"/>
              </a:solidFill>
              <a:latin typeface="+mn-ea"/>
              <a:ea typeface="+mn-ea"/>
              <a:cs typeface="+mn-cs"/>
            </a:endParaRPr>
          </a:p>
          <a:p>
            <a:pPr marL="0" lvl="1" indent="0">
              <a:buNone/>
            </a:pPr>
            <a:endParaRPr lang="en-US" altLang="zh-CN" sz="2600" dirty="0">
              <a:solidFill>
                <a:srgbClr val="000066"/>
              </a:solidFill>
              <a:cs typeface="+mn-cs"/>
            </a:endParaRPr>
          </a:p>
        </p:txBody>
      </p:sp>
      <p:sp>
        <p:nvSpPr>
          <p:cNvPr id="25604" name="灯片编号占位符 3"/>
          <p:cNvSpPr>
            <a:spLocks noGrp="1"/>
          </p:cNvSpPr>
          <p:nvPr>
            <p:ph type="sldNum" sz="quarter" idx="12"/>
          </p:nvPr>
        </p:nvSpPr>
        <p:spPr>
          <a:xfrm>
            <a:off x="7239000" y="638619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30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064205" y="25886"/>
            <a:ext cx="7044299" cy="523220"/>
          </a:xfrm>
          <a:prstGeom prst="rect">
            <a:avLst/>
          </a:prstGeom>
          <a:noFill/>
        </p:spPr>
        <p:txBody>
          <a:bodyPr wrap="square">
            <a:spAutoFit/>
          </a:bodyPr>
          <a:lstStyle/>
          <a:p>
            <a:pPr>
              <a:defRPr/>
            </a:pPr>
            <a:r>
              <a:rPr lang="en-US" altLang="zh-CN" sz="2800" dirty="0">
                <a:solidFill>
                  <a:schemeClr val="accent2">
                    <a:lumMod val="50000"/>
                  </a:schemeClr>
                </a:solidFill>
              </a:rPr>
              <a:t>4. </a:t>
            </a:r>
            <a:r>
              <a:rPr lang="zh-CN" altLang="en-US" sz="2800" dirty="0">
                <a:solidFill>
                  <a:schemeClr val="accent2">
                    <a:lumMod val="50000"/>
                  </a:schemeClr>
                </a:solidFill>
              </a:rPr>
              <a:t>基于稳定主链的无线</a:t>
            </a:r>
            <a:r>
              <a:rPr lang="en-US" altLang="zh-CN" sz="2800" dirty="0">
                <a:solidFill>
                  <a:schemeClr val="accent2">
                    <a:lumMod val="50000"/>
                  </a:schemeClr>
                </a:solidFill>
              </a:rPr>
              <a:t>DAG</a:t>
            </a:r>
            <a:r>
              <a:rPr lang="zh-CN" altLang="en-US" sz="28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919333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84623"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35074" y="909572"/>
            <a:ext cx="2968774" cy="5502275"/>
          </a:xfrm>
        </p:spPr>
        <p:txBody>
          <a:bodyPr/>
          <a:lstStyle/>
          <a:p>
            <a:pPr>
              <a:buFont typeface="Wingdings" panose="05000000000000000000" pitchFamily="2" charset="2"/>
              <a:buChar char="n"/>
            </a:pPr>
            <a:r>
              <a:rPr lang="zh-CN" altLang="en-US" sz="2600" dirty="0"/>
              <a:t>难点</a:t>
            </a:r>
            <a:endParaRPr lang="en-US" altLang="zh-CN" sz="2600" dirty="0"/>
          </a:p>
          <a:p>
            <a:pPr lvl="1">
              <a:buSzPct val="100000"/>
            </a:pPr>
            <a:r>
              <a:rPr lang="zh-CN" altLang="en-US" sz="2200" dirty="0"/>
              <a:t>区块链交易确认和双花问题</a:t>
            </a:r>
            <a:endParaRPr lang="en-US" altLang="zh-CN" sz="2200" dirty="0"/>
          </a:p>
          <a:p>
            <a:pPr lvl="1">
              <a:buSzPct val="100000"/>
            </a:pPr>
            <a:r>
              <a:rPr lang="zh-CN" altLang="en-US" sz="2200" dirty="0"/>
              <a:t>构建主链时见证交易的可信性和稳定性问题</a:t>
            </a:r>
            <a:endParaRPr lang="en-US" altLang="zh-CN" sz="2200" dirty="0"/>
          </a:p>
          <a:p>
            <a:pPr lvl="1">
              <a:buSzPct val="100000"/>
            </a:pPr>
            <a:r>
              <a:rPr lang="zh-CN" altLang="en-US" sz="2200" dirty="0"/>
              <a:t>父交易单元的选择问题</a:t>
            </a:r>
            <a:endParaRPr lang="en-US" altLang="zh-CN" sz="2200" dirty="0"/>
          </a:p>
          <a:p>
            <a:pPr lvl="1">
              <a:buSzPct val="100000"/>
            </a:pPr>
            <a:r>
              <a:rPr lang="zh-CN" altLang="en-US" sz="2200" dirty="0"/>
              <a:t>节点参与共识的活性和安全性问题</a:t>
            </a:r>
            <a:endParaRPr lang="en-US" altLang="zh-CN" sz="2200" dirty="0"/>
          </a:p>
          <a:p>
            <a:pPr lvl="1">
              <a:buSzPct val="100000"/>
            </a:pPr>
            <a:r>
              <a:rPr lang="zh-CN" altLang="en-US" sz="2200" dirty="0"/>
              <a:t>新节点加入系统时的安全自启问题</a:t>
            </a:r>
            <a:endParaRPr lang="en-US" altLang="zh-CN" sz="2200" dirty="0"/>
          </a:p>
          <a:p>
            <a:pPr lvl="1"/>
            <a:endParaRPr lang="en-US" altLang="zh-CN" dirty="0"/>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31</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195736" y="41275"/>
            <a:ext cx="6948264" cy="523220"/>
          </a:xfrm>
          <a:prstGeom prst="rect">
            <a:avLst/>
          </a:prstGeom>
          <a:noFill/>
        </p:spPr>
        <p:txBody>
          <a:bodyPr wrap="square">
            <a:spAutoFit/>
          </a:bodyPr>
          <a:lstStyle/>
          <a:p>
            <a:pPr>
              <a:defRPr/>
            </a:pPr>
            <a:r>
              <a:rPr lang="en-US" altLang="zh-CN" sz="2800" dirty="0">
                <a:solidFill>
                  <a:schemeClr val="accent2">
                    <a:lumMod val="50000"/>
                  </a:schemeClr>
                </a:solidFill>
              </a:rPr>
              <a:t>4.</a:t>
            </a:r>
            <a:r>
              <a:rPr lang="zh-CN" altLang="en-US" sz="2800" dirty="0">
                <a:solidFill>
                  <a:schemeClr val="accent2">
                    <a:lumMod val="50000"/>
                  </a:schemeClr>
                </a:solidFill>
              </a:rPr>
              <a:t>基于稳定主链的无线</a:t>
            </a:r>
            <a:r>
              <a:rPr lang="en-US" altLang="zh-CN" sz="2800" dirty="0">
                <a:solidFill>
                  <a:schemeClr val="accent2">
                    <a:lumMod val="50000"/>
                  </a:schemeClr>
                </a:solidFill>
              </a:rPr>
              <a:t>DAG</a:t>
            </a:r>
            <a:r>
              <a:rPr lang="zh-CN" altLang="en-US" sz="28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D56EBB8B-16CC-4CC2-8066-AD90CA6E7978}"/>
              </a:ext>
            </a:extLst>
          </p:cNvPr>
          <p:cNvSpPr txBox="1">
            <a:spLocks/>
          </p:cNvSpPr>
          <p:nvPr/>
        </p:nvSpPr>
        <p:spPr bwMode="auto">
          <a:xfrm>
            <a:off x="3203848" y="909572"/>
            <a:ext cx="5823818"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b="0" kern="0" dirty="0"/>
              <a:t>解决方案</a:t>
            </a:r>
            <a:endParaRPr lang="en-US" altLang="zh-CN" b="0" kern="0" dirty="0"/>
          </a:p>
          <a:p>
            <a:pPr lvl="1">
              <a:buSzPct val="100000"/>
            </a:pPr>
            <a:r>
              <a:rPr lang="zh-CN" altLang="en-US" sz="2000" b="0" kern="0" dirty="0"/>
              <a:t>通过可信的见证交易构建主链对交易全局排序。见证交易成为主链的稳定点之后可以确认稳定点之前的交易单元，即确认交易单元。根据主链序号决定冲突交易的有效性</a:t>
            </a:r>
            <a:endParaRPr lang="en-US" altLang="zh-CN" sz="2000" b="0" kern="0" dirty="0"/>
          </a:p>
          <a:p>
            <a:pPr lvl="1">
              <a:buSzPct val="100000"/>
            </a:pPr>
            <a:r>
              <a:rPr lang="zh-CN" altLang="en-US" sz="2000" b="0" kern="0" dirty="0"/>
              <a:t>根据节点的稳定度选举稳定可信的见证委员会成员，并快速、高效地生成见证交易。委员会内部执行一致性协议确保快速安全地对见证交易达成一致</a:t>
            </a:r>
            <a:endParaRPr lang="en-US" altLang="zh-CN" sz="2000" b="0" kern="0" dirty="0"/>
          </a:p>
          <a:p>
            <a:pPr lvl="1">
              <a:buSzPct val="100000"/>
            </a:pPr>
            <a:r>
              <a:rPr lang="zh-CN" altLang="en-US" sz="2000" b="0" kern="0" dirty="0"/>
              <a:t>根据构建的主链号，选举最新的，支持最多见证交易单元的交易作为父交易单元</a:t>
            </a:r>
            <a:endParaRPr lang="en-US" altLang="zh-CN" sz="2000" b="0" kern="0" dirty="0"/>
          </a:p>
          <a:p>
            <a:pPr lvl="1">
              <a:buSzPct val="100000"/>
            </a:pPr>
            <a:r>
              <a:rPr lang="zh-CN" altLang="en-US" sz="2000" b="0" kern="0" dirty="0"/>
              <a:t>采用奖惩机制确保节点参与维护区块链的活性和降低</a:t>
            </a:r>
            <a:endParaRPr lang="en-US" altLang="zh-CN" sz="2000" b="0" kern="0" dirty="0"/>
          </a:p>
          <a:p>
            <a:pPr lvl="1">
              <a:buSzPct val="100000"/>
            </a:pPr>
            <a:r>
              <a:rPr lang="zh-CN" altLang="en-US" sz="2000" b="0" kern="0" dirty="0"/>
              <a:t>节点加入系统后，获取见证委员会信息，通过比对同步主链号最大、拥有交易数量最多的</a:t>
            </a:r>
            <a:r>
              <a:rPr lang="en-US" altLang="zh-CN" sz="2000" b="0" kern="0" dirty="0"/>
              <a:t>DAG</a:t>
            </a:r>
            <a:r>
              <a:rPr lang="zh-CN" altLang="en-US" sz="2000" b="0" kern="0" dirty="0"/>
              <a:t>区块链</a:t>
            </a:r>
            <a:endParaRPr lang="en-US" altLang="zh-CN" sz="2000" b="0" kern="0" dirty="0"/>
          </a:p>
          <a:p>
            <a:pPr lvl="1">
              <a:buSzPct val="100000"/>
            </a:pPr>
            <a:endParaRPr lang="en-US" altLang="zh-CN" sz="2200" b="0" kern="0" dirty="0"/>
          </a:p>
        </p:txBody>
      </p:sp>
    </p:spTree>
    <p:extLst>
      <p:ext uri="{BB962C8B-B14F-4D97-AF65-F5344CB8AC3E}">
        <p14:creationId xmlns:p14="http://schemas.microsoft.com/office/powerpoint/2010/main" val="588068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9398" y="1052736"/>
            <a:ext cx="7772400" cy="4343400"/>
          </a:xfrm>
        </p:spPr>
        <p:txBody>
          <a:bodyPr/>
          <a:lstStyle/>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r>
              <a:rPr lang="zh-CN" altLang="en-US" sz="9600" dirty="0"/>
              <a:t>谢谢</a:t>
            </a:r>
          </a:p>
        </p:txBody>
      </p:sp>
      <p:sp>
        <p:nvSpPr>
          <p:cNvPr id="4" name="灯片编号占位符 3"/>
          <p:cNvSpPr>
            <a:spLocks noGrp="1"/>
          </p:cNvSpPr>
          <p:nvPr>
            <p:ph type="sldNum" sz="quarter" idx="12"/>
          </p:nvPr>
        </p:nvSpPr>
        <p:spPr>
          <a:xfrm>
            <a:off x="7239000" y="6400800"/>
            <a:ext cx="1905000" cy="457200"/>
          </a:xfrm>
        </p:spPr>
        <p:txBody>
          <a:bodyPr/>
          <a:lstStyle/>
          <a:p>
            <a:pPr>
              <a:defRPr/>
            </a:pPr>
            <a:fld id="{4E3568F1-69EC-4044-8323-C77F63F88593}" type="slidenum">
              <a:rPr lang="en-US" altLang="zh-CN" smtClean="0"/>
              <a:pPr>
                <a:defRPr/>
              </a:pPr>
              <a:t>32</a:t>
            </a:fld>
            <a:endParaRPr lang="en-US" altLang="zh-CN" dirty="0"/>
          </a:p>
        </p:txBody>
      </p:sp>
    </p:spTree>
    <p:extLst>
      <p:ext uri="{BB962C8B-B14F-4D97-AF65-F5344CB8AC3E}">
        <p14:creationId xmlns:p14="http://schemas.microsoft.com/office/powerpoint/2010/main" val="232163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选题背景及意义</a:t>
            </a:r>
          </a:p>
        </p:txBody>
      </p:sp>
      <p:sp>
        <p:nvSpPr>
          <p:cNvPr id="7171" name="内容占位符 2"/>
          <p:cNvSpPr>
            <a:spLocks noGrp="1"/>
          </p:cNvSpPr>
          <p:nvPr>
            <p:ph idx="1"/>
          </p:nvPr>
        </p:nvSpPr>
        <p:spPr>
          <a:xfrm>
            <a:off x="395288" y="765175"/>
            <a:ext cx="8569325" cy="5934075"/>
          </a:xfrm>
        </p:spPr>
        <p:txBody>
          <a:bodyPr/>
          <a:lstStyle/>
          <a:p>
            <a:pPr>
              <a:spcBef>
                <a:spcPts val="600"/>
              </a:spcBef>
              <a:spcAft>
                <a:spcPts val="600"/>
              </a:spcAft>
              <a:buFont typeface="Wingdings" panose="05000000000000000000" pitchFamily="2" charset="2"/>
              <a:buChar char="n"/>
              <a:defRPr/>
            </a:pPr>
            <a:r>
              <a:rPr lang="zh-CN" altLang="en-US" b="1" dirty="0"/>
              <a:t>课题选题背景</a:t>
            </a:r>
            <a:endParaRPr lang="en-US" altLang="zh-CN" b="1" dirty="0"/>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区块链技术可以确保数据和操作的安全性和可信性；</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区块链技术广泛应用于物联网、边缘计算等领域；</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无线自组织网络的网络拓扑动态变化、节点资源有限和网络通信质量不稳定都限制了区块链技术在无线网络中的应用。（</a:t>
            </a:r>
            <a:r>
              <a:rPr lang="zh-CN" altLang="en-US" sz="2400" b="1" dirty="0">
                <a:solidFill>
                  <a:srgbClr val="FF0000"/>
                </a:solidFill>
              </a:rPr>
              <a:t>语法问题</a:t>
            </a:r>
            <a:r>
              <a:rPr lang="zh-CN" altLang="en-US" sz="2400" b="1" dirty="0">
                <a:solidFill>
                  <a:srgbClr val="0033CC"/>
                </a:solidFill>
              </a:rPr>
              <a:t>）</a:t>
            </a:r>
            <a:endParaRPr lang="en-US" altLang="zh-CN" sz="2400" b="1" dirty="0">
              <a:solidFill>
                <a:srgbClr val="0033CC"/>
              </a:solidFill>
            </a:endParaRPr>
          </a:p>
          <a:p>
            <a:pPr>
              <a:spcBef>
                <a:spcPts val="600"/>
              </a:spcBef>
              <a:spcAft>
                <a:spcPts val="600"/>
              </a:spcAft>
              <a:buFont typeface="Wingdings" panose="05000000000000000000" pitchFamily="2" charset="2"/>
              <a:buChar char="n"/>
              <a:defRPr/>
            </a:pPr>
            <a:r>
              <a:rPr lang="zh-CN" altLang="en-US" b="1" dirty="0"/>
              <a:t>课题意义</a:t>
            </a:r>
            <a:endParaRPr lang="en-US" altLang="zh-CN" b="1" dirty="0"/>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缓解区块链共识过程中无线网络能耗压力；</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保障数据和操作的安全性和可信性；</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提高区块链系统交易处理速率；</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提高系统维护区块链的稳定性。</a:t>
            </a:r>
            <a:endParaRPr lang="en-US" altLang="zh-CN" sz="2400" b="1" dirty="0">
              <a:solidFill>
                <a:srgbClr val="0033CC"/>
              </a:solidFill>
            </a:endParaRPr>
          </a:p>
        </p:txBody>
      </p:sp>
      <p:sp>
        <p:nvSpPr>
          <p:cNvPr id="8196"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0029330B-DFB7-47AA-A33E-829EB8C6E485}" type="slidenum">
              <a:rPr lang="en-US" altLang="zh-CN" sz="1400" smtClean="0">
                <a:solidFill>
                  <a:srgbClr val="0000CC"/>
                </a:solidFill>
                <a:ea typeface="宋体" panose="02010600030101010101" pitchFamily="2" charset="-122"/>
              </a:rPr>
              <a:pPr>
                <a:spcBef>
                  <a:spcPct val="0"/>
                </a:spcBef>
                <a:buClrTx/>
                <a:buFontTx/>
                <a:buNone/>
              </a:pPr>
              <a:t>4</a:t>
            </a:fld>
            <a:endParaRPr lang="en-US" altLang="zh-CN" sz="1400" dirty="0">
              <a:solidFill>
                <a:srgbClr val="0000CC"/>
              </a:solidFill>
              <a:ea typeface="宋体" panose="02010600030101010101" pitchFamily="2" charset="-122"/>
            </a:endParaRPr>
          </a:p>
        </p:txBody>
      </p:sp>
    </p:spTree>
  </p:cSld>
  <p:clrMapOvr>
    <a:masterClrMapping/>
  </p:clrMapOvr>
  <p:transition spd="slow" advTm="673"/>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p:cNvSpPr>
            <a:spLocks noGrp="1"/>
          </p:cNvSpPr>
          <p:nvPr>
            <p:ph type="sldNum" sz="quarter" idx="12"/>
          </p:nvPr>
        </p:nvSpPr>
        <p:spPr>
          <a:xfrm>
            <a:off x="7226043"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DC1F9D0-E476-44ED-9F4C-E9A0371485B0}" type="slidenum">
              <a:rPr lang="en-US" altLang="zh-CN" sz="1400" smtClean="0">
                <a:solidFill>
                  <a:srgbClr val="0000CC"/>
                </a:solidFill>
                <a:ea typeface="宋体" panose="02010600030101010101" pitchFamily="2" charset="-122"/>
              </a:rPr>
              <a:pPr>
                <a:spcBef>
                  <a:spcPct val="0"/>
                </a:spcBef>
                <a:buClrTx/>
                <a:buFontTx/>
                <a:buNone/>
              </a:pPr>
              <a:t>5</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defRPr/>
            </a:pPr>
            <a:r>
              <a:rPr lang="zh-CN" altLang="en-US" dirty="0"/>
              <a:t>选题背景及意义</a:t>
            </a:r>
          </a:p>
          <a:p>
            <a:pPr eaLnBrk="1" hangingPunct="1">
              <a:buFont typeface="Wingdings" panose="05000000000000000000" pitchFamily="2" charset="2"/>
              <a:buChar char="n"/>
              <a:defRPr/>
            </a:pPr>
            <a:r>
              <a:rPr lang="zh-CN" altLang="en-US" dirty="0">
                <a:solidFill>
                  <a:schemeClr val="accent6">
                    <a:lumMod val="50000"/>
                  </a:schemeClr>
                </a:solidFill>
              </a:rPr>
              <a:t>国内外研究现状</a:t>
            </a:r>
            <a:endParaRPr lang="en-US" altLang="zh-CN" dirty="0">
              <a:solidFill>
                <a:schemeClr val="accent6">
                  <a:lumMod val="50000"/>
                </a:schemeClr>
              </a:solidFill>
            </a:endParaRPr>
          </a:p>
          <a:p>
            <a:pPr eaLnBrk="1" hangingPunct="1">
              <a:defRPr/>
            </a:pPr>
            <a:r>
              <a:rPr lang="zh-CN" altLang="en-US" dirty="0"/>
              <a:t>拟研究内容</a:t>
            </a:r>
            <a:endParaRPr lang="en-US" altLang="zh-CN" dirty="0"/>
          </a:p>
        </p:txBody>
      </p:sp>
    </p:spTree>
  </p:cSld>
  <p:clrMapOvr>
    <a:masterClrMapping/>
  </p:clrMapOvr>
  <p:transition spd="slow" advTm="848"/>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1267" name="灯片编号占位符 3"/>
          <p:cNvSpPr>
            <a:spLocks noGrp="1"/>
          </p:cNvSpPr>
          <p:nvPr>
            <p:ph type="sldNum" sz="quarter" idx="12"/>
          </p:nvPr>
        </p:nvSpPr>
        <p:spPr>
          <a:xfrm>
            <a:off x="7228906"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675C50F0-A8D3-44F5-93E6-08B83F04706F}" type="slidenum">
              <a:rPr lang="en-US" altLang="zh-CN" sz="1400" smtClean="0">
                <a:solidFill>
                  <a:srgbClr val="0000CC"/>
                </a:solidFill>
                <a:ea typeface="宋体" panose="02010600030101010101" pitchFamily="2" charset="-122"/>
              </a:rPr>
              <a:pPr>
                <a:spcBef>
                  <a:spcPct val="0"/>
                </a:spcBef>
                <a:buClrTx/>
                <a:buFontTx/>
                <a:buNone/>
              </a:pPr>
              <a:t>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076056" y="0"/>
            <a:ext cx="4031754"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区块链共识过程</a:t>
            </a:r>
          </a:p>
        </p:txBody>
      </p:sp>
      <p:sp>
        <p:nvSpPr>
          <p:cNvPr id="11269"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5" name="文本框 4"/>
          <p:cNvSpPr txBox="1"/>
          <p:nvPr/>
        </p:nvSpPr>
        <p:spPr>
          <a:xfrm>
            <a:off x="573346" y="3426260"/>
            <a:ext cx="7775575" cy="2862322"/>
          </a:xfrm>
          <a:prstGeom prst="rect">
            <a:avLst/>
          </a:prstGeom>
          <a:noFill/>
        </p:spPr>
        <p:txBody>
          <a:bodyPr>
            <a:spAutoFit/>
          </a:bodyPr>
          <a:lstStyle/>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区块链系统中所有节点都可以创建交易</a:t>
            </a:r>
            <a:r>
              <a:rPr lang="zh-CN"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节点创建交易后会发布到网络，节点收到交易后将其纳入本地未处理交易池中；</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节点需要证明自己获得创建区块的权利，并最终获得生成区块的奖励；</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当节点证明自己获得出块权限后，创建区块并广播到全网，网络其他节点进行验证；</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接收到新区块的节点验证区块和出块节点的有效性之后，将区块链接到本地链上。</a:t>
            </a:r>
          </a:p>
        </p:txBody>
      </p:sp>
      <p:pic>
        <p:nvPicPr>
          <p:cNvPr id="10" name="Picture 2">
            <a:extLst>
              <a:ext uri="{FF2B5EF4-FFF2-40B4-BE49-F238E27FC236}">
                <a16:creationId xmlns:a16="http://schemas.microsoft.com/office/drawing/2014/main" id="{951F3E2C-0005-45CB-A6A5-E00DFF988F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649289"/>
            <a:ext cx="5112568" cy="24916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173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7171" name="内容占位符 2"/>
          <p:cNvSpPr>
            <a:spLocks noGrp="1"/>
          </p:cNvSpPr>
          <p:nvPr>
            <p:ph idx="1"/>
          </p:nvPr>
        </p:nvSpPr>
        <p:spPr>
          <a:xfrm>
            <a:off x="684213" y="912813"/>
            <a:ext cx="7632700" cy="5468937"/>
          </a:xfrm>
        </p:spPr>
        <p:txBody>
          <a:bodyPr/>
          <a:lstStyle/>
          <a:p>
            <a:pPr>
              <a:spcBef>
                <a:spcPts val="600"/>
              </a:spcBef>
              <a:spcAft>
                <a:spcPts val="600"/>
              </a:spcAft>
              <a:buFont typeface="Wingdings" panose="05000000000000000000" pitchFamily="2" charset="2"/>
              <a:buChar char="n"/>
              <a:defRPr/>
            </a:pPr>
            <a:r>
              <a:rPr lang="zh-CN" altLang="en-US" b="1" dirty="0">
                <a:solidFill>
                  <a:srgbClr val="FF0000"/>
                </a:solidFill>
              </a:rPr>
              <a:t>共识算法</a:t>
            </a:r>
            <a:endParaRPr lang="en-US" altLang="zh-CN" b="1" dirty="0">
              <a:solidFill>
                <a:srgbClr val="FF0000"/>
              </a:solidFill>
            </a:endParaRPr>
          </a:p>
          <a:p>
            <a:pPr marL="0" indent="0">
              <a:spcBef>
                <a:spcPts val="600"/>
              </a:spcBef>
              <a:spcAft>
                <a:spcPts val="600"/>
              </a:spcAft>
              <a:buNone/>
              <a:defRPr/>
            </a:pPr>
            <a:r>
              <a:rPr lang="zh-CN" altLang="en-US" sz="2800" dirty="0">
                <a:solidFill>
                  <a:srgbClr val="000066"/>
                </a:solidFill>
                <a:cs typeface="+mn-cs"/>
              </a:rPr>
              <a:t>在无线区块链系统中，当节点通信网络拓扑动态变化、节点具有高移动性且节点计算资源和网络通信资源有限时，快速高效地让相互独立的节点在分布式、不可信的环境中对系统的操作顺序和数据安全地达成共识。</a:t>
            </a:r>
            <a:endParaRPr lang="en-US" altLang="zh-CN" sz="2800" dirty="0">
              <a:solidFill>
                <a:srgbClr val="000066"/>
              </a:solidFill>
              <a:cs typeface="+mn-cs"/>
            </a:endParaRPr>
          </a:p>
          <a:p>
            <a:pPr>
              <a:spcBef>
                <a:spcPts val="600"/>
              </a:spcBef>
              <a:spcAft>
                <a:spcPts val="600"/>
              </a:spcAft>
              <a:buFont typeface="Wingdings" panose="05000000000000000000" pitchFamily="2" charset="2"/>
              <a:buChar char="n"/>
              <a:defRPr/>
            </a:pPr>
            <a:r>
              <a:rPr lang="zh-CN" altLang="en-US" b="1" dirty="0">
                <a:solidFill>
                  <a:srgbClr val="FF0000"/>
                </a:solidFill>
              </a:rPr>
              <a:t>按区块链的存储结构对区块链分类</a:t>
            </a:r>
            <a:endParaRPr lang="en-US" altLang="zh-CN" b="1" dirty="0">
              <a:solidFill>
                <a:srgbClr val="FF0000"/>
              </a:solidFill>
            </a:endParaRPr>
          </a:p>
          <a:p>
            <a:pPr marL="834300" indent="-457200">
              <a:spcBef>
                <a:spcPts val="600"/>
              </a:spcBef>
              <a:spcAft>
                <a:spcPts val="600"/>
              </a:spcAft>
              <a:buFont typeface="Wingdings" panose="05000000000000000000" pitchFamily="2" charset="2"/>
              <a:buChar char="Ø"/>
              <a:defRPr/>
            </a:pPr>
            <a:r>
              <a:rPr lang="zh-CN" altLang="en-US" dirty="0"/>
              <a:t>单链区块链共识算法</a:t>
            </a:r>
            <a:endParaRPr lang="en-US" altLang="zh-CN" dirty="0"/>
          </a:p>
          <a:p>
            <a:pPr marL="834300" indent="-457200">
              <a:spcBef>
                <a:spcPts val="600"/>
              </a:spcBef>
              <a:spcAft>
                <a:spcPts val="600"/>
              </a:spcAft>
              <a:buFont typeface="Wingdings" panose="05000000000000000000" pitchFamily="2" charset="2"/>
              <a:buChar char="Ø"/>
              <a:defRPr/>
            </a:pPr>
            <a:r>
              <a:rPr lang="en-US" altLang="zh-CN" dirty="0"/>
              <a:t>DAG</a:t>
            </a:r>
            <a:r>
              <a:rPr lang="zh-CN" altLang="en-US" dirty="0"/>
              <a:t>区块链共识算法</a:t>
            </a:r>
            <a:endParaRPr lang="en-US" altLang="zh-CN" dirty="0"/>
          </a:p>
        </p:txBody>
      </p:sp>
      <p:sp>
        <p:nvSpPr>
          <p:cNvPr id="13316" name="灯片编号占位符 3"/>
          <p:cNvSpPr>
            <a:spLocks noGrp="1"/>
          </p:cNvSpPr>
          <p:nvPr>
            <p:ph type="sldNum" sz="quarter" idx="12"/>
          </p:nvPr>
        </p:nvSpPr>
        <p:spPr>
          <a:xfrm>
            <a:off x="7218124" y="638175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35E2F9F1-D76B-4641-8041-D9675AF8BAB4}" type="slidenum">
              <a:rPr lang="en-US" altLang="zh-CN" sz="1400" smtClean="0">
                <a:solidFill>
                  <a:srgbClr val="0000CC"/>
                </a:solidFill>
                <a:ea typeface="宋体" panose="02010600030101010101" pitchFamily="2" charset="-122"/>
              </a:rPr>
              <a:pPr>
                <a:spcBef>
                  <a:spcPct val="0"/>
                </a:spcBef>
                <a:buClrTx/>
                <a:buFontTx/>
                <a:buNone/>
              </a:pPr>
              <a:t>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026150" y="-25688"/>
            <a:ext cx="3106737"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区块链共识算法</a:t>
            </a:r>
          </a:p>
        </p:txBody>
      </p:sp>
      <p:sp>
        <p:nvSpPr>
          <p:cNvPr id="13318"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5363" name="内容占位符 2"/>
          <p:cNvSpPr>
            <a:spLocks noGrp="1"/>
          </p:cNvSpPr>
          <p:nvPr>
            <p:ph idx="1"/>
          </p:nvPr>
        </p:nvSpPr>
        <p:spPr>
          <a:xfrm>
            <a:off x="179388" y="912812"/>
            <a:ext cx="8865107" cy="5786438"/>
          </a:xfrm>
        </p:spPr>
        <p:txBody>
          <a:bodyPr/>
          <a:lstStyle/>
          <a:p>
            <a:pPr marL="0" indent="0">
              <a:spcBef>
                <a:spcPts val="600"/>
              </a:spcBef>
              <a:spcAft>
                <a:spcPts val="600"/>
              </a:spcAft>
              <a:buNone/>
            </a:pPr>
            <a:r>
              <a:rPr lang="zh-CN" altLang="en-US" sz="2400" dirty="0"/>
              <a:t>单链区块链系统中，节点生成的区块通过引用唯一的父区块哈希最终形成一条单链形式，这类区块链通常不允许出现链分叉。</a:t>
            </a:r>
            <a:endParaRPr lang="en-US" altLang="zh-CN" sz="2400" dirty="0"/>
          </a:p>
          <a:p>
            <a:pPr>
              <a:spcBef>
                <a:spcPts val="600"/>
              </a:spcBef>
              <a:spcAft>
                <a:spcPts val="600"/>
              </a:spcAft>
              <a:buFont typeface="Wingdings" panose="05000000000000000000" pitchFamily="2" charset="2"/>
              <a:buChar char="n"/>
            </a:pPr>
            <a:r>
              <a:rPr lang="zh-CN" altLang="en-US" dirty="0"/>
              <a:t>基于工作量证明的共识算法</a:t>
            </a:r>
            <a:endParaRPr lang="en-US" altLang="zh-CN" dirty="0"/>
          </a:p>
          <a:p>
            <a:pPr>
              <a:spcBef>
                <a:spcPts val="600"/>
              </a:spcBef>
              <a:spcAft>
                <a:spcPts val="600"/>
              </a:spcAft>
              <a:buFont typeface="Wingdings" panose="05000000000000000000" pitchFamily="2" charset="2"/>
              <a:buChar char="n"/>
            </a:pPr>
            <a:r>
              <a:rPr lang="zh-CN" altLang="en-US" dirty="0"/>
              <a:t>基于权益证明的共识算法</a:t>
            </a:r>
            <a:endParaRPr lang="en-US" altLang="zh-CN" dirty="0"/>
          </a:p>
          <a:p>
            <a:pPr>
              <a:spcBef>
                <a:spcPts val="600"/>
              </a:spcBef>
              <a:spcAft>
                <a:spcPts val="600"/>
              </a:spcAft>
              <a:buFont typeface="Wingdings" panose="05000000000000000000" pitchFamily="2" charset="2"/>
              <a:buChar char="n"/>
            </a:pPr>
            <a:r>
              <a:rPr lang="zh-CN" altLang="en-US" dirty="0"/>
              <a:t>混合一致性协议的共识算法</a:t>
            </a:r>
            <a:endParaRPr lang="en-US" altLang="zh-CN" dirty="0"/>
          </a:p>
          <a:p>
            <a:pPr lvl="1">
              <a:spcBef>
                <a:spcPts val="600"/>
              </a:spcBef>
              <a:spcAft>
                <a:spcPts val="600"/>
              </a:spcAft>
              <a:buSzPct val="100000"/>
            </a:pPr>
            <a:r>
              <a:rPr lang="zh-CN" altLang="en-US" dirty="0"/>
              <a:t>单委员会混合共识算法</a:t>
            </a:r>
            <a:endParaRPr lang="en-US" altLang="zh-CN" dirty="0"/>
          </a:p>
          <a:p>
            <a:pPr lvl="1">
              <a:spcBef>
                <a:spcPts val="600"/>
              </a:spcBef>
              <a:spcAft>
                <a:spcPts val="600"/>
              </a:spcAft>
              <a:buSzPct val="100000"/>
            </a:pPr>
            <a:r>
              <a:rPr lang="zh-CN" altLang="en-US" dirty="0"/>
              <a:t>多委员会混合共识算法</a:t>
            </a:r>
          </a:p>
          <a:p>
            <a:pPr>
              <a:spcBef>
                <a:spcPts val="600"/>
              </a:spcBef>
              <a:spcAft>
                <a:spcPts val="600"/>
              </a:spcAft>
              <a:buFont typeface="Wingdings" panose="05000000000000000000" pitchFamily="2" charset="2"/>
              <a:buChar char="n"/>
            </a:pPr>
            <a:r>
              <a:rPr lang="zh-CN" altLang="en-US" dirty="0"/>
              <a:t>其他共识算法</a:t>
            </a:r>
            <a:endParaRPr lang="en-US" altLang="zh-CN" dirty="0"/>
          </a:p>
        </p:txBody>
      </p:sp>
      <p:sp>
        <p:nvSpPr>
          <p:cNvPr id="15364" name="灯片编号占位符 3"/>
          <p:cNvSpPr>
            <a:spLocks noGrp="1"/>
          </p:cNvSpPr>
          <p:nvPr>
            <p:ph type="sldNum" sz="quarter" idx="12"/>
          </p:nvPr>
        </p:nvSpPr>
        <p:spPr>
          <a:xfrm>
            <a:off x="7189248"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5AAAD4A-7F0A-4025-85FC-84D5DAF128BF}" type="slidenum">
              <a:rPr lang="en-US" altLang="zh-CN" sz="1400" smtClean="0">
                <a:solidFill>
                  <a:srgbClr val="0000CC"/>
                </a:solidFill>
                <a:ea typeface="宋体" panose="02010600030101010101" pitchFamily="2" charset="-122"/>
              </a:rPr>
              <a:pPr>
                <a:spcBef>
                  <a:spcPct val="0"/>
                </a:spcBef>
                <a:buClrTx/>
                <a:buFontTx/>
                <a:buNone/>
              </a:pPr>
              <a:t>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0"/>
            <a:ext cx="3912815" cy="584775"/>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5366"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65" name="图片 64">
            <a:extLst>
              <a:ext uri="{FF2B5EF4-FFF2-40B4-BE49-F238E27FC236}">
                <a16:creationId xmlns:a16="http://schemas.microsoft.com/office/drawing/2014/main" id="{159AFDE3-E38C-4217-B539-9ECB4E58D36C}"/>
              </a:ext>
            </a:extLst>
          </p:cNvPr>
          <p:cNvPicPr>
            <a:picLocks noChangeAspect="1"/>
          </p:cNvPicPr>
          <p:nvPr/>
        </p:nvPicPr>
        <p:blipFill>
          <a:blip r:embed="rId3"/>
          <a:stretch>
            <a:fillRect/>
          </a:stretch>
        </p:blipFill>
        <p:spPr>
          <a:xfrm>
            <a:off x="5058321" y="2204864"/>
            <a:ext cx="3982742" cy="36568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mc:AlternateContent xmlns:mc="http://schemas.openxmlformats.org/markup-compatibility/2006" xmlns:a14="http://schemas.microsoft.com/office/drawing/2010/main">
        <mc:Choice Requires="a14">
          <p:sp>
            <p:nvSpPr>
              <p:cNvPr id="15363" name="内容占位符 2"/>
              <p:cNvSpPr>
                <a:spLocks noGrp="1"/>
              </p:cNvSpPr>
              <p:nvPr>
                <p:ph idx="1"/>
              </p:nvPr>
            </p:nvSpPr>
            <p:spPr>
              <a:xfrm>
                <a:off x="179388" y="584200"/>
                <a:ext cx="8865107" cy="6115050"/>
              </a:xfrm>
            </p:spPr>
            <p:txBody>
              <a:bodyPr/>
              <a:lstStyle/>
              <a:p>
                <a:pPr>
                  <a:spcBef>
                    <a:spcPts val="600"/>
                  </a:spcBef>
                  <a:spcAft>
                    <a:spcPts val="600"/>
                  </a:spcAft>
                  <a:buFont typeface="Wingdings" panose="05000000000000000000" pitchFamily="2" charset="2"/>
                  <a:buChar char="n"/>
                </a:pPr>
                <a:r>
                  <a:rPr lang="zh-CN" altLang="en-US" dirty="0"/>
                  <a:t>基于工作量证明的共识算法</a:t>
                </a:r>
                <a:endParaRPr lang="en-US" altLang="zh-CN" dirty="0"/>
              </a:p>
              <a:p>
                <a:pPr lvl="1">
                  <a:spcBef>
                    <a:spcPts val="600"/>
                  </a:spcBef>
                  <a:spcAft>
                    <a:spcPts val="600"/>
                  </a:spcAft>
                  <a:buSzPct val="100000"/>
                </a:pPr>
                <a:r>
                  <a:rPr lang="zh-CN" altLang="en-US" dirty="0"/>
                  <a:t>工作量证明</a:t>
                </a:r>
                <a:endParaRPr lang="en-US" altLang="zh-CN" dirty="0"/>
              </a:p>
              <a:p>
                <a:pPr marL="914400" lvl="2" indent="0">
                  <a:spcBef>
                    <a:spcPts val="600"/>
                  </a:spcBef>
                  <a:spcAft>
                    <a:spcPts val="600"/>
                  </a:spcAft>
                  <a:buNone/>
                </a:pPr>
                <a:r>
                  <a:rPr lang="zh-CN" altLang="en-US" dirty="0">
                    <a:solidFill>
                      <a:schemeClr val="tx1"/>
                    </a:solidFill>
                  </a:rPr>
                  <a:t>通过让参与者进行大量的穷举运算，最终</a:t>
                </a:r>
                <a:endParaRPr lang="en-US" altLang="zh-CN" dirty="0">
                  <a:solidFill>
                    <a:schemeClr val="tx1"/>
                  </a:solidFill>
                </a:endParaRPr>
              </a:p>
              <a:p>
                <a:pPr marL="914400" lvl="2" indent="0">
                  <a:spcBef>
                    <a:spcPts val="600"/>
                  </a:spcBef>
                  <a:spcAft>
                    <a:spcPts val="600"/>
                  </a:spcAft>
                  <a:buNone/>
                </a:pPr>
                <a:r>
                  <a:rPr lang="zh-CN" altLang="en-US" dirty="0">
                    <a:solidFill>
                      <a:schemeClr val="tx1"/>
                    </a:solidFill>
                  </a:rPr>
                  <a:t>找到满足结果特征的散列值，完成工作量</a:t>
                </a:r>
                <a:endParaRPr lang="en-US" altLang="zh-CN" dirty="0">
                  <a:solidFill>
                    <a:schemeClr val="tx1"/>
                  </a:solidFill>
                </a:endParaRPr>
              </a:p>
              <a:p>
                <a:pPr marL="914400" lvl="2" indent="0">
                  <a:spcBef>
                    <a:spcPts val="600"/>
                  </a:spcBef>
                  <a:spcAft>
                    <a:spcPts val="600"/>
                  </a:spcAft>
                  <a:buNone/>
                </a:pPr>
                <a:r>
                  <a:rPr lang="zh-CN" altLang="en-US" dirty="0">
                    <a:solidFill>
                      <a:schemeClr val="tx1"/>
                    </a:solidFill>
                  </a:rPr>
                  <a:t>证明</a:t>
                </a:r>
                <a:r>
                  <a:rPr lang="zh-CN" altLang="en-US" b="1" dirty="0">
                    <a:solidFill>
                      <a:schemeClr val="tx1"/>
                    </a:solidFill>
                  </a:rPr>
                  <a:t>。</a:t>
                </a:r>
                <a:endParaRPr lang="en-US" altLang="zh-CN" b="1" dirty="0">
                  <a:solidFill>
                    <a:schemeClr val="tx1"/>
                  </a:solidFill>
                </a:endParaRPr>
              </a:p>
              <a:p>
                <a:pPr marL="914400" lvl="2"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1600" b="0" i="1" dirty="0" smtClean="0">
                          <a:solidFill>
                            <a:schemeClr val="tx1"/>
                          </a:solidFill>
                          <a:latin typeface="Cambria Math" panose="02040503050406030204" pitchFamily="18" charset="0"/>
                        </a:rPr>
                        <m:t>𝑉𝑎𝑙𝑢𝑒</m:t>
                      </m:r>
                      <m:r>
                        <a:rPr lang="en-US" altLang="zh-CN" sz="1600" b="0" i="1" dirty="0" smtClean="0">
                          <a:solidFill>
                            <a:schemeClr val="tx1"/>
                          </a:solidFill>
                          <a:latin typeface="Cambria Math" panose="02040503050406030204" pitchFamily="18" charset="0"/>
                        </a:rPr>
                        <m:t> = </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r>
                        <a:rPr lang="en-US" altLang="zh-CN" sz="1600" b="0" i="1" dirty="0" smtClean="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d>
                        <m:dPr>
                          <m:ctrlPr>
                            <a:rPr lang="en-US" altLang="zh-CN" sz="1600" i="1" dirty="0" smtClean="0">
                              <a:solidFill>
                                <a:schemeClr val="tx1"/>
                              </a:solidFill>
                              <a:latin typeface="Cambria Math" panose="02040503050406030204" pitchFamily="18" charset="0"/>
                            </a:rPr>
                          </m:ctrlPr>
                        </m:dPr>
                        <m:e>
                          <m:r>
                            <a:rPr lang="en-US" altLang="zh-CN" sz="1600" b="0" i="1" dirty="0" smtClean="0">
                              <a:solidFill>
                                <a:schemeClr val="tx1"/>
                              </a:solidFill>
                              <a:latin typeface="Cambria Math" panose="02040503050406030204" pitchFamily="18" charset="0"/>
                            </a:rPr>
                            <m:t>𝑀𝑒𝑟𝑘𝑒𝑙</m:t>
                          </m:r>
                          <m:r>
                            <a:rPr lang="en-US" altLang="zh-CN" sz="1600" b="0" i="1" dirty="0" smtClean="0">
                              <a:solidFill>
                                <a:schemeClr val="tx1"/>
                              </a:solidFill>
                              <a:latin typeface="Cambria Math" panose="02040503050406030204" pitchFamily="18" charset="0"/>
                            </a:rPr>
                            <m:t> </m:t>
                          </m:r>
                          <m:r>
                            <a:rPr lang="en-US" altLang="zh-CN" sz="1600" b="0" i="1" dirty="0" smtClean="0">
                              <a:solidFill>
                                <a:schemeClr val="tx1"/>
                              </a:solidFill>
                              <a:latin typeface="Cambria Math" panose="02040503050406030204" pitchFamily="18" charset="0"/>
                            </a:rPr>
                            <m:t>𝑅𝑜𝑜𝑡</m:t>
                          </m:r>
                          <m:r>
                            <a:rPr lang="en-US" altLang="zh-CN" sz="1600" b="0" i="1" dirty="0" smtClean="0">
                              <a:solidFill>
                                <a:schemeClr val="tx1"/>
                              </a:solidFill>
                              <a:latin typeface="Cambria Math" panose="02040503050406030204" pitchFamily="18" charset="0"/>
                            </a:rPr>
                            <m:t> </m:t>
                          </m:r>
                        </m:e>
                        <m:e>
                          <m:d>
                            <m:dPr>
                              <m:begChr m:val="|"/>
                              <m:ctrlPr>
                                <a:rPr lang="en-US" altLang="zh-CN" sz="1600" i="1" dirty="0" smtClean="0">
                                  <a:solidFill>
                                    <a:schemeClr val="tx1"/>
                                  </a:solidFill>
                                  <a:latin typeface="Cambria Math" panose="02040503050406030204" pitchFamily="18" charset="0"/>
                                </a:rPr>
                              </m:ctrlPr>
                            </m:dPr>
                            <m:e>
                              <m:r>
                                <a:rPr lang="en-US" altLang="zh-CN" sz="1600" b="0" i="1" dirty="0" smtClean="0">
                                  <a:solidFill>
                                    <a:schemeClr val="tx1"/>
                                  </a:solidFill>
                                  <a:latin typeface="Cambria Math" panose="02040503050406030204" pitchFamily="18" charset="0"/>
                                </a:rPr>
                                <m:t>𝑁𝑜𝑛𝑐𝑒</m:t>
                              </m:r>
                            </m:e>
                          </m:d>
                        </m:e>
                      </m:d>
                      <m:r>
                        <a:rPr lang="en-US" altLang="zh-CN" sz="1600" b="0" i="1" dirty="0" smtClean="0">
                          <a:solidFill>
                            <a:schemeClr val="tx1"/>
                          </a:solidFill>
                          <a:latin typeface="Cambria Math" panose="02040503050406030204" pitchFamily="18" charset="0"/>
                        </a:rPr>
                        <m:t>&lt;</m:t>
                      </m:r>
                      <m:r>
                        <a:rPr lang="en-US" altLang="zh-CN" sz="1600" b="0" i="1" dirty="0" smtClean="0">
                          <a:solidFill>
                            <a:schemeClr val="tx1"/>
                          </a:solidFill>
                          <a:latin typeface="Cambria Math" panose="02040503050406030204" pitchFamily="18" charset="0"/>
                        </a:rPr>
                        <m:t>𝑉𝑎𝑙𝑢</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𝑒</m:t>
                          </m:r>
                        </m:e>
                        <m:sub>
                          <m:r>
                            <a:rPr lang="en-US" altLang="zh-CN" sz="1600" b="0" i="1" dirty="0" smtClean="0">
                              <a:solidFill>
                                <a:schemeClr val="tx1"/>
                              </a:solidFill>
                              <a:latin typeface="Cambria Math" panose="02040503050406030204" pitchFamily="18" charset="0"/>
                            </a:rPr>
                            <m:t>𝑇𝑎𝑟𝑔𝑒𝑡</m:t>
                          </m:r>
                        </m:sub>
                      </m:sSub>
                    </m:oMath>
                  </m:oMathPara>
                </a14:m>
                <a:endParaRPr lang="en-US" altLang="zh-CN" sz="1600" dirty="0">
                  <a:solidFill>
                    <a:schemeClr val="tx1"/>
                  </a:solidFill>
                </a:endParaRPr>
              </a:p>
              <a:p>
                <a:pPr lvl="1">
                  <a:spcBef>
                    <a:spcPts val="600"/>
                  </a:spcBef>
                  <a:spcAft>
                    <a:spcPts val="600"/>
                  </a:spcAft>
                  <a:buSzPct val="100000"/>
                </a:pPr>
                <a:r>
                  <a:rPr lang="zh-CN" altLang="en-US" dirty="0"/>
                  <a:t>基于工作量证明的共识算法</a:t>
                </a:r>
              </a:p>
              <a:p>
                <a:pPr lvl="2">
                  <a:spcBef>
                    <a:spcPts val="600"/>
                  </a:spcBef>
                  <a:spcAft>
                    <a:spcPts val="600"/>
                  </a:spcAft>
                </a:pPr>
                <a:r>
                  <a:rPr lang="zh-CN" altLang="en-US" dirty="0">
                    <a:solidFill>
                      <a:schemeClr val="tx1"/>
                    </a:solidFill>
                  </a:rPr>
                  <a:t>区块链系统中所有节点通过找到满足目标难度的随机数获得出块权限。</a:t>
                </a:r>
                <a:endParaRPr lang="en-US" altLang="zh-CN" dirty="0">
                  <a:solidFill>
                    <a:schemeClr val="tx1"/>
                  </a:solidFill>
                </a:endParaRPr>
              </a:p>
              <a:p>
                <a:pPr lvl="2">
                  <a:spcBef>
                    <a:spcPts val="600"/>
                  </a:spcBef>
                  <a:spcAft>
                    <a:spcPts val="600"/>
                  </a:spcAft>
                </a:pPr>
                <a:r>
                  <a:rPr lang="zh-CN" altLang="en-US" dirty="0">
                    <a:solidFill>
                      <a:schemeClr val="tx1"/>
                    </a:solidFill>
                  </a:rPr>
                  <a:t>节点获得出块权限之后，立即生成区块广播到网络。</a:t>
                </a:r>
                <a:endParaRPr lang="en-US" altLang="zh-CN" dirty="0">
                  <a:solidFill>
                    <a:schemeClr val="tx1"/>
                  </a:solidFill>
                </a:endParaRPr>
              </a:p>
              <a:p>
                <a:pPr lvl="2">
                  <a:spcBef>
                    <a:spcPts val="600"/>
                  </a:spcBef>
                  <a:spcAft>
                    <a:spcPts val="600"/>
                  </a:spcAft>
                </a:pPr>
                <a:r>
                  <a:rPr lang="zh-CN" altLang="en-US" dirty="0">
                    <a:solidFill>
                      <a:schemeClr val="tx1"/>
                    </a:solidFill>
                  </a:rPr>
                  <a:t>接收到区块的节点验证了区块的有效性后会停止挖矿，并将区块链接到本地区块链上。</a:t>
                </a:r>
                <a:endParaRPr lang="en-US" altLang="zh-CN" dirty="0">
                  <a:solidFill>
                    <a:schemeClr val="tx1"/>
                  </a:solidFill>
                </a:endParaRPr>
              </a:p>
              <a:p>
                <a:pPr lvl="2">
                  <a:spcBef>
                    <a:spcPts val="600"/>
                  </a:spcBef>
                  <a:spcAft>
                    <a:spcPts val="600"/>
                  </a:spcAft>
                </a:pPr>
                <a:r>
                  <a:rPr lang="zh-CN" altLang="en-US" dirty="0">
                    <a:solidFill>
                      <a:schemeClr val="tx1"/>
                    </a:solidFill>
                  </a:rPr>
                  <a:t>当区块获得</a:t>
                </a:r>
                <a:r>
                  <a:rPr lang="en-US" altLang="zh-CN" dirty="0">
                    <a:solidFill>
                      <a:schemeClr val="tx1"/>
                    </a:solidFill>
                  </a:rPr>
                  <a:t>6</a:t>
                </a:r>
                <a:r>
                  <a:rPr lang="zh-CN" altLang="en-US" dirty="0">
                    <a:solidFill>
                      <a:schemeClr val="tx1"/>
                    </a:solidFill>
                  </a:rPr>
                  <a:t>个区块的支持后将被确认，出块节点获得系统奖励。</a:t>
                </a:r>
                <a:endParaRPr lang="en-US" altLang="zh-CN" dirty="0">
                  <a:solidFill>
                    <a:schemeClr val="tx1"/>
                  </a:solidFill>
                </a:endParaRPr>
              </a:p>
              <a:p>
                <a:pPr lvl="2">
                  <a:spcBef>
                    <a:spcPts val="600"/>
                  </a:spcBef>
                  <a:spcAft>
                    <a:spcPts val="600"/>
                  </a:spcAft>
                </a:pPr>
                <a:r>
                  <a:rPr lang="zh-CN" altLang="en-US" sz="2000" dirty="0">
                    <a:solidFill>
                      <a:schemeClr val="tx1"/>
                    </a:solidFill>
                  </a:rPr>
                  <a:t>代表：比特币</a:t>
                </a:r>
                <a:r>
                  <a:rPr lang="en-US" altLang="zh-CN" sz="2000" dirty="0">
                    <a:solidFill>
                      <a:schemeClr val="tx1"/>
                    </a:solidFill>
                  </a:rPr>
                  <a:t>,</a:t>
                </a:r>
                <a:r>
                  <a:rPr lang="en-US" altLang="zh-CN" sz="1800" dirty="0">
                    <a:effectLst/>
                    <a:latin typeface="宋体" panose="02010600030101010101" pitchFamily="2" charset="-122"/>
                    <a:cs typeface="Times New Roman" panose="02020603050405020304" pitchFamily="18" charset="0"/>
                  </a:rPr>
                  <a:t> </a:t>
                </a:r>
                <a:r>
                  <a:rPr lang="zh-CN" altLang="en-US" sz="2000" dirty="0">
                    <a:solidFill>
                      <a:schemeClr val="tx1"/>
                    </a:solidFill>
                  </a:rPr>
                  <a:t>以太坊</a:t>
                </a:r>
                <a:r>
                  <a:rPr lang="en-US" altLang="zh-CN" sz="2000" dirty="0">
                    <a:solidFill>
                      <a:schemeClr val="tx1"/>
                    </a:solidFill>
                  </a:rPr>
                  <a:t>(</a:t>
                </a:r>
                <a:r>
                  <a:rPr lang="en-US" altLang="zh-CN" dirty="0" err="1">
                    <a:solidFill>
                      <a:schemeClr val="tx1"/>
                    </a:solidFill>
                  </a:rPr>
                  <a:t>Ethash</a:t>
                </a:r>
                <a:r>
                  <a:rPr lang="en-US" altLang="zh-CN" dirty="0">
                    <a:solidFill>
                      <a:schemeClr val="tx1"/>
                    </a:solidFill>
                  </a:rPr>
                  <a:t>)</a:t>
                </a:r>
                <a:r>
                  <a:rPr lang="en-US" altLang="zh-CN" sz="2000" dirty="0">
                    <a:solidFill>
                      <a:schemeClr val="tx1"/>
                    </a:solidFill>
                  </a:rPr>
                  <a:t>, Bitcoin-NG, </a:t>
                </a:r>
                <a:r>
                  <a:rPr lang="en-US" altLang="zh-CN" sz="2000" dirty="0" err="1">
                    <a:solidFill>
                      <a:schemeClr val="tx1"/>
                    </a:solidFill>
                  </a:rPr>
                  <a:t>FruitChain</a:t>
                </a:r>
                <a:endParaRPr lang="en-US" altLang="zh-CN" sz="2000" dirty="0"/>
              </a:p>
            </p:txBody>
          </p:sp>
        </mc:Choice>
        <mc:Fallback xmlns="">
          <p:sp>
            <p:nvSpPr>
              <p:cNvPr id="15363" name="内容占位符 2"/>
              <p:cNvSpPr>
                <a:spLocks noGrp="1" noRot="1" noChangeAspect="1" noMove="1" noResize="1" noEditPoints="1" noAdjustHandles="1" noChangeArrowheads="1" noChangeShapeType="1" noTextEdit="1"/>
              </p:cNvSpPr>
              <p:nvPr>
                <p:ph idx="1"/>
              </p:nvPr>
            </p:nvSpPr>
            <p:spPr>
              <a:xfrm>
                <a:off x="179388" y="584200"/>
                <a:ext cx="8865107" cy="6115050"/>
              </a:xfrm>
              <a:blipFill>
                <a:blip r:embed="rId3"/>
                <a:stretch>
                  <a:fillRect l="-1168" t="-1396" b="-2592"/>
                </a:stretch>
              </a:blipFill>
            </p:spPr>
            <p:txBody>
              <a:bodyPr/>
              <a:lstStyle/>
              <a:p>
                <a:r>
                  <a:rPr lang="zh-CN" altLang="en-US">
                    <a:noFill/>
                  </a:rPr>
                  <a:t> </a:t>
                </a:r>
              </a:p>
            </p:txBody>
          </p:sp>
        </mc:Fallback>
      </mc:AlternateContent>
      <p:sp>
        <p:nvSpPr>
          <p:cNvPr id="15364" name="灯片编号占位符 3"/>
          <p:cNvSpPr>
            <a:spLocks noGrp="1"/>
          </p:cNvSpPr>
          <p:nvPr>
            <p:ph type="sldNum" sz="quarter" idx="12"/>
          </p:nvPr>
        </p:nvSpPr>
        <p:spPr>
          <a:xfrm>
            <a:off x="7189248"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5AAAD4A-7F0A-4025-85FC-84D5DAF128BF}" type="slidenum">
              <a:rPr lang="en-US" altLang="zh-CN" sz="1400" smtClean="0">
                <a:solidFill>
                  <a:srgbClr val="0000CC"/>
                </a:solidFill>
                <a:ea typeface="宋体" panose="02010600030101010101" pitchFamily="2" charset="-122"/>
              </a:rPr>
              <a:pPr>
                <a:spcBef>
                  <a:spcPct val="0"/>
                </a:spcBef>
                <a:buClrTx/>
                <a:buFontTx/>
                <a:buNone/>
              </a:pPr>
              <a:t>9</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0"/>
            <a:ext cx="3912815" cy="584775"/>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5366"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9" name="Picture 2">
            <a:extLst>
              <a:ext uri="{FF2B5EF4-FFF2-40B4-BE49-F238E27FC236}">
                <a16:creationId xmlns:a16="http://schemas.microsoft.com/office/drawing/2014/main" id="{C956D703-02B6-4CC2-9C1C-313C231F24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6108" y="584199"/>
            <a:ext cx="3416779" cy="246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942989"/>
      </p:ext>
    </p:extLst>
  </p:cSld>
  <p:clrMapOvr>
    <a:masterClrMapping/>
  </p:clrMapOvr>
</p:sld>
</file>

<file path=ppt/theme/theme1.xml><?xml version="1.0" encoding="utf-8"?>
<a:theme xmlns:a="http://schemas.openxmlformats.org/drawingml/2006/main" name="软件所PPT模版(橙)">
  <a:themeElements>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软件所PPT模版(橙)">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2000" b="0" i="0" u="none" strike="noStrike" cap="none" normalizeH="0" baseline="0" dirty="0" smtClean="0">
            <a:ln>
              <a:noFill/>
            </a:ln>
            <a:solidFill>
              <a:schemeClr val="tx1"/>
            </a:solidFill>
            <a:latin typeface="宋体" panose="02010600030101010101" pitchFamily="2" charset="-122"/>
            <a:ea typeface="宋体" panose="02010600030101010101" pitchFamily="2" charset="-122"/>
          </a:defRPr>
        </a:defPPr>
      </a:lstStyle>
      <a:style>
        <a:lnRef idx="1">
          <a:schemeClr val="accent3"/>
        </a:lnRef>
        <a:fillRef idx="2">
          <a:schemeClr val="accent3"/>
        </a:fillRef>
        <a:effectRef idx="1">
          <a:schemeClr val="accent3"/>
        </a:effectRef>
        <a:fontRef idx="minor">
          <a:schemeClr val="dk1"/>
        </a:fontRef>
      </a: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4400" b="1" i="0" u="none" strike="noStrike" cap="none" normalizeH="0" baseline="0" smtClean="0">
            <a:ln>
              <a:noFill/>
            </a:ln>
            <a:solidFill>
              <a:schemeClr val="bg1"/>
            </a:solidFill>
            <a:effectLst>
              <a:outerShdw blurRad="38100" dist="38100" dir="2700000" algn="tl">
                <a:srgbClr val="000000">
                  <a:alpha val="43137"/>
                </a:srgbClr>
              </a:outerShdw>
            </a:effectLst>
            <a:latin typeface="Arial Narrow" pitchFamily="34" charset="0"/>
            <a:ea typeface="黑体" pitchFamily="2" charset="-122"/>
          </a:defRPr>
        </a:defPPr>
      </a:lstStyle>
    </a:lnDef>
  </a:objectDefaults>
  <a:extraClrSchemeLst>
    <a:extraClrScheme>
      <a:clrScheme name="软件所PPT模版(橙)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软件所PPT模版(橙)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软件所PPT模版(橙)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软件所PPT模版(橙)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软件所PPT模版(橙)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软件所PPT模版(橙)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226</TotalTime>
  <Words>3538</Words>
  <Application>Microsoft Office PowerPoint</Application>
  <PresentationFormat>全屏显示(4:3)</PresentationFormat>
  <Paragraphs>347</Paragraphs>
  <Slides>32</Slides>
  <Notes>26</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等线</vt:lpstr>
      <vt:lpstr>黑体</vt:lpstr>
      <vt:lpstr>宋体</vt:lpstr>
      <vt:lpstr>Arial</vt:lpstr>
      <vt:lpstr>Arial Narrow</vt:lpstr>
      <vt:lpstr>Cambria Math</vt:lpstr>
      <vt:lpstr>Tahoma</vt:lpstr>
      <vt:lpstr>Times New Roman</vt:lpstr>
      <vt:lpstr>Wingdings</vt:lpstr>
      <vt:lpstr>软件所PPT模版(橙)</vt:lpstr>
      <vt:lpstr> 无线区块链系统中共识算法的研究 </vt:lpstr>
      <vt:lpstr>目录  </vt:lpstr>
      <vt:lpstr>目录  </vt:lpstr>
      <vt:lpstr>选题背景及意义</vt:lpstr>
      <vt:lpstr>目录  </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目录  </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PowerPoint 演示文稿</vt:lpstr>
    </vt:vector>
  </TitlesOfParts>
  <Company>robotor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模版测试主题</dc:title>
  <dc:creator>Rayyy</dc:creator>
  <cp:lastModifiedBy>Zhang Li</cp:lastModifiedBy>
  <cp:revision>678</cp:revision>
  <cp:lastPrinted>1999-08-18T07:16:46Z</cp:lastPrinted>
  <dcterms:created xsi:type="dcterms:W3CDTF">2005-12-02T00:50:21Z</dcterms:created>
  <dcterms:modified xsi:type="dcterms:W3CDTF">2022-03-01T04:11:03Z</dcterms:modified>
</cp:coreProperties>
</file>