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handoutMasterIdLst>
    <p:handoutMasterId r:id="rId29"/>
  </p:handoutMasterIdLst>
  <p:sldIdLst>
    <p:sldId id="427" r:id="rId2"/>
    <p:sldId id="569" r:id="rId3"/>
    <p:sldId id="400" r:id="rId4"/>
    <p:sldId id="519" r:id="rId5"/>
    <p:sldId id="536" r:id="rId6"/>
    <p:sldId id="520" r:id="rId7"/>
    <p:sldId id="528" r:id="rId8"/>
    <p:sldId id="570" r:id="rId9"/>
    <p:sldId id="538" r:id="rId10"/>
    <p:sldId id="571" r:id="rId11"/>
    <p:sldId id="544" r:id="rId12"/>
    <p:sldId id="553" r:id="rId13"/>
    <p:sldId id="545" r:id="rId14"/>
    <p:sldId id="573" r:id="rId15"/>
    <p:sldId id="564" r:id="rId16"/>
    <p:sldId id="546" r:id="rId17"/>
    <p:sldId id="574" r:id="rId18"/>
    <p:sldId id="565" r:id="rId19"/>
    <p:sldId id="560" r:id="rId20"/>
    <p:sldId id="575" r:id="rId21"/>
    <p:sldId id="550" r:id="rId22"/>
    <p:sldId id="548" r:id="rId23"/>
    <p:sldId id="576" r:id="rId24"/>
    <p:sldId id="551" r:id="rId25"/>
    <p:sldId id="577" r:id="rId26"/>
    <p:sldId id="552" r:id="rId27"/>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93724" autoAdjust="0"/>
  </p:normalViewPr>
  <p:slideViewPr>
    <p:cSldViewPr>
      <p:cViewPr varScale="1">
        <p:scale>
          <a:sx n="107" d="100"/>
          <a:sy n="107" d="100"/>
        </p:scale>
        <p:origin x="1512"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830431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7549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187500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4</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48883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其他的分类方式</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其他的分类方式</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9359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90262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48773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无线区块链系统中共识算法的研究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经典的</a:t>
            </a:r>
            <a:r>
              <a:rPr lang="en-US" altLang="zh-CN" dirty="0"/>
              <a:t>DAG</a:t>
            </a:r>
            <a:r>
              <a:rPr lang="zh-CN" altLang="en-US" dirty="0"/>
              <a:t>区块链共识算法</a:t>
            </a:r>
            <a:endParaRPr lang="en-US" altLang="zh-CN" dirty="0"/>
          </a:p>
          <a:p>
            <a:pPr lvl="1">
              <a:buSzPct val="100000"/>
            </a:pPr>
            <a:r>
              <a:rPr lang="zh-CN" altLang="en-US" sz="2000" dirty="0"/>
              <a:t>优点：去中心化，异步通讯，高交易吞吐量、无交易费用。</a:t>
            </a:r>
            <a:endParaRPr lang="en-US" altLang="zh-CN" sz="2000" dirty="0"/>
          </a:p>
          <a:p>
            <a:pPr lvl="1">
              <a:buSzPct val="100000"/>
            </a:pPr>
            <a:r>
              <a:rPr lang="zh-CN" altLang="en-US" sz="2000" dirty="0"/>
              <a:t>缺点：交易确认时长不可控，易受双花攻击，弱一致性，无法对交易全局排序，交易图谱溯源复杂，不适用于智能合约。</a:t>
            </a:r>
            <a:endParaRPr lang="en-US" altLang="zh-CN" sz="2000" dirty="0"/>
          </a:p>
          <a:p>
            <a:pPr>
              <a:buFont typeface="Wingdings" panose="05000000000000000000" pitchFamily="2" charset="2"/>
              <a:buChar char="n"/>
            </a:pPr>
            <a:r>
              <a:rPr lang="zh-CN" altLang="en-US" dirty="0"/>
              <a:t>基于主链的</a:t>
            </a:r>
            <a:r>
              <a:rPr lang="en-US" altLang="zh-CN" dirty="0"/>
              <a:t>DAG</a:t>
            </a:r>
            <a:r>
              <a:rPr lang="zh-CN" altLang="en-US" dirty="0"/>
              <a:t>区块链共识算法</a:t>
            </a:r>
            <a:endParaRPr lang="en-US" altLang="zh-CN" dirty="0"/>
          </a:p>
          <a:p>
            <a:pPr lvl="1">
              <a:buSzPct val="100000"/>
            </a:pPr>
            <a:r>
              <a:rPr lang="zh-CN" altLang="en-US" sz="2000" dirty="0"/>
              <a:t>优点：交易全局排序，抗双花攻击，高交易吞吐量，拓扑结构比较规则，适用于智能合约。</a:t>
            </a:r>
            <a:endParaRPr lang="en-US" altLang="zh-CN" sz="2000" dirty="0"/>
          </a:p>
          <a:p>
            <a:pPr lvl="1">
              <a:buSzPct val="100000"/>
            </a:pPr>
            <a:r>
              <a:rPr lang="zh-CN" altLang="en-US" sz="2000" dirty="0"/>
              <a:t>缺点：交易确认时长不可控，依赖见证节点，弱一致性。</a:t>
            </a:r>
            <a:endParaRPr lang="en-US" altLang="zh-CN" sz="1600" dirty="0"/>
          </a:p>
          <a:p>
            <a:pPr>
              <a:buFont typeface="Wingdings" panose="05000000000000000000" pitchFamily="2" charset="2"/>
              <a:buChar char="n"/>
            </a:pPr>
            <a:r>
              <a:rPr lang="zh-CN" altLang="en-US" dirty="0"/>
              <a:t>基于平行链的</a:t>
            </a:r>
            <a:r>
              <a:rPr lang="en-US" altLang="zh-CN" dirty="0"/>
              <a:t>DAG</a:t>
            </a:r>
            <a:r>
              <a:rPr lang="zh-CN" altLang="en-US" dirty="0"/>
              <a:t>区块链共识算法</a:t>
            </a:r>
            <a:endParaRPr lang="en-US" altLang="zh-CN" dirty="0"/>
          </a:p>
          <a:p>
            <a:pPr lvl="1">
              <a:buSzPct val="100000"/>
            </a:pPr>
            <a:r>
              <a:rPr lang="zh-CN" altLang="en-US" sz="2000" dirty="0"/>
              <a:t>优点：处理交易效率高，通信开销小，公平，独立异步操作，抗双花攻击，拓扑结构规则，容易实现交易的全局排序，适用于智能合约。</a:t>
            </a:r>
            <a:endParaRPr lang="en-US" altLang="zh-CN" sz="2000" dirty="0"/>
          </a:p>
          <a:p>
            <a:pPr lvl="1">
              <a:buSzPct val="100000"/>
            </a:pPr>
            <a:r>
              <a:rPr lang="zh-CN" altLang="en-US" sz="2000" dirty="0"/>
              <a:t>缺点：交易确认时长不可控，依赖荣誉节点，无全局区块链账本。</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2714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118789"/>
          </a:xfrm>
        </p:spPr>
        <p:txBody>
          <a:bodyPr/>
          <a:lstStyle/>
          <a:p>
            <a:pPr>
              <a:buFont typeface="Wingdings" panose="05000000000000000000" pitchFamily="2" charset="2"/>
              <a:buChar char="n"/>
            </a:pPr>
            <a:r>
              <a:rPr lang="zh-CN" altLang="zh-CN" sz="2400" dirty="0"/>
              <a:t>针对</a:t>
            </a:r>
            <a:r>
              <a:rPr lang="zh-CN" altLang="en-US" sz="2400" dirty="0"/>
              <a:t>建立在无线自组织网络上的区块链系统</a:t>
            </a:r>
            <a:r>
              <a:rPr lang="zh-CN" altLang="zh-CN" sz="2400" dirty="0"/>
              <a:t>，</a:t>
            </a:r>
            <a:r>
              <a:rPr lang="zh-CN" altLang="en-US" sz="2400" dirty="0"/>
              <a:t>考虑节点具有</a:t>
            </a:r>
            <a:r>
              <a:rPr lang="zh-CN" altLang="en-US" sz="2400" dirty="0">
                <a:solidFill>
                  <a:srgbClr val="FF0000"/>
                </a:solidFill>
              </a:rPr>
              <a:t>移动性</a:t>
            </a:r>
            <a:r>
              <a:rPr lang="zh-CN" altLang="en-US" sz="2400" dirty="0"/>
              <a:t>、节点的</a:t>
            </a:r>
            <a:r>
              <a:rPr lang="zh-CN" altLang="en-US" sz="2400" dirty="0">
                <a:solidFill>
                  <a:srgbClr val="FF0000"/>
                </a:solidFill>
              </a:rPr>
              <a:t>资源有限</a:t>
            </a:r>
            <a:r>
              <a:rPr lang="zh-CN" altLang="en-US" sz="2400" dirty="0"/>
              <a:t>、网络</a:t>
            </a:r>
            <a:r>
              <a:rPr lang="zh-CN" altLang="en-US" sz="2400" dirty="0">
                <a:solidFill>
                  <a:srgbClr val="FF0000"/>
                </a:solidFill>
              </a:rPr>
              <a:t>通信质量不稳定</a:t>
            </a:r>
            <a:r>
              <a:rPr lang="zh-CN" altLang="en-US" sz="2400" dirty="0"/>
              <a:t>以及容易发生</a:t>
            </a:r>
            <a:r>
              <a:rPr lang="zh-CN" altLang="en-US" sz="2400" dirty="0">
                <a:solidFill>
                  <a:srgbClr val="FF0000"/>
                </a:solidFill>
              </a:rPr>
              <a:t>网络分区</a:t>
            </a:r>
            <a:r>
              <a:rPr lang="zh-CN" altLang="en-US" sz="2400" dirty="0"/>
              <a:t>等因素，</a:t>
            </a:r>
            <a:r>
              <a:rPr lang="zh-CN" altLang="zh-CN" sz="2400" dirty="0"/>
              <a:t>以</a:t>
            </a:r>
            <a:r>
              <a:rPr lang="zh-CN" altLang="en-US" sz="2400" dirty="0">
                <a:solidFill>
                  <a:srgbClr val="FF0000"/>
                </a:solidFill>
              </a:rPr>
              <a:t>低能耗、稳定达成系统共识</a:t>
            </a:r>
            <a:r>
              <a:rPr lang="zh-CN" altLang="en-US" sz="2400" dirty="0"/>
              <a:t>、</a:t>
            </a:r>
            <a:r>
              <a:rPr lang="zh-CN" altLang="en-US" sz="2400" dirty="0">
                <a:solidFill>
                  <a:srgbClr val="FF0000"/>
                </a:solidFill>
              </a:rPr>
              <a:t>提高交易处理效率</a:t>
            </a:r>
            <a:r>
              <a:rPr lang="zh-CN" altLang="zh-CN" sz="2400" dirty="0"/>
              <a:t>为目标，设计</a:t>
            </a:r>
            <a:r>
              <a:rPr lang="zh-CN" altLang="en-US" sz="2400" dirty="0"/>
              <a:t>安全</a:t>
            </a:r>
            <a:r>
              <a:rPr lang="zh-CN" altLang="zh-CN" sz="2400" dirty="0"/>
              <a:t>高效</a:t>
            </a:r>
            <a:r>
              <a:rPr lang="zh-CN" altLang="en-US" sz="2400" dirty="0"/>
              <a:t>的无线区块链共识算法。</a:t>
            </a:r>
            <a:endParaRPr lang="en-US" altLang="zh-CN" sz="2400" dirty="0"/>
          </a:p>
          <a:p>
            <a:pPr marL="457200" lvl="1" indent="0">
              <a:buNone/>
            </a:pPr>
            <a:endParaRPr lang="en-US" altLang="zh-CN" sz="20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12</a:t>
            </a:fld>
            <a:endParaRPr lang="en-US" altLang="zh-CN" dirty="0"/>
          </a:p>
        </p:txBody>
      </p:sp>
      <p:pic>
        <p:nvPicPr>
          <p:cNvPr id="3076" name="Picture 4">
            <a:extLst>
              <a:ext uri="{FF2B5EF4-FFF2-40B4-BE49-F238E27FC236}">
                <a16:creationId xmlns:a16="http://schemas.microsoft.com/office/drawing/2014/main" id="{ABF84AD9-6C6A-4C9F-84DE-A3B2203AE4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907" y="3019533"/>
            <a:ext cx="3814193" cy="363855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638EF9A-5834-4825-BAD7-99BC5608EE08}"/>
              </a:ext>
            </a:extLst>
          </p:cNvPr>
          <p:cNvPicPr>
            <a:picLocks noChangeAspect="1"/>
          </p:cNvPicPr>
          <p:nvPr/>
        </p:nvPicPr>
        <p:blipFill>
          <a:blip r:embed="rId3"/>
          <a:stretch>
            <a:fillRect/>
          </a:stretch>
        </p:blipFill>
        <p:spPr>
          <a:xfrm>
            <a:off x="4427984" y="3016212"/>
            <a:ext cx="4320480" cy="3430402"/>
          </a:xfrm>
          <a:prstGeom prst="rect">
            <a:avLst/>
          </a:prstGeom>
        </p:spPr>
      </p:pic>
      <p:sp>
        <p:nvSpPr>
          <p:cNvPr id="4" name="矩形 3">
            <a:extLst>
              <a:ext uri="{FF2B5EF4-FFF2-40B4-BE49-F238E27FC236}">
                <a16:creationId xmlns:a16="http://schemas.microsoft.com/office/drawing/2014/main" id="{3836560C-6CEF-4372-B115-D1622C81E15B}"/>
              </a:ext>
            </a:extLst>
          </p:cNvPr>
          <p:cNvSpPr/>
          <p:nvPr/>
        </p:nvSpPr>
        <p:spPr bwMode="auto">
          <a:xfrm>
            <a:off x="5292080" y="6446614"/>
            <a:ext cx="1905000" cy="332904"/>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区块链系统</a:t>
            </a:r>
            <a:r>
              <a:rPr lang="zh-CN" altLang="en-US" sz="1400" dirty="0">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结构</a:t>
            </a:r>
            <a:endPar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endParaRPr>
          </a:p>
        </p:txBody>
      </p:sp>
    </p:spTree>
    <p:extLst>
      <p:ext uri="{BB962C8B-B14F-4D97-AF65-F5344CB8AC3E}">
        <p14:creationId xmlns:p14="http://schemas.microsoft.com/office/powerpoint/2010/main" val="308015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8864600" cy="5850601"/>
          </a:xfrm>
        </p:spPr>
        <p:txBody>
          <a:bodyPr/>
          <a:lstStyle/>
          <a:p>
            <a:pPr>
              <a:buFont typeface="Wingdings" panose="05000000000000000000" pitchFamily="2" charset="2"/>
              <a:buChar char="n"/>
            </a:pPr>
            <a:r>
              <a:rPr lang="zh-CN" altLang="en-US" sz="2400" dirty="0"/>
              <a:t>无线自组织网络的网络拓扑是动态变化的，节点能够随时进入和离开网络。因此在无线网络环境下需要选举出比较稳定的出块节点生成区块，避免在共识过程中出块节点离开系统，最终导致无法达成共识。</a:t>
            </a:r>
            <a:endParaRPr lang="en-US" altLang="zh-CN" sz="2400" dirty="0"/>
          </a:p>
          <a:p>
            <a:pPr marL="0" indent="0">
              <a:buNone/>
            </a:pPr>
            <a:endParaRPr lang="en-US" altLang="zh-CN" sz="2600" dirty="0"/>
          </a:p>
          <a:p>
            <a:pPr>
              <a:buFont typeface="Wingdings" panose="05000000000000000000" pitchFamily="2" charset="2"/>
              <a:buChar char="n"/>
            </a:pPr>
            <a:r>
              <a:rPr lang="zh-CN" altLang="en-US" sz="2400" dirty="0"/>
              <a:t>拟结合</a:t>
            </a:r>
            <a:r>
              <a:rPr lang="zh-CN" altLang="en-US" sz="2400" dirty="0">
                <a:solidFill>
                  <a:srgbClr val="FF0000"/>
                </a:solidFill>
              </a:rPr>
              <a:t>无线节点的活动时间</a:t>
            </a:r>
            <a:r>
              <a:rPr lang="zh-CN" altLang="en-US" sz="2400" dirty="0"/>
              <a:t>和</a:t>
            </a:r>
            <a:r>
              <a:rPr lang="zh-CN" altLang="en-US" sz="2400" dirty="0">
                <a:solidFill>
                  <a:srgbClr val="FF0000"/>
                </a:solidFill>
              </a:rPr>
              <a:t>参与共识的比率</a:t>
            </a:r>
            <a:r>
              <a:rPr lang="zh-CN" altLang="en-US" sz="2400" dirty="0"/>
              <a:t>，设计公平、稳定、高效的无线区块链共识算法，降低参与共识节点的</a:t>
            </a:r>
            <a:r>
              <a:rPr lang="zh-CN" altLang="en-US" sz="2400" dirty="0">
                <a:solidFill>
                  <a:srgbClr val="FF0000"/>
                </a:solidFill>
              </a:rPr>
              <a:t>计算资源开销</a:t>
            </a:r>
            <a:r>
              <a:rPr lang="zh-CN" altLang="en-US" sz="2400" dirty="0"/>
              <a:t>和提高系统</a:t>
            </a:r>
            <a:r>
              <a:rPr lang="zh-CN" altLang="en-US" sz="2400" dirty="0">
                <a:solidFill>
                  <a:srgbClr val="FF0000"/>
                </a:solidFill>
              </a:rPr>
              <a:t>处理交易的效率</a:t>
            </a:r>
            <a:r>
              <a:rPr lang="zh-CN" altLang="en-US" sz="2400" dirty="0"/>
              <a:t>。</a:t>
            </a:r>
            <a:endParaRPr lang="en-US" altLang="zh-CN" sz="2400" dirty="0"/>
          </a:p>
          <a:p>
            <a:pPr lvl="1">
              <a:buSzPct val="100000"/>
            </a:pPr>
            <a:r>
              <a:rPr lang="zh-CN" altLang="en-US" sz="2200" dirty="0"/>
              <a:t>问题</a:t>
            </a:r>
            <a:r>
              <a:rPr lang="en-US" altLang="zh-CN" sz="2200" dirty="0"/>
              <a:t>1</a:t>
            </a:r>
            <a:r>
              <a:rPr lang="zh-CN" altLang="en-US" sz="2200" dirty="0"/>
              <a:t>：如何定义节点稳定性？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：如何选举出块节点？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360292"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dirty="0">
                <a:solidFill>
                  <a:srgbClr val="FF0000"/>
                </a:solidFill>
              </a:rPr>
              <a:t>随机选举出块节点</a:t>
            </a:r>
            <a:r>
              <a:rPr lang="zh-CN" altLang="en-US" sz="1600" dirty="0">
                <a:solidFill>
                  <a:schemeClr val="tx1"/>
                </a:solidFill>
              </a:rPr>
              <a:t>：根据节点的稳定度获得出块权限，采用轮盘赌的方式选举出块节点，稳定度越高的节点越容易被选为出块节点。</a:t>
            </a:r>
            <a:endParaRPr lang="en-US" altLang="zh-CN" sz="1600" dirty="0">
              <a:solidFill>
                <a:schemeClr val="tx1"/>
              </a:solidFill>
            </a:endParaRPr>
          </a:p>
          <a:p>
            <a:pPr lvl="2">
              <a:spcBef>
                <a:spcPts val="600"/>
              </a:spcBef>
              <a:spcAft>
                <a:spcPts val="600"/>
              </a:spcAft>
            </a:pPr>
            <a:r>
              <a:rPr lang="zh-CN" altLang="en-US" sz="1600" dirty="0">
                <a:solidFill>
                  <a:srgbClr val="FF0000"/>
                </a:solidFill>
              </a:rPr>
              <a:t>区块共识过程</a:t>
            </a:r>
            <a:r>
              <a:rPr lang="zh-CN" altLang="en-US" sz="1600" dirty="0">
                <a:solidFill>
                  <a:schemeClr val="tx1"/>
                </a:solidFill>
              </a:rPr>
              <a:t>：出块节点将交易排序并打包成区块，随后广播到网络。其他节点验证区块和出块节点的合法性后，会发送签名份额给出块节点。</a:t>
            </a:r>
            <a:endParaRPr lang="en-US" altLang="zh-CN" sz="1600" dirty="0">
              <a:solidFill>
                <a:schemeClr val="tx1"/>
              </a:solidFill>
            </a:endParaRPr>
          </a:p>
          <a:p>
            <a:pPr lvl="2">
              <a:spcBef>
                <a:spcPts val="600"/>
              </a:spcBef>
              <a:spcAft>
                <a:spcPts val="600"/>
              </a:spcAft>
            </a:pPr>
            <a:r>
              <a:rPr lang="zh-CN" altLang="en-US" sz="1600" dirty="0">
                <a:solidFill>
                  <a:srgbClr val="FF0000"/>
                </a:solidFill>
              </a:rPr>
              <a:t>区块确认</a:t>
            </a:r>
            <a:r>
              <a:rPr lang="zh-CN" altLang="en-US" sz="1600" dirty="0">
                <a:solidFill>
                  <a:schemeClr val="tx1"/>
                </a:solidFill>
              </a:rPr>
              <a:t>：当出块节点</a:t>
            </a:r>
            <a:r>
              <a:rPr lang="zh-CN" altLang="en-US" sz="1600" dirty="0">
                <a:solidFill>
                  <a:srgbClr val="FF0000"/>
                </a:solidFill>
              </a:rPr>
              <a:t>收集到的签名份额达到阈值</a:t>
            </a:r>
            <a:r>
              <a:rPr lang="zh-CN" altLang="en-US" sz="1600" dirty="0">
                <a:solidFill>
                  <a:schemeClr val="tx1"/>
                </a:solidFill>
              </a:rPr>
              <a:t>后，会聚合形成一个</a:t>
            </a:r>
            <a:r>
              <a:rPr lang="zh-CN" altLang="en-US" sz="1600" dirty="0">
                <a:solidFill>
                  <a:srgbClr val="FF0000"/>
                </a:solidFill>
              </a:rPr>
              <a:t>最终签名</a:t>
            </a:r>
            <a:r>
              <a:rPr lang="zh-CN" altLang="en-US" sz="1600" dirty="0">
                <a:solidFill>
                  <a:schemeClr val="tx1"/>
                </a:solidFill>
              </a:rPr>
              <a:t>。出块节点会将区块添加到本地链并广播最终签名到全网。其他节点接收到最终签名并验证成功后，也会将区块存入本地区块链中。</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122" name="Picture 2">
            <a:extLst>
              <a:ext uri="{FF2B5EF4-FFF2-40B4-BE49-F238E27FC236}">
                <a16:creationId xmlns:a16="http://schemas.microsoft.com/office/drawing/2014/main" id="{4113C3A3-1382-40E2-8AD4-06E3B99A13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105166"/>
            <a:ext cx="4311650" cy="484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2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sz="2000" dirty="0"/>
              <a:t>定义参与共识节点的稳定度来确保系统能够抵抗女巫攻击</a:t>
            </a:r>
            <a:endParaRPr lang="en-US" altLang="zh-CN" sz="2000" dirty="0"/>
          </a:p>
          <a:p>
            <a:pPr lvl="1">
              <a:buSzPct val="100000"/>
            </a:pPr>
            <a:r>
              <a:rPr lang="zh-CN" altLang="en-US" sz="2000" dirty="0"/>
              <a:t>为了防止敌手偏置，通过轮盘赌的方式根据节点的稳定决定节点被选中为出块节点的概率。</a:t>
            </a:r>
            <a:endParaRPr lang="en-US" altLang="zh-CN" sz="2000" dirty="0"/>
          </a:p>
          <a:p>
            <a:pPr lvl="1">
              <a:buSzPct val="100000"/>
            </a:pPr>
            <a:r>
              <a:rPr lang="zh-CN" altLang="en-US" sz="2000" dirty="0"/>
              <a:t>在每一轮开始新区块权限竞争之前，比对所有邻居节点的区块链，降低同时设置</a:t>
            </a:r>
            <a:endParaRPr lang="en-US" altLang="zh-CN" sz="2000" dirty="0"/>
          </a:p>
          <a:p>
            <a:pPr lvl="1">
              <a:buSzPct val="100000"/>
            </a:pPr>
            <a:r>
              <a:rPr lang="zh-CN" altLang="en-US" sz="2000" dirty="0"/>
              <a:t>设置检查点机制，采用多方签名的机制确保系统中节点快速部分区块达成共识</a:t>
            </a:r>
            <a:endParaRPr lang="en-US" altLang="zh-CN" sz="2000" dirty="0"/>
          </a:p>
          <a:p>
            <a:pPr lvl="1">
              <a:buSzPct val="100000"/>
            </a:pPr>
            <a:r>
              <a:rPr lang="zh-CN" altLang="en-US" sz="2000" dirty="0"/>
              <a:t>基于节点位置和单跳邻居的节点自启机制</a:t>
            </a:r>
            <a:endParaRPr lang="en-US" altLang="zh-CN" sz="2000"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防止敌手发起女巫攻击</a:t>
            </a:r>
            <a:endParaRPr lang="en-US" altLang="zh-CN" sz="2000" b="0" dirty="0"/>
          </a:p>
          <a:p>
            <a:pPr lvl="1">
              <a:buSzPct val="100000"/>
            </a:pPr>
            <a:r>
              <a:rPr lang="zh-CN" altLang="en-US" sz="2000" b="0" dirty="0"/>
              <a:t>敌手偏置出块节点选举过程</a:t>
            </a:r>
            <a:endParaRPr lang="en-US" altLang="zh-CN" sz="2000" b="0" dirty="0"/>
          </a:p>
          <a:p>
            <a:pPr lvl="1">
              <a:buSzPct val="100000"/>
            </a:pPr>
            <a:r>
              <a:rPr lang="zh-CN" altLang="en-US" sz="2000" b="0" dirty="0"/>
              <a:t>网络分区引起区块链分叉</a:t>
            </a:r>
            <a:endParaRPr lang="en-US" altLang="zh-CN" sz="2000" b="0" dirty="0"/>
          </a:p>
          <a:p>
            <a:pPr lvl="1">
              <a:buSzPct val="100000"/>
            </a:pPr>
            <a:r>
              <a:rPr lang="zh-CN" altLang="en-US" sz="2000" b="0" dirty="0"/>
              <a:t>网络分区恢复会分叉处理问题</a:t>
            </a:r>
            <a:endParaRPr lang="en-US" altLang="zh-CN" sz="2000" b="0" dirty="0"/>
          </a:p>
          <a:p>
            <a:pPr lvl="1">
              <a:buSzPct val="100000"/>
            </a:pPr>
            <a:r>
              <a:rPr lang="zh-CN" altLang="en-US" sz="2000" b="0" dirty="0"/>
              <a:t>恶意节点在新节点自启时同步陈旧或者错误的区块链信息</a:t>
            </a:r>
            <a:endParaRPr lang="en-US" altLang="zh-CN" sz="2000" b="0" dirty="0"/>
          </a:p>
        </p:txBody>
      </p:sp>
    </p:spTree>
    <p:extLst>
      <p:ext uri="{BB962C8B-B14F-4D97-AF65-F5344CB8AC3E}">
        <p14:creationId xmlns:p14="http://schemas.microsoft.com/office/powerpoint/2010/main" val="1941614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400" dirty="0"/>
              <a:t>在无线自组织网场景下，</a:t>
            </a:r>
            <a:r>
              <a:rPr lang="zh-CN" altLang="zh-CN" sz="2400" dirty="0"/>
              <a:t>针对</a:t>
            </a:r>
            <a:r>
              <a:rPr lang="zh-CN" altLang="en-US" sz="2400" dirty="0"/>
              <a:t>单出块节点共识算法只具有弱一致性、区块确认时延高、容易发生链分叉以及无线自组织网络拓扑动态变化等问题</a:t>
            </a:r>
            <a:r>
              <a:rPr lang="zh-CN" altLang="zh-CN" sz="2400" dirty="0"/>
              <a:t>，拟</a:t>
            </a:r>
            <a:r>
              <a:rPr lang="zh-CN" altLang="en-US" sz="2400" dirty="0"/>
              <a:t>结合</a:t>
            </a:r>
            <a:r>
              <a:rPr lang="zh-CN" altLang="en-US" sz="2400" dirty="0">
                <a:solidFill>
                  <a:srgbClr val="FF0000"/>
                </a:solidFill>
              </a:rPr>
              <a:t>无线节点的稳定性</a:t>
            </a:r>
            <a:r>
              <a:rPr lang="zh-CN" altLang="en-US" sz="2400" dirty="0"/>
              <a:t>和</a:t>
            </a:r>
            <a:r>
              <a:rPr lang="zh-CN" altLang="en-US" sz="2400" dirty="0">
                <a:solidFill>
                  <a:srgbClr val="FF0000"/>
                </a:solidFill>
              </a:rPr>
              <a:t>经典的分布式系统</a:t>
            </a:r>
            <a:r>
              <a:rPr lang="zh-CN" altLang="zh-CN" sz="2400" dirty="0">
                <a:solidFill>
                  <a:srgbClr val="FF0000"/>
                </a:solidFill>
              </a:rPr>
              <a:t>一致性算法</a:t>
            </a:r>
            <a:r>
              <a:rPr lang="zh-CN" altLang="zh-CN" sz="2400" dirty="0"/>
              <a:t>，设计</a:t>
            </a:r>
            <a:r>
              <a:rPr lang="zh-CN" altLang="en-US" sz="2400" dirty="0"/>
              <a:t>快速、稳定的基于委员会的无线</a:t>
            </a:r>
            <a:r>
              <a:rPr lang="zh-CN" altLang="zh-CN" sz="2400" dirty="0"/>
              <a:t>区块链共识算法</a:t>
            </a:r>
            <a:r>
              <a:rPr lang="zh-CN" altLang="en-US" sz="2400" dirty="0"/>
              <a:t>，提高无线区块链系统</a:t>
            </a:r>
            <a:r>
              <a:rPr lang="zh-CN" altLang="en-US" sz="2400" dirty="0">
                <a:solidFill>
                  <a:srgbClr val="FF0000"/>
                </a:solidFill>
              </a:rPr>
              <a:t>共识的稳定性</a:t>
            </a:r>
            <a:r>
              <a:rPr lang="zh-CN" altLang="en-US" sz="2400" dirty="0"/>
              <a:t>和</a:t>
            </a:r>
            <a:r>
              <a:rPr lang="zh-CN" altLang="en-US" sz="2400" dirty="0">
                <a:solidFill>
                  <a:srgbClr val="FF0000"/>
                </a:solidFill>
              </a:rPr>
              <a:t>交易处理效率</a:t>
            </a:r>
            <a:r>
              <a:rPr lang="zh-CN" altLang="zh-CN" sz="2400" dirty="0"/>
              <a:t>。</a:t>
            </a:r>
            <a:endParaRPr lang="en-US" altLang="zh-CN" sz="24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dirty="0">
                <a:solidFill>
                  <a:srgbClr val="FF0000"/>
                </a:solidFill>
              </a:rPr>
              <a:t>随机选举委员会</a:t>
            </a:r>
            <a:r>
              <a:rPr lang="zh-CN" altLang="en-US" sz="1600" dirty="0">
                <a:solidFill>
                  <a:schemeClr val="tx1"/>
                </a:solidFill>
              </a:rPr>
              <a:t>：根据节点的稳定度，采用轮盘赌的方式选举委员会成员。</a:t>
            </a:r>
            <a:endParaRPr lang="en-US" altLang="zh-CN" sz="1600" dirty="0">
              <a:solidFill>
                <a:schemeClr val="tx1"/>
              </a:solidFill>
            </a:endParaRPr>
          </a:p>
          <a:p>
            <a:pPr lvl="2">
              <a:spcBef>
                <a:spcPts val="600"/>
              </a:spcBef>
              <a:spcAft>
                <a:spcPts val="600"/>
              </a:spcAft>
            </a:pPr>
            <a:r>
              <a:rPr lang="zh-CN" altLang="en-US" sz="1600" dirty="0">
                <a:solidFill>
                  <a:srgbClr val="FF0000"/>
                </a:solidFill>
              </a:rPr>
              <a:t>选举首领节点</a:t>
            </a:r>
            <a:r>
              <a:rPr lang="zh-CN" altLang="en-US" sz="1600" dirty="0">
                <a:solidFill>
                  <a:schemeClr val="tx1"/>
                </a:solidFill>
              </a:rPr>
              <a:t>：根据委员会成员中节点的位置或通信跳数选举每一轮的委员会首领。</a:t>
            </a:r>
            <a:endParaRPr lang="en-US" altLang="zh-CN" sz="1600" dirty="0">
              <a:solidFill>
                <a:schemeClr val="tx1"/>
              </a:solidFill>
            </a:endParaRPr>
          </a:p>
          <a:p>
            <a:pPr lvl="2">
              <a:spcBef>
                <a:spcPts val="600"/>
              </a:spcBef>
              <a:spcAft>
                <a:spcPts val="600"/>
              </a:spcAft>
            </a:pPr>
            <a:r>
              <a:rPr lang="zh-CN" altLang="en-US" sz="1600" dirty="0">
                <a:solidFill>
                  <a:srgbClr val="FF0000"/>
                </a:solidFill>
              </a:rPr>
              <a:t>一致性协议</a:t>
            </a:r>
            <a:r>
              <a:rPr lang="zh-CN" altLang="en-US" sz="1600" dirty="0">
                <a:solidFill>
                  <a:schemeClr val="tx1"/>
                </a:solidFill>
              </a:rPr>
              <a:t>：首领节点会将交易排序并打包到区块，将区块作为提案广播给委员会。委员会内执行基于门限签名的一致性协议对区块的有效性达成一致，此时区块将被确认。委员会成员将区块链接到本地链上，并将区块广播给其他非委员会成员。</a:t>
            </a:r>
            <a:endParaRPr lang="en-US" altLang="zh-CN" sz="1600" dirty="0">
              <a:solidFill>
                <a:schemeClr val="tx1"/>
              </a:solidFill>
            </a:endParaRPr>
          </a:p>
          <a:p>
            <a:pPr lvl="2">
              <a:spcBef>
                <a:spcPts val="600"/>
              </a:spcBef>
              <a:spcAft>
                <a:spcPts val="600"/>
              </a:spcAft>
            </a:pPr>
            <a:r>
              <a:rPr lang="zh-CN" altLang="en-US" sz="1600" dirty="0">
                <a:solidFill>
                  <a:srgbClr val="FF0000"/>
                </a:solidFill>
              </a:rPr>
              <a:t>委员会重置</a:t>
            </a:r>
            <a:r>
              <a:rPr lang="zh-CN" altLang="en-US" sz="1600" dirty="0">
                <a:solidFill>
                  <a:schemeClr val="tx1"/>
                </a:solidFill>
              </a:rPr>
              <a:t>：在委员会任期结束之后，通过基于节点稳定度的随机选举方式选举出新的委员会成员，替换稳定度较低的旧成员。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6146" name="Picture 2">
            <a:extLst>
              <a:ext uri="{FF2B5EF4-FFF2-40B4-BE49-F238E27FC236}">
                <a16:creationId xmlns:a16="http://schemas.microsoft.com/office/drawing/2014/main" id="{BB7CEAEB-C30D-414C-91A6-720AEA5A9A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94315"/>
            <a:ext cx="3591570" cy="27434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8E73C3-FDD4-44BA-83D5-7CBD2922B3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1827" y="3593190"/>
            <a:ext cx="3801823" cy="262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499992" y="835390"/>
            <a:ext cx="4536504"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sz="2000" dirty="0"/>
              <a:t>基于节点稳定度选举委员会成员</a:t>
            </a:r>
            <a:endParaRPr lang="en-US" altLang="zh-CN" sz="2000" dirty="0"/>
          </a:p>
          <a:p>
            <a:pPr lvl="1">
              <a:buSzPct val="100000"/>
            </a:pPr>
            <a:r>
              <a:rPr lang="zh-CN" altLang="en-US" sz="2000" dirty="0"/>
              <a:t>基于节点间的平均跳数或者平均欧式距离选举委员会中首领节点</a:t>
            </a:r>
            <a:endParaRPr lang="en-US" altLang="zh-CN" sz="2000" dirty="0"/>
          </a:p>
          <a:p>
            <a:pPr lvl="1">
              <a:buSzPct val="100000"/>
            </a:pPr>
            <a:r>
              <a:rPr lang="zh-CN" altLang="en-US" sz="2000" dirty="0"/>
              <a:t>基于门限签名的一致性协议可以避免二次通信的安全问题</a:t>
            </a:r>
            <a:endParaRPr lang="en-US" altLang="zh-CN" sz="2000" dirty="0"/>
          </a:p>
          <a:p>
            <a:pPr lvl="1">
              <a:buSzPct val="100000"/>
            </a:pPr>
            <a:r>
              <a:rPr lang="zh-CN" altLang="en-US" sz="2000" dirty="0"/>
              <a:t>通过随机方式选取新的委员会节点，用于替换部分委员会中稳定度低的节点</a:t>
            </a:r>
            <a:endParaRPr lang="en-US" altLang="zh-CN" sz="2000" dirty="0"/>
          </a:p>
          <a:p>
            <a:pPr lvl="1">
              <a:buSzPct val="100000"/>
            </a:pPr>
            <a:r>
              <a:rPr lang="zh-CN" altLang="en-US" sz="2000" dirty="0"/>
              <a:t>当委员会成员无法收到大部分回复时，采取分区恢复机制</a:t>
            </a:r>
            <a:endParaRPr lang="en-US" altLang="zh-CN" sz="2000"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4236431"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选举出比较稳定可信任的委员会成员</a:t>
            </a:r>
            <a:endParaRPr lang="en-US" altLang="zh-CN" sz="2000" b="0" dirty="0"/>
          </a:p>
          <a:p>
            <a:pPr lvl="1">
              <a:buSzPct val="100000"/>
            </a:pPr>
            <a:r>
              <a:rPr lang="zh-CN" altLang="en-US" sz="2000" b="0" dirty="0"/>
              <a:t>委员会中选举的首领节点使得达成委员会共识通信时延大</a:t>
            </a:r>
            <a:endParaRPr lang="en-US" altLang="zh-CN" sz="2000" b="0" dirty="0"/>
          </a:p>
          <a:p>
            <a:pPr lvl="1">
              <a:buSzPct val="100000"/>
            </a:pPr>
            <a:r>
              <a:rPr lang="zh-CN" altLang="en-US" sz="2000" b="0" dirty="0"/>
              <a:t>委员会一致性过程中二次通信的安全问题</a:t>
            </a:r>
            <a:endParaRPr lang="en-US" altLang="zh-CN" sz="2000" b="0" dirty="0"/>
          </a:p>
          <a:p>
            <a:pPr lvl="1">
              <a:buSzPct val="100000"/>
            </a:pPr>
            <a:r>
              <a:rPr lang="zh-CN" altLang="en-US" sz="2000" b="0" dirty="0"/>
              <a:t>敌手偏置委员会安全快速重配置</a:t>
            </a:r>
            <a:endParaRPr lang="en-US" altLang="zh-CN" sz="2000" b="0" dirty="0"/>
          </a:p>
          <a:p>
            <a:pPr lvl="1">
              <a:buSzPct val="100000"/>
            </a:pPr>
            <a:r>
              <a:rPr lang="zh-CN" altLang="en-US" sz="2000" b="0" dirty="0"/>
              <a:t>网络分区造成无法选举出足够数量的委员会或出现多个委员会</a:t>
            </a:r>
            <a:endParaRPr lang="en-US" altLang="zh-CN" sz="2000"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针对组网规模大、节点分布范围广的无线自组织网络场景，拟结合</a:t>
            </a:r>
            <a:r>
              <a:rPr lang="zh-CN" altLang="en-US" sz="2400" dirty="0">
                <a:solidFill>
                  <a:srgbClr val="FF0000"/>
                </a:solidFill>
              </a:rPr>
              <a:t>网络分布特征</a:t>
            </a:r>
            <a:r>
              <a:rPr lang="zh-CN" altLang="en-US" sz="2400" dirty="0"/>
              <a:t>、</a:t>
            </a:r>
            <a:r>
              <a:rPr lang="zh-CN" altLang="en-US" sz="2400" dirty="0">
                <a:solidFill>
                  <a:srgbClr val="FF0000"/>
                </a:solidFill>
              </a:rPr>
              <a:t>节点的稳定性</a:t>
            </a:r>
            <a:r>
              <a:rPr lang="zh-CN" altLang="en-US" sz="2400" dirty="0"/>
              <a:t>和</a:t>
            </a:r>
            <a:r>
              <a:rPr lang="zh-CN" altLang="en-US" sz="2400" dirty="0">
                <a:solidFill>
                  <a:srgbClr val="FF0000"/>
                </a:solidFill>
              </a:rPr>
              <a:t>分布式系统一致性协议</a:t>
            </a:r>
            <a:r>
              <a:rPr lang="zh-CN" altLang="en-US" sz="2400" dirty="0"/>
              <a:t>，设计具有高稳定性和较高</a:t>
            </a:r>
            <a:r>
              <a:rPr lang="zh-CN" altLang="zh-CN" sz="2400" dirty="0"/>
              <a:t>扩展性的</a:t>
            </a:r>
            <a:r>
              <a:rPr lang="zh-CN" altLang="en-US" sz="2400" dirty="0"/>
              <a:t>基于多委员会无线区块链</a:t>
            </a:r>
            <a:r>
              <a:rPr lang="zh-CN" altLang="zh-CN" sz="2400" dirty="0"/>
              <a:t>共识算法</a:t>
            </a:r>
            <a:r>
              <a:rPr lang="zh-CN" altLang="en-US" sz="2400" dirty="0"/>
              <a:t>，降低共识所需的</a:t>
            </a:r>
            <a:r>
              <a:rPr lang="zh-CN" altLang="en-US" sz="2400" dirty="0">
                <a:solidFill>
                  <a:srgbClr val="FF0000"/>
                </a:solidFill>
              </a:rPr>
              <a:t>网络通信开销</a:t>
            </a:r>
            <a:r>
              <a:rPr lang="zh-CN" altLang="en-US" sz="2400" dirty="0"/>
              <a:t>和提高区块链系统</a:t>
            </a:r>
            <a:r>
              <a:rPr lang="zh-CN" altLang="en-US" sz="2400" dirty="0">
                <a:solidFill>
                  <a:srgbClr val="FF0000"/>
                </a:solidFill>
              </a:rPr>
              <a:t>交易处理效率</a:t>
            </a:r>
            <a:r>
              <a:rPr lang="zh-CN" altLang="en-US" sz="2400" dirty="0"/>
              <a:t>。</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3500443358"/>
      </p:ext>
    </p:extLst>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dirty="0">
                <a:solidFill>
                  <a:srgbClr val="FF0000"/>
                </a:solidFill>
              </a:rPr>
              <a:t>随机选举和分配委员会</a:t>
            </a:r>
            <a:r>
              <a:rPr lang="zh-CN" altLang="en-US" sz="1600" dirty="0">
                <a:solidFill>
                  <a:schemeClr val="tx1"/>
                </a:solidFill>
              </a:rPr>
              <a:t>：根据节点的稳定度，采用随机方式选举和分配委员会成员。</a:t>
            </a:r>
            <a:endParaRPr lang="en-US" altLang="zh-CN" sz="1600" dirty="0">
              <a:solidFill>
                <a:schemeClr val="tx1"/>
              </a:solidFill>
            </a:endParaRPr>
          </a:p>
          <a:p>
            <a:pPr lvl="2">
              <a:spcBef>
                <a:spcPts val="600"/>
              </a:spcBef>
              <a:spcAft>
                <a:spcPts val="600"/>
              </a:spcAft>
            </a:pPr>
            <a:r>
              <a:rPr lang="zh-CN" altLang="en-US" sz="1600" dirty="0">
                <a:solidFill>
                  <a:srgbClr val="FF0000"/>
                </a:solidFill>
              </a:rPr>
              <a:t>选举首领节点</a:t>
            </a:r>
            <a:r>
              <a:rPr lang="zh-CN" altLang="en-US" sz="1600" dirty="0">
                <a:solidFill>
                  <a:schemeClr val="tx1"/>
                </a:solidFill>
              </a:rPr>
              <a:t>：根据分片委员会成员中节点的位置或通信跳数选举每一轮的分片委员会首领。</a:t>
            </a:r>
            <a:endParaRPr lang="en-US" altLang="zh-CN" sz="1600" dirty="0">
              <a:solidFill>
                <a:schemeClr val="tx1"/>
              </a:solidFill>
            </a:endParaRPr>
          </a:p>
          <a:p>
            <a:pPr lvl="2">
              <a:spcBef>
                <a:spcPts val="600"/>
              </a:spcBef>
              <a:spcAft>
                <a:spcPts val="600"/>
              </a:spcAft>
            </a:pPr>
            <a:r>
              <a:rPr lang="zh-CN" altLang="en-US" sz="1600" dirty="0">
                <a:solidFill>
                  <a:srgbClr val="FF0000"/>
                </a:solidFill>
              </a:rPr>
              <a:t>一致性协议</a:t>
            </a:r>
            <a:r>
              <a:rPr lang="zh-CN" altLang="en-US" sz="1600" dirty="0">
                <a:solidFill>
                  <a:schemeClr val="tx1"/>
                </a:solidFill>
              </a:rPr>
              <a:t>：各分片首领节点会将交易排序并打包到分片区块，将分片区块作为提案广播给分片委员会。分片委员会内执行基于门限签名的一致性协议对区块的有效性达成一致，随后将分片区块提交到最终委员会。最终委员会内整合并对总区块的达成一致。委员会成员将区块链接到本地链上，并将区块广播给其他非委员会成员实现全局共识。</a:t>
            </a:r>
            <a:endParaRPr lang="en-US" altLang="zh-CN" sz="1600" dirty="0">
              <a:solidFill>
                <a:schemeClr val="tx1"/>
              </a:solidFill>
            </a:endParaRPr>
          </a:p>
          <a:p>
            <a:pPr lvl="2">
              <a:spcBef>
                <a:spcPts val="600"/>
              </a:spcBef>
              <a:spcAft>
                <a:spcPts val="600"/>
              </a:spcAft>
            </a:pPr>
            <a:r>
              <a:rPr lang="zh-CN" altLang="en-US" sz="1600" dirty="0">
                <a:solidFill>
                  <a:srgbClr val="FF0000"/>
                </a:solidFill>
              </a:rPr>
              <a:t>委员会重置</a:t>
            </a:r>
            <a:r>
              <a:rPr lang="zh-CN" altLang="en-US" sz="1600" dirty="0">
                <a:solidFill>
                  <a:schemeClr val="tx1"/>
                </a:solidFill>
              </a:rPr>
              <a:t>：在委员会任期结束之后，通过基于节点稳定度的随机选举方式选举出新的分片委员会成员和最终委员会成员，替换稳定度较低的旧成员。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843808" y="41275"/>
            <a:ext cx="631130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170" name="Picture 2">
            <a:extLst>
              <a:ext uri="{FF2B5EF4-FFF2-40B4-BE49-F238E27FC236}">
                <a16:creationId xmlns:a16="http://schemas.microsoft.com/office/drawing/2014/main" id="{B2611A2B-4CE4-4D5A-AA95-4733B075B2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045007"/>
            <a:ext cx="4614589" cy="487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9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各分片节点的稳定度具有差异性</a:t>
            </a:r>
            <a:endParaRPr lang="en-US" altLang="zh-CN" sz="2000" dirty="0"/>
          </a:p>
          <a:p>
            <a:pPr lvl="1">
              <a:buSzPct val="100000"/>
            </a:pPr>
            <a:r>
              <a:rPr lang="zh-CN" altLang="en-US" sz="2000" dirty="0"/>
              <a:t>委员会选举和分配过程容易被敌手偏置</a:t>
            </a:r>
            <a:endParaRPr lang="en-US" altLang="zh-CN" sz="2000" dirty="0"/>
          </a:p>
          <a:p>
            <a:pPr lvl="1">
              <a:buSzPct val="100000"/>
            </a:pPr>
            <a:r>
              <a:rPr lang="zh-CN" altLang="en-US" sz="2000" dirty="0"/>
              <a:t>委员会和根委员会生成区块、达成共识时间具有差异性</a:t>
            </a:r>
            <a:endParaRPr lang="en-US" altLang="zh-CN" sz="2000" dirty="0"/>
          </a:p>
          <a:p>
            <a:pPr lvl="1">
              <a:buSzPct val="100000"/>
            </a:pPr>
            <a:r>
              <a:rPr lang="zh-CN" altLang="en-US" sz="2000" dirty="0"/>
              <a:t>分片中选举的首领节点分片达成共识的网络通信比较大</a:t>
            </a:r>
            <a:endParaRPr lang="en-US" altLang="zh-CN" sz="2000" dirty="0"/>
          </a:p>
          <a:p>
            <a:pPr lvl="1">
              <a:buSzPct val="100000"/>
            </a:pPr>
            <a:r>
              <a:rPr lang="zh-CN" altLang="en-US" sz="2000" dirty="0"/>
              <a:t>跨分片交易死锁</a:t>
            </a:r>
            <a:endParaRPr lang="en-US" altLang="zh-CN" sz="2000" dirty="0"/>
          </a:p>
          <a:p>
            <a:pPr lvl="1">
              <a:buSzPct val="100000"/>
            </a:pPr>
            <a:r>
              <a:rPr lang="zh-CN" altLang="en-US" sz="2000" dirty="0"/>
              <a:t>敌手偏置委员会重置时</a:t>
            </a:r>
            <a:endParaRPr lang="en-US" altLang="zh-CN" sz="2000"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sz="1800" b="0" kern="0" dirty="0"/>
              <a:t>根据各个分片的特征，设置不同的节点的稳定度函数的权重系数。</a:t>
            </a:r>
            <a:endParaRPr lang="en-US" altLang="zh-CN" sz="1800" b="0" kern="0" dirty="0"/>
          </a:p>
          <a:p>
            <a:pPr lvl="1">
              <a:buSzPct val="100000"/>
            </a:pPr>
            <a:r>
              <a:rPr lang="zh-CN" altLang="en-US" sz="1800" b="0" kern="0" dirty="0"/>
              <a:t>采用可验证随机机制来防止敌手干预选举和分配过程</a:t>
            </a:r>
            <a:endParaRPr lang="en-US" altLang="zh-CN" sz="1800" b="0" kern="0" dirty="0"/>
          </a:p>
          <a:p>
            <a:pPr lvl="1">
              <a:buSzPct val="100000"/>
            </a:pPr>
            <a:r>
              <a:rPr lang="zh-CN" altLang="en-US" sz="1800" b="0" kern="0" dirty="0"/>
              <a:t>选举和分配根委员会和分片中委员会时，需要一个同步机制，确保系统在一个时间段内达成共识</a:t>
            </a:r>
            <a:endParaRPr lang="en-US" altLang="zh-CN" sz="1800" b="0" kern="0" dirty="0"/>
          </a:p>
          <a:p>
            <a:pPr lvl="1">
              <a:buSzPct val="100000"/>
            </a:pPr>
            <a:r>
              <a:rPr lang="zh-CN" altLang="en-US" sz="1800" b="0" kern="0" dirty="0"/>
              <a:t>每个分片委员会根据所在分片中委员会成员的平均跳数或平均距离来选举分片委员会首领</a:t>
            </a:r>
            <a:endParaRPr lang="en-US" altLang="zh-CN" sz="1800" b="0" kern="0" dirty="0"/>
          </a:p>
          <a:p>
            <a:pPr lvl="1">
              <a:buSzPct val="100000"/>
            </a:pPr>
            <a:r>
              <a:rPr lang="zh-CN" altLang="en-US" sz="1800" b="0" kern="0" dirty="0"/>
              <a:t>跨分片交易原子提交协议防止交易过程出现死锁</a:t>
            </a:r>
            <a:endParaRPr lang="en-US" altLang="zh-CN" sz="1800" b="0" kern="0" dirty="0"/>
          </a:p>
          <a:p>
            <a:pPr lvl="1">
              <a:buSzPct val="100000"/>
            </a:pPr>
            <a:r>
              <a:rPr lang="zh-CN" altLang="en-US" sz="1800" b="0" kern="0" dirty="0"/>
              <a:t>在委员会任期结束时，为了防止敌手偏置采用随机方式选取新的委员会节点，用于替换部分委员会中稳定度低的节点</a:t>
            </a:r>
            <a:endParaRPr lang="zh-CN" altLang="zh-CN" sz="1800" b="0" kern="0" dirty="0"/>
          </a:p>
        </p:txBody>
      </p:sp>
    </p:spTree>
    <p:extLst>
      <p:ext uri="{BB962C8B-B14F-4D97-AF65-F5344CB8AC3E}">
        <p14:creationId xmlns:p14="http://schemas.microsoft.com/office/powerpoint/2010/main" val="209550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zh-CN" dirty="0">
                <a:solidFill>
                  <a:srgbClr val="000066"/>
                </a:solidFill>
                <a:latin typeface="+mn-ea"/>
                <a:cs typeface="+mn-cs"/>
              </a:rPr>
              <a:t>针对大规模</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场景，考虑网络规模、网络拓扑动态变化和网络分区等问题</a:t>
            </a:r>
            <a:r>
              <a:rPr lang="zh-CN" altLang="zh-CN" dirty="0">
                <a:solidFill>
                  <a:srgbClr val="000066"/>
                </a:solidFill>
                <a:latin typeface="+mn-ea"/>
                <a:cs typeface="+mn-cs"/>
              </a:rPr>
              <a:t>，拟</a:t>
            </a:r>
            <a:r>
              <a:rPr lang="zh-CN" altLang="en-US" dirty="0">
                <a:solidFill>
                  <a:srgbClr val="000066"/>
                </a:solidFill>
                <a:latin typeface="+mn-ea"/>
                <a:cs typeface="+mn-cs"/>
              </a:rPr>
              <a:t>结合</a:t>
            </a:r>
            <a:r>
              <a:rPr lang="zh-CN" altLang="en-US" dirty="0">
                <a:solidFill>
                  <a:srgbClr val="FF0000"/>
                </a:solidFill>
                <a:latin typeface="+mn-ea"/>
                <a:cs typeface="+mn-cs"/>
              </a:rPr>
              <a:t>无线网络特征</a:t>
            </a:r>
            <a:r>
              <a:rPr lang="zh-CN" altLang="en-US" dirty="0">
                <a:solidFill>
                  <a:srgbClr val="000066"/>
                </a:solidFill>
                <a:latin typeface="+mn-ea"/>
                <a:cs typeface="+mn-cs"/>
              </a:rPr>
              <a:t>和</a:t>
            </a:r>
            <a:r>
              <a:rPr lang="en-US" altLang="zh-CN" dirty="0">
                <a:solidFill>
                  <a:srgbClr val="FF0000"/>
                </a:solidFill>
                <a:latin typeface="+mn-ea"/>
                <a:cs typeface="+mn-cs"/>
              </a:rPr>
              <a:t>DAG</a:t>
            </a:r>
            <a:r>
              <a:rPr lang="zh-CN" altLang="en-US" dirty="0">
                <a:solidFill>
                  <a:srgbClr val="FF0000"/>
                </a:solidFill>
                <a:latin typeface="+mn-ea"/>
                <a:cs typeface="+mn-cs"/>
              </a:rPr>
              <a:t>区块链</a:t>
            </a:r>
            <a:r>
              <a:rPr lang="zh-CN" altLang="en-US" dirty="0">
                <a:solidFill>
                  <a:srgbClr val="000066"/>
                </a:solidFill>
                <a:latin typeface="+mn-ea"/>
                <a:cs typeface="+mn-cs"/>
              </a:rPr>
              <a:t>的特点，</a:t>
            </a:r>
            <a:r>
              <a:rPr lang="zh-CN" altLang="zh-CN" dirty="0">
                <a:solidFill>
                  <a:srgbClr val="000066"/>
                </a:solidFill>
                <a:latin typeface="+mn-ea"/>
                <a:cs typeface="+mn-cs"/>
              </a:rPr>
              <a:t>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r>
              <a:rPr lang="zh-CN" altLang="en-US" dirty="0">
                <a:solidFill>
                  <a:srgbClr val="000066"/>
                </a:solidFill>
                <a:latin typeface="+mn-ea"/>
                <a:cs typeface="+mn-cs"/>
              </a:rPr>
              <a:t>，在</a:t>
            </a:r>
            <a:r>
              <a:rPr lang="zh-CN" altLang="en-US" dirty="0">
                <a:solidFill>
                  <a:srgbClr val="FF0000"/>
                </a:solidFill>
                <a:latin typeface="+mn-ea"/>
                <a:cs typeface="+mn-cs"/>
              </a:rPr>
              <a:t>不依赖可信见证节点</a:t>
            </a:r>
            <a:r>
              <a:rPr lang="zh-CN" altLang="en-US" dirty="0">
                <a:solidFill>
                  <a:srgbClr val="000066"/>
                </a:solidFill>
                <a:latin typeface="+mn-ea"/>
                <a:cs typeface="+mn-cs"/>
              </a:rPr>
              <a:t>时，提高区块链系统的</a:t>
            </a:r>
            <a:r>
              <a:rPr lang="zh-CN" altLang="en-US" dirty="0">
                <a:solidFill>
                  <a:srgbClr val="FF0000"/>
                </a:solidFill>
                <a:latin typeface="+mn-ea"/>
                <a:cs typeface="+mn-cs"/>
              </a:rPr>
              <a:t>交易处理效率</a:t>
            </a:r>
            <a:r>
              <a:rPr lang="zh-CN" altLang="en-US" dirty="0">
                <a:solidFill>
                  <a:srgbClr val="000066"/>
                </a:solidFill>
                <a:latin typeface="+mn-ea"/>
                <a:cs typeface="+mn-cs"/>
              </a:rPr>
              <a:t>和抗</a:t>
            </a:r>
            <a:r>
              <a:rPr lang="zh-CN" altLang="en-US" dirty="0">
                <a:solidFill>
                  <a:srgbClr val="FF0000"/>
                </a:solidFill>
                <a:latin typeface="+mn-ea"/>
                <a:cs typeface="+mn-cs"/>
              </a:rPr>
              <a:t>双花攻击</a:t>
            </a:r>
            <a:r>
              <a:rPr lang="zh-CN" altLang="en-US" dirty="0">
                <a:solidFill>
                  <a:srgbClr val="000066"/>
                </a:solidFill>
                <a:latin typeface="+mn-ea"/>
                <a:cs typeface="+mn-cs"/>
              </a:rPr>
              <a:t>性</a:t>
            </a:r>
            <a:r>
              <a:rPr lang="zh-CN" altLang="zh-CN" dirty="0">
                <a:solidFill>
                  <a:srgbClr val="000066"/>
                </a:solidFill>
                <a:latin typeface="+mn-ea"/>
                <a:cs typeface="+mn-cs"/>
              </a:rPr>
              <a:t>。</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：如何生成并确认交易（区块）？</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4</a:t>
            </a:r>
            <a:r>
              <a:rPr lang="zh-CN" altLang="en-US" sz="2200" dirty="0">
                <a:solidFill>
                  <a:srgbClr val="0033CC"/>
                </a:solidFill>
                <a:latin typeface="+mn-ea"/>
                <a:ea typeface="+mn-ea"/>
                <a:cs typeface="+mn-cs"/>
              </a:rPr>
              <a:t>：如何确保新节点快速安全的加入系统？</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23220"/>
          </a:xfrm>
          <a:prstGeom prst="rect">
            <a:avLst/>
          </a:prstGeom>
          <a:noFill/>
        </p:spPr>
        <p:txBody>
          <a:bodyPr wrap="square">
            <a:spAutoFit/>
          </a:bodyPr>
          <a:lstStyle/>
          <a:p>
            <a:pPr>
              <a:defRPr/>
            </a:pPr>
            <a:r>
              <a:rPr lang="en-US" altLang="zh-CN" sz="2800" dirty="0">
                <a:solidFill>
                  <a:schemeClr val="accent2">
                    <a:lumMod val="50000"/>
                  </a:schemeClr>
                </a:solidFill>
              </a:rPr>
              <a:t>4. </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dirty="0">
                <a:solidFill>
                  <a:srgbClr val="FF0000"/>
                </a:solidFill>
              </a:rPr>
              <a:t>随机选举见证委员会</a:t>
            </a:r>
            <a:r>
              <a:rPr lang="zh-CN" altLang="en-US" sz="1600" dirty="0">
                <a:solidFill>
                  <a:schemeClr val="tx1"/>
                </a:solidFill>
              </a:rPr>
              <a:t>：根据节点的稳定度，随机选举见证委员会成员。</a:t>
            </a:r>
            <a:endParaRPr lang="en-US" altLang="zh-CN" sz="1600" dirty="0">
              <a:solidFill>
                <a:schemeClr val="tx1"/>
              </a:solidFill>
            </a:endParaRPr>
          </a:p>
          <a:p>
            <a:pPr lvl="2">
              <a:spcBef>
                <a:spcPts val="600"/>
              </a:spcBef>
              <a:spcAft>
                <a:spcPts val="600"/>
              </a:spcAft>
            </a:pPr>
            <a:r>
              <a:rPr lang="zh-CN" altLang="en-US" sz="1600" dirty="0">
                <a:solidFill>
                  <a:srgbClr val="FF0000"/>
                </a:solidFill>
              </a:rPr>
              <a:t>选举首领节点</a:t>
            </a:r>
            <a:r>
              <a:rPr lang="zh-CN" altLang="en-US" sz="1600" dirty="0">
                <a:solidFill>
                  <a:schemeClr val="tx1"/>
                </a:solidFill>
              </a:rPr>
              <a:t>：根据见证委员会成员的位置或通信跳数选举每一轮的委员会首领。</a:t>
            </a:r>
            <a:endParaRPr lang="en-US" altLang="zh-CN" sz="1600" dirty="0">
              <a:solidFill>
                <a:schemeClr val="tx1"/>
              </a:solidFill>
            </a:endParaRPr>
          </a:p>
          <a:p>
            <a:pPr lvl="2">
              <a:spcBef>
                <a:spcPts val="600"/>
              </a:spcBef>
              <a:spcAft>
                <a:spcPts val="600"/>
              </a:spcAft>
            </a:pPr>
            <a:r>
              <a:rPr lang="zh-CN" altLang="en-US" sz="1600" dirty="0">
                <a:solidFill>
                  <a:srgbClr val="FF0000"/>
                </a:solidFill>
              </a:rPr>
              <a:t>一致性协议</a:t>
            </a:r>
            <a:r>
              <a:rPr lang="zh-CN" altLang="en-US" sz="1600" dirty="0">
                <a:solidFill>
                  <a:schemeClr val="tx1"/>
                </a:solidFill>
              </a:rPr>
              <a:t>：见证委员会首领将生成区块或者交易单元，并作为提案发送到委员会中。委员会内执行基于门限签名的一致性协议对区块或交易单元的有效性达成一致。随后将见证区块或者交易单元广播到网络中。</a:t>
            </a:r>
            <a:endParaRPr lang="en-US" altLang="zh-CN" sz="1600" dirty="0">
              <a:solidFill>
                <a:schemeClr val="tx1"/>
              </a:solidFill>
            </a:endParaRPr>
          </a:p>
          <a:p>
            <a:pPr lvl="2">
              <a:spcBef>
                <a:spcPts val="600"/>
              </a:spcBef>
              <a:spcAft>
                <a:spcPts val="600"/>
              </a:spcAft>
            </a:pPr>
            <a:r>
              <a:rPr lang="zh-CN" altLang="en-US" sz="1600" dirty="0">
                <a:solidFill>
                  <a:srgbClr val="FF0000"/>
                </a:solidFill>
              </a:rPr>
              <a:t>主链机制</a:t>
            </a:r>
            <a:r>
              <a:rPr lang="zh-CN" altLang="en-US" sz="1600" dirty="0">
                <a:solidFill>
                  <a:schemeClr val="tx1"/>
                </a:solidFill>
              </a:rPr>
              <a:t>：通过见证区块或者交易单元，根据</a:t>
            </a:r>
            <a:r>
              <a:rPr lang="en-US" altLang="zh-CN" sz="1600" dirty="0">
                <a:solidFill>
                  <a:schemeClr val="tx1"/>
                </a:solidFill>
              </a:rPr>
              <a:t>DAG</a:t>
            </a:r>
            <a:r>
              <a:rPr lang="zh-CN" altLang="en-US" sz="1600" dirty="0">
                <a:solidFill>
                  <a:schemeClr val="tx1"/>
                </a:solidFill>
              </a:rPr>
              <a:t>拓扑结构构建主链，并且确定稳定点。</a:t>
            </a:r>
            <a:endParaRPr lang="en-US" altLang="zh-CN" sz="1600" dirty="0">
              <a:solidFill>
                <a:schemeClr val="tx1"/>
              </a:solidFill>
            </a:endParaRPr>
          </a:p>
          <a:p>
            <a:pPr lvl="2">
              <a:spcBef>
                <a:spcPts val="600"/>
              </a:spcBef>
              <a:spcAft>
                <a:spcPts val="600"/>
              </a:spcAft>
            </a:pPr>
            <a:r>
              <a:rPr lang="zh-CN" altLang="en-US" sz="1600" dirty="0">
                <a:solidFill>
                  <a:srgbClr val="FF0000"/>
                </a:solidFill>
              </a:rPr>
              <a:t>委员会重置</a:t>
            </a:r>
            <a:r>
              <a:rPr lang="zh-CN" altLang="en-US" sz="1600" dirty="0">
                <a:solidFill>
                  <a:schemeClr val="tx1"/>
                </a:solidFill>
              </a:rPr>
              <a:t>：在见证委员会任期结束之后，通过基于节点稳定度的随机选举方式选举出新的见证节点替换稳定度较低的旧节点。</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845290"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8" name="Picture 6">
            <a:extLst>
              <a:ext uri="{FF2B5EF4-FFF2-40B4-BE49-F238E27FC236}">
                <a16:creationId xmlns:a16="http://schemas.microsoft.com/office/drawing/2014/main" id="{EB6E80B0-C76F-454D-9A4F-E38E09F90A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5214" y="885093"/>
            <a:ext cx="3678436"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20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2968774"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区块链交易确认和双花问题</a:t>
            </a:r>
            <a:endParaRPr lang="en-US" altLang="zh-CN" sz="2000" dirty="0"/>
          </a:p>
          <a:p>
            <a:pPr lvl="1">
              <a:buSzPct val="100000"/>
            </a:pPr>
            <a:r>
              <a:rPr lang="zh-CN" altLang="en-US" sz="2000" dirty="0"/>
              <a:t>构建主链时见证交易的可信性和稳定性问题</a:t>
            </a:r>
            <a:endParaRPr lang="en-US" altLang="zh-CN" sz="2000" dirty="0"/>
          </a:p>
          <a:p>
            <a:pPr lvl="1">
              <a:buSzPct val="100000"/>
            </a:pPr>
            <a:r>
              <a:rPr lang="zh-CN" altLang="en-US" sz="2000" dirty="0"/>
              <a:t>父交易单元的选择问题</a:t>
            </a:r>
            <a:endParaRPr lang="en-US" altLang="zh-CN" sz="2000" dirty="0"/>
          </a:p>
          <a:p>
            <a:pPr lvl="1">
              <a:buSzPct val="100000"/>
            </a:pPr>
            <a:r>
              <a:rPr lang="zh-CN" altLang="en-US" sz="2000" dirty="0"/>
              <a:t>节点参与共识的活性和安全性问题</a:t>
            </a:r>
            <a:endParaRPr lang="en-US" altLang="zh-CN" sz="2000" dirty="0"/>
          </a:p>
          <a:p>
            <a:pPr lvl="1">
              <a:buSzPct val="100000"/>
            </a:pPr>
            <a:r>
              <a:rPr lang="zh-CN" altLang="en-US" sz="2000" dirty="0"/>
              <a:t>新节点加入系统时的安全自启问题</a:t>
            </a:r>
            <a:endParaRPr lang="en-US" altLang="zh-CN" sz="2000"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3203848" y="909572"/>
            <a:ext cx="582381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sz="1800" b="0" kern="0" dirty="0"/>
              <a:t>通过可信的见证交易构建主链对交易全局排序。见证交易成为主链的稳定点之后可以确认稳定点之前的交易单元，即确认交易单元。根据主链序号决定冲突交易的有效性</a:t>
            </a:r>
            <a:endParaRPr lang="en-US" altLang="zh-CN" sz="1800" b="0" kern="0" dirty="0"/>
          </a:p>
          <a:p>
            <a:pPr lvl="1">
              <a:buSzPct val="100000"/>
            </a:pPr>
            <a:r>
              <a:rPr lang="zh-CN" altLang="en-US" sz="1800" b="0" kern="0" dirty="0"/>
              <a:t>根据节点的稳定度选举稳定可信的见证委员会成员，并快速、高效地生成见证交易。委员会</a:t>
            </a:r>
            <a:r>
              <a:rPr lang="zh-CN" altLang="en-US" sz="1800" b="0" kern="0"/>
              <a:t>内部执行基于门限签名的一致性</a:t>
            </a:r>
            <a:r>
              <a:rPr lang="zh-CN" altLang="en-US" sz="1800" b="0" kern="0" dirty="0"/>
              <a:t>协议确保快速安全地对见证交易达成一致</a:t>
            </a:r>
            <a:endParaRPr lang="en-US" altLang="zh-CN" sz="1800" b="0" kern="0" dirty="0"/>
          </a:p>
          <a:p>
            <a:pPr lvl="1">
              <a:buSzPct val="100000"/>
            </a:pPr>
            <a:r>
              <a:rPr lang="zh-CN" altLang="en-US" sz="1800" b="0" kern="0" dirty="0"/>
              <a:t>根据构建的主链号，选举最新的，支持最多见证交易单元的交易作为父交易单元</a:t>
            </a:r>
            <a:endParaRPr lang="en-US" altLang="zh-CN" sz="1800" b="0" kern="0" dirty="0"/>
          </a:p>
          <a:p>
            <a:pPr lvl="1">
              <a:buSzPct val="100000"/>
            </a:pPr>
            <a:r>
              <a:rPr lang="zh-CN" altLang="en-US" sz="1800" b="0" kern="0" dirty="0"/>
              <a:t>采用奖惩机制确保节点参与维护区块链的活性和降低</a:t>
            </a:r>
            <a:endParaRPr lang="en-US" altLang="zh-CN" sz="1800" b="0" kern="0" dirty="0"/>
          </a:p>
          <a:p>
            <a:pPr lvl="1">
              <a:buSzPct val="100000"/>
            </a:pPr>
            <a:r>
              <a:rPr lang="zh-CN" altLang="en-US" sz="1800" b="0" kern="0" dirty="0"/>
              <a:t>节点加入系统后，获取见证委员会信息，通过比对同步主链号最大、拥有交易数量最多的</a:t>
            </a:r>
            <a:r>
              <a:rPr lang="en-US" altLang="zh-CN" sz="1800" b="0" kern="0" dirty="0"/>
              <a:t>DAG</a:t>
            </a:r>
            <a:r>
              <a:rPr lang="zh-CN" altLang="en-US" sz="1800" b="0" kern="0" dirty="0"/>
              <a:t>区块链</a:t>
            </a:r>
            <a:endParaRPr lang="en-US" altLang="zh-CN" sz="1800" b="0" kern="0" dirty="0"/>
          </a:p>
          <a:p>
            <a:pPr lvl="1">
              <a:buSzPct val="100000"/>
            </a:pPr>
            <a:endParaRPr lang="en-US" altLang="zh-CN" sz="2200" b="0" kern="0" dirty="0"/>
          </a:p>
        </p:txBody>
      </p:sp>
    </p:spTree>
    <p:extLst>
      <p:ext uri="{BB962C8B-B14F-4D97-AF65-F5344CB8AC3E}">
        <p14:creationId xmlns:p14="http://schemas.microsoft.com/office/powerpoint/2010/main" val="588068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en-US" dirty="0">
                <a:solidFill>
                  <a:srgbClr val="000066"/>
                </a:solidFill>
                <a:latin typeface="+mn-ea"/>
                <a:cs typeface="+mn-cs"/>
              </a:rPr>
              <a:t>实验目标</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测试共识算法的性能：交易确认时延和交易吞吐量</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测试网络分区容忍性：区块链分叉概率</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测试区块链系统容错性：测试存在故障节点时的吞吐量</a:t>
            </a:r>
            <a:endParaRPr lang="en-US" altLang="zh-CN" sz="2200" dirty="0">
              <a:solidFill>
                <a:srgbClr val="0033CC"/>
              </a:solidFill>
              <a:latin typeface="+mn-ea"/>
              <a:ea typeface="+mn-ea"/>
              <a:cs typeface="+mn-cs"/>
            </a:endParaRPr>
          </a:p>
          <a:p>
            <a:pPr marL="400050" lvl="2" indent="0">
              <a:buClr>
                <a:srgbClr val="FF0000"/>
              </a:buClr>
              <a:buSzPct val="100000"/>
              <a:buNone/>
            </a:pPr>
            <a:endParaRPr lang="en-US" altLang="zh-CN" sz="2200" dirty="0">
              <a:solidFill>
                <a:srgbClr val="0033CC"/>
              </a:solidFill>
              <a:latin typeface="+mn-ea"/>
              <a:ea typeface="+mn-ea"/>
              <a:cs typeface="+mn-cs"/>
            </a:endParaRPr>
          </a:p>
          <a:p>
            <a:pPr marL="342900" lvl="1" indent="-342900">
              <a:buClr>
                <a:srgbClr val="FF0000"/>
              </a:buClr>
              <a:buSzPct val="100000"/>
              <a:buFont typeface="Wingdings" panose="05000000000000000000" pitchFamily="2" charset="2"/>
              <a:buChar char="n"/>
            </a:pPr>
            <a:r>
              <a:rPr lang="zh-CN" altLang="en-US" dirty="0">
                <a:solidFill>
                  <a:srgbClr val="000066"/>
                </a:solidFill>
                <a:latin typeface="+mn-ea"/>
                <a:cs typeface="+mn-cs"/>
              </a:rPr>
              <a:t>影响因素</a:t>
            </a:r>
            <a:endParaRPr lang="en-US" altLang="zh-CN" dirty="0">
              <a:solidFill>
                <a:srgbClr val="000066"/>
              </a:solidFill>
              <a:latin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网络节点的数量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网络节点的密度</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网络带宽</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区块大小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网络分区</a:t>
            </a:r>
            <a:endParaRPr lang="en-US" altLang="zh-CN" sz="2200" dirty="0">
              <a:solidFill>
                <a:srgbClr val="0033CC"/>
              </a:solidFill>
              <a:latin typeface="+mn-ea"/>
              <a:ea typeface="+mn-ea"/>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491880" y="25886"/>
            <a:ext cx="5616624" cy="523220"/>
          </a:xfrm>
          <a:prstGeom prst="rect">
            <a:avLst/>
          </a:prstGeom>
          <a:noFill/>
        </p:spPr>
        <p:txBody>
          <a:bodyPr wrap="square">
            <a:spAutoFit/>
          </a:bodyPr>
          <a:lstStyle/>
          <a:p>
            <a:pPr>
              <a:defRPr/>
            </a:pPr>
            <a:r>
              <a:rPr lang="zh-CN" altLang="en-US" sz="2800" dirty="0">
                <a:solidFill>
                  <a:schemeClr val="accent2">
                    <a:lumMod val="50000"/>
                  </a:schemeClr>
                </a:solidFill>
              </a:rPr>
              <a:t>无线区块链系统共识算法仿真实验</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0236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26</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区块链技术可以提高数据和操作的安全性和可信性；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无线自组织网络中节点具有移动性、网络拓扑动态变化、节点资源有限和通信质量不稳定等特性限制了区块链技术在无线网络中的应用。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缓解共识过程中无线区块链系统的能耗压力；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保障无线区块链系统中数据和操作的安全性；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提高无线区块链系统的稳定性。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区块链共识算法</a:t>
            </a:r>
            <a:endParaRPr lang="en-US" altLang="zh-CN" b="1" dirty="0">
              <a:solidFill>
                <a:srgbClr val="FF0000"/>
              </a:solidFill>
            </a:endParaRPr>
          </a:p>
          <a:p>
            <a:pPr marL="0" indent="0">
              <a:spcBef>
                <a:spcPts val="600"/>
              </a:spcBef>
              <a:spcAft>
                <a:spcPts val="600"/>
              </a:spcAft>
              <a:buNone/>
              <a:defRPr/>
            </a:pPr>
            <a:r>
              <a:rPr lang="zh-CN" altLang="en-US" sz="2400" dirty="0">
                <a:solidFill>
                  <a:srgbClr val="000066"/>
                </a:solidFill>
                <a:cs typeface="+mn-cs"/>
              </a:rPr>
              <a:t>在区块链系统中，相互独立的共识节点在分布式、不可信的环境中对系统的操作顺序和数据快速安全地达成共识。</a:t>
            </a:r>
            <a:endParaRPr lang="en-US" altLang="zh-CN" sz="24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sz="2800" b="1" dirty="0">
                <a:solidFill>
                  <a:srgbClr val="FF0000"/>
                </a:solidFill>
              </a:rPr>
              <a:t>区块链共识算法分类</a:t>
            </a:r>
            <a:endParaRPr lang="en-US" altLang="zh-CN" sz="2800" dirty="0">
              <a:solidFill>
                <a:srgbClr val="000066"/>
              </a:solidFill>
              <a:cs typeface="+mn-cs"/>
            </a:endParaRP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图片 8">
            <a:extLst>
              <a:ext uri="{FF2B5EF4-FFF2-40B4-BE49-F238E27FC236}">
                <a16:creationId xmlns:a16="http://schemas.microsoft.com/office/drawing/2014/main" id="{11788A36-9BCD-49FE-BC33-36F098D42625}"/>
              </a:ext>
            </a:extLst>
          </p:cNvPr>
          <p:cNvPicPr>
            <a:picLocks noChangeAspect="1"/>
          </p:cNvPicPr>
          <p:nvPr/>
        </p:nvPicPr>
        <p:blipFill>
          <a:blip r:embed="rId3"/>
          <a:stretch>
            <a:fillRect/>
          </a:stretch>
        </p:blipFill>
        <p:spPr>
          <a:xfrm>
            <a:off x="903976" y="3310813"/>
            <a:ext cx="3311723" cy="3040722"/>
          </a:xfrm>
          <a:prstGeom prst="rect">
            <a:avLst/>
          </a:prstGeom>
        </p:spPr>
      </p:pic>
      <p:pic>
        <p:nvPicPr>
          <p:cNvPr id="10" name="Picture 2">
            <a:extLst>
              <a:ext uri="{FF2B5EF4-FFF2-40B4-BE49-F238E27FC236}">
                <a16:creationId xmlns:a16="http://schemas.microsoft.com/office/drawing/2014/main" id="{531C2790-B8D9-4D27-83FD-EB9F6DFEBB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3093777"/>
            <a:ext cx="2978150" cy="3516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2050" name="Picture 2">
            <a:extLst>
              <a:ext uri="{FF2B5EF4-FFF2-40B4-BE49-F238E27FC236}">
                <a16:creationId xmlns:a16="http://schemas.microsoft.com/office/drawing/2014/main" id="{8376E446-B30C-4DE8-9042-E9FC232488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764704"/>
            <a:ext cx="7128792" cy="568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优点：高去中心化、能够抵抗女巫攻击。</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缺点：去中心化程度低，初始代币分配问题，安全问题（无利害关系攻击、打磨攻击、长程攻击等），区块链分叉问题。</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508</TotalTime>
  <Words>2739</Words>
  <Application>Microsoft Office PowerPoint</Application>
  <PresentationFormat>全屏显示(4:3)</PresentationFormat>
  <Paragraphs>250</Paragraphs>
  <Slides>26</Slides>
  <Notes>20</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黑体</vt:lpstr>
      <vt:lpstr>宋体</vt:lpstr>
      <vt:lpstr>Arial</vt:lpstr>
      <vt:lpstr>Arial Narrow</vt:lpstr>
      <vt:lpstr>Haettenschweiler</vt:lpstr>
      <vt:lpstr>Tahoma</vt:lpstr>
      <vt:lpstr>Times New Roman</vt:lpstr>
      <vt:lpstr>Wingdings</vt:lpstr>
      <vt:lpstr>软件所PPT模版(橙)</vt:lpstr>
      <vt:lpstr> 无线区块链系统中共识算法的研究 </vt:lpstr>
      <vt:lpstr>目录  </vt:lpstr>
      <vt:lpstr>目录  </vt:lpstr>
      <vt:lpstr>选题背景及意义</vt:lpstr>
      <vt:lpstr>目录  </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695</cp:revision>
  <cp:lastPrinted>1999-08-18T07:16:46Z</cp:lastPrinted>
  <dcterms:created xsi:type="dcterms:W3CDTF">2005-12-02T00:50:21Z</dcterms:created>
  <dcterms:modified xsi:type="dcterms:W3CDTF">2022-03-01T09:00:03Z</dcterms:modified>
</cp:coreProperties>
</file>