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handoutMasterIdLst>
    <p:handoutMasterId r:id="rId37"/>
  </p:handoutMasterIdLst>
  <p:sldIdLst>
    <p:sldId id="427" r:id="rId2"/>
    <p:sldId id="400" r:id="rId3"/>
    <p:sldId id="519" r:id="rId4"/>
    <p:sldId id="536" r:id="rId5"/>
    <p:sldId id="520" r:id="rId6"/>
    <p:sldId id="528" r:id="rId7"/>
    <p:sldId id="529" r:id="rId8"/>
    <p:sldId id="530" r:id="rId9"/>
    <p:sldId id="555" r:id="rId10"/>
    <p:sldId id="556" r:id="rId11"/>
    <p:sldId id="562" r:id="rId12"/>
    <p:sldId id="557" r:id="rId13"/>
    <p:sldId id="563" r:id="rId14"/>
    <p:sldId id="558" r:id="rId15"/>
    <p:sldId id="538" r:id="rId16"/>
    <p:sldId id="539" r:id="rId17"/>
    <p:sldId id="540" r:id="rId18"/>
    <p:sldId id="559" r:id="rId19"/>
    <p:sldId id="542" r:id="rId20"/>
    <p:sldId id="544" r:id="rId21"/>
    <p:sldId id="553" r:id="rId22"/>
    <p:sldId id="545" r:id="rId23"/>
    <p:sldId id="549" r:id="rId24"/>
    <p:sldId id="564" r:id="rId25"/>
    <p:sldId id="546" r:id="rId26"/>
    <p:sldId id="561" r:id="rId27"/>
    <p:sldId id="565" r:id="rId28"/>
    <p:sldId id="560" r:id="rId29"/>
    <p:sldId id="550" r:id="rId30"/>
    <p:sldId id="566" r:id="rId31"/>
    <p:sldId id="548" r:id="rId32"/>
    <p:sldId id="551" r:id="rId33"/>
    <p:sldId id="567" r:id="rId34"/>
    <p:sldId id="552" r:id="rId35"/>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82849" autoAdjust="0"/>
  </p:normalViewPr>
  <p:slideViewPr>
    <p:cSldViewPr>
      <p:cViewPr varScale="1">
        <p:scale>
          <a:sx n="54" d="100"/>
          <a:sy n="54" d="100"/>
        </p:scale>
        <p:origin x="148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71577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861898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614842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08836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pPr>
            <a:r>
              <a:rPr lang="zh-CN" altLang="en-US" dirty="0"/>
              <a:t>基于单一委员会的共识算法</a:t>
            </a:r>
            <a:endParaRPr lang="en-US" altLang="zh-CN" dirty="0"/>
          </a:p>
          <a:p>
            <a:pPr>
              <a:spcBef>
                <a:spcPts val="600"/>
              </a:spcBef>
              <a:spcAft>
                <a:spcPts val="600"/>
              </a:spcAft>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委员会内共识需要首领发起（随机、轮循、投票）</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委员会领导者在委员会中发起区块共识请求</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委员会将达成一致的区块广播，全网更新状态</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为了防止敌手腐化委员会成员，需要定期更</a:t>
            </a:r>
            <a:endParaRPr lang="en-US" altLang="zh-CN" sz="2000" dirty="0">
              <a:solidFill>
                <a:schemeClr val="tx1"/>
              </a:solidFill>
            </a:endParaRPr>
          </a:p>
          <a:p>
            <a:pPr marL="0" indent="0">
              <a:spcBef>
                <a:spcPts val="600"/>
              </a:spcBef>
              <a:spcAft>
                <a:spcPts val="600"/>
              </a:spcAft>
              <a:buNone/>
            </a:pPr>
            <a:r>
              <a:rPr lang="zh-CN" altLang="en-US" sz="2000" dirty="0">
                <a:solidFill>
                  <a:schemeClr val="tx1"/>
                </a:solidFill>
              </a:rPr>
              <a:t>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33CDA515-AC0E-4992-B829-672D7C822D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1916" y="3248025"/>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9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pPr>
            <a:r>
              <a:rPr lang="zh-CN" altLang="en-US" dirty="0"/>
              <a:t>基于单一委员会的共识算法</a:t>
            </a:r>
            <a:endParaRPr lang="en-US" altLang="zh-CN" dirty="0"/>
          </a:p>
          <a:p>
            <a:pPr>
              <a:spcBef>
                <a:spcPts val="600"/>
              </a:spcBef>
              <a:spcAft>
                <a:spcPts val="600"/>
              </a:spcAft>
              <a:buFont typeface="Wingdings" panose="05000000000000000000" pitchFamily="2" charset="2"/>
              <a:buChar char="Ø"/>
            </a:pPr>
            <a:r>
              <a:rPr lang="en-US" altLang="zh-CN" sz="2400" dirty="0">
                <a:solidFill>
                  <a:srgbClr val="0000CC"/>
                </a:solidFill>
              </a:rPr>
              <a:t>PBFT</a:t>
            </a:r>
            <a:r>
              <a:rPr lang="zh-CN" altLang="en-US" sz="2400" dirty="0">
                <a:solidFill>
                  <a:srgbClr val="0000CC"/>
                </a:solidFill>
              </a:rPr>
              <a:t>与</a:t>
            </a:r>
            <a:r>
              <a:rPr lang="en-US" altLang="zh-CN" sz="2400" dirty="0" err="1">
                <a:solidFill>
                  <a:srgbClr val="0000CC"/>
                </a:solidFill>
              </a:rPr>
              <a:t>PoW</a:t>
            </a:r>
            <a:r>
              <a:rPr lang="zh-CN" altLang="en-US" sz="2400" dirty="0">
                <a:solidFill>
                  <a:srgbClr val="0000CC"/>
                </a:solidFill>
              </a:rPr>
              <a:t>结合的代表：</a:t>
            </a:r>
            <a:endParaRPr lang="en-US" altLang="zh-CN" sz="2400" dirty="0">
              <a:solidFill>
                <a:srgbClr val="0000CC"/>
              </a:solidFill>
            </a:endParaRPr>
          </a:p>
          <a:p>
            <a:pPr marL="0" indent="0">
              <a:spcBef>
                <a:spcPts val="600"/>
              </a:spcBef>
              <a:spcAft>
                <a:spcPts val="600"/>
              </a:spcAft>
              <a:buNone/>
            </a:pP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a:spcBef>
                <a:spcPts val="600"/>
              </a:spcBef>
              <a:spcAft>
                <a:spcPts val="600"/>
              </a:spcAft>
              <a:buFont typeface="Wingdings" panose="05000000000000000000" pitchFamily="2" charset="2"/>
              <a:buChar char="Ø"/>
            </a:pPr>
            <a:r>
              <a:rPr lang="en-US" altLang="zh-CN" sz="2400" dirty="0">
                <a:solidFill>
                  <a:srgbClr val="0000CC"/>
                </a:solidFill>
              </a:rPr>
              <a:t>PBFT</a:t>
            </a:r>
            <a:r>
              <a:rPr lang="zh-CN" altLang="en-US" sz="2400" dirty="0">
                <a:solidFill>
                  <a:srgbClr val="0000CC"/>
                </a:solidFill>
              </a:rPr>
              <a:t>与</a:t>
            </a:r>
            <a:r>
              <a:rPr lang="en-US" altLang="zh-CN" sz="2400" dirty="0" err="1">
                <a:solidFill>
                  <a:srgbClr val="0000CC"/>
                </a:solidFill>
              </a:rPr>
              <a:t>PoS</a:t>
            </a:r>
            <a:r>
              <a:rPr lang="zh-CN" altLang="en-US" sz="2400" dirty="0">
                <a:solidFill>
                  <a:srgbClr val="0000CC"/>
                </a:solidFill>
              </a:rPr>
              <a:t>结合</a:t>
            </a:r>
            <a:endParaRPr lang="en-US" altLang="zh-CN" sz="2400" dirty="0">
              <a:solidFill>
                <a:srgbClr val="0000CC"/>
              </a:solidFill>
            </a:endParaRPr>
          </a:p>
          <a:p>
            <a:pPr marL="0" indent="0">
              <a:spcBef>
                <a:spcPts val="600"/>
              </a:spcBef>
              <a:spcAft>
                <a:spcPts val="600"/>
              </a:spcAft>
              <a:buNone/>
            </a:pP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567" y="2492896"/>
            <a:ext cx="5522065" cy="3420422"/>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4467121" y="5913318"/>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7634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771730" cy="5838819"/>
          </a:xfrm>
        </p:spPr>
        <p:txBody>
          <a:bodyPr/>
          <a:lstStyle/>
          <a:p>
            <a:pPr>
              <a:spcBef>
                <a:spcPts val="600"/>
              </a:spcBef>
              <a:spcAft>
                <a:spcPts val="600"/>
              </a:spcAft>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31E5ED2D-84E2-4485-841B-43CEEBA16F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2481" y="2492896"/>
            <a:ext cx="3246437" cy="342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pPr>
            <a:r>
              <a:rPr lang="zh-CN" altLang="en-US" dirty="0"/>
              <a:t>基于多委员会的共识算法</a:t>
            </a:r>
            <a:endParaRPr lang="en-US" altLang="zh-CN" dirty="0"/>
          </a:p>
          <a:p>
            <a:pPr>
              <a:spcBef>
                <a:spcPts val="600"/>
              </a:spcBef>
              <a:spcAft>
                <a:spcPts val="600"/>
              </a:spcAft>
              <a:buFont typeface="Wingdings" panose="05000000000000000000" pitchFamily="2" charset="2"/>
              <a:buChar char="Ø"/>
            </a:pPr>
            <a:r>
              <a:rPr lang="zh-CN" altLang="en-US" sz="2400" dirty="0">
                <a:solidFill>
                  <a:srgbClr val="0000CC"/>
                </a:solidFill>
              </a:rPr>
              <a:t>代表：</a:t>
            </a:r>
            <a:endParaRPr lang="en-US" altLang="zh-CN" sz="2400" dirty="0">
              <a:solidFill>
                <a:srgbClr val="0000CC"/>
              </a:solidFill>
            </a:endParaRPr>
          </a:p>
          <a:p>
            <a:pPr marL="0" indent="0">
              <a:spcBef>
                <a:spcPts val="600"/>
              </a:spcBef>
              <a:spcAft>
                <a:spcPts val="600"/>
              </a:spcAft>
              <a:buNone/>
            </a:pPr>
            <a:r>
              <a:rPr lang="en-US" altLang="zh-CN" sz="2000" dirty="0" err="1">
                <a:solidFill>
                  <a:schemeClr val="tx1"/>
                </a:solidFill>
              </a:rPr>
              <a:t>Elastico</a:t>
            </a:r>
            <a:r>
              <a:rPr lang="en-US" altLang="zh-CN" sz="2000" dirty="0">
                <a:solidFill>
                  <a:schemeClr val="tx1"/>
                </a:solidFill>
              </a:rPr>
              <a:t>, </a:t>
            </a:r>
            <a:r>
              <a:rPr lang="en-US" altLang="zh-CN" sz="2000" dirty="0" err="1">
                <a:solidFill>
                  <a:schemeClr val="tx1"/>
                </a:solidFill>
              </a:rPr>
              <a:t>Omniledger</a:t>
            </a:r>
            <a:r>
              <a:rPr lang="en-US" altLang="zh-CN" sz="2000" dirty="0">
                <a:solidFill>
                  <a:schemeClr val="tx1"/>
                </a:solidFill>
              </a:rPr>
              <a:t>, </a:t>
            </a:r>
            <a:r>
              <a:rPr lang="en-US" altLang="zh-CN" sz="2000" dirty="0" err="1">
                <a:solidFill>
                  <a:schemeClr val="tx1"/>
                </a:solidFill>
              </a:rPr>
              <a:t>Chainspace</a:t>
            </a:r>
            <a:r>
              <a:rPr lang="en-US" altLang="zh-CN" sz="2000" dirty="0">
                <a:solidFill>
                  <a:schemeClr val="tx1"/>
                </a:solidFill>
              </a:rPr>
              <a:t>, </a:t>
            </a:r>
            <a:r>
              <a:rPr lang="en-US" altLang="zh-CN" sz="2000" dirty="0" err="1">
                <a:solidFill>
                  <a:schemeClr val="tx1"/>
                </a:solidFill>
              </a:rPr>
              <a:t>Rapidchain</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跨分片交易处理问题</a:t>
            </a:r>
          </a:p>
          <a:p>
            <a:pPr>
              <a:spcBef>
                <a:spcPts val="600"/>
              </a:spcBef>
              <a:spcAft>
                <a:spcPts val="600"/>
              </a:spcAft>
              <a:buFont typeface="Wingdings" panose="05000000000000000000" pitchFamily="2" charset="2"/>
              <a:buChar char="u"/>
            </a:pPr>
            <a:r>
              <a:rPr lang="zh-CN" altLang="en-US" sz="2000" dirty="0">
                <a:solidFill>
                  <a:schemeClr val="tx1"/>
                </a:solidFill>
              </a:rPr>
              <a:t>跨分片交易死锁</a:t>
            </a:r>
            <a:endParaRPr lang="en-US" altLang="zh-CN" sz="2000" dirty="0">
              <a:solidFill>
                <a:schemeClr val="tx1"/>
              </a:solidFill>
            </a:endParaRPr>
          </a:p>
          <a:p>
            <a:pPr>
              <a:spcBef>
                <a:spcPts val="600"/>
              </a:spcBef>
              <a:spcAft>
                <a:spcPts val="600"/>
              </a:spcAft>
              <a:buFont typeface="Wingdings" panose="05000000000000000000" pitchFamily="2" charset="2"/>
              <a:buChar char="u"/>
            </a:pPr>
            <a:r>
              <a:rPr lang="zh-CN" altLang="en-US" sz="2000" dirty="0">
                <a:solidFill>
                  <a:schemeClr val="tx1"/>
                </a:solidFill>
              </a:rPr>
              <a:t>跨分片交易通信延时长</a:t>
            </a:r>
            <a:endParaRPr lang="en-US" altLang="zh-CN" sz="2000" dirty="0">
              <a:solidFill>
                <a:schemeClr val="tx1"/>
              </a:solidFill>
            </a:endParaRPr>
          </a:p>
          <a:p>
            <a:pPr>
              <a:spcBef>
                <a:spcPts val="600"/>
              </a:spcBef>
              <a:spcAft>
                <a:spcPts val="600"/>
              </a:spcAft>
              <a:buFont typeface="Wingdings" panose="05000000000000000000" pitchFamily="2" charset="2"/>
              <a:buChar char="u"/>
            </a:pPr>
            <a:r>
              <a:rPr lang="zh-CN" altLang="en-US" sz="2000" dirty="0">
                <a:solidFill>
                  <a:schemeClr val="tx1"/>
                </a:solidFill>
              </a:rPr>
              <a:t>分片安全高效协作</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22334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pPr>
            <a:r>
              <a:rPr lang="zh-CN" altLang="en-US" sz="2400" dirty="0"/>
              <a:t>其他区块链共识算法</a:t>
            </a:r>
            <a:endParaRPr lang="en-US" altLang="zh-CN" sz="2400" dirty="0"/>
          </a:p>
          <a:p>
            <a:pPr marL="0" indent="0">
              <a:spcBef>
                <a:spcPts val="600"/>
              </a:spcBef>
              <a:spcAft>
                <a:spcPts val="600"/>
              </a:spcAft>
              <a:buNone/>
            </a:pPr>
            <a:r>
              <a:rPr lang="zh-CN" altLang="en-US" sz="2000" dirty="0">
                <a:solidFill>
                  <a:srgbClr val="0000CC"/>
                </a:solidFill>
              </a:rPr>
              <a:t>文件存储证明共识算法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要求</a:t>
            </a:r>
            <a:r>
              <a:rPr lang="zh-CN" altLang="en-US" sz="1800" dirty="0">
                <a:effectLst/>
                <a:ea typeface="宋体" panose="02010600030101010101" pitchFamily="2" charset="-122"/>
                <a:cs typeface="Times New Roman" panose="02020603050405020304" pitchFamily="18" charset="0"/>
              </a:rPr>
              <a:t>参与共识的节点</a:t>
            </a:r>
            <a:r>
              <a:rPr lang="zh-CN" altLang="zh-CN" sz="1800" dirty="0">
                <a:effectLst/>
                <a:ea typeface="宋体" panose="02010600030101010101" pitchFamily="2" charset="-122"/>
                <a:cs typeface="Times New Roman" panose="02020603050405020304" pitchFamily="18" charset="0"/>
              </a:rPr>
              <a:t>有能力存储大文件</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ffectLst/>
                <a:ea typeface="宋体" panose="02010600030101010101" pitchFamily="2" charset="-122"/>
                <a:cs typeface="Times New Roman" panose="02020603050405020304" pitchFamily="18" charset="0"/>
              </a:rPr>
              <a:t>出块权限，其他节点对其生成的区块和权限达成共识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en-US" sz="2000" dirty="0">
                <a:solidFill>
                  <a:srgbClr val="0000CC"/>
                </a:solidFill>
              </a:rPr>
              <a:t>空间证明共识算法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参与</a:t>
            </a:r>
            <a:r>
              <a:rPr lang="zh-CN" altLang="en-US" sz="1800" dirty="0">
                <a:effectLst/>
                <a:ea typeface="宋体" panose="02010600030101010101" pitchFamily="2" charset="-122"/>
                <a:cs typeface="Times New Roman" panose="02020603050405020304" pitchFamily="18" charset="0"/>
              </a:rPr>
              <a:t>共识的节点将</a:t>
            </a:r>
            <a:r>
              <a:rPr lang="zh-CN" altLang="zh-CN" sz="1800" dirty="0">
                <a:effectLst/>
                <a:ea typeface="宋体" panose="02010600030101010101" pitchFamily="2" charset="-122"/>
                <a:cs typeface="Times New Roman" panose="02020603050405020304" pitchFamily="18" charset="0"/>
              </a:rPr>
              <a:t>能够使用的硬盘空间大小作为</a:t>
            </a:r>
            <a:r>
              <a:rPr lang="zh-CN" altLang="en-US" sz="1800" dirty="0">
                <a:effectLst/>
                <a:ea typeface="宋体" panose="02010600030101010101" pitchFamily="2" charset="-122"/>
                <a:cs typeface="Times New Roman" panose="02020603050405020304" pitchFamily="18" charset="0"/>
              </a:rPr>
              <a:t>选举</a:t>
            </a:r>
            <a:r>
              <a:rPr lang="zh-CN" altLang="zh-CN" sz="1800" dirty="0">
                <a:effectLst/>
                <a:ea typeface="宋体" panose="02010600030101010101" pitchFamily="2" charset="-122"/>
                <a:cs typeface="Times New Roman" panose="02020603050405020304" pitchFamily="18" charset="0"/>
              </a:rPr>
              <a:t>标准选出区块的生产者</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节点通过一次性付出的硬盘空间来获</a:t>
            </a:r>
            <a:r>
              <a:rPr lang="zh-CN" altLang="en-US" sz="1800" dirty="0">
                <a:effectLst/>
                <a:ea typeface="宋体" panose="02010600030101010101" pitchFamily="2" charset="-122"/>
                <a:cs typeface="Times New Roman" panose="02020603050405020304" pitchFamily="18" charset="0"/>
              </a:rPr>
              <a:t>得</a:t>
            </a:r>
            <a:r>
              <a:rPr lang="zh-CN" altLang="zh-CN" sz="1800" dirty="0">
                <a:effectLst/>
                <a:ea typeface="宋体" panose="02010600030101010101" pitchFamily="2" charset="-122"/>
                <a:cs typeface="Times New Roman" panose="02020603050405020304" pitchFamily="18" charset="0"/>
              </a:rPr>
              <a:t>出块权限</a:t>
            </a:r>
            <a:r>
              <a:rPr lang="zh-CN" altLang="en-US" sz="1800" dirty="0">
                <a:effectLst/>
                <a:ea typeface="宋体" panose="02010600030101010101" pitchFamily="2" charset="-122"/>
                <a:cs typeface="Times New Roman" panose="02020603050405020304" pitchFamily="18" charset="0"/>
              </a:rPr>
              <a:t>，其他节点对其生成的区块和权限达成共识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en-US" sz="2000" dirty="0">
                <a:solidFill>
                  <a:srgbClr val="0000CC"/>
                </a:solidFill>
              </a:rPr>
              <a:t>消逝时间证明共识算法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参与</a:t>
            </a:r>
            <a:r>
              <a:rPr lang="zh-CN" altLang="en-US" sz="1800" dirty="0">
                <a:effectLst/>
                <a:ea typeface="宋体" panose="02010600030101010101" pitchFamily="2" charset="-122"/>
                <a:cs typeface="Times New Roman" panose="02020603050405020304" pitchFamily="18" charset="0"/>
              </a:rPr>
              <a:t>共识的节点</a:t>
            </a:r>
            <a:r>
              <a:rPr lang="zh-CN" altLang="zh-CN" sz="1800" dirty="0">
                <a:effectLst/>
                <a:ea typeface="宋体" panose="02010600030101010101" pitchFamily="2" charset="-122"/>
                <a:cs typeface="Times New Roman" panose="02020603050405020304" pitchFamily="18" charset="0"/>
              </a:rPr>
              <a:t>在发布块之前都需要向</a:t>
            </a:r>
            <a:r>
              <a:rPr lang="en-US" altLang="zh-CN" sz="1800" dirty="0">
                <a:effectLst/>
                <a:ea typeface="宋体" panose="02010600030101010101" pitchFamily="2" charset="-122"/>
                <a:cs typeface="Times New Roman" panose="02020603050405020304" pitchFamily="18" charset="0"/>
              </a:rPr>
              <a:t>Intel SGX</a:t>
            </a:r>
            <a:r>
              <a:rPr lang="zh-CN" altLang="zh-CN" sz="1800" dirty="0">
                <a:effectLst/>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等待时间最短的节点被</a:t>
            </a:r>
            <a:r>
              <a:rPr lang="zh-CN" altLang="en-US" sz="1800" dirty="0">
                <a:effectLst/>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r>
              <a:rPr lang="zh-CN" altLang="en-US" sz="2000" dirty="0"/>
              <a:t>优点：高去中心化、安全可靠。</a:t>
            </a:r>
            <a:endParaRPr lang="en-US" altLang="zh-CN" sz="2000" dirty="0"/>
          </a:p>
          <a:p>
            <a:pPr lvl="1"/>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r>
              <a:rPr lang="zh-CN" altLang="en-US" sz="2000" dirty="0"/>
              <a:t>优点：节约能源，处理交易高效。</a:t>
            </a:r>
            <a:endParaRPr lang="en-US" altLang="zh-CN" sz="2000" dirty="0"/>
          </a:p>
          <a:p>
            <a:pPr lvl="1"/>
            <a:r>
              <a:rPr lang="zh-CN" altLang="en-US" sz="2000" dirty="0"/>
              <a:t>缺点：去中心化程度低，初始代币分配问题，安全性问题（无利害关系攻击、打磨攻击、长程攻击等），区块链容易出现分叉。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r>
              <a:rPr lang="zh-CN" altLang="en-US" sz="2000" dirty="0"/>
              <a:t>优点：系统运行不需要币，处理交易效率高、基本达到实时处理的要求，共识算法具有强一致性，区块链分叉概率特别小。</a:t>
            </a:r>
            <a:endParaRPr lang="en-US" altLang="zh-CN" sz="2000" dirty="0"/>
          </a:p>
          <a:p>
            <a:pPr lvl="1"/>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en-US" altLang="zh-CN" dirty="0"/>
              <a:t>DAG</a:t>
            </a:r>
            <a:r>
              <a:rPr lang="zh-CN" altLang="en-US" dirty="0"/>
              <a:t>区块链</a:t>
            </a:r>
            <a:endParaRPr lang="en-US" altLang="zh-CN" dirty="0"/>
          </a:p>
          <a:p>
            <a:pPr lvl="1">
              <a:buClr>
                <a:srgbClr val="0033CC"/>
              </a:buClr>
              <a:buFont typeface="Wingdings" panose="05000000000000000000" pitchFamily="2" charset="2"/>
              <a:buChar char="n"/>
            </a:pPr>
            <a:r>
              <a:rPr lang="zh-CN" altLang="en-US" sz="2000" dirty="0">
                <a:solidFill>
                  <a:srgbClr val="0033CC"/>
                </a:solidFill>
              </a:rPr>
              <a:t>允许区块链出现分叉</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并行处理交易</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交易处理效率随着节点数量的增加而增加，即高扩展性。</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交易时长不可控</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0033CC"/>
              </a:buClr>
              <a:buFont typeface="Wingdings" panose="05000000000000000000" pitchFamily="2" charset="2"/>
              <a:buChar char="n"/>
            </a:pP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基于主链的共识算法</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Font typeface="Wingdings" panose="05000000000000000000" pitchFamily="2" charset="2"/>
              <a:buChar char="n"/>
            </a:pPr>
            <a:r>
              <a:rPr lang="en-US" altLang="zh-CN" sz="2800" dirty="0">
                <a:solidFill>
                  <a:srgbClr val="000066"/>
                </a:solidFill>
                <a:cs typeface="+mn-cs"/>
              </a:rPr>
              <a:t>Tangle</a:t>
            </a:r>
            <a:r>
              <a:rPr lang="zh-CN" altLang="en-US" sz="2800" dirty="0">
                <a:solidFill>
                  <a:srgbClr val="000066"/>
                </a:solidFill>
                <a:cs typeface="+mn-cs"/>
              </a:rPr>
              <a:t>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区块链中设置一个确认阈值。当交易单元的累积权重达到阈值时，则该交易被确认。当出现冲突交易时，具有更大的累计权重的交易单元被承认合法，另一个则被认为是非法交易。</a:t>
            </a:r>
            <a:endParaRPr lang="en-US" altLang="zh-CN" dirty="0"/>
          </a:p>
          <a:p>
            <a:pPr marL="457200" lvl="1" indent="-4572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r>
              <a:rPr lang="en-US" altLang="zh-CN" dirty="0"/>
              <a:t>IOTA</a:t>
            </a:r>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Font typeface="Wingdings" panose="05000000000000000000" pitchFamily="2" charset="2"/>
              <a:buChar char="n"/>
            </a:pPr>
            <a:r>
              <a:rPr lang="zh-CN" altLang="en-US" sz="2800" dirty="0">
                <a:solidFill>
                  <a:srgbClr val="000066"/>
                </a:solidFill>
                <a:cs typeface="+mn-cs"/>
              </a:rPr>
              <a:t>基于主链的共识算法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r>
              <a:rPr lang="en-US" altLang="zh-CN" dirty="0"/>
              <a:t>GHOST(</a:t>
            </a:r>
            <a:r>
              <a:rPr lang="zh-CN" altLang="en-US" dirty="0"/>
              <a:t>最大权重子树</a:t>
            </a:r>
            <a:r>
              <a:rPr lang="en-US" altLang="zh-CN" dirty="0"/>
              <a:t>)</a:t>
            </a:r>
          </a:p>
          <a:p>
            <a:pPr lvl="1"/>
            <a:r>
              <a:rPr lang="en-US" altLang="zh-CN" dirty="0"/>
              <a:t>Inclusive Blockchain Protocol</a:t>
            </a:r>
          </a:p>
          <a:p>
            <a:pPr lvl="1"/>
            <a:r>
              <a:rPr lang="en-US" altLang="zh-CN" dirty="0"/>
              <a:t>Conflux</a:t>
            </a:r>
          </a:p>
          <a:p>
            <a:pPr lvl="1"/>
            <a:r>
              <a:rPr lang="en-US" altLang="zh-CN" dirty="0" err="1"/>
              <a:t>Byteball</a:t>
            </a:r>
            <a:r>
              <a:rPr lang="en-US" altLang="zh-CN" dirty="0"/>
              <a:t> (</a:t>
            </a:r>
            <a:r>
              <a:rPr lang="zh-CN" altLang="en-US" dirty="0"/>
              <a:t>见证人机制</a:t>
            </a:r>
            <a:r>
              <a:rPr lang="en-US" altLang="zh-CN" dirty="0"/>
              <a:t>)</a:t>
            </a:r>
          </a:p>
          <a:p>
            <a:pPr lvl="1"/>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基于平行链的</a:t>
            </a:r>
            <a:r>
              <a:rPr lang="en-US" altLang="zh-CN" dirty="0"/>
              <a:t>DAG</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Font typeface="Wingdings" panose="05000000000000000000" pitchFamily="2" charset="2"/>
              <a:buChar char="n"/>
            </a:pPr>
            <a:r>
              <a:rPr lang="en-US" altLang="zh-CN" dirty="0" err="1"/>
              <a:t>Hashgraph</a:t>
            </a:r>
            <a:r>
              <a:rPr lang="zh-CN" altLang="en-US" dirty="0"/>
              <a:t>（基于虚拟投票）</a:t>
            </a:r>
            <a:endParaRPr lang="en-US" altLang="zh-CN" dirty="0"/>
          </a:p>
          <a:p>
            <a:pPr lvl="1">
              <a:buFont typeface="Wingdings" panose="05000000000000000000" pitchFamily="2" charset="2"/>
              <a:buChar char="n"/>
            </a:pPr>
            <a:r>
              <a:rPr lang="en-US" altLang="zh-CN" dirty="0"/>
              <a:t>Nano</a:t>
            </a:r>
            <a:r>
              <a:rPr lang="zh-CN" altLang="en-US" dirty="0"/>
              <a:t>（基于</a:t>
            </a:r>
            <a:r>
              <a:rPr lang="en-US" altLang="zh-CN" dirty="0" err="1"/>
              <a:t>DPoS</a:t>
            </a:r>
            <a:r>
              <a:rPr lang="zh-CN" altLang="en-US" dirty="0"/>
              <a:t>）</a:t>
            </a:r>
            <a:endParaRPr lang="en-US" altLang="zh-CN" dirty="0"/>
          </a:p>
          <a:p>
            <a:pPr lvl="1">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746250"/>
            <a:ext cx="7699917" cy="4343400"/>
          </a:xfrm>
        </p:spPr>
        <p:txBody>
          <a:bodyPr/>
          <a:lstStyle/>
          <a:p>
            <a:r>
              <a:rPr lang="zh-CN" altLang="zh-CN" dirty="0"/>
              <a:t>针对</a:t>
            </a:r>
            <a:r>
              <a:rPr lang="zh-CN" altLang="en-US" dirty="0"/>
              <a:t>建立在无线自组织网络上的区块链系统</a:t>
            </a:r>
            <a:r>
              <a:rPr lang="zh-CN" altLang="zh-CN" dirty="0"/>
              <a:t>，</a:t>
            </a:r>
            <a:r>
              <a:rPr lang="zh-CN" altLang="en-US" dirty="0"/>
              <a:t>考虑无线网络节点有限的设备计算资源和网通信络资源以及网络拓扑动态变化等因素，</a:t>
            </a:r>
            <a:r>
              <a:rPr lang="zh-CN" altLang="zh-CN" dirty="0"/>
              <a:t>以</a:t>
            </a:r>
            <a:r>
              <a:rPr lang="zh-CN" altLang="en-US" dirty="0"/>
              <a:t>低能耗和稳定快速达成系统共识</a:t>
            </a:r>
            <a:r>
              <a:rPr lang="zh-CN" altLang="zh-CN" dirty="0"/>
              <a:t>为目标，设计高效的</a:t>
            </a:r>
            <a:r>
              <a:rPr lang="zh-CN" altLang="en-US" dirty="0"/>
              <a:t>适用于无线网络的区块链共识算法。</a:t>
            </a:r>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21</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5"/>
            <a:ext cx="8864600" cy="5427662"/>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首领节点生成区块，避免出现在共识过程中首领节点离开系统，最终导致无法达成共识的问题。</a:t>
            </a:r>
            <a:endParaRPr lang="en-US" altLang="zh-CN" sz="2600" dirty="0"/>
          </a:p>
          <a:p>
            <a:pPr>
              <a:buFont typeface="Wingdings" panose="05000000000000000000" pitchFamily="2" charset="2"/>
              <a:buChar char="n"/>
            </a:pPr>
            <a:endParaRPr lang="en-US" altLang="zh-CN" sz="2600" dirty="0"/>
          </a:p>
          <a:p>
            <a:pPr>
              <a:buFont typeface="Wingdings" panose="05000000000000000000" pitchFamily="2" charset="2"/>
              <a:buChar char="n"/>
            </a:pPr>
            <a:r>
              <a:rPr lang="zh-CN" altLang="en-US" sz="2600" dirty="0"/>
              <a:t>问题</a:t>
            </a:r>
            <a:r>
              <a:rPr lang="en-US" altLang="zh-CN" sz="2600" dirty="0"/>
              <a:t>1</a:t>
            </a:r>
            <a:r>
              <a:rPr lang="zh-CN" altLang="en-US" sz="2600" dirty="0"/>
              <a:t>：如何定义稳定性？</a:t>
            </a:r>
            <a:endParaRPr lang="en-US" altLang="zh-CN" sz="2600" dirty="0"/>
          </a:p>
          <a:p>
            <a:pPr lvl="1"/>
            <a:r>
              <a:rPr lang="zh-CN" altLang="en-US" dirty="0"/>
              <a:t>节点活动时间</a:t>
            </a:r>
            <a:r>
              <a:rPr lang="en-US" altLang="zh-CN" dirty="0"/>
              <a:t>—&gt;</a:t>
            </a:r>
            <a:r>
              <a:rPr lang="zh-CN" altLang="en-US" dirty="0"/>
              <a:t>节点剩余活动时间（节点的生存期）</a:t>
            </a:r>
            <a:endParaRPr lang="en-US" altLang="zh-CN" dirty="0"/>
          </a:p>
          <a:p>
            <a:pPr lvl="1"/>
            <a:r>
              <a:rPr lang="zh-CN" altLang="en-US" dirty="0"/>
              <a:t>节点共识比</a:t>
            </a:r>
            <a:r>
              <a:rPr lang="en-US" altLang="zh-CN" dirty="0"/>
              <a:t>—&gt;</a:t>
            </a:r>
            <a:r>
              <a:rPr lang="zh-CN" altLang="en-US" dirty="0"/>
              <a:t>节点在近期内生成区块占最近区块的比值。</a:t>
            </a:r>
            <a:endParaRPr lang="en-US" altLang="zh-CN" dirty="0"/>
          </a:p>
          <a:p>
            <a:pPr>
              <a:buFont typeface="Wingdings" panose="05000000000000000000" pitchFamily="2" charset="2"/>
              <a:buChar char="n"/>
            </a:pPr>
            <a:r>
              <a:rPr lang="zh-CN" altLang="en-US" sz="2600" dirty="0"/>
              <a:t>问题</a:t>
            </a:r>
            <a:r>
              <a:rPr lang="en-US" altLang="zh-CN" sz="2600" dirty="0"/>
              <a:t>2</a:t>
            </a:r>
            <a:r>
              <a:rPr lang="zh-CN" altLang="en-US" sz="2600" dirty="0"/>
              <a:t>：如何选举首领节点？</a:t>
            </a:r>
            <a:endParaRPr lang="en-US" altLang="zh-CN" sz="2600" dirty="0"/>
          </a:p>
          <a:p>
            <a:pPr>
              <a:buFont typeface="Wingdings" panose="05000000000000000000" pitchFamily="2" charset="2"/>
              <a:buChar char="n"/>
            </a:pPr>
            <a:r>
              <a:rPr lang="zh-CN" altLang="en-US" sz="2600" dirty="0"/>
              <a:t>问题</a:t>
            </a:r>
            <a:r>
              <a:rPr lang="en-US" altLang="zh-CN" sz="2600" dirty="0"/>
              <a:t>3</a:t>
            </a:r>
            <a:r>
              <a:rPr lang="zh-CN" altLang="en-US" sz="2600" dirty="0"/>
              <a:t>：如何达成共识确认区块？</a:t>
            </a:r>
            <a:endParaRPr lang="en-US" altLang="zh-CN" sz="2600" dirty="0"/>
          </a:p>
          <a:p>
            <a:pPr>
              <a:buFont typeface="Wingdings" panose="05000000000000000000" pitchFamily="2" charset="2"/>
              <a:buChar char="n"/>
            </a:pPr>
            <a:r>
              <a:rPr lang="zh-CN" altLang="en-US" sz="2600" dirty="0"/>
              <a:t>问题</a:t>
            </a:r>
            <a:r>
              <a:rPr lang="en-US" altLang="zh-CN" sz="2600" dirty="0"/>
              <a:t>4</a:t>
            </a:r>
            <a:r>
              <a:rPr lang="zh-CN" altLang="en-US" sz="2600" dirty="0"/>
              <a:t>：如何确保新节点安全快速加入系统？</a:t>
            </a:r>
            <a:endParaRPr lang="en-US" altLang="zh-CN" sz="26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基于节点稳定性的区块链共识算法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1196981"/>
            <a:ext cx="8864600" cy="5661019"/>
          </a:xfrm>
        </p:spPr>
        <p:txBody>
          <a:bodyPr/>
          <a:lstStyle/>
          <a:p>
            <a:pPr>
              <a:buFont typeface="Wingdings" panose="05000000000000000000" pitchFamily="2" charset="2"/>
              <a:buChar char="n"/>
            </a:pPr>
            <a:r>
              <a:rPr lang="zh-CN" altLang="en-US" sz="2600" dirty="0"/>
              <a:t>无线自组织网络中无线节点的活动时间是有限的，区块链系统共识过程的稳定性与节点在网络区域的活动时间和参与共识的情况相关，节点在区域内活动时间越长、生成的区块越多，想要退出区块链系统和作恶的意愿越低。</a:t>
            </a:r>
            <a:endParaRPr lang="en-US" altLang="zh-CN" sz="2600" dirty="0"/>
          </a:p>
          <a:p>
            <a:pPr>
              <a:buFont typeface="Wingdings" panose="05000000000000000000" pitchFamily="2" charset="2"/>
              <a:buChar char="n"/>
            </a:pPr>
            <a:r>
              <a:rPr lang="zh-CN" altLang="en-US" sz="2600" dirty="0"/>
              <a:t>拟结合节点的活动时间和一段时间内的参与共识比，设计公平、稳定、高效的无线区块链共识算法，降低参与共识节点的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a:buFont typeface="Wingdings" panose="05000000000000000000" pitchFamily="2" charset="2"/>
              <a:buChar char="n"/>
            </a:pPr>
            <a:r>
              <a:rPr lang="zh-CN" altLang="en-US" sz="2600" dirty="0"/>
              <a:t>难点</a:t>
            </a:r>
            <a:endParaRPr lang="en-US" altLang="zh-CN" sz="2600" dirty="0"/>
          </a:p>
          <a:p>
            <a:pPr lvl="1"/>
            <a:r>
              <a:rPr lang="zh-CN" altLang="en-US" dirty="0"/>
              <a:t>防止敌手发起女巫攻击</a:t>
            </a:r>
            <a:endParaRPr lang="en-US" altLang="zh-CN" dirty="0"/>
          </a:p>
          <a:p>
            <a:pPr lvl="1"/>
            <a:r>
              <a:rPr lang="zh-CN" altLang="en-US" dirty="0"/>
              <a:t>系统中稳定性的定义和所有节点稳定性的计算</a:t>
            </a:r>
            <a:endParaRPr lang="en-US" altLang="zh-CN" dirty="0"/>
          </a:p>
          <a:p>
            <a:pPr lvl="1"/>
            <a:r>
              <a:rPr lang="zh-CN" altLang="en-US" dirty="0"/>
              <a:t>出块节点选举算法</a:t>
            </a:r>
            <a:endParaRPr lang="en-US" altLang="zh-CN" dirty="0"/>
          </a:p>
          <a:p>
            <a:pPr lvl="1"/>
            <a:r>
              <a:rPr lang="zh-CN" altLang="en-US" dirty="0"/>
              <a:t>区块快速安全地达成共识</a:t>
            </a:r>
            <a:endParaRPr lang="en-US" altLang="zh-CN" dirty="0"/>
          </a:p>
          <a:p>
            <a:pPr lvl="1"/>
            <a:r>
              <a:rPr lang="zh-CN" altLang="en-US" dirty="0"/>
              <a:t>节点快速安全自启</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72684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1196981"/>
            <a:ext cx="8864600" cy="5661019"/>
          </a:xfrm>
        </p:spPr>
        <p:txBody>
          <a:bodyPr/>
          <a:lstStyle/>
          <a:p>
            <a:pPr>
              <a:buFont typeface="Wingdings" panose="05000000000000000000" pitchFamily="2" charset="2"/>
              <a:buChar char="n"/>
            </a:pPr>
            <a:r>
              <a:rPr lang="zh-CN" altLang="en-US" sz="2600" dirty="0"/>
              <a:t>解决方案</a:t>
            </a:r>
            <a:endParaRPr lang="en-US" altLang="zh-CN" sz="2600" dirty="0"/>
          </a:p>
          <a:p>
            <a:pPr marL="0" indent="0">
              <a:buNone/>
            </a:pPr>
            <a:endParaRPr lang="en-US" altLang="zh-CN" sz="2600" dirty="0"/>
          </a:p>
          <a:p>
            <a:pPr lvl="1"/>
            <a:r>
              <a:rPr lang="zh-CN" altLang="en-US" dirty="0"/>
              <a:t>定义参与共识节点的稳定度来确保系统能够抵抗女巫攻击</a:t>
            </a:r>
            <a:endParaRPr lang="en-US" altLang="zh-CN" dirty="0"/>
          </a:p>
          <a:p>
            <a:pPr lvl="1"/>
            <a:r>
              <a:rPr lang="zh-CN" altLang="en-US" dirty="0"/>
              <a:t>为了防止敌手偏置，通过轮盘赌的方式根据节点的稳定决定节点被选中为出块节点的概率。</a:t>
            </a:r>
            <a:endParaRPr lang="en-US" altLang="zh-CN" dirty="0"/>
          </a:p>
          <a:p>
            <a:pPr lvl="1"/>
            <a:r>
              <a:rPr lang="zh-CN" altLang="en-US" dirty="0"/>
              <a:t>通过多方签名的机制确保系统中节点快速对区块达成共识</a:t>
            </a:r>
            <a:endParaRPr lang="en-US" altLang="zh-CN" dirty="0"/>
          </a:p>
          <a:p>
            <a:pPr lvl="1"/>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94161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1196975"/>
            <a:ext cx="8928992" cy="4679950"/>
          </a:xfrm>
        </p:spPr>
        <p:txBody>
          <a:bodyPr/>
          <a:lstStyle/>
          <a:p>
            <a:pPr>
              <a:buFont typeface="Wingdings" panose="05000000000000000000" pitchFamily="2" charset="2"/>
              <a:buChar char="n"/>
            </a:pPr>
            <a:r>
              <a:rPr lang="zh-CN" altLang="en-US" sz="2600" dirty="0"/>
              <a:t>在规模较大的无线自组织网络中，单出块节点的共识算法只具有弱一致性、共识时延长且无法满足快速处理交易的要求。基于委员会的共识算法具有强一致性，并且通过委员会广播共识结果可以提高系统全局区块链一致地效率。</a:t>
            </a:r>
            <a:endParaRPr lang="en-US" altLang="zh-CN" sz="2600" dirty="0"/>
          </a:p>
          <a:p>
            <a:pPr marL="0" indent="0">
              <a:buNone/>
            </a:pPr>
            <a:endParaRPr lang="en-US" altLang="zh-CN" sz="2600" dirty="0"/>
          </a:p>
          <a:p>
            <a:pPr>
              <a:buFont typeface="Wingdings" panose="05000000000000000000" pitchFamily="2" charset="2"/>
              <a:buChar char="n"/>
            </a:pPr>
            <a:r>
              <a:rPr lang="zh-CN" altLang="en-US" sz="2600" dirty="0"/>
              <a:t>问题</a:t>
            </a:r>
            <a:r>
              <a:rPr lang="en-US" altLang="zh-CN" sz="2600" dirty="0"/>
              <a:t>1</a:t>
            </a:r>
            <a:r>
              <a:rPr lang="zh-CN" altLang="en-US" sz="2600" dirty="0"/>
              <a:t>：如何选举委员会？</a:t>
            </a:r>
            <a:endParaRPr lang="en-US" altLang="zh-CN" sz="2600" dirty="0"/>
          </a:p>
          <a:p>
            <a:pPr>
              <a:buFont typeface="Wingdings" panose="05000000000000000000" pitchFamily="2" charset="2"/>
              <a:buChar char="n"/>
            </a:pPr>
            <a:r>
              <a:rPr lang="zh-CN" altLang="en-US" sz="2600" dirty="0"/>
              <a:t>问题</a:t>
            </a:r>
            <a:r>
              <a:rPr lang="en-US" altLang="zh-CN" sz="2600" dirty="0"/>
              <a:t>2</a:t>
            </a:r>
            <a:r>
              <a:rPr lang="zh-CN" altLang="en-US" sz="2600" dirty="0"/>
              <a:t>：如何选举委员会首领？</a:t>
            </a:r>
            <a:endParaRPr lang="en-US" altLang="zh-CN" sz="2600" dirty="0"/>
          </a:p>
          <a:p>
            <a:pPr>
              <a:buFont typeface="Wingdings" panose="05000000000000000000" pitchFamily="2" charset="2"/>
              <a:buChar char="n"/>
            </a:pPr>
            <a:r>
              <a:rPr lang="zh-CN" altLang="en-US" sz="2600" dirty="0"/>
              <a:t>问题</a:t>
            </a:r>
            <a:r>
              <a:rPr lang="en-US" altLang="zh-CN" sz="2600" dirty="0"/>
              <a:t>3</a:t>
            </a:r>
            <a:r>
              <a:rPr lang="zh-CN" altLang="en-US" sz="2600" dirty="0"/>
              <a:t>：委员会内如何达成一致？</a:t>
            </a:r>
            <a:endParaRPr lang="en-US" altLang="zh-CN" sz="2600" dirty="0"/>
          </a:p>
          <a:p>
            <a:pPr>
              <a:buFont typeface="Wingdings" panose="05000000000000000000" pitchFamily="2" charset="2"/>
              <a:buChar char="n"/>
            </a:pPr>
            <a:r>
              <a:rPr lang="zh-CN" altLang="en-US" sz="2600" dirty="0"/>
              <a:t>问题</a:t>
            </a:r>
            <a:r>
              <a:rPr lang="en-US" altLang="zh-CN" sz="2600" dirty="0"/>
              <a:t>4</a:t>
            </a:r>
            <a:r>
              <a:rPr lang="zh-CN" altLang="en-US" sz="2600" dirty="0"/>
              <a:t>：如何重置委员会？</a:t>
            </a:r>
            <a:endParaRPr lang="en-US" altLang="zh-CN" sz="2600"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835390"/>
            <a:ext cx="8928992" cy="5981335"/>
          </a:xfrm>
        </p:spPr>
        <p:txBody>
          <a:bodyPr/>
          <a:lstStyle/>
          <a:p>
            <a:pPr>
              <a:buFont typeface="Wingdings" panose="05000000000000000000" pitchFamily="2" charset="2"/>
              <a:buChar char="n"/>
            </a:pPr>
            <a:r>
              <a:rPr lang="zh-CN" altLang="zh-CN" sz="2600" dirty="0"/>
              <a:t>拟针对</a:t>
            </a:r>
            <a:r>
              <a:rPr lang="zh-CN" altLang="en-US" sz="2600" dirty="0"/>
              <a:t>设备</a:t>
            </a:r>
            <a:r>
              <a:rPr lang="zh-CN" altLang="zh-CN" sz="2600" dirty="0"/>
              <a:t>资源有限且</a:t>
            </a:r>
            <a:r>
              <a:rPr lang="zh-CN" altLang="en-US" sz="2600" dirty="0"/>
              <a:t>网路拓扑</a:t>
            </a:r>
            <a:r>
              <a:rPr lang="zh-CN" altLang="zh-CN" sz="2600" dirty="0"/>
              <a:t>动态</a:t>
            </a:r>
            <a:r>
              <a:rPr lang="zh-CN" altLang="en-US" sz="2600" dirty="0"/>
              <a:t>变化</a:t>
            </a:r>
            <a:r>
              <a:rPr lang="zh-CN" altLang="zh-CN" sz="2600" dirty="0"/>
              <a:t>的规模较大的</a:t>
            </a:r>
            <a:r>
              <a:rPr lang="zh-CN" altLang="en-US" sz="2600" dirty="0"/>
              <a:t>无线自组织网络场景</a:t>
            </a:r>
            <a:r>
              <a:rPr lang="zh-CN" altLang="zh-CN" sz="2600" dirty="0"/>
              <a:t>，以</a:t>
            </a:r>
            <a:r>
              <a:rPr lang="zh-CN" altLang="zh-CN" sz="2600" dirty="0">
                <a:solidFill>
                  <a:srgbClr val="FF0000"/>
                </a:solidFill>
              </a:rPr>
              <a:t>稳定</a:t>
            </a:r>
            <a:r>
              <a:rPr lang="zh-CN" altLang="en-US" sz="2600" dirty="0">
                <a:solidFill>
                  <a:srgbClr val="FF0000"/>
                </a:solidFill>
              </a:rPr>
              <a:t>的</a:t>
            </a:r>
            <a:r>
              <a:rPr lang="zh-CN" altLang="zh-CN" sz="2600" dirty="0">
                <a:solidFill>
                  <a:srgbClr val="FF0000"/>
                </a:solidFill>
              </a:rPr>
              <a:t>共识</a:t>
            </a:r>
            <a:r>
              <a:rPr lang="zh-CN" altLang="en-US" sz="2600" dirty="0">
                <a:solidFill>
                  <a:srgbClr val="FF0000"/>
                </a:solidFill>
              </a:rPr>
              <a:t>过程</a:t>
            </a:r>
            <a:r>
              <a:rPr lang="zh-CN" altLang="en-US" sz="2600" dirty="0"/>
              <a:t>和</a:t>
            </a:r>
            <a:r>
              <a:rPr lang="zh-CN" altLang="en-US" sz="2600" dirty="0">
                <a:solidFill>
                  <a:srgbClr val="FF0000"/>
                </a:solidFill>
              </a:rPr>
              <a:t>强</a:t>
            </a:r>
            <a:r>
              <a:rPr lang="zh-CN" altLang="zh-CN" sz="2600" dirty="0">
                <a:solidFill>
                  <a:srgbClr val="FF0000"/>
                </a:solidFill>
              </a:rPr>
              <a:t>一致性</a:t>
            </a:r>
            <a:r>
              <a:rPr lang="zh-CN" altLang="zh-CN" sz="2600" dirty="0"/>
              <a:t>为设计目标，采用区块链共识算法与经典一致性算法相结合的方式，设计更安全、快速、高效的</a:t>
            </a:r>
            <a:r>
              <a:rPr lang="zh-CN" altLang="en-US" sz="2600" dirty="0"/>
              <a:t>基于委员会的无线</a:t>
            </a:r>
            <a:r>
              <a:rPr lang="zh-CN" altLang="zh-CN" sz="2600" dirty="0"/>
              <a:t>区块链共识算法。</a:t>
            </a:r>
            <a:endParaRPr lang="en-US" altLang="zh-CN" sz="2600" dirty="0"/>
          </a:p>
          <a:p>
            <a:pPr>
              <a:buFont typeface="Wingdings" panose="05000000000000000000" pitchFamily="2" charset="2"/>
              <a:buChar char="n"/>
            </a:pPr>
            <a:r>
              <a:rPr lang="zh-CN" altLang="en-US" sz="2600" dirty="0"/>
              <a:t>难点</a:t>
            </a:r>
            <a:endParaRPr lang="en-US" altLang="zh-CN" sz="2600" dirty="0"/>
          </a:p>
          <a:p>
            <a:pPr lvl="1"/>
            <a:r>
              <a:rPr lang="zh-CN" altLang="en-US" dirty="0"/>
              <a:t>系统中所有节点稳定度的计算</a:t>
            </a:r>
            <a:endParaRPr lang="en-US" altLang="zh-CN" dirty="0"/>
          </a:p>
          <a:p>
            <a:pPr lvl="1"/>
            <a:r>
              <a:rPr lang="zh-CN" altLang="en-US" dirty="0"/>
              <a:t>系统中委员会的选举</a:t>
            </a:r>
            <a:endParaRPr lang="en-US" altLang="zh-CN" dirty="0"/>
          </a:p>
          <a:p>
            <a:pPr lvl="1"/>
            <a:r>
              <a:rPr lang="zh-CN" altLang="en-US" dirty="0"/>
              <a:t>委员会中首领节点的选举</a:t>
            </a:r>
            <a:endParaRPr lang="en-US" altLang="zh-CN" dirty="0"/>
          </a:p>
          <a:p>
            <a:pPr lvl="1"/>
            <a:r>
              <a:rPr lang="zh-CN" altLang="en-US" dirty="0"/>
              <a:t>委员会一致性过程中二次通信的安全问题</a:t>
            </a:r>
            <a:endParaRPr lang="en-US" altLang="zh-CN" dirty="0"/>
          </a:p>
          <a:p>
            <a:pPr lvl="1"/>
            <a:r>
              <a:rPr lang="zh-CN" altLang="en-US" dirty="0"/>
              <a:t>委员会安全快速重配置</a:t>
            </a:r>
            <a:endParaRPr lang="en-US" altLang="zh-CN" dirty="0"/>
          </a:p>
          <a:p>
            <a:pPr marL="0" indent="0">
              <a:buNone/>
            </a:pP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7786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835390"/>
            <a:ext cx="8928992" cy="5981335"/>
          </a:xfrm>
        </p:spPr>
        <p:txBody>
          <a:bodyPr/>
          <a:lstStyle/>
          <a:p>
            <a:pPr>
              <a:buFont typeface="Wingdings" panose="05000000000000000000" pitchFamily="2" charset="2"/>
              <a:buChar char="n"/>
            </a:pPr>
            <a:r>
              <a:rPr lang="zh-CN" altLang="en-US" sz="2600" dirty="0"/>
              <a:t>解决方案</a:t>
            </a:r>
            <a:endParaRPr lang="en-US" altLang="zh-CN" sz="2600" dirty="0"/>
          </a:p>
          <a:p>
            <a:pPr marL="0" indent="0">
              <a:buNone/>
            </a:pPr>
            <a:endParaRPr lang="en-US" altLang="zh-CN" sz="2600" dirty="0"/>
          </a:p>
          <a:p>
            <a:pPr lvl="1"/>
            <a:r>
              <a:rPr lang="zh-CN" altLang="en-US" dirty="0"/>
              <a:t>基于节点稳定度选举委员会成员</a:t>
            </a:r>
            <a:endParaRPr lang="en-US" altLang="zh-CN" dirty="0"/>
          </a:p>
          <a:p>
            <a:pPr lvl="1"/>
            <a:r>
              <a:rPr lang="zh-CN" altLang="en-US" dirty="0"/>
              <a:t>基于节点的平均跳数或者平均欧式距离选举委员会中首领节点</a:t>
            </a:r>
            <a:endParaRPr lang="en-US" altLang="zh-CN" dirty="0"/>
          </a:p>
          <a:p>
            <a:pPr lvl="1"/>
            <a:r>
              <a:rPr lang="zh-CN" altLang="en-US" dirty="0"/>
              <a:t>基于门限签名的一致性协议可以避免二次通信的安全问题</a:t>
            </a:r>
            <a:endParaRPr lang="en-US" altLang="zh-CN" dirty="0"/>
          </a:p>
          <a:p>
            <a:pPr lvl="1"/>
            <a:r>
              <a:rPr lang="zh-CN" altLang="en-US" dirty="0"/>
              <a:t>通过随机方式选取新的委员会节点，用于替换部分委员会中稳定度低的节点</a:t>
            </a: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50329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1520" y="1196975"/>
            <a:ext cx="8632130" cy="4679950"/>
          </a:xfrm>
        </p:spPr>
        <p:txBody>
          <a:bodyPr/>
          <a:lstStyle/>
          <a:p>
            <a:pPr>
              <a:buFont typeface="Wingdings" panose="05000000000000000000" pitchFamily="2" charset="2"/>
              <a:buChar char="n"/>
            </a:pPr>
            <a:r>
              <a:rPr lang="zh-CN" altLang="en-US" sz="2600" dirty="0"/>
              <a:t>在大规模无线自组织网络场景中，网络节点分布区域广，且边缘节点计算资源和网络资源都非常地有限，节点具有高动态性。</a:t>
            </a:r>
            <a:endParaRPr lang="en-US" altLang="zh-CN" sz="2600" dirty="0"/>
          </a:p>
          <a:p>
            <a:pPr>
              <a:buFont typeface="Wingdings" panose="05000000000000000000" pitchFamily="2" charset="2"/>
              <a:buChar char="n"/>
            </a:pPr>
            <a:r>
              <a:rPr lang="zh-CN" altLang="en-US" sz="2600" dirty="0"/>
              <a:t>单出块节点的共识算法无法满足交易处理的高效性和时效性。</a:t>
            </a:r>
            <a:endParaRPr lang="en-US" altLang="zh-CN" sz="2600" dirty="0"/>
          </a:p>
          <a:p>
            <a:pPr>
              <a:buFont typeface="Wingdings" panose="05000000000000000000" pitchFamily="2" charset="2"/>
              <a:buChar char="n"/>
            </a:pPr>
            <a:r>
              <a:rPr lang="zh-CN" altLang="en-US" sz="2600" dirty="0"/>
              <a:t>随着网络规模的变大，单委员会共识算法中共识节点达成共识所需要的通信资源需求大，而无线网络中不稳定的通信质量会影响交易处理的效率，降低系统的性能。</a:t>
            </a:r>
            <a:endParaRPr lang="en-US" altLang="zh-CN" sz="2600"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9512" y="1196974"/>
            <a:ext cx="8856984" cy="5256361"/>
          </a:xfrm>
        </p:spPr>
        <p:txBody>
          <a:bodyPr/>
          <a:lstStyle/>
          <a:p>
            <a:pPr>
              <a:buFont typeface="Wingdings" panose="05000000000000000000" pitchFamily="2" charset="2"/>
              <a:buChar char="n"/>
            </a:pPr>
            <a:r>
              <a:rPr lang="zh-CN" altLang="en-US" sz="2600" dirty="0"/>
              <a:t>拟针对组网规模大、节点分布范围广的无线自组织网络场景，</a:t>
            </a:r>
            <a:r>
              <a:rPr lang="zh-CN" altLang="zh-CN" sz="2600" dirty="0"/>
              <a:t>考虑边缘节点有限</a:t>
            </a:r>
            <a:r>
              <a:rPr lang="zh-CN" altLang="en-US" sz="2600" dirty="0"/>
              <a:t>的计算</a:t>
            </a:r>
            <a:r>
              <a:rPr lang="zh-CN" altLang="zh-CN" sz="2600" dirty="0"/>
              <a:t>资源</a:t>
            </a:r>
            <a:r>
              <a:rPr lang="zh-CN" altLang="en-US" sz="2600" dirty="0"/>
              <a:t>、网络拓扑动态变化</a:t>
            </a:r>
            <a:r>
              <a:rPr lang="zh-CN" altLang="zh-CN" sz="2600" dirty="0"/>
              <a:t>以及节点共识的通信资源高等问题，以提升</a:t>
            </a:r>
            <a:r>
              <a:rPr lang="zh-CN" altLang="zh-CN" sz="2600" dirty="0">
                <a:solidFill>
                  <a:srgbClr val="FF0000"/>
                </a:solidFill>
              </a:rPr>
              <a:t>交易处理性能</a:t>
            </a:r>
            <a:r>
              <a:rPr lang="zh-CN" altLang="en-US" sz="2600" dirty="0"/>
              <a:t>和</a:t>
            </a:r>
            <a:r>
              <a:rPr lang="zh-CN" altLang="zh-CN" sz="2600" dirty="0"/>
              <a:t>降低</a:t>
            </a:r>
            <a:r>
              <a:rPr lang="zh-CN" altLang="en-US" sz="2600" dirty="0">
                <a:solidFill>
                  <a:srgbClr val="FF0000"/>
                </a:solidFill>
              </a:rPr>
              <a:t>网络通信</a:t>
            </a:r>
            <a:r>
              <a:rPr lang="zh-CN" altLang="zh-CN" sz="2600" dirty="0">
                <a:solidFill>
                  <a:srgbClr val="FF0000"/>
                </a:solidFill>
              </a:rPr>
              <a:t>能耗</a:t>
            </a:r>
            <a:r>
              <a:rPr lang="zh-CN" altLang="zh-CN" sz="2600" dirty="0"/>
              <a:t>为目标，设计</a:t>
            </a:r>
            <a:r>
              <a:rPr lang="zh-CN" altLang="en-US" sz="2600" dirty="0"/>
              <a:t>具有高稳定性和</a:t>
            </a:r>
            <a:r>
              <a:rPr lang="zh-CN" altLang="zh-CN" sz="2600" dirty="0"/>
              <a:t>扩展性的</a:t>
            </a:r>
            <a:r>
              <a:rPr lang="zh-CN" altLang="en-US" sz="2600" dirty="0"/>
              <a:t>多委员会无线区块链</a:t>
            </a:r>
            <a:r>
              <a:rPr lang="zh-CN" altLang="zh-CN" sz="2600" dirty="0"/>
              <a:t>共识算法。</a:t>
            </a:r>
            <a:endParaRPr lang="en-US" altLang="zh-CN" sz="2600" dirty="0"/>
          </a:p>
          <a:p>
            <a:pPr>
              <a:buFont typeface="Wingdings" panose="05000000000000000000" pitchFamily="2" charset="2"/>
              <a:buChar char="n"/>
            </a:pPr>
            <a:r>
              <a:rPr lang="zh-CN" altLang="en-US" sz="2600" dirty="0"/>
              <a:t>难点</a:t>
            </a:r>
            <a:endParaRPr lang="en-US" altLang="zh-CN" sz="2600" dirty="0"/>
          </a:p>
          <a:p>
            <a:pPr lvl="1"/>
            <a:r>
              <a:rPr lang="zh-CN" altLang="en-US" dirty="0"/>
              <a:t>不同分片中节点稳定度具有差异性</a:t>
            </a:r>
            <a:endParaRPr lang="en-US" altLang="zh-CN" dirty="0"/>
          </a:p>
          <a:p>
            <a:pPr lvl="1"/>
            <a:r>
              <a:rPr lang="zh-CN" altLang="en-US" dirty="0"/>
              <a:t>快速选举分片委员会和根委员会的成员和首领，各委员会生成区块、达成共识时间具有差异性</a:t>
            </a:r>
            <a:endParaRPr lang="en-US" altLang="zh-CN" dirty="0"/>
          </a:p>
          <a:p>
            <a:pPr lvl="1"/>
            <a:r>
              <a:rPr lang="zh-CN" altLang="en-US" dirty="0"/>
              <a:t>跨分片交易死锁</a:t>
            </a:r>
            <a:endParaRPr lang="en-US" altLang="zh-CN" dirty="0"/>
          </a:p>
          <a:p>
            <a:pPr lvl="1"/>
            <a:r>
              <a:rPr lang="zh-CN" altLang="en-US" dirty="0"/>
              <a:t>委员会重置时敌手偏置</a:t>
            </a:r>
            <a:endParaRPr lang="en-US" altLang="zh-CN"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550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无线自组织网络拓扑变化大、设备资源有限，当前的区块链共识算法并不适合直接用于无线网络环境。因此需要设计适用于无线自组织网络的区块链共识算法</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提高系统维护区块链的安全性和稳定性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0" indent="0">
              <a:spcBef>
                <a:spcPts val="600"/>
              </a:spcBef>
              <a:spcAft>
                <a:spcPts val="600"/>
              </a:spcAft>
              <a:buFont typeface="Wingdings" panose="05000000000000000000" pitchFamily="2" charset="2"/>
              <a:buNone/>
              <a:defRPr/>
            </a:pPr>
            <a:endParaRPr lang="en-US" altLang="zh-CN" b="1" dirty="0"/>
          </a:p>
          <a:p>
            <a:pPr>
              <a:defRPr/>
            </a:pPr>
            <a:endParaRPr lang="zh-CN" altLang="en-US" dirty="0"/>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9512" y="1196974"/>
            <a:ext cx="8856984" cy="5256361"/>
          </a:xfrm>
        </p:spPr>
        <p:txBody>
          <a:bodyPr/>
          <a:lstStyle/>
          <a:p>
            <a:pPr>
              <a:buFont typeface="Wingdings" panose="05000000000000000000" pitchFamily="2" charset="2"/>
              <a:buChar char="n"/>
            </a:pPr>
            <a:r>
              <a:rPr lang="zh-CN" altLang="en-US" sz="2600" dirty="0"/>
              <a:t>解决方案</a:t>
            </a:r>
            <a:endParaRPr lang="en-US" altLang="zh-CN" sz="2600" dirty="0"/>
          </a:p>
          <a:p>
            <a:pPr lvl="1"/>
            <a:r>
              <a:rPr lang="zh-CN" altLang="en-US" dirty="0"/>
              <a:t>根据节点的稳定度选举一个根委员会，随后对采用随机的方式为每个分片中的委员会进行选举和分配</a:t>
            </a:r>
            <a:endParaRPr lang="en-US" altLang="zh-CN" dirty="0"/>
          </a:p>
          <a:p>
            <a:pPr lvl="1"/>
            <a:r>
              <a:rPr lang="zh-CN" altLang="en-US" dirty="0"/>
              <a:t>每个分片委员会根据所在分片中委员会成员的平均跳数或平均距离来选举分片委员会首领</a:t>
            </a:r>
            <a:endParaRPr lang="en-US" altLang="zh-CN" dirty="0"/>
          </a:p>
          <a:p>
            <a:pPr lvl="1"/>
            <a:r>
              <a:rPr lang="zh-CN" altLang="en-US" dirty="0"/>
              <a:t>跨分片交易原子提交协议防止交易过程出现死锁</a:t>
            </a:r>
            <a:endParaRPr lang="en-US" altLang="zh-CN" dirty="0"/>
          </a:p>
          <a:p>
            <a:pPr lvl="1"/>
            <a:r>
              <a:rPr lang="zh-CN" altLang="en-US" dirty="0"/>
              <a:t>在委员会任期结束时，为了防止敌手偏置采用随机方式选取新的委员会节点，用于替换部分委员会中稳定度低的节点</a:t>
            </a:r>
            <a:endParaRPr lang="zh-CN" altLang="zh-CN"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289048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marL="457200" lvl="1" indent="-457200">
              <a:buFont typeface="Wingdings" panose="05000000000000000000" pitchFamily="2" charset="2"/>
              <a:buChar char="n"/>
            </a:pPr>
            <a:r>
              <a:rPr lang="zh-CN" altLang="en-US" sz="2600" dirty="0">
                <a:solidFill>
                  <a:srgbClr val="000066"/>
                </a:solidFill>
                <a:cs typeface="+mn-cs"/>
              </a:rPr>
              <a:t>单链区块链系统的扩展性受到</a:t>
            </a:r>
            <a:r>
              <a:rPr lang="zh-CN" altLang="en-US" sz="2600" dirty="0">
                <a:solidFill>
                  <a:srgbClr val="FF0000"/>
                </a:solidFill>
                <a:cs typeface="+mn-cs"/>
              </a:rPr>
              <a:t>区块的大小</a:t>
            </a:r>
            <a:r>
              <a:rPr lang="zh-CN" altLang="en-US" sz="2600" dirty="0">
                <a:solidFill>
                  <a:srgbClr val="000066"/>
                </a:solidFill>
                <a:cs typeface="+mn-cs"/>
              </a:rPr>
              <a:t>和</a:t>
            </a:r>
            <a:r>
              <a:rPr lang="zh-CN" altLang="en-US" sz="2600" dirty="0">
                <a:solidFill>
                  <a:srgbClr val="FF0000"/>
                </a:solidFill>
                <a:cs typeface="+mn-cs"/>
              </a:rPr>
              <a:t>区块生成时间间隔</a:t>
            </a:r>
            <a:r>
              <a:rPr lang="zh-CN" altLang="en-US" sz="2600" dirty="0">
                <a:solidFill>
                  <a:srgbClr val="000066"/>
                </a:solidFill>
                <a:cs typeface="+mn-cs"/>
              </a:rPr>
              <a:t>的限制。同时，由于这类区块通常不允许出现链分叉，敌手可以通过链分叉攻击区块链系统，降低系统的性能。因此，单链区块链</a:t>
            </a:r>
            <a:r>
              <a:rPr lang="zh-CN" altLang="zh-CN" sz="2600" dirty="0">
                <a:solidFill>
                  <a:srgbClr val="000066"/>
                </a:solidFill>
                <a:cs typeface="+mn-cs"/>
              </a:rPr>
              <a:t>系统的</a:t>
            </a:r>
            <a:r>
              <a:rPr lang="zh-CN" altLang="en-US" sz="2600" dirty="0">
                <a:solidFill>
                  <a:srgbClr val="000066"/>
                </a:solidFill>
                <a:cs typeface="+mn-cs"/>
              </a:rPr>
              <a:t>扩展性</a:t>
            </a:r>
            <a:r>
              <a:rPr lang="zh-CN" altLang="zh-CN" sz="2600" dirty="0">
                <a:solidFill>
                  <a:srgbClr val="000066"/>
                </a:solidFill>
                <a:cs typeface="+mn-cs"/>
              </a:rPr>
              <a:t>和交易</a:t>
            </a:r>
            <a:r>
              <a:rPr lang="zh-CN" altLang="en-US" sz="2600" dirty="0">
                <a:solidFill>
                  <a:srgbClr val="000066"/>
                </a:solidFill>
                <a:cs typeface="+mn-cs"/>
              </a:rPr>
              <a:t>处理效率</a:t>
            </a:r>
            <a:r>
              <a:rPr lang="zh-CN" altLang="zh-CN" sz="2600" dirty="0">
                <a:solidFill>
                  <a:srgbClr val="000066"/>
                </a:solidFill>
                <a:cs typeface="+mn-cs"/>
              </a:rPr>
              <a:t>的提升非常有限。</a:t>
            </a:r>
            <a:endParaRPr lang="en-US" altLang="zh-CN" sz="2600" dirty="0">
              <a:solidFill>
                <a:srgbClr val="000066"/>
              </a:solidFill>
              <a:cs typeface="+mn-cs"/>
            </a:endParaRPr>
          </a:p>
          <a:p>
            <a:pPr marL="457200" lvl="1" indent="-457200">
              <a:buFont typeface="Wingdings" panose="05000000000000000000" pitchFamily="2" charset="2"/>
              <a:buChar char="n"/>
            </a:pPr>
            <a:r>
              <a:rPr lang="zh-CN" altLang="en-US" sz="2600" dirty="0">
                <a:solidFill>
                  <a:srgbClr val="000066"/>
                </a:solidFill>
                <a:cs typeface="+mn-cs"/>
              </a:rPr>
              <a:t>随着节点规模的增大，区块链系统共识所需的网络资源开销将增大，且达成共识的时延也将变大，交易处理的效率将会变低。</a:t>
            </a: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84775"/>
          </a:xfrm>
          <a:prstGeom prst="rect">
            <a:avLst/>
          </a:prstGeom>
          <a:noFill/>
        </p:spPr>
        <p:txBody>
          <a:bodyPr wrap="square">
            <a:spAutoFit/>
          </a:bodyPr>
          <a:lstStyle/>
          <a:p>
            <a:pPr>
              <a:defRPr/>
            </a:pPr>
            <a:r>
              <a:rPr lang="en-US" altLang="zh-CN" sz="3200" dirty="0">
                <a:solidFill>
                  <a:schemeClr val="accent2">
                    <a:lumMod val="50000"/>
                  </a:schemeClr>
                </a:solidFill>
              </a:rPr>
              <a:t>4. </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a:buFont typeface="Wingdings" panose="05000000000000000000" pitchFamily="2" charset="2"/>
              <a:buChar char="n"/>
            </a:pPr>
            <a:r>
              <a:rPr lang="zh-CN" altLang="zh-CN" dirty="0"/>
              <a:t>拟针对大规模高动态</a:t>
            </a:r>
            <a:r>
              <a:rPr lang="zh-CN" altLang="en-US" dirty="0"/>
              <a:t>无线自组织</a:t>
            </a:r>
            <a:r>
              <a:rPr lang="zh-CN" altLang="zh-CN" dirty="0"/>
              <a:t>网络</a:t>
            </a:r>
            <a:r>
              <a:rPr lang="zh-CN" altLang="en-US" dirty="0"/>
              <a:t>场景，考虑</a:t>
            </a:r>
            <a:r>
              <a:rPr lang="zh-CN" altLang="zh-CN" dirty="0"/>
              <a:t>节点资源</a:t>
            </a:r>
            <a:r>
              <a:rPr lang="zh-CN" altLang="en-US" dirty="0"/>
              <a:t>和网络拓扑动态变化的制约</a:t>
            </a:r>
            <a:r>
              <a:rPr lang="zh-CN" altLang="zh-CN" dirty="0"/>
              <a:t>，</a:t>
            </a:r>
            <a:r>
              <a:rPr lang="zh-CN" altLang="en-US" dirty="0"/>
              <a:t>在确保安全性的前提条件下，</a:t>
            </a:r>
            <a:r>
              <a:rPr lang="zh-CN" altLang="zh-CN" dirty="0"/>
              <a:t>以区块链系统的</a:t>
            </a:r>
            <a:r>
              <a:rPr lang="zh-CN" altLang="en-US" dirty="0"/>
              <a:t>高</a:t>
            </a:r>
            <a:r>
              <a:rPr lang="zh-CN" altLang="zh-CN" dirty="0"/>
              <a:t>扩展性</a:t>
            </a:r>
            <a:r>
              <a:rPr lang="zh-CN" altLang="en-US" dirty="0"/>
              <a:t>和系统</a:t>
            </a:r>
            <a:r>
              <a:rPr lang="zh-CN" altLang="zh-CN" dirty="0"/>
              <a:t>共识</a:t>
            </a:r>
            <a:r>
              <a:rPr lang="zh-CN" altLang="en-US" dirty="0"/>
              <a:t>过程的稳定性</a:t>
            </a:r>
            <a:r>
              <a:rPr lang="zh-CN" altLang="zh-CN" dirty="0"/>
              <a:t>为目标，设计</a:t>
            </a:r>
            <a:r>
              <a:rPr lang="zh-CN" altLang="en-US" dirty="0"/>
              <a:t>稳定、高效</a:t>
            </a:r>
            <a:r>
              <a:rPr lang="zh-CN" altLang="zh-CN" dirty="0"/>
              <a:t>的</a:t>
            </a:r>
            <a:r>
              <a:rPr lang="zh-CN" altLang="en-US" dirty="0"/>
              <a:t>无线</a:t>
            </a:r>
            <a:r>
              <a:rPr lang="en-US" altLang="zh-CN" dirty="0"/>
              <a:t>DAG</a:t>
            </a:r>
            <a:r>
              <a:rPr lang="zh-CN" altLang="en-US" dirty="0"/>
              <a:t>区块</a:t>
            </a:r>
            <a:r>
              <a:rPr lang="zh-CN" altLang="zh-CN" dirty="0"/>
              <a:t>链共识算法。</a:t>
            </a:r>
            <a:endParaRPr lang="en-US" altLang="zh-CN" dirty="0"/>
          </a:p>
          <a:p>
            <a:pPr>
              <a:buFont typeface="Wingdings" panose="05000000000000000000" pitchFamily="2" charset="2"/>
              <a:buChar char="n"/>
            </a:pPr>
            <a:r>
              <a:rPr lang="zh-CN" altLang="en-US" dirty="0"/>
              <a:t>难点</a:t>
            </a:r>
            <a:endParaRPr lang="en-US" altLang="zh-CN" dirty="0"/>
          </a:p>
          <a:p>
            <a:pPr lvl="1"/>
            <a:r>
              <a:rPr lang="zh-CN" altLang="en-US" dirty="0"/>
              <a:t>区块链允许分叉的双花交易问题</a:t>
            </a:r>
            <a:endParaRPr lang="en-US" altLang="zh-CN" dirty="0"/>
          </a:p>
          <a:p>
            <a:pPr lvl="1"/>
            <a:r>
              <a:rPr lang="zh-CN" altLang="en-US" dirty="0"/>
              <a:t>见证交易单元的可信性和生成的稳定性问题</a:t>
            </a:r>
            <a:endParaRPr lang="en-US" altLang="zh-CN" dirty="0"/>
          </a:p>
          <a:p>
            <a:pPr lvl="1"/>
            <a:r>
              <a:rPr lang="zh-CN" altLang="en-US" dirty="0"/>
              <a:t>父交易单元的选择问题</a:t>
            </a:r>
            <a:endParaRPr lang="en-US" altLang="zh-CN" dirty="0"/>
          </a:p>
          <a:p>
            <a:pPr lvl="1"/>
            <a:r>
              <a:rPr lang="zh-CN" altLang="en-US" dirty="0"/>
              <a:t>构建主链并且分配主链号的全局拓扑排序</a:t>
            </a:r>
            <a:endParaRPr lang="en-US" altLang="zh-CN" dirty="0"/>
          </a:p>
          <a:p>
            <a:pPr lvl="1"/>
            <a:r>
              <a:rPr lang="zh-CN" altLang="en-US" dirty="0"/>
              <a:t>节点对交易单元达成共识</a:t>
            </a:r>
            <a:endParaRPr lang="en-US" altLang="zh-CN" dirty="0"/>
          </a:p>
          <a:p>
            <a:pPr lvl="1"/>
            <a:r>
              <a:rPr lang="zh-CN" altLang="en-US" dirty="0"/>
              <a:t>节点参与共识的活性和安全性问题</a:t>
            </a:r>
            <a:endParaRPr lang="en-US" altLang="zh-CN"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58806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604250" cy="5502275"/>
          </a:xfrm>
        </p:spPr>
        <p:txBody>
          <a:bodyPr/>
          <a:lstStyle/>
          <a:p>
            <a:pPr>
              <a:buFont typeface="Wingdings" panose="05000000000000000000" pitchFamily="2" charset="2"/>
              <a:buChar char="n"/>
            </a:pPr>
            <a:r>
              <a:rPr lang="zh-CN" altLang="en-US" dirty="0"/>
              <a:t>解决方案</a:t>
            </a:r>
            <a:endParaRPr lang="en-US" altLang="zh-CN" dirty="0"/>
          </a:p>
          <a:p>
            <a:pPr lvl="1"/>
            <a:r>
              <a:rPr lang="zh-CN" altLang="en-US" dirty="0"/>
              <a:t>通过可信的见证交易构建主链对交易全局排序的方式确认交易并解决交易双花问题</a:t>
            </a:r>
            <a:endParaRPr lang="en-US" altLang="zh-CN" dirty="0"/>
          </a:p>
          <a:p>
            <a:pPr lvl="1"/>
            <a:r>
              <a:rPr lang="zh-CN" altLang="en-US" dirty="0"/>
              <a:t>根据节点的稳定度选举稳定可信的见证委员会成员生成见证交易</a:t>
            </a:r>
            <a:endParaRPr lang="en-US" altLang="zh-CN" dirty="0"/>
          </a:p>
          <a:p>
            <a:pPr lvl="1"/>
            <a:r>
              <a:rPr lang="zh-CN" altLang="en-US" dirty="0"/>
              <a:t>委员会内部执行基于门限签名的一致性协议确保快速安全地达成委员会内一致</a:t>
            </a:r>
            <a:endParaRPr lang="en-US" altLang="zh-CN" dirty="0"/>
          </a:p>
          <a:p>
            <a:pPr lvl="1"/>
            <a:r>
              <a:rPr lang="zh-CN" altLang="en-US" dirty="0"/>
              <a:t>见证交易成为主链的稳定点之后可以确认稳定点之前的交易单元，即对交易单元达成共识</a:t>
            </a:r>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733458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34</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节点创建交易之后将交易发布到网络，节点收到交易后将其纳入本地未处理交易池中；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节点需要证明自己的身份获得创建区块的权利，最终获得生成区块的奖励；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当节点证明自己的身份后，将创建区块广播到全网，由网络其他节点进行验证；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接收到区块的节点验证了区块和生成区块节点的有效性之后，将区块链接到本地链上。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在无线区块链系统，节点通信网络拓扑动态变化且节点计算资源和网络通信资源有限时，快速高效地让相互独立的节点在分布式、不可信的环境中对系统的操作顺序和数据安全地达成一致。</a:t>
            </a:r>
            <a:endParaRPr lang="en-US" altLang="zh-CN" sz="2800" dirty="0">
              <a:solidFill>
                <a:srgbClr val="000066"/>
              </a:solidFill>
              <a:cs typeface="+mn-cs"/>
            </a:endParaRPr>
          </a:p>
          <a:p>
            <a:pPr>
              <a:spcBef>
                <a:spcPts val="600"/>
              </a:spcBef>
              <a:spcAft>
                <a:spcPts val="600"/>
              </a:spcAft>
              <a:defRPr/>
            </a:pPr>
            <a:r>
              <a:rPr lang="zh-CN" altLang="en-US" b="1" dirty="0">
                <a:solidFill>
                  <a:srgbClr val="FF0000"/>
                </a:solidFill>
              </a:rPr>
              <a:t>按区块链的存储结构对区块链分类</a:t>
            </a:r>
            <a:endParaRPr lang="en-US" altLang="zh-CN" b="1" dirty="0">
              <a:solidFill>
                <a:srgbClr val="FF0000"/>
              </a:solidFill>
            </a:endParaRPr>
          </a:p>
          <a:p>
            <a:pPr marL="377100" indent="0">
              <a:spcBef>
                <a:spcPts val="600"/>
              </a:spcBef>
              <a:spcAft>
                <a:spcPts val="600"/>
              </a:spcAft>
              <a:buFont typeface="Wingdings" panose="05000000000000000000" pitchFamily="2" charset="2"/>
              <a:buNone/>
              <a:defRPr/>
            </a:pPr>
            <a:r>
              <a:rPr lang="en-US" altLang="zh-CN" dirty="0"/>
              <a:t>1</a:t>
            </a:r>
            <a:r>
              <a:rPr lang="zh-CN" altLang="zh-CN" dirty="0"/>
              <a:t>）</a:t>
            </a:r>
            <a:r>
              <a:rPr lang="zh-CN" altLang="en-US" dirty="0"/>
              <a:t>单链区块链共识算法</a:t>
            </a:r>
            <a:endParaRPr lang="en-US" altLang="zh-CN" dirty="0"/>
          </a:p>
          <a:p>
            <a:pPr marL="377100" indent="0">
              <a:spcBef>
                <a:spcPts val="600"/>
              </a:spcBef>
              <a:spcAft>
                <a:spcPts val="600"/>
              </a:spcAft>
              <a:buFont typeface="Wingdings" panose="05000000000000000000" pitchFamily="2" charset="2"/>
              <a:buNone/>
              <a:defRPr/>
            </a:pPr>
            <a:r>
              <a:rPr lang="en-US" altLang="zh-CN" dirty="0"/>
              <a:t>2</a:t>
            </a:r>
            <a:r>
              <a:rPr lang="zh-CN" altLang="zh-CN" dirty="0"/>
              <a:t>）</a:t>
            </a: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单链区块链系统中，节点生成的区块通过引用唯一一个父区块哈希最终形成一条单链形式，这类区块链不允许出现链分叉。</a:t>
                </a:r>
                <a:endParaRPr lang="en-US" altLang="zh-CN" sz="2400" dirty="0"/>
              </a:p>
              <a:p>
                <a:pPr marL="0" indent="0">
                  <a:spcBef>
                    <a:spcPts val="600"/>
                  </a:spcBef>
                  <a:spcAft>
                    <a:spcPts val="600"/>
                  </a:spcAft>
                  <a:buNone/>
                </a:pPr>
                <a:endParaRPr lang="en-US" altLang="zh-CN" sz="2400" dirty="0"/>
              </a:p>
              <a:p>
                <a:pPr>
                  <a:spcBef>
                    <a:spcPts val="600"/>
                  </a:spcBef>
                  <a:spcAft>
                    <a:spcPts val="600"/>
                  </a:spcAft>
                </a:pPr>
                <a:r>
                  <a:rPr lang="zh-CN" altLang="en-US" dirty="0"/>
                  <a:t>基于工作量证明的共识算法</a:t>
                </a:r>
                <a:endParaRPr lang="en-US" altLang="zh-CN" dirty="0"/>
              </a:p>
              <a:p>
                <a:pPr lvl="1">
                  <a:spcBef>
                    <a:spcPts val="600"/>
                  </a:spcBef>
                  <a:spcAft>
                    <a:spcPts val="600"/>
                  </a:spcAft>
                </a:pPr>
                <a:r>
                  <a:rPr lang="zh-CN" altLang="en-US" dirty="0"/>
                  <a:t>工作量证明</a:t>
                </a:r>
                <a:endParaRPr lang="en-US" altLang="zh-CN" dirty="0"/>
              </a:p>
              <a:p>
                <a:pPr lvl="2">
                  <a:spcBef>
                    <a:spcPts val="600"/>
                  </a:spcBef>
                  <a:spcAft>
                    <a:spcPts val="600"/>
                  </a:spcAft>
                </a:pPr>
                <a:r>
                  <a:rPr lang="zh-CN" altLang="en-US" dirty="0">
                    <a:solidFill>
                      <a:schemeClr val="tx1"/>
                    </a:solidFill>
                  </a:rPr>
                  <a:t>工作量证明：利用算力解决一个数学难题</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节点获得出块权限之后，立即生成区块广播到网络。当区块获得</a:t>
                </a:r>
                <a:r>
                  <a:rPr lang="en-US" altLang="zh-CN" dirty="0">
                    <a:solidFill>
                      <a:schemeClr val="tx1"/>
                    </a:solidFill>
                  </a:rPr>
                  <a:t>6</a:t>
                </a:r>
                <a:r>
                  <a:rPr lang="zh-CN" altLang="en-US" dirty="0">
                    <a:solidFill>
                      <a:schemeClr val="tx1"/>
                    </a:solidFill>
                  </a:rPr>
                  <a:t>个后续区块的支持后将被确认，获得系统奖励。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1800" dirty="0">
                    <a:effectLst/>
                    <a:latin typeface="宋体" panose="02010600030101010101" pitchFamily="2" charset="-122"/>
                    <a:cs typeface="Times New Roman" panose="02020603050405020304" pitchFamily="18" charset="0"/>
                  </a:rPr>
                  <a:t> </a:t>
                </a:r>
                <a:r>
                  <a:rPr lang="en-US" altLang="zh-CN" dirty="0" err="1">
                    <a:solidFill>
                      <a:schemeClr val="tx1"/>
                    </a:solidFill>
                  </a:rPr>
                  <a:t>Ethash</a:t>
                </a:r>
                <a:r>
                  <a:rPr lang="zh-CN" altLang="en-US" dirty="0">
                    <a:solidFill>
                      <a:schemeClr val="tx1"/>
                    </a:solidFill>
                  </a:rPr>
                  <a:t>（</a:t>
                </a:r>
                <a:r>
                  <a:rPr lang="zh-CN" altLang="en-US" sz="2000" dirty="0">
                    <a:solidFill>
                      <a:schemeClr val="tx1"/>
                    </a:solidFill>
                  </a:rPr>
                  <a:t>以太坊）、</a:t>
                </a:r>
                <a:r>
                  <a:rPr lang="en-US" altLang="zh-CN" sz="2000" dirty="0">
                    <a:solidFill>
                      <a:schemeClr val="tx1"/>
                    </a:solidFill>
                  </a:rPr>
                  <a:t>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912812"/>
                <a:ext cx="8865107" cy="5786438"/>
              </a:xfrm>
              <a:blipFill>
                <a:blip r:embed="rId3"/>
                <a:stretch>
                  <a:fillRect l="-1168" t="-843" r="-412" b="-1054"/>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7221" y="1668933"/>
            <a:ext cx="3416779" cy="1978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pPr>
                <a:r>
                  <a:rPr lang="zh-CN" altLang="en-US" dirty="0"/>
                  <a:t>基于权益证明的共识算法</a:t>
                </a:r>
                <a:endParaRPr lang="en-US" altLang="zh-CN" dirty="0"/>
              </a:p>
              <a:p>
                <a:pPr lvl="1">
                  <a:spcBef>
                    <a:spcPts val="600"/>
                  </a:spcBef>
                  <a:spcAft>
                    <a:spcPts val="600"/>
                  </a:spcAft>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0854"/>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4028742"/>
            <a:ext cx="3822576" cy="22133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Snow White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pPr>
            <a:r>
              <a:rPr lang="zh-CN" altLang="en-US" dirty="0"/>
              <a:t>混合区块链共识算法分类</a:t>
            </a:r>
            <a:endParaRPr lang="en-US" altLang="zh-CN" dirty="0"/>
          </a:p>
          <a:p>
            <a:pPr>
              <a:spcBef>
                <a:spcPts val="600"/>
              </a:spcBef>
              <a:spcAft>
                <a:spcPts val="600"/>
              </a:spcAft>
              <a:buFont typeface="Wingdings" panose="05000000000000000000" pitchFamily="2" charset="2"/>
              <a:buChar char="Ø"/>
            </a:pPr>
            <a:r>
              <a:rPr lang="zh-CN" altLang="en-US" sz="2400" dirty="0">
                <a:solidFill>
                  <a:srgbClr val="0000CC"/>
                </a:solidFill>
              </a:rPr>
              <a:t>单一委员会区块链共识算法</a:t>
            </a:r>
            <a:endParaRPr lang="en-US" altLang="zh-CN" sz="2400" dirty="0">
              <a:solidFill>
                <a:srgbClr val="0000CC"/>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多委员会区块链共识算法</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0</TotalTime>
  <Words>3131</Words>
  <Application>Microsoft Office PowerPoint</Application>
  <PresentationFormat>全屏显示(4:3)</PresentationFormat>
  <Paragraphs>333</Paragraphs>
  <Slides>34</Slides>
  <Notes>29</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651</cp:revision>
  <cp:lastPrinted>1999-08-18T07:16:46Z</cp:lastPrinted>
  <dcterms:created xsi:type="dcterms:W3CDTF">2005-12-02T00:50:21Z</dcterms:created>
  <dcterms:modified xsi:type="dcterms:W3CDTF">2022-02-15T12:41:50Z</dcterms:modified>
</cp:coreProperties>
</file>