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0"/>
  </p:notesMasterIdLst>
  <p:handoutMasterIdLst>
    <p:handoutMasterId r:id="rId31"/>
  </p:handoutMasterIdLst>
  <p:sldIdLst>
    <p:sldId id="427" r:id="rId2"/>
    <p:sldId id="400" r:id="rId3"/>
    <p:sldId id="519" r:id="rId4"/>
    <p:sldId id="536" r:id="rId5"/>
    <p:sldId id="520" r:id="rId6"/>
    <p:sldId id="528" r:id="rId7"/>
    <p:sldId id="529" r:id="rId8"/>
    <p:sldId id="530" r:id="rId9"/>
    <p:sldId id="555" r:id="rId10"/>
    <p:sldId id="556" r:id="rId11"/>
    <p:sldId id="557" r:id="rId12"/>
    <p:sldId id="558" r:id="rId13"/>
    <p:sldId id="538" r:id="rId14"/>
    <p:sldId id="539" r:id="rId15"/>
    <p:sldId id="540" r:id="rId16"/>
    <p:sldId id="559" r:id="rId17"/>
    <p:sldId id="542" r:id="rId18"/>
    <p:sldId id="544" r:id="rId19"/>
    <p:sldId id="553" r:id="rId20"/>
    <p:sldId id="545" r:id="rId21"/>
    <p:sldId id="549" r:id="rId22"/>
    <p:sldId id="546" r:id="rId23"/>
    <p:sldId id="561" r:id="rId24"/>
    <p:sldId id="560" r:id="rId25"/>
    <p:sldId id="550" r:id="rId26"/>
    <p:sldId id="548" r:id="rId27"/>
    <p:sldId id="551" r:id="rId28"/>
    <p:sldId id="552" r:id="rId29"/>
  </p:sldIdLst>
  <p:sldSz cx="9144000" cy="6858000" type="screen4x3"/>
  <p:notesSz cx="6858000" cy="9144000"/>
  <p:defaultTextStyle>
    <a:defPPr>
      <a:defRPr lang="zh-CN"/>
    </a:defPPr>
    <a:lvl1pPr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1pPr>
    <a:lvl2pPr marL="4572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2pPr>
    <a:lvl3pPr marL="9144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3pPr>
    <a:lvl4pPr marL="13716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4pPr>
    <a:lvl5pPr marL="18288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5pPr>
    <a:lvl6pPr marL="22860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6pPr>
    <a:lvl7pPr marL="27432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7pPr>
    <a:lvl8pPr marL="32004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8pPr>
    <a:lvl9pPr marL="36576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5F5F5F"/>
    <a:srgbClr val="B2B2B2"/>
    <a:srgbClr val="808080"/>
    <a:srgbClr val="000066"/>
    <a:srgbClr val="000099"/>
    <a:srgbClr val="CCCCFF"/>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54" autoAdjust="0"/>
    <p:restoredTop sz="82849" autoAdjust="0"/>
  </p:normalViewPr>
  <p:slideViewPr>
    <p:cSldViewPr>
      <p:cViewPr varScale="1">
        <p:scale>
          <a:sx n="107" d="100"/>
          <a:sy n="107" d="100"/>
        </p:scale>
        <p:origin x="822"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25" d="100"/>
          <a:sy n="125" d="100"/>
        </p:scale>
        <p:origin x="-1092" y="284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eaLnBrk="0" hangingPunct="0">
              <a:defRPr sz="1200" b="0">
                <a:solidFill>
                  <a:schemeClr val="tx1"/>
                </a:solidFill>
                <a:effectLst/>
                <a:latin typeface="Times New Roman" pitchFamily="18" charset="0"/>
                <a:ea typeface="宋体" pitchFamily="2" charset="-122"/>
              </a:defRPr>
            </a:lvl1pPr>
          </a:lstStyle>
          <a:p>
            <a:pPr>
              <a:defRPr/>
            </a:pPr>
            <a:endParaRPr lang="en-US" altLang="zh-CN"/>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eaLnBrk="0" hangingPunct="0">
              <a:defRPr sz="1000" b="0" i="1">
                <a:solidFill>
                  <a:schemeClr val="tx1"/>
                </a:solidFill>
                <a:effectLst/>
                <a:latin typeface="Times New Roman" pitchFamily="18" charset="0"/>
                <a:ea typeface="宋体" pitchFamily="2" charset="-122"/>
              </a:defRPr>
            </a:lvl1pPr>
          </a:lstStyle>
          <a:p>
            <a:pPr>
              <a:defRPr/>
            </a:pPr>
            <a:endParaRPr lang="ja-JP" altLang="en-US"/>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b="0" i="1">
                <a:solidFill>
                  <a:schemeClr val="tx1"/>
                </a:solidFill>
                <a:latin typeface="Times New Roman" panose="02020603050405020304" pitchFamily="18" charset="0"/>
                <a:ea typeface="宋体" panose="02010600030101010101" pitchFamily="2" charset="-122"/>
              </a:defRPr>
            </a:lvl1pPr>
          </a:lstStyle>
          <a:p>
            <a:pPr>
              <a:defRPr/>
            </a:pPr>
            <a:fld id="{21D6D9ED-F368-4973-80D2-E5E0D2005413}"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b="0" i="1">
                <a:solidFill>
                  <a:schemeClr val="tx1"/>
                </a:solidFill>
                <a:latin typeface="Times New Roman" panose="02020603050405020304" pitchFamily="18" charset="0"/>
                <a:ea typeface="宋体" panose="02010600030101010101" pitchFamily="2" charset="-122"/>
              </a:defRPr>
            </a:lvl1pPr>
          </a:lstStyle>
          <a:p>
            <a:pPr>
              <a:defRPr/>
            </a:pPr>
            <a:fld id="{B61DB1D2-D296-4499-8DA4-0E279C839B8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50938" y="692150"/>
            <a:ext cx="4556125" cy="3416300"/>
          </a:xfrm>
          <a:ln/>
        </p:spPr>
      </p:sp>
      <p:sp>
        <p:nvSpPr>
          <p:cNvPr id="61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61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b="1">
                <a:solidFill>
                  <a:schemeClr val="bg1"/>
                </a:solidFill>
                <a:latin typeface="Arial Narrow" panose="020B0606020202030204" pitchFamily="34" charset="0"/>
                <a:ea typeface="黑体" panose="02010609060101010101" pitchFamily="49" charset="-122"/>
              </a:defRPr>
            </a:lvl1pPr>
            <a:lvl2pPr marL="742950" indent="-285750">
              <a:defRPr kumimoji="1" sz="4400" b="1">
                <a:solidFill>
                  <a:schemeClr val="bg1"/>
                </a:solidFill>
                <a:latin typeface="Arial Narrow" panose="020B0606020202030204" pitchFamily="34" charset="0"/>
                <a:ea typeface="黑体" panose="02010609060101010101" pitchFamily="49" charset="-122"/>
              </a:defRPr>
            </a:lvl2pPr>
            <a:lvl3pPr marL="1143000" indent="-228600">
              <a:defRPr kumimoji="1" sz="4400" b="1">
                <a:solidFill>
                  <a:schemeClr val="bg1"/>
                </a:solidFill>
                <a:latin typeface="Arial Narrow" panose="020B0606020202030204" pitchFamily="34" charset="0"/>
                <a:ea typeface="黑体" panose="02010609060101010101" pitchFamily="49" charset="-122"/>
              </a:defRPr>
            </a:lvl3pPr>
            <a:lvl4pPr marL="1600200" indent="-228600">
              <a:defRPr kumimoji="1" sz="4400" b="1">
                <a:solidFill>
                  <a:schemeClr val="bg1"/>
                </a:solidFill>
                <a:latin typeface="Arial Narrow" panose="020B0606020202030204" pitchFamily="34" charset="0"/>
                <a:ea typeface="黑体" panose="02010609060101010101" pitchFamily="49" charset="-122"/>
              </a:defRPr>
            </a:lvl4pPr>
            <a:lvl5pPr marL="2057400" indent="-228600">
              <a:defRPr kumimoji="1" sz="4400" b="1">
                <a:solidFill>
                  <a:schemeClr val="bg1"/>
                </a:solidFill>
                <a:latin typeface="Arial Narrow" panose="020B0606020202030204" pitchFamily="34" charset="0"/>
                <a:ea typeface="黑体" panose="02010609060101010101" pitchFamily="49" charset="-122"/>
              </a:defRPr>
            </a:lvl5pPr>
            <a:lvl6pPr marL="25146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6pPr>
            <a:lvl7pPr marL="29718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7pPr>
            <a:lvl8pPr marL="34290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8pPr>
            <a:lvl9pPr marL="38862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9pPr>
          </a:lstStyle>
          <a:p>
            <a:fld id="{0CCCC3C6-C735-4487-843E-0400C6D9E016}" type="slidenum">
              <a:rPr lang="en-US" altLang="zh-CN" sz="1000" b="0" smtClean="0">
                <a:solidFill>
                  <a:schemeClr val="tx1"/>
                </a:solidFill>
                <a:latin typeface="Times New Roman" panose="02020603050405020304" pitchFamily="18" charset="0"/>
                <a:ea typeface="宋体" panose="02010600030101010101" pitchFamily="2" charset="-122"/>
              </a:rPr>
              <a:pPr/>
              <a:t>1</a:t>
            </a:fld>
            <a:endParaRPr lang="en-US" altLang="zh-CN" sz="1000" b="0">
              <a:solidFill>
                <a:schemeClr val="tx1"/>
              </a:solidFill>
              <a:latin typeface="Times New Roman" panose="02020603050405020304" pitchFamily="18"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12</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2662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1150938" y="692150"/>
            <a:ext cx="4556125" cy="3416300"/>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6E2D877-1A63-4CFD-B17C-92C009BFFF3A}" type="slidenum">
              <a:rPr lang="en-US" altLang="zh-CN" sz="1000" smtClean="0">
                <a:latin typeface="Times New Roman" panose="02020603050405020304" pitchFamily="18" charset="0"/>
              </a:rPr>
              <a:pPr>
                <a:spcBef>
                  <a:spcPct val="0"/>
                </a:spcBef>
              </a:pPr>
              <a:t>13</a:t>
            </a:fld>
            <a:endParaRPr lang="en-US" altLang="zh-CN" sz="100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1150938" y="692150"/>
            <a:ext cx="4556125" cy="3416300"/>
          </a:xfrm>
          <a:ln/>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4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752C7C2-10FF-46F8-A3AB-9F73CF8BB139}" type="slidenum">
              <a:rPr lang="en-US" altLang="zh-CN" sz="1000" smtClean="0">
                <a:latin typeface="Times New Roman" panose="02020603050405020304" pitchFamily="18" charset="0"/>
              </a:rPr>
              <a:pPr>
                <a:spcBef>
                  <a:spcPct val="0"/>
                </a:spcBef>
              </a:pPr>
              <a:t>14</a:t>
            </a:fld>
            <a:endParaRPr lang="en-US" altLang="zh-CN" sz="100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15</a:t>
            </a:fld>
            <a:endParaRPr lang="en-US" altLang="zh-CN" sz="100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16</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2902410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17</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930834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20</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429318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21</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715775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22</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54992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23</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861898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xfrm>
            <a:off x="1150938" y="692150"/>
            <a:ext cx="4556125" cy="3416300"/>
          </a:xfrm>
          <a:ln/>
        </p:spPr>
      </p:sp>
      <p:sp>
        <p:nvSpPr>
          <p:cNvPr id="92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92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133B704-49DF-40BB-BC44-A375D463A517}" type="slidenum">
              <a:rPr lang="en-US" altLang="zh-CN" sz="1000" smtClean="0">
                <a:latin typeface="Times New Roman" panose="02020603050405020304" pitchFamily="18" charset="0"/>
              </a:rPr>
              <a:pPr>
                <a:spcBef>
                  <a:spcPct val="0"/>
                </a:spcBef>
              </a:pPr>
              <a:t>3</a:t>
            </a:fld>
            <a:endParaRPr lang="en-US" altLang="zh-CN" sz="100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24</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939686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25</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897101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26</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198611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27</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578961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1150938" y="692150"/>
            <a:ext cx="4556125" cy="3416300"/>
          </a:xfrm>
          <a:ln/>
        </p:spPr>
      </p:sp>
      <p:sp>
        <p:nvSpPr>
          <p:cNvPr id="12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22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8EBB749-A393-4CC2-AB33-92BAEDDE84AC}" type="slidenum">
              <a:rPr lang="en-US" altLang="zh-CN" sz="1000" smtClean="0">
                <a:latin typeface="Times New Roman" panose="02020603050405020304" pitchFamily="18" charset="0"/>
              </a:rPr>
              <a:pPr>
                <a:spcBef>
                  <a:spcPct val="0"/>
                </a:spcBef>
              </a:pPr>
              <a:t>5</a:t>
            </a:fld>
            <a:endParaRPr lang="en-US" altLang="zh-CN" sz="10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1150938" y="692150"/>
            <a:ext cx="4556125" cy="3416300"/>
          </a:xfrm>
          <a:ln/>
        </p:spPr>
      </p:sp>
      <p:sp>
        <p:nvSpPr>
          <p:cNvPr id="143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43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0B5D31D-DAC2-47D1-A5A2-3F2F12B4BEB7}" type="slidenum">
              <a:rPr lang="en-US" altLang="zh-CN" sz="1000" smtClean="0">
                <a:latin typeface="Times New Roman" panose="02020603050405020304" pitchFamily="18" charset="0"/>
              </a:rPr>
              <a:pPr>
                <a:spcBef>
                  <a:spcPct val="0"/>
                </a:spcBef>
              </a:pPr>
              <a:t>6</a:t>
            </a:fld>
            <a:endParaRPr lang="en-US" altLang="zh-CN" sz="100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xfrm>
            <a:off x="1150938" y="692150"/>
            <a:ext cx="4556125" cy="3416300"/>
          </a:xfrm>
          <a:ln/>
        </p:spPr>
      </p:sp>
      <p:sp>
        <p:nvSpPr>
          <p:cNvPr id="163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63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773DA0A-FD95-4868-805C-482C6280E915}" type="slidenum">
              <a:rPr lang="en-US" altLang="zh-CN" sz="1000" smtClean="0">
                <a:latin typeface="Times New Roman" panose="02020603050405020304" pitchFamily="18" charset="0"/>
              </a:rPr>
              <a:pPr>
                <a:spcBef>
                  <a:spcPct val="0"/>
                </a:spcBef>
              </a:pPr>
              <a:t>7</a:t>
            </a:fld>
            <a:endParaRPr lang="en-US" altLang="zh-CN" sz="100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8</a:t>
            </a:fld>
            <a:endParaRPr lang="en-US" altLang="zh-CN" sz="100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9</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369653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10</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2161208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11</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9833150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浅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 y="573088"/>
            <a:ext cx="9115425" cy="6278562"/>
          </a:xfrm>
          <a:prstGeom prst="rect">
            <a:avLst/>
          </a:prstGeom>
          <a:solidFill>
            <a:schemeClr val="tx2"/>
          </a:solidFill>
          <a:ln w="9525">
            <a:solidFill>
              <a:srgbClr val="B2B2B2"/>
            </a:solidFill>
            <a:miter lim="800000"/>
            <a:headEnd/>
            <a:tailEnd/>
          </a:ln>
        </p:spPr>
      </p:pic>
      <p:pic>
        <p:nvPicPr>
          <p:cNvPr id="5" name="图片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13513" y="0"/>
            <a:ext cx="24685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7" name="Rectangle 5"/>
          <p:cNvSpPr>
            <a:spLocks noGrp="1" noChangeArrowheads="1"/>
          </p:cNvSpPr>
          <p:nvPr>
            <p:ph type="ctrTitle"/>
          </p:nvPr>
        </p:nvSpPr>
        <p:spPr>
          <a:xfrm>
            <a:off x="457200" y="1828800"/>
            <a:ext cx="8305800" cy="736600"/>
          </a:xfrm>
          <a:ln>
            <a:noFill/>
          </a:ln>
        </p:spPr>
        <p:txBody>
          <a:bodyPr wrap="square" lIns="91440" rIns="91440" anchor="b"/>
          <a:lstStyle>
            <a:lvl1pPr algn="ctr">
              <a:defRPr kumimoji="1" sz="4400">
                <a:latin typeface="Arial Narrow" pitchFamily="34" charset="0"/>
              </a:defRPr>
            </a:lvl1pPr>
          </a:lstStyle>
          <a:p>
            <a:r>
              <a:rPr lang="zh-CN" altLang="en-US"/>
              <a:t>单击此处编辑母版标题样式</a:t>
            </a:r>
          </a:p>
        </p:txBody>
      </p:sp>
      <p:sp>
        <p:nvSpPr>
          <p:cNvPr id="79878" name="Rectangle 6"/>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6" name="Rectangle 7"/>
          <p:cNvSpPr>
            <a:spLocks noGrp="1" noChangeArrowheads="1"/>
          </p:cNvSpPr>
          <p:nvPr>
            <p:ph type="dt" sz="half" idx="10"/>
          </p:nvPr>
        </p:nvSpPr>
        <p:spPr>
          <a:xfrm>
            <a:off x="990600" y="6248400"/>
            <a:ext cx="1905000" cy="457200"/>
          </a:xfrm>
        </p:spPr>
        <p:txBody>
          <a:bodyPr anchor="b"/>
          <a:lstStyle>
            <a:lvl1pPr>
              <a:defRPr kumimoji="0">
                <a:solidFill>
                  <a:schemeClr val="bg2"/>
                </a:solidFill>
                <a:latin typeface="Tahoma" pitchFamily="34" charset="0"/>
              </a:defRPr>
            </a:lvl1pPr>
          </a:lstStyle>
          <a:p>
            <a:pPr>
              <a:defRPr/>
            </a:pPr>
            <a:endParaRPr lang="en-US" altLang="zh-CN"/>
          </a:p>
        </p:txBody>
      </p:sp>
      <p:sp>
        <p:nvSpPr>
          <p:cNvPr id="7" name="Rectangle 8"/>
          <p:cNvSpPr>
            <a:spLocks noGrp="1" noChangeArrowheads="1"/>
          </p:cNvSpPr>
          <p:nvPr>
            <p:ph type="ftr" sz="quarter" idx="11"/>
          </p:nvPr>
        </p:nvSpPr>
        <p:spPr>
          <a:xfrm>
            <a:off x="3429000" y="6248400"/>
            <a:ext cx="2895600" cy="457200"/>
          </a:xfrm>
        </p:spPr>
        <p:txBody>
          <a:bodyPr anchor="b"/>
          <a:lstStyle>
            <a:lvl1pPr>
              <a:defRPr kumimoji="0">
                <a:solidFill>
                  <a:schemeClr val="bg2"/>
                </a:solidFill>
                <a:latin typeface="Tahoma" pitchFamily="34" charset="0"/>
              </a:defRPr>
            </a:lvl1pPr>
          </a:lstStyle>
          <a:p>
            <a:pPr>
              <a:defRPr/>
            </a:pPr>
            <a:endParaRPr lang="en-US" altLang="zh-CN"/>
          </a:p>
        </p:txBody>
      </p:sp>
      <p:sp>
        <p:nvSpPr>
          <p:cNvPr id="8" name="Rectangle 9"/>
          <p:cNvSpPr>
            <a:spLocks noGrp="1" noChangeArrowheads="1"/>
          </p:cNvSpPr>
          <p:nvPr>
            <p:ph type="sldNum" sz="quarter" idx="12"/>
          </p:nvPr>
        </p:nvSpPr>
        <p:spPr>
          <a:xfrm>
            <a:off x="6858000" y="6248400"/>
            <a:ext cx="1905000" cy="457200"/>
          </a:xfrm>
        </p:spPr>
        <p:txBody>
          <a:bodyPr anchor="b"/>
          <a:lstStyle>
            <a:lvl1pPr>
              <a:defRPr kumimoji="0">
                <a:solidFill>
                  <a:schemeClr val="bg2"/>
                </a:solidFill>
                <a:latin typeface="Tahoma" panose="020B0604030504040204" pitchFamily="34" charset="0"/>
              </a:defRPr>
            </a:lvl1pPr>
          </a:lstStyle>
          <a:p>
            <a:pPr>
              <a:defRPr/>
            </a:pPr>
            <a:fld id="{96661260-BAD6-4C7A-B51E-2D81A201088B}" type="slidenum">
              <a:rPr lang="en-US" altLang="zh-CN"/>
              <a:pPr>
                <a:defRPr/>
              </a:pPr>
              <a:t>‹#›</a:t>
            </a:fld>
            <a:endParaRPr lang="en-US" altLang="zh-CN"/>
          </a:p>
        </p:txBody>
      </p:sp>
    </p:spTree>
    <p:extLst>
      <p:ext uri="{BB962C8B-B14F-4D97-AF65-F5344CB8AC3E}">
        <p14:creationId xmlns:p14="http://schemas.microsoft.com/office/powerpoint/2010/main" val="247786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58534D34-3E2B-433D-A2AF-A0B1BF357C84}" type="slidenum">
              <a:rPr lang="en-US" altLang="zh-CN"/>
              <a:pPr>
                <a:defRPr/>
              </a:pPr>
              <a:t>‹#›</a:t>
            </a:fld>
            <a:endParaRPr lang="en-US" altLang="zh-CN"/>
          </a:p>
        </p:txBody>
      </p:sp>
    </p:spTree>
    <p:extLst>
      <p:ext uri="{BB962C8B-B14F-4D97-AF65-F5344CB8AC3E}">
        <p14:creationId xmlns:p14="http://schemas.microsoft.com/office/powerpoint/2010/main" val="161842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43650" y="539750"/>
            <a:ext cx="2114550" cy="5549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39750"/>
            <a:ext cx="6191250" cy="5549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0C27F16C-5773-4170-9FC6-05285B57A838}" type="slidenum">
              <a:rPr lang="en-US" altLang="zh-CN"/>
              <a:pPr>
                <a:defRPr/>
              </a:pPr>
              <a:t>‹#›</a:t>
            </a:fld>
            <a:endParaRPr lang="en-US" altLang="zh-CN"/>
          </a:p>
        </p:txBody>
      </p:sp>
    </p:spTree>
    <p:extLst>
      <p:ext uri="{BB962C8B-B14F-4D97-AF65-F5344CB8AC3E}">
        <p14:creationId xmlns:p14="http://schemas.microsoft.com/office/powerpoint/2010/main" val="3967053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539750"/>
            <a:ext cx="4851400" cy="528638"/>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746250"/>
            <a:ext cx="38100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46250"/>
            <a:ext cx="38100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ED051085-F99B-49C2-A084-E942FB243A03}" type="slidenum">
              <a:rPr lang="en-US" altLang="zh-CN"/>
              <a:pPr>
                <a:defRPr/>
              </a:pPr>
              <a:t>‹#›</a:t>
            </a:fld>
            <a:endParaRPr lang="en-US" altLang="zh-CN"/>
          </a:p>
        </p:txBody>
      </p:sp>
    </p:spTree>
    <p:extLst>
      <p:ext uri="{BB962C8B-B14F-4D97-AF65-F5344CB8AC3E}">
        <p14:creationId xmlns:p14="http://schemas.microsoft.com/office/powerpoint/2010/main" val="1971381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539750"/>
            <a:ext cx="4851400" cy="528638"/>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746250"/>
            <a:ext cx="38100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462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941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9"/>
          <p:cNvSpPr>
            <a:spLocks noGrp="1" noChangeArrowheads="1"/>
          </p:cNvSpPr>
          <p:nvPr>
            <p:ph type="sldNum" sz="quarter" idx="12"/>
          </p:nvPr>
        </p:nvSpPr>
        <p:spPr>
          <a:ln/>
        </p:spPr>
        <p:txBody>
          <a:bodyPr/>
          <a:lstStyle>
            <a:lvl1pPr>
              <a:defRPr/>
            </a:lvl1pPr>
          </a:lstStyle>
          <a:p>
            <a:pPr>
              <a:defRPr/>
            </a:pPr>
            <a:fld id="{716821ED-0249-4AEE-94BB-C4658FDE27AD}" type="slidenum">
              <a:rPr lang="en-US" altLang="zh-CN"/>
              <a:pPr>
                <a:defRPr/>
              </a:pPr>
              <a:t>‹#›</a:t>
            </a:fld>
            <a:endParaRPr lang="en-US" altLang="zh-CN"/>
          </a:p>
        </p:txBody>
      </p:sp>
    </p:spTree>
    <p:extLst>
      <p:ext uri="{BB962C8B-B14F-4D97-AF65-F5344CB8AC3E}">
        <p14:creationId xmlns:p14="http://schemas.microsoft.com/office/powerpoint/2010/main" val="2841180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539750"/>
            <a:ext cx="4851400" cy="528638"/>
          </a:xfrm>
        </p:spPr>
        <p:txBody>
          <a:bodyPr/>
          <a:lstStyle/>
          <a:p>
            <a:r>
              <a:rPr lang="zh-CN" altLang="en-US"/>
              <a:t>单击此处编辑母版标题样式</a:t>
            </a:r>
          </a:p>
        </p:txBody>
      </p:sp>
      <p:sp>
        <p:nvSpPr>
          <p:cNvPr id="3" name="内容占位符 2"/>
          <p:cNvSpPr>
            <a:spLocks noGrp="1"/>
          </p:cNvSpPr>
          <p:nvPr>
            <p:ph sz="quarter" idx="1"/>
          </p:nvPr>
        </p:nvSpPr>
        <p:spPr>
          <a:xfrm>
            <a:off x="685800" y="17462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462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5800" y="39941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941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116474E1-97DF-4ACC-8E4B-A59EB20DAB60}" type="slidenum">
              <a:rPr lang="en-US" altLang="zh-CN"/>
              <a:pPr>
                <a:defRPr/>
              </a:pPr>
              <a:t>‹#›</a:t>
            </a:fld>
            <a:endParaRPr lang="en-US" altLang="zh-CN"/>
          </a:p>
        </p:txBody>
      </p:sp>
    </p:spTree>
    <p:extLst>
      <p:ext uri="{BB962C8B-B14F-4D97-AF65-F5344CB8AC3E}">
        <p14:creationId xmlns:p14="http://schemas.microsoft.com/office/powerpoint/2010/main" val="3088238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4E3568F1-69EC-4044-8323-C77F63F88593}" type="slidenum">
              <a:rPr lang="en-US" altLang="zh-CN"/>
              <a:pPr>
                <a:defRPr/>
              </a:pPr>
              <a:t>‹#›</a:t>
            </a:fld>
            <a:endParaRPr lang="en-US" altLang="zh-CN"/>
          </a:p>
        </p:txBody>
      </p:sp>
    </p:spTree>
    <p:extLst>
      <p:ext uri="{BB962C8B-B14F-4D97-AF65-F5344CB8AC3E}">
        <p14:creationId xmlns:p14="http://schemas.microsoft.com/office/powerpoint/2010/main" val="31475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DF05CA94-1594-49AD-AAC6-A8E860E24D39}" type="slidenum">
              <a:rPr lang="en-US" altLang="zh-CN"/>
              <a:pPr>
                <a:defRPr/>
              </a:pPr>
              <a:t>‹#›</a:t>
            </a:fld>
            <a:endParaRPr lang="en-US" altLang="zh-CN"/>
          </a:p>
        </p:txBody>
      </p:sp>
    </p:spTree>
    <p:extLst>
      <p:ext uri="{BB962C8B-B14F-4D97-AF65-F5344CB8AC3E}">
        <p14:creationId xmlns:p14="http://schemas.microsoft.com/office/powerpoint/2010/main" val="2441144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74625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4625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43C55D75-D948-4782-AB49-0303EE4B27B9}" type="slidenum">
              <a:rPr lang="en-US" altLang="zh-CN"/>
              <a:pPr>
                <a:defRPr/>
              </a:pPr>
              <a:t>‹#›</a:t>
            </a:fld>
            <a:endParaRPr lang="en-US" altLang="zh-CN"/>
          </a:p>
        </p:txBody>
      </p:sp>
    </p:spTree>
    <p:extLst>
      <p:ext uri="{BB962C8B-B14F-4D97-AF65-F5344CB8AC3E}">
        <p14:creationId xmlns:p14="http://schemas.microsoft.com/office/powerpoint/2010/main" val="1160875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AF929069-F25E-4FE1-A5B4-FFC0AE3E50E5}" type="slidenum">
              <a:rPr lang="en-US" altLang="zh-CN"/>
              <a:pPr>
                <a:defRPr/>
              </a:pPr>
              <a:t>‹#›</a:t>
            </a:fld>
            <a:endParaRPr lang="en-US" altLang="zh-CN"/>
          </a:p>
        </p:txBody>
      </p:sp>
    </p:spTree>
    <p:extLst>
      <p:ext uri="{BB962C8B-B14F-4D97-AF65-F5344CB8AC3E}">
        <p14:creationId xmlns:p14="http://schemas.microsoft.com/office/powerpoint/2010/main" val="140452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a:ln/>
        </p:spPr>
        <p:txBody>
          <a:bodyPr/>
          <a:lstStyle>
            <a:lvl1pPr>
              <a:defRPr/>
            </a:lvl1pPr>
          </a:lstStyle>
          <a:p>
            <a:pPr>
              <a:defRPr/>
            </a:pPr>
            <a:fld id="{D00F2BE0-EFCF-4F33-9148-643719399465}" type="slidenum">
              <a:rPr lang="en-US" altLang="zh-CN"/>
              <a:pPr>
                <a:defRPr/>
              </a:pPr>
              <a:t>‹#›</a:t>
            </a:fld>
            <a:endParaRPr lang="en-US" altLang="zh-CN"/>
          </a:p>
        </p:txBody>
      </p:sp>
    </p:spTree>
    <p:extLst>
      <p:ext uri="{BB962C8B-B14F-4D97-AF65-F5344CB8AC3E}">
        <p14:creationId xmlns:p14="http://schemas.microsoft.com/office/powerpoint/2010/main" val="207910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a:ln/>
        </p:spPr>
        <p:txBody>
          <a:bodyPr/>
          <a:lstStyle>
            <a:lvl1pPr>
              <a:defRPr/>
            </a:lvl1pPr>
          </a:lstStyle>
          <a:p>
            <a:pPr>
              <a:defRPr/>
            </a:pPr>
            <a:fld id="{49475F4A-78C6-4BD7-81ED-048297716A12}" type="slidenum">
              <a:rPr lang="en-US" altLang="zh-CN"/>
              <a:pPr>
                <a:defRPr/>
              </a:pPr>
              <a:t>‹#›</a:t>
            </a:fld>
            <a:endParaRPr lang="en-US" altLang="zh-CN"/>
          </a:p>
        </p:txBody>
      </p:sp>
    </p:spTree>
    <p:extLst>
      <p:ext uri="{BB962C8B-B14F-4D97-AF65-F5344CB8AC3E}">
        <p14:creationId xmlns:p14="http://schemas.microsoft.com/office/powerpoint/2010/main" val="107941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3AD1CB23-FA98-44B0-B506-0F6969E63703}" type="slidenum">
              <a:rPr lang="en-US" altLang="zh-CN"/>
              <a:pPr>
                <a:defRPr/>
              </a:pPr>
              <a:t>‹#›</a:t>
            </a:fld>
            <a:endParaRPr lang="en-US" altLang="zh-CN"/>
          </a:p>
        </p:txBody>
      </p:sp>
    </p:spTree>
    <p:extLst>
      <p:ext uri="{BB962C8B-B14F-4D97-AF65-F5344CB8AC3E}">
        <p14:creationId xmlns:p14="http://schemas.microsoft.com/office/powerpoint/2010/main" val="387630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D5CEB39F-4581-4BD2-87AF-501641D25E49}" type="slidenum">
              <a:rPr lang="en-US" altLang="zh-CN"/>
              <a:pPr>
                <a:defRPr/>
              </a:pPr>
              <a:t>‹#›</a:t>
            </a:fld>
            <a:endParaRPr lang="en-US" altLang="zh-CN"/>
          </a:p>
        </p:txBody>
      </p:sp>
    </p:spTree>
    <p:extLst>
      <p:ext uri="{BB962C8B-B14F-4D97-AF65-F5344CB8AC3E}">
        <p14:creationId xmlns:p14="http://schemas.microsoft.com/office/powerpoint/2010/main" val="4035558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浅图"/>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75" y="549275"/>
            <a:ext cx="9115425" cy="6302375"/>
          </a:xfrm>
          <a:prstGeom prst="rect">
            <a:avLst/>
          </a:prstGeom>
          <a:solidFill>
            <a:schemeClr val="accent1"/>
          </a:solidFill>
          <a:ln w="9525">
            <a:solidFill>
              <a:srgbClr val="B2B2B2"/>
            </a:solidFill>
            <a:miter lim="800000"/>
            <a:headEnd/>
            <a:tailEnd/>
          </a:ln>
        </p:spPr>
      </p:pic>
      <p:sp>
        <p:nvSpPr>
          <p:cNvPr id="78855" name="Rectangle 7"/>
          <p:cNvSpPr>
            <a:spLocks noGrp="1" noChangeArrowheads="1"/>
          </p:cNvSpPr>
          <p:nvPr>
            <p:ph type="dt" sz="half" idx="2"/>
          </p:nvPr>
        </p:nvSpPr>
        <p:spPr bwMode="auto">
          <a:xfrm>
            <a:off x="6858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b="0">
                <a:solidFill>
                  <a:schemeClr val="tx1"/>
                </a:solidFill>
                <a:effectLst/>
                <a:latin typeface="+mn-lt"/>
                <a:ea typeface="宋体" pitchFamily="2" charset="-122"/>
              </a:defRPr>
            </a:lvl1pPr>
          </a:lstStyle>
          <a:p>
            <a:pPr>
              <a:defRPr/>
            </a:pPr>
            <a:endParaRPr lang="en-US" altLang="zh-CN"/>
          </a:p>
        </p:txBody>
      </p:sp>
      <p:sp>
        <p:nvSpPr>
          <p:cNvPr id="78856" name="Rectangle 8"/>
          <p:cNvSpPr>
            <a:spLocks noGrp="1" noChangeArrowheads="1"/>
          </p:cNvSpPr>
          <p:nvPr>
            <p:ph type="ftr" sz="quarter" idx="3"/>
          </p:nvPr>
        </p:nvSpPr>
        <p:spPr bwMode="auto">
          <a:xfrm>
            <a:off x="3124200" y="624205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solidFill>
                  <a:schemeClr val="tx1"/>
                </a:solidFill>
                <a:effectLst/>
                <a:latin typeface="+mn-lt"/>
                <a:ea typeface="宋体" pitchFamily="2" charset="-122"/>
              </a:defRPr>
            </a:lvl1pPr>
          </a:lstStyle>
          <a:p>
            <a:pPr>
              <a:defRPr/>
            </a:pPr>
            <a:endParaRPr lang="en-US" altLang="zh-CN"/>
          </a:p>
        </p:txBody>
      </p:sp>
      <p:sp>
        <p:nvSpPr>
          <p:cNvPr id="78857" name="Rectangle 9"/>
          <p:cNvSpPr>
            <a:spLocks noGrp="1" noChangeArrowheads="1"/>
          </p:cNvSpPr>
          <p:nvPr>
            <p:ph type="sldNum" sz="quarter" idx="4"/>
          </p:nvPr>
        </p:nvSpPr>
        <p:spPr bwMode="auto">
          <a:xfrm>
            <a:off x="65532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solidFill>
                  <a:srgbClr val="0000CC"/>
                </a:solidFill>
                <a:latin typeface="Times New Roman" panose="02020603050405020304" pitchFamily="18" charset="0"/>
                <a:ea typeface="宋体" panose="02010600030101010101" pitchFamily="2" charset="-122"/>
              </a:defRPr>
            </a:lvl1pPr>
          </a:lstStyle>
          <a:p>
            <a:pPr>
              <a:defRPr/>
            </a:pPr>
            <a:fld id="{6F41C399-74B8-4EDA-8A4D-316E32B9EB5D}" type="slidenum">
              <a:rPr lang="en-US" altLang="zh-CN"/>
              <a:pPr>
                <a:defRPr/>
              </a:pPr>
              <a:t>‹#›</a:t>
            </a:fld>
            <a:endParaRPr lang="en-US" altLang="zh-CN"/>
          </a:p>
        </p:txBody>
      </p:sp>
      <p:sp>
        <p:nvSpPr>
          <p:cNvPr id="1030" name="Rectangle 17"/>
          <p:cNvSpPr>
            <a:spLocks noGrp="1" noChangeArrowheads="1"/>
          </p:cNvSpPr>
          <p:nvPr>
            <p:ph type="body" idx="1"/>
          </p:nvPr>
        </p:nvSpPr>
        <p:spPr bwMode="auto">
          <a:xfrm>
            <a:off x="685800" y="1746250"/>
            <a:ext cx="7772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8853" name="Rectangle 5"/>
          <p:cNvSpPr>
            <a:spLocks noGrp="1" noChangeAspect="1" noChangeArrowheads="1"/>
          </p:cNvSpPr>
          <p:nvPr>
            <p:ph type="title"/>
          </p:nvPr>
        </p:nvSpPr>
        <p:spPr bwMode="auto">
          <a:xfrm>
            <a:off x="0" y="539750"/>
            <a:ext cx="4851400" cy="528638"/>
          </a:xfrm>
          <a:prstGeom prst="rect">
            <a:avLst/>
          </a:prstGeom>
          <a:solidFill>
            <a:srgbClr val="FF6600"/>
          </a:solidFill>
          <a:ln w="9525">
            <a:solidFill>
              <a:srgbClr val="FF6600"/>
            </a:solidFill>
            <a:miter lim="800000"/>
            <a:headEnd/>
            <a:tailEnd/>
          </a:ln>
          <a:effectLst/>
        </p:spPr>
        <p:txBody>
          <a:bodyPr vert="horz" wrap="none" lIns="288000" tIns="45720" rIns="288000" bIns="45720" numCol="1" anchor="ctr" anchorCtr="0" compatLnSpc="1">
            <a:prstTxWarp prst="textNoShape">
              <a:avLst/>
            </a:prstTxWarp>
            <a:spAutoFit/>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858"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Lst>
  <p:hf hdr="0" ftr="0" dt="0"/>
  <p:txStyles>
    <p:titleStyle>
      <a:lvl1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2pPr>
      <a:lvl3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3pPr>
      <a:lvl4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4pPr>
      <a:lvl5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5pPr>
      <a:lvl6pPr marL="4572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6pPr>
      <a:lvl7pPr marL="9144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7pPr>
      <a:lvl8pPr marL="13716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8pPr>
      <a:lvl9pPr marL="18288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8116" name="Rectangle 4"/>
          <p:cNvSpPr>
            <a:spLocks noGrp="1" noChangeArrowheads="1"/>
          </p:cNvSpPr>
          <p:nvPr>
            <p:ph type="ctrTitle"/>
          </p:nvPr>
        </p:nvSpPr>
        <p:spPr>
          <a:xfrm>
            <a:off x="178593" y="915334"/>
            <a:ext cx="8786813" cy="1938992"/>
          </a:xfrm>
        </p:spPr>
        <p:txBody>
          <a:bodyPr/>
          <a:lstStyle/>
          <a:p>
            <a:pPr>
              <a:defRPr/>
            </a:pPr>
            <a:br>
              <a:rPr lang="en-US" altLang="zh-CN" sz="4000" u="sng" dirty="0">
                <a:effectLst/>
              </a:rPr>
            </a:br>
            <a:r>
              <a:rPr lang="zh-CN" altLang="en-US" sz="4000" u="sng" dirty="0">
                <a:effectLst/>
              </a:rPr>
              <a:t>无线网络区块链共识算法研究</a:t>
            </a:r>
            <a:br>
              <a:rPr lang="en-US" altLang="zh-CN" sz="4000" u="sng" dirty="0">
                <a:effectLst/>
              </a:rPr>
            </a:br>
            <a:endParaRPr lang="en-US" altLang="zh-CN" sz="4000" dirty="0">
              <a:latin typeface="黑体" pitchFamily="2" charset="-122"/>
            </a:endParaRPr>
          </a:p>
        </p:txBody>
      </p:sp>
      <p:sp>
        <p:nvSpPr>
          <p:cNvPr id="5123" name="Rectangle 5"/>
          <p:cNvSpPr>
            <a:spLocks noGrp="1" noChangeArrowheads="1"/>
          </p:cNvSpPr>
          <p:nvPr>
            <p:ph type="subTitle" idx="1"/>
          </p:nvPr>
        </p:nvSpPr>
        <p:spPr>
          <a:xfrm>
            <a:off x="0" y="4929188"/>
            <a:ext cx="4824413" cy="1655762"/>
          </a:xfrm>
        </p:spPr>
        <p:txBody>
          <a:bodyPr/>
          <a:lstStyle/>
          <a:p>
            <a:endParaRPr lang="en-US" altLang="zh-CN"/>
          </a:p>
          <a:p>
            <a:endParaRPr lang="en-US" altLang="zh-CN"/>
          </a:p>
        </p:txBody>
      </p:sp>
      <p:sp>
        <p:nvSpPr>
          <p:cNvPr id="8" name="副标题 2"/>
          <p:cNvSpPr txBox="1">
            <a:spLocks/>
          </p:cNvSpPr>
          <p:nvPr/>
        </p:nvSpPr>
        <p:spPr bwMode="auto">
          <a:xfrm>
            <a:off x="1403350" y="3640138"/>
            <a:ext cx="7143750" cy="2159000"/>
          </a:xfrm>
          <a:prstGeom prst="rect">
            <a:avLst/>
          </a:prstGeom>
          <a:noFill/>
          <a:ln w="9525">
            <a:noFill/>
            <a:miter lim="800000"/>
            <a:headEnd/>
            <a:tailEnd/>
          </a:ln>
        </p:spPr>
        <p:txBody>
          <a:bodyPr/>
          <a:lstStyle/>
          <a:p>
            <a:pPr eaLnBrk="1" hangingPunct="1">
              <a:lnSpc>
                <a:spcPts val="3000"/>
              </a:lnSpc>
              <a:spcBef>
                <a:spcPct val="20000"/>
              </a:spcBef>
              <a:buClr>
                <a:schemeClr val="hlink"/>
              </a:buClr>
              <a:buFont typeface="Arial" charset="0"/>
              <a:buNone/>
              <a:defRPr/>
            </a:pPr>
            <a:r>
              <a:rPr lang="zh-CN" altLang="en-US" sz="2800" kern="0" dirty="0">
                <a:solidFill>
                  <a:srgbClr val="000066"/>
                </a:solidFill>
                <a:latin typeface="+mn-ea"/>
                <a:ea typeface="+mn-ea"/>
              </a:rPr>
              <a:t>报 告 人：张利</a:t>
            </a:r>
            <a:endParaRPr lang="en-US" altLang="zh-CN" sz="2800" kern="0" dirty="0">
              <a:solidFill>
                <a:srgbClr val="000066"/>
              </a:solidFill>
              <a:latin typeface="+mn-ea"/>
              <a:ea typeface="+mn-ea"/>
            </a:endParaRPr>
          </a:p>
          <a:p>
            <a:pPr eaLnBrk="1" hangingPunct="1">
              <a:lnSpc>
                <a:spcPct val="90000"/>
              </a:lnSpc>
              <a:spcBef>
                <a:spcPct val="20000"/>
              </a:spcBef>
              <a:buClr>
                <a:schemeClr val="hlink"/>
              </a:buClr>
              <a:buFont typeface="Arial" charset="0"/>
              <a:buNone/>
              <a:defRPr/>
            </a:pPr>
            <a:r>
              <a:rPr lang="zh-CN" altLang="en-US" sz="2800" kern="0" dirty="0">
                <a:solidFill>
                  <a:srgbClr val="000066"/>
                </a:solidFill>
                <a:latin typeface="+mn-ea"/>
                <a:ea typeface="+mn-ea"/>
              </a:rPr>
              <a:t>指导老师：姚郑</a:t>
            </a:r>
            <a:r>
              <a:rPr lang="en-US" altLang="zh-CN" sz="2800" kern="0" dirty="0">
                <a:solidFill>
                  <a:srgbClr val="000066"/>
                </a:solidFill>
                <a:latin typeface="+mn-ea"/>
                <a:ea typeface="+mn-ea"/>
              </a:rPr>
              <a:t>/</a:t>
            </a:r>
            <a:r>
              <a:rPr lang="zh-CN" altLang="en-US" sz="2800" kern="0" dirty="0">
                <a:solidFill>
                  <a:srgbClr val="000066"/>
                </a:solidFill>
                <a:latin typeface="+mn-ea"/>
                <a:ea typeface="+mn-ea"/>
              </a:rPr>
              <a:t>张宝贤  教授</a:t>
            </a:r>
            <a:endParaRPr lang="en-US" altLang="zh-CN" sz="2800" kern="0" dirty="0">
              <a:solidFill>
                <a:srgbClr val="000066"/>
              </a:solidFill>
              <a:latin typeface="+mn-ea"/>
              <a:ea typeface="+mn-ea"/>
            </a:endParaRPr>
          </a:p>
        </p:txBody>
      </p:sp>
    </p:spTree>
  </p:cSld>
  <p:clrMapOvr>
    <a:masterClrMapping/>
  </p:clrMapOvr>
  <p:transition advTm="139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5"/>
            <a:ext cx="8679308" cy="5838826"/>
          </a:xfrm>
        </p:spPr>
        <p:txBody>
          <a:bodyPr/>
          <a:lstStyle/>
          <a:p>
            <a:pPr>
              <a:spcBef>
                <a:spcPts val="600"/>
              </a:spcBef>
              <a:spcAft>
                <a:spcPts val="600"/>
              </a:spcAft>
            </a:pPr>
            <a:r>
              <a:rPr lang="zh-CN" altLang="en-US" dirty="0"/>
              <a:t>基于单一委员会的共识算法</a:t>
            </a:r>
            <a:endParaRPr lang="en-US" altLang="zh-CN" dirty="0"/>
          </a:p>
          <a:p>
            <a:pPr>
              <a:spcBef>
                <a:spcPts val="600"/>
              </a:spcBef>
              <a:spcAft>
                <a:spcPts val="600"/>
              </a:spcAft>
              <a:buFont typeface="Wingdings" panose="05000000000000000000" pitchFamily="2" charset="2"/>
              <a:buChar char="Ø"/>
            </a:pPr>
            <a:r>
              <a:rPr lang="zh-CN" altLang="en-US" sz="2400" dirty="0">
                <a:solidFill>
                  <a:srgbClr val="0000CC"/>
                </a:solidFill>
              </a:rPr>
              <a:t>选举委员会成员</a:t>
            </a:r>
            <a:endParaRPr lang="en-US" altLang="zh-CN" sz="2400" dirty="0">
              <a:solidFill>
                <a:srgbClr val="0000CC"/>
              </a:solidFill>
            </a:endParaRPr>
          </a:p>
          <a:p>
            <a:pPr marL="0" indent="0">
              <a:spcBef>
                <a:spcPts val="600"/>
              </a:spcBef>
              <a:spcAft>
                <a:spcPts val="600"/>
              </a:spcAft>
              <a:buNone/>
            </a:pPr>
            <a:r>
              <a:rPr lang="zh-CN" altLang="en-US" sz="2000" dirty="0">
                <a:solidFill>
                  <a:schemeClr val="tx1"/>
                </a:solidFill>
              </a:rPr>
              <a:t>通过</a:t>
            </a:r>
            <a:r>
              <a:rPr lang="en-US" altLang="zh-CN" sz="2000" dirty="0" err="1">
                <a:solidFill>
                  <a:schemeClr val="tx1"/>
                </a:solidFill>
              </a:rPr>
              <a:t>PoW</a:t>
            </a:r>
            <a:r>
              <a:rPr lang="zh-CN" altLang="en-US" sz="2000" dirty="0">
                <a:solidFill>
                  <a:schemeClr val="tx1"/>
                </a:solidFill>
              </a:rPr>
              <a:t>或者</a:t>
            </a:r>
            <a:r>
              <a:rPr lang="en-US" altLang="zh-CN" sz="2000" dirty="0" err="1">
                <a:solidFill>
                  <a:schemeClr val="tx1"/>
                </a:solidFill>
              </a:rPr>
              <a:t>PoS</a:t>
            </a:r>
            <a:r>
              <a:rPr lang="zh-CN" altLang="en-US" sz="2000" dirty="0">
                <a:solidFill>
                  <a:schemeClr val="tx1"/>
                </a:solidFill>
              </a:rPr>
              <a:t>的方式选举委员会成员可以防止女巫攻击。</a:t>
            </a:r>
            <a:endParaRPr lang="en-US" altLang="zh-CN" sz="2800" dirty="0">
              <a:solidFill>
                <a:srgbClr val="0000CC"/>
              </a:solidFill>
            </a:endParaRPr>
          </a:p>
          <a:p>
            <a:pPr>
              <a:spcBef>
                <a:spcPts val="600"/>
              </a:spcBef>
              <a:spcAft>
                <a:spcPts val="600"/>
              </a:spcAft>
              <a:buFont typeface="Wingdings" panose="05000000000000000000" pitchFamily="2" charset="2"/>
              <a:buChar char="Ø"/>
            </a:pPr>
            <a:r>
              <a:rPr lang="zh-CN" altLang="en-US" sz="2400" dirty="0">
                <a:solidFill>
                  <a:srgbClr val="0000CC"/>
                </a:solidFill>
              </a:rPr>
              <a:t>选举委员会首领</a:t>
            </a:r>
            <a:endParaRPr lang="en-US" altLang="zh-CN" sz="2400" dirty="0">
              <a:solidFill>
                <a:srgbClr val="0000CC"/>
              </a:solidFill>
            </a:endParaRPr>
          </a:p>
          <a:p>
            <a:pPr marL="0" indent="0">
              <a:spcBef>
                <a:spcPts val="600"/>
              </a:spcBef>
              <a:spcAft>
                <a:spcPts val="600"/>
              </a:spcAft>
              <a:buNone/>
            </a:pPr>
            <a:r>
              <a:rPr lang="zh-CN" altLang="en-US" sz="2000" dirty="0">
                <a:solidFill>
                  <a:schemeClr val="tx1"/>
                </a:solidFill>
              </a:rPr>
              <a:t>委员会内共识需要首领发起（随机、轮循、投票）</a:t>
            </a:r>
            <a:endParaRPr lang="en-US" altLang="zh-CN" sz="2000" dirty="0">
              <a:solidFill>
                <a:schemeClr val="tx1"/>
              </a:solidFill>
            </a:endParaRPr>
          </a:p>
          <a:p>
            <a:pPr>
              <a:spcBef>
                <a:spcPts val="600"/>
              </a:spcBef>
              <a:spcAft>
                <a:spcPts val="600"/>
              </a:spcAft>
              <a:buFont typeface="Wingdings" panose="05000000000000000000" pitchFamily="2" charset="2"/>
              <a:buChar char="Ø"/>
            </a:pPr>
            <a:r>
              <a:rPr lang="zh-CN" altLang="en-US" sz="2400" dirty="0">
                <a:solidFill>
                  <a:srgbClr val="0000CC"/>
                </a:solidFill>
              </a:rPr>
              <a:t>委员会一致性协议</a:t>
            </a:r>
            <a:endParaRPr lang="en-US" altLang="zh-CN" sz="2400" dirty="0">
              <a:solidFill>
                <a:srgbClr val="0000CC"/>
              </a:solidFill>
            </a:endParaRPr>
          </a:p>
          <a:p>
            <a:pPr marL="0" indent="0">
              <a:spcBef>
                <a:spcPts val="600"/>
              </a:spcBef>
              <a:spcAft>
                <a:spcPts val="600"/>
              </a:spcAft>
              <a:buNone/>
            </a:pPr>
            <a:r>
              <a:rPr lang="zh-CN" altLang="en-US" sz="2000" dirty="0">
                <a:solidFill>
                  <a:schemeClr val="tx1"/>
                </a:solidFill>
              </a:rPr>
              <a:t>委员会领导者在委员会中发起区块共识请求</a:t>
            </a:r>
            <a:endParaRPr lang="en-US" altLang="zh-CN" sz="2000" dirty="0">
              <a:solidFill>
                <a:schemeClr val="tx1"/>
              </a:solidFill>
            </a:endParaRPr>
          </a:p>
          <a:p>
            <a:pPr>
              <a:spcBef>
                <a:spcPts val="600"/>
              </a:spcBef>
              <a:spcAft>
                <a:spcPts val="600"/>
              </a:spcAft>
              <a:buFont typeface="Wingdings" panose="05000000000000000000" pitchFamily="2" charset="2"/>
              <a:buChar char="Ø"/>
            </a:pPr>
            <a:r>
              <a:rPr lang="zh-CN" altLang="en-US" sz="2400" dirty="0">
                <a:solidFill>
                  <a:srgbClr val="0000CC"/>
                </a:solidFill>
              </a:rPr>
              <a:t>广播区块</a:t>
            </a:r>
            <a:endParaRPr lang="en-US" altLang="zh-CN" sz="2400" dirty="0">
              <a:solidFill>
                <a:srgbClr val="0000CC"/>
              </a:solidFill>
            </a:endParaRPr>
          </a:p>
          <a:p>
            <a:pPr marL="0" indent="0">
              <a:spcBef>
                <a:spcPts val="600"/>
              </a:spcBef>
              <a:spcAft>
                <a:spcPts val="600"/>
              </a:spcAft>
              <a:buNone/>
            </a:pPr>
            <a:r>
              <a:rPr lang="zh-CN" altLang="en-US" sz="2000" dirty="0">
                <a:solidFill>
                  <a:schemeClr val="tx1"/>
                </a:solidFill>
              </a:rPr>
              <a:t>委员会将达成一致的区块广播，全网更新状态</a:t>
            </a:r>
            <a:endParaRPr lang="en-US" altLang="zh-CN" sz="2000" dirty="0">
              <a:solidFill>
                <a:schemeClr val="tx1"/>
              </a:solidFill>
            </a:endParaRPr>
          </a:p>
          <a:p>
            <a:pPr>
              <a:spcBef>
                <a:spcPts val="600"/>
              </a:spcBef>
              <a:spcAft>
                <a:spcPts val="600"/>
              </a:spcAft>
              <a:buFont typeface="Wingdings" panose="05000000000000000000" pitchFamily="2" charset="2"/>
              <a:buChar char="Ø"/>
            </a:pPr>
            <a:r>
              <a:rPr lang="zh-CN" altLang="en-US" sz="2400" dirty="0">
                <a:solidFill>
                  <a:srgbClr val="0000CC"/>
                </a:solidFill>
              </a:rPr>
              <a:t>重置委员会</a:t>
            </a:r>
            <a:endParaRPr lang="en-US" altLang="zh-CN" sz="2400" dirty="0">
              <a:solidFill>
                <a:srgbClr val="0000CC"/>
              </a:solidFill>
            </a:endParaRPr>
          </a:p>
          <a:p>
            <a:pPr marL="0" indent="0">
              <a:spcBef>
                <a:spcPts val="600"/>
              </a:spcBef>
              <a:spcAft>
                <a:spcPts val="600"/>
              </a:spcAft>
              <a:buNone/>
            </a:pPr>
            <a:r>
              <a:rPr lang="zh-CN" altLang="en-US" sz="2000" dirty="0">
                <a:solidFill>
                  <a:schemeClr val="tx1"/>
                </a:solidFill>
              </a:rPr>
              <a:t>为了防止敌手腐化委员会成员，需要定期更</a:t>
            </a:r>
            <a:endParaRPr lang="en-US" altLang="zh-CN" sz="2000" dirty="0">
              <a:solidFill>
                <a:schemeClr val="tx1"/>
              </a:solidFill>
            </a:endParaRPr>
          </a:p>
          <a:p>
            <a:pPr marL="0" indent="0">
              <a:spcBef>
                <a:spcPts val="600"/>
              </a:spcBef>
              <a:spcAft>
                <a:spcPts val="600"/>
              </a:spcAft>
              <a:buNone/>
            </a:pPr>
            <a:r>
              <a:rPr lang="zh-CN" altLang="en-US" sz="2000" dirty="0">
                <a:solidFill>
                  <a:schemeClr val="tx1"/>
                </a:solidFill>
              </a:rPr>
              <a:t>新委员会成员（滑窗式、随机式等）</a:t>
            </a:r>
            <a:endParaRPr lang="en-US" altLang="zh-CN" sz="2000" dirty="0">
              <a:solidFill>
                <a:schemeClr val="tx1"/>
              </a:solidFill>
            </a:endParaRPr>
          </a:p>
        </p:txBody>
      </p:sp>
      <p:sp>
        <p:nvSpPr>
          <p:cNvPr id="17412" name="灯片编号占位符 3"/>
          <p:cNvSpPr>
            <a:spLocks noGrp="1"/>
          </p:cNvSpPr>
          <p:nvPr>
            <p:ph type="sldNum" sz="quarter" idx="12"/>
          </p:nvPr>
        </p:nvSpPr>
        <p:spPr>
          <a:xfrm>
            <a:off x="7209769"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10</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5122" name="Picture 2">
            <a:extLst>
              <a:ext uri="{FF2B5EF4-FFF2-40B4-BE49-F238E27FC236}">
                <a16:creationId xmlns:a16="http://schemas.microsoft.com/office/drawing/2014/main" id="{33CDA515-AC0E-4992-B829-672D7C822D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1916" y="3248025"/>
            <a:ext cx="4043362"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891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4"/>
            <a:ext cx="8771730" cy="5838819"/>
          </a:xfrm>
        </p:spPr>
        <p:txBody>
          <a:bodyPr/>
          <a:lstStyle/>
          <a:p>
            <a:pPr>
              <a:spcBef>
                <a:spcPts val="600"/>
              </a:spcBef>
              <a:spcAft>
                <a:spcPts val="600"/>
              </a:spcAft>
            </a:pPr>
            <a:r>
              <a:rPr lang="zh-CN" altLang="en-US" dirty="0"/>
              <a:t>基于多委员会的共识算法</a:t>
            </a:r>
            <a:endParaRPr lang="en-US" altLang="zh-CN" dirty="0"/>
          </a:p>
          <a:p>
            <a:pPr marL="0" indent="0">
              <a:spcBef>
                <a:spcPts val="600"/>
              </a:spcBef>
              <a:spcAft>
                <a:spcPts val="600"/>
              </a:spcAft>
              <a:buNone/>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为了提高区块链处理交易的可扩展性</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利用多个并行的委员会来处理网络中不同分片的交易的混合共识算法被提出，也被称为分片共识算法。目前的分片分为通信分片、计算分片以及存储分片。</a:t>
            </a:r>
            <a:endPar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Ø"/>
            </a:pPr>
            <a:r>
              <a:rPr lang="zh-CN" altLang="en-US" sz="2400" dirty="0">
                <a:solidFill>
                  <a:srgbClr val="0000CC"/>
                </a:solidFill>
              </a:rPr>
              <a:t>网络分片</a:t>
            </a:r>
            <a:endParaRPr lang="en-US" altLang="zh-CN" sz="2400" dirty="0">
              <a:solidFill>
                <a:srgbClr val="0000CC"/>
              </a:solidFill>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将全网分为不同的片区，每个片区由一个对应的委员会</a:t>
            </a:r>
            <a:endParaRPr lang="en-US" altLang="zh-CN" sz="1800" dirty="0">
              <a:effectLst/>
              <a:ea typeface="宋体" panose="02010600030101010101" pitchFamily="2" charset="-122"/>
              <a:cs typeface="Times New Roman" panose="02020603050405020304" pitchFamily="18" charset="0"/>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处理。每个委员会内部成员大部分时间只需内部通信。</a:t>
            </a:r>
            <a:endParaRPr lang="en-US" altLang="zh-CN" sz="2000" dirty="0">
              <a:solidFill>
                <a:schemeClr val="tx1"/>
              </a:solidFill>
            </a:endParaRPr>
          </a:p>
          <a:p>
            <a:pPr>
              <a:spcBef>
                <a:spcPts val="600"/>
              </a:spcBef>
              <a:spcAft>
                <a:spcPts val="600"/>
              </a:spcAft>
              <a:buFont typeface="Wingdings" panose="05000000000000000000" pitchFamily="2" charset="2"/>
              <a:buChar char="Ø"/>
            </a:pPr>
            <a:r>
              <a:rPr lang="zh-CN" altLang="en-US" sz="2400" dirty="0">
                <a:solidFill>
                  <a:srgbClr val="0000CC"/>
                </a:solidFill>
              </a:rPr>
              <a:t>计算分片</a:t>
            </a:r>
            <a:endParaRPr lang="en-US" altLang="zh-CN" sz="2400" dirty="0">
              <a:solidFill>
                <a:srgbClr val="0000CC"/>
              </a:solidFill>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计算分片使不同的交易以并行的形式被不同的委员会处</a:t>
            </a:r>
            <a:endParaRPr lang="en-US" altLang="zh-CN" sz="1800" dirty="0">
              <a:effectLst/>
              <a:ea typeface="宋体" panose="02010600030101010101" pitchFamily="2" charset="-122"/>
              <a:cs typeface="Times New Roman" panose="02020603050405020304" pitchFamily="18" charset="0"/>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理</a:t>
            </a:r>
            <a:r>
              <a:rPr lang="en-US" altLang="zh-CN" sz="1800" dirty="0">
                <a:effectLst/>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当网络中节点数量增多时</a:t>
            </a:r>
            <a:r>
              <a:rPr lang="en-US" altLang="zh-CN" sz="1800" dirty="0">
                <a:effectLst/>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可以增加更多的委员会</a:t>
            </a:r>
            <a:r>
              <a:rPr lang="zh-CN" altLang="en-US" sz="1800" dirty="0">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交</a:t>
            </a:r>
            <a:endParaRPr lang="en-US" altLang="zh-CN" sz="1800" dirty="0">
              <a:effectLst/>
              <a:ea typeface="宋体" panose="02010600030101010101" pitchFamily="2" charset="-122"/>
              <a:cs typeface="Times New Roman" panose="02020603050405020304" pitchFamily="18" charset="0"/>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易处理性能随着网络中节点数量的增多而增加。</a:t>
            </a:r>
            <a:endParaRPr lang="en-US" altLang="zh-CN" sz="1800" dirty="0">
              <a:effectLst/>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Ø"/>
            </a:pPr>
            <a:r>
              <a:rPr lang="zh-CN" altLang="en-US" sz="2400" dirty="0">
                <a:solidFill>
                  <a:srgbClr val="0000CC"/>
                </a:solidFill>
              </a:rPr>
              <a:t>存储分片</a:t>
            </a:r>
            <a:endParaRPr lang="en-US" altLang="zh-CN" sz="2400" dirty="0">
              <a:solidFill>
                <a:srgbClr val="0000CC"/>
              </a:solidFill>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存储分片将整个区块链系统的交易数据或未花费的交易输出数据分片存储</a:t>
            </a:r>
            <a:r>
              <a:rPr lang="zh-CN" altLang="en-US" sz="1800" dirty="0">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降低了节点的存储负担。</a:t>
            </a:r>
            <a:endParaRPr lang="en-US" altLang="zh-CN" sz="2400" dirty="0">
              <a:solidFill>
                <a:srgbClr val="0000CC"/>
              </a:solidFill>
            </a:endParaRPr>
          </a:p>
        </p:txBody>
      </p:sp>
      <p:sp>
        <p:nvSpPr>
          <p:cNvPr id="17412" name="灯片编号占位符 3"/>
          <p:cNvSpPr>
            <a:spLocks noGrp="1"/>
          </p:cNvSpPr>
          <p:nvPr>
            <p:ph type="sldNum" sz="quarter" idx="12"/>
          </p:nvPr>
        </p:nvSpPr>
        <p:spPr>
          <a:xfrm>
            <a:off x="7201965"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11</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7170" name="Picture 2">
            <a:extLst>
              <a:ext uri="{FF2B5EF4-FFF2-40B4-BE49-F238E27FC236}">
                <a16:creationId xmlns:a16="http://schemas.microsoft.com/office/drawing/2014/main" id="{31E5ED2D-84E2-4485-841B-43CEEBA16F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2481" y="2492896"/>
            <a:ext cx="3246437" cy="3429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0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4"/>
            <a:ext cx="8535292" cy="5838819"/>
          </a:xfrm>
        </p:spPr>
        <p:txBody>
          <a:bodyPr/>
          <a:lstStyle/>
          <a:p>
            <a:pPr>
              <a:spcBef>
                <a:spcPts val="600"/>
              </a:spcBef>
              <a:spcAft>
                <a:spcPts val="600"/>
              </a:spcAft>
            </a:pPr>
            <a:r>
              <a:rPr lang="zh-CN" altLang="en-US" sz="2400" dirty="0"/>
              <a:t>其他区块链共识算法</a:t>
            </a:r>
            <a:endParaRPr lang="en-US" altLang="zh-CN" sz="2400" dirty="0"/>
          </a:p>
          <a:p>
            <a:pPr marL="0" indent="0">
              <a:spcBef>
                <a:spcPts val="600"/>
              </a:spcBef>
              <a:spcAft>
                <a:spcPts val="600"/>
              </a:spcAft>
              <a:buNone/>
            </a:pPr>
            <a:r>
              <a:rPr lang="zh-CN" altLang="en-US" sz="2000" dirty="0">
                <a:solidFill>
                  <a:srgbClr val="0000CC"/>
                </a:solidFill>
              </a:rPr>
              <a:t>文件存储证明共识算法</a:t>
            </a:r>
            <a:endParaRPr lang="en-US" altLang="zh-CN" sz="2000" dirty="0">
              <a:solidFill>
                <a:srgbClr val="0000CC"/>
              </a:solidFill>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要求</a:t>
            </a:r>
            <a:r>
              <a:rPr lang="zh-CN" altLang="en-US" sz="1800" dirty="0">
                <a:effectLst/>
                <a:ea typeface="宋体" panose="02010600030101010101" pitchFamily="2" charset="-122"/>
                <a:cs typeface="Times New Roman" panose="02020603050405020304" pitchFamily="18" charset="0"/>
              </a:rPr>
              <a:t>参与共识的节点</a:t>
            </a:r>
            <a:r>
              <a:rPr lang="zh-CN" altLang="zh-CN" sz="1800" dirty="0">
                <a:effectLst/>
                <a:ea typeface="宋体" panose="02010600030101010101" pitchFamily="2" charset="-122"/>
                <a:cs typeface="Times New Roman" panose="02020603050405020304" pitchFamily="18" charset="0"/>
              </a:rPr>
              <a:t>有能力存储大文件</a:t>
            </a:r>
            <a:r>
              <a:rPr lang="zh-CN" altLang="en-US" sz="1800" dirty="0">
                <a:effectLst/>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通过一个挑战应答机制来确定节点是否存储了文件部分。如果应答成功，则该节点成功获得</a:t>
            </a:r>
            <a:r>
              <a:rPr lang="zh-CN" altLang="en-US" sz="1800" dirty="0">
                <a:effectLst/>
                <a:ea typeface="宋体" panose="02010600030101010101" pitchFamily="2" charset="-122"/>
                <a:cs typeface="Times New Roman" panose="02020603050405020304" pitchFamily="18" charset="0"/>
              </a:rPr>
              <a:t>出块权限，其他节点对其生成的区块和权限达成共识</a:t>
            </a:r>
            <a:r>
              <a:rPr lang="zh-CN" altLang="zh-CN" sz="1800" dirty="0">
                <a:effectLst/>
                <a:ea typeface="宋体" panose="02010600030101010101" pitchFamily="2" charset="-122"/>
                <a:cs typeface="Times New Roman" panose="02020603050405020304" pitchFamily="18" charset="0"/>
              </a:rPr>
              <a:t>。</a:t>
            </a:r>
            <a:endParaRPr lang="en-US" altLang="zh-CN" sz="1800" dirty="0">
              <a:ea typeface="宋体" panose="02010600030101010101" pitchFamily="2" charset="-122"/>
              <a:cs typeface="Times New Roman" panose="02020603050405020304" pitchFamily="18" charset="0"/>
            </a:endParaRPr>
          </a:p>
          <a:p>
            <a:pPr marL="0" indent="0">
              <a:spcBef>
                <a:spcPts val="600"/>
              </a:spcBef>
              <a:spcAft>
                <a:spcPts val="600"/>
              </a:spcAft>
              <a:buNone/>
            </a:pPr>
            <a:r>
              <a:rPr lang="zh-CN" altLang="en-US" sz="2000" dirty="0">
                <a:solidFill>
                  <a:srgbClr val="0000CC"/>
                </a:solidFill>
              </a:rPr>
              <a:t>空间证明共识算法</a:t>
            </a:r>
            <a:endParaRPr lang="en-US" altLang="zh-CN" sz="2000" dirty="0">
              <a:solidFill>
                <a:srgbClr val="0000CC"/>
              </a:solidFill>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参与</a:t>
            </a:r>
            <a:r>
              <a:rPr lang="zh-CN" altLang="en-US" sz="1800" dirty="0">
                <a:effectLst/>
                <a:ea typeface="宋体" panose="02010600030101010101" pitchFamily="2" charset="-122"/>
                <a:cs typeface="Times New Roman" panose="02020603050405020304" pitchFamily="18" charset="0"/>
              </a:rPr>
              <a:t>共识的节点将</a:t>
            </a:r>
            <a:r>
              <a:rPr lang="zh-CN" altLang="zh-CN" sz="1800" dirty="0">
                <a:effectLst/>
                <a:ea typeface="宋体" panose="02010600030101010101" pitchFamily="2" charset="-122"/>
                <a:cs typeface="Times New Roman" panose="02020603050405020304" pitchFamily="18" charset="0"/>
              </a:rPr>
              <a:t>能够使用的硬盘空间大小作为</a:t>
            </a:r>
            <a:r>
              <a:rPr lang="zh-CN" altLang="en-US" sz="1800" dirty="0">
                <a:effectLst/>
                <a:ea typeface="宋体" panose="02010600030101010101" pitchFamily="2" charset="-122"/>
                <a:cs typeface="Times New Roman" panose="02020603050405020304" pitchFamily="18" charset="0"/>
              </a:rPr>
              <a:t>选举</a:t>
            </a:r>
            <a:r>
              <a:rPr lang="zh-CN" altLang="zh-CN" sz="1800" dirty="0">
                <a:effectLst/>
                <a:ea typeface="宋体" panose="02010600030101010101" pitchFamily="2" charset="-122"/>
                <a:cs typeface="Times New Roman" panose="02020603050405020304" pitchFamily="18" charset="0"/>
              </a:rPr>
              <a:t>标准选出区块的生产者</a:t>
            </a:r>
            <a:r>
              <a:rPr lang="zh-CN" altLang="en-US" sz="1800" dirty="0">
                <a:effectLst/>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节点通过一次性付出的硬盘空间来获</a:t>
            </a:r>
            <a:r>
              <a:rPr lang="zh-CN" altLang="en-US" sz="1800" dirty="0">
                <a:effectLst/>
                <a:ea typeface="宋体" panose="02010600030101010101" pitchFamily="2" charset="-122"/>
                <a:cs typeface="Times New Roman" panose="02020603050405020304" pitchFamily="18" charset="0"/>
              </a:rPr>
              <a:t>得</a:t>
            </a:r>
            <a:r>
              <a:rPr lang="zh-CN" altLang="zh-CN" sz="1800" dirty="0">
                <a:effectLst/>
                <a:ea typeface="宋体" panose="02010600030101010101" pitchFamily="2" charset="-122"/>
                <a:cs typeface="Times New Roman" panose="02020603050405020304" pitchFamily="18" charset="0"/>
              </a:rPr>
              <a:t>出块权限</a:t>
            </a:r>
            <a:r>
              <a:rPr lang="zh-CN" altLang="en-US" sz="1800" dirty="0">
                <a:effectLst/>
                <a:ea typeface="宋体" panose="02010600030101010101" pitchFamily="2" charset="-122"/>
                <a:cs typeface="Times New Roman" panose="02020603050405020304" pitchFamily="18" charset="0"/>
              </a:rPr>
              <a:t>，其他节点对其生成的区块和权限达成共识</a:t>
            </a:r>
            <a:r>
              <a:rPr lang="zh-CN" altLang="zh-CN" sz="1800" dirty="0">
                <a:effectLst/>
                <a:ea typeface="宋体" panose="02010600030101010101" pitchFamily="2" charset="-122"/>
                <a:cs typeface="Times New Roman" panose="02020603050405020304" pitchFamily="18" charset="0"/>
              </a:rPr>
              <a:t>。</a:t>
            </a:r>
            <a:endParaRPr lang="en-US" altLang="zh-CN" sz="1800" dirty="0">
              <a:effectLst/>
              <a:ea typeface="宋体" panose="02010600030101010101" pitchFamily="2" charset="-122"/>
              <a:cs typeface="Times New Roman" panose="02020603050405020304" pitchFamily="18" charset="0"/>
            </a:endParaRPr>
          </a:p>
          <a:p>
            <a:pPr marL="0" indent="0">
              <a:spcBef>
                <a:spcPts val="600"/>
              </a:spcBef>
              <a:spcAft>
                <a:spcPts val="600"/>
              </a:spcAft>
              <a:buNone/>
            </a:pPr>
            <a:r>
              <a:rPr lang="zh-CN" altLang="en-US" sz="2000" dirty="0">
                <a:solidFill>
                  <a:srgbClr val="0000CC"/>
                </a:solidFill>
              </a:rPr>
              <a:t>消逝时间证明共识算法</a:t>
            </a:r>
            <a:endParaRPr lang="en-US" altLang="zh-CN" sz="2000" dirty="0">
              <a:solidFill>
                <a:srgbClr val="0000CC"/>
              </a:solidFill>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参与</a:t>
            </a:r>
            <a:r>
              <a:rPr lang="zh-CN" altLang="en-US" sz="1800" dirty="0">
                <a:effectLst/>
                <a:ea typeface="宋体" panose="02010600030101010101" pitchFamily="2" charset="-122"/>
                <a:cs typeface="Times New Roman" panose="02020603050405020304" pitchFamily="18" charset="0"/>
              </a:rPr>
              <a:t>共识的节点</a:t>
            </a:r>
            <a:r>
              <a:rPr lang="zh-CN" altLang="zh-CN" sz="1800" dirty="0">
                <a:effectLst/>
                <a:ea typeface="宋体" panose="02010600030101010101" pitchFamily="2" charset="-122"/>
                <a:cs typeface="Times New Roman" panose="02020603050405020304" pitchFamily="18" charset="0"/>
              </a:rPr>
              <a:t>在发布块之前都需要向</a:t>
            </a:r>
            <a:r>
              <a:rPr lang="en-US" altLang="zh-CN" sz="1800" dirty="0">
                <a:effectLst/>
                <a:ea typeface="宋体" panose="02010600030101010101" pitchFamily="2" charset="-122"/>
                <a:cs typeface="Times New Roman" panose="02020603050405020304" pitchFamily="18" charset="0"/>
              </a:rPr>
              <a:t>Intel SGX</a:t>
            </a:r>
            <a:r>
              <a:rPr lang="zh-CN" altLang="zh-CN" sz="1800" dirty="0">
                <a:effectLst/>
                <a:ea typeface="宋体" panose="02010600030101010101" pitchFamily="2" charset="-122"/>
                <a:cs typeface="Times New Roman" panose="02020603050405020304" pitchFamily="18" charset="0"/>
              </a:rPr>
              <a:t>中的飞地获取一个随机的等待时间</a:t>
            </a:r>
            <a:r>
              <a:rPr lang="zh-CN" altLang="en-US" sz="1800" dirty="0">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等待时间最短的节点被</a:t>
            </a:r>
            <a:r>
              <a:rPr lang="zh-CN" altLang="en-US" sz="1800" dirty="0">
                <a:effectLst/>
                <a:ea typeface="宋体" panose="02010600030101010101" pitchFamily="2" charset="-122"/>
                <a:cs typeface="Times New Roman" panose="02020603050405020304" pitchFamily="18" charset="0"/>
              </a:rPr>
              <a:t>确定为获得出块权限，其他节点对其生成的区块和权限达成共识</a:t>
            </a:r>
            <a:r>
              <a:rPr lang="zh-CN" altLang="zh-CN" sz="1800" dirty="0">
                <a:effectLst/>
                <a:ea typeface="宋体" panose="02010600030101010101" pitchFamily="2" charset="-122"/>
                <a:cs typeface="Times New Roman" panose="02020603050405020304" pitchFamily="18" charset="0"/>
              </a:rPr>
              <a:t>。</a:t>
            </a:r>
            <a:endParaRPr lang="en-US" altLang="zh-CN" sz="1800" dirty="0">
              <a:effectLst/>
              <a:ea typeface="宋体" panose="02010600030101010101" pitchFamily="2" charset="-122"/>
              <a:cs typeface="Times New Roman" panose="02020603050405020304" pitchFamily="18" charset="0"/>
            </a:endParaRPr>
          </a:p>
          <a:p>
            <a:pPr marL="0" indent="0">
              <a:spcBef>
                <a:spcPts val="600"/>
              </a:spcBef>
              <a:spcAft>
                <a:spcPts val="600"/>
              </a:spcAft>
              <a:buNone/>
            </a:pPr>
            <a:r>
              <a:rPr lang="zh-CN" altLang="zh-CN" sz="2000" dirty="0">
                <a:solidFill>
                  <a:srgbClr val="0000CC"/>
                </a:solidFill>
              </a:rPr>
              <a:t> </a:t>
            </a:r>
            <a:r>
              <a:rPr lang="en-US" altLang="zh-CN" sz="2000" dirty="0">
                <a:solidFill>
                  <a:srgbClr val="0000CC"/>
                </a:solidFill>
              </a:rPr>
              <a:t>Ripple</a:t>
            </a:r>
            <a:r>
              <a:rPr lang="zh-CN" altLang="en-US" sz="2000" dirty="0">
                <a:solidFill>
                  <a:srgbClr val="0000CC"/>
                </a:solidFill>
              </a:rPr>
              <a:t>共识算法</a:t>
            </a:r>
            <a:endParaRPr lang="en-US" altLang="zh-CN" sz="2000" dirty="0">
              <a:solidFill>
                <a:srgbClr val="0000CC"/>
              </a:solidFill>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针对</a:t>
            </a:r>
            <a:r>
              <a:rPr lang="en-US" altLang="zh-CN" sz="1800" dirty="0" err="1">
                <a:effectLst/>
                <a:ea typeface="宋体" panose="02010600030101010101" pitchFamily="2" charset="-122"/>
                <a:cs typeface="Times New Roman" panose="02020603050405020304" pitchFamily="18" charset="0"/>
              </a:rPr>
              <a:t>PoW</a:t>
            </a:r>
            <a:r>
              <a:rPr lang="zh-CN" altLang="zh-CN" sz="1800" dirty="0">
                <a:effectLst/>
                <a:ea typeface="宋体" panose="02010600030101010101" pitchFamily="2" charset="-122"/>
                <a:cs typeface="Times New Roman" panose="02020603050405020304" pitchFamily="18" charset="0"/>
              </a:rPr>
              <a:t>共识算法能耗高，性能低以及</a:t>
            </a:r>
            <a:r>
              <a:rPr lang="en-US" altLang="zh-CN" sz="1800" dirty="0" err="1">
                <a:effectLst/>
                <a:ea typeface="宋体" panose="02010600030101010101" pitchFamily="2" charset="-122"/>
                <a:cs typeface="Times New Roman" panose="02020603050405020304" pitchFamily="18" charset="0"/>
              </a:rPr>
              <a:t>PoS</a:t>
            </a:r>
            <a:r>
              <a:rPr lang="zh-CN" altLang="zh-CN" sz="1800" dirty="0">
                <a:effectLst/>
                <a:ea typeface="宋体" panose="02010600030101010101" pitchFamily="2" charset="-122"/>
                <a:cs typeface="Times New Roman" panose="02020603050405020304" pitchFamily="18" charset="0"/>
              </a:rPr>
              <a:t>安全性低等问题，</a:t>
            </a:r>
            <a:r>
              <a:rPr lang="zh-CN" altLang="en-US" sz="1800" dirty="0">
                <a:effectLst/>
                <a:ea typeface="宋体" panose="02010600030101010101" pitchFamily="2" charset="-122"/>
                <a:cs typeface="Times New Roman" panose="02020603050405020304" pitchFamily="18" charset="0"/>
              </a:rPr>
              <a:t>该共识算法</a:t>
            </a:r>
            <a:r>
              <a:rPr lang="zh-CN" altLang="zh-CN" sz="1800" dirty="0">
                <a:effectLst/>
                <a:ea typeface="宋体" panose="02010600030101010101" pitchFamily="2" charset="-122"/>
                <a:cs typeface="Times New Roman" panose="02020603050405020304" pitchFamily="18" charset="0"/>
              </a:rPr>
              <a:t>通过信任节点列表分别对交易和区块达成共识</a:t>
            </a:r>
            <a:r>
              <a:rPr lang="zh-CN" altLang="en-US" sz="1800" dirty="0">
                <a:effectLst/>
                <a:ea typeface="宋体" panose="02010600030101010101" pitchFamily="2" charset="-122"/>
                <a:cs typeface="Times New Roman" panose="02020603050405020304" pitchFamily="18" charset="0"/>
              </a:rPr>
              <a:t>。</a:t>
            </a:r>
            <a:endParaRPr lang="en-US" altLang="zh-CN" sz="2400" dirty="0">
              <a:solidFill>
                <a:srgbClr val="0000CC"/>
              </a:solidFill>
            </a:endParaRPr>
          </a:p>
        </p:txBody>
      </p:sp>
      <p:sp>
        <p:nvSpPr>
          <p:cNvPr id="17412" name="灯片编号占位符 3"/>
          <p:cNvSpPr>
            <a:spLocks noGrp="1"/>
          </p:cNvSpPr>
          <p:nvPr>
            <p:ph type="sldNum" sz="quarter" idx="12"/>
          </p:nvPr>
        </p:nvSpPr>
        <p:spPr>
          <a:xfrm>
            <a:off x="7210059"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12</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3171896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1507" name="内容占位符 2"/>
          <p:cNvSpPr>
            <a:spLocks noGrp="1"/>
          </p:cNvSpPr>
          <p:nvPr>
            <p:ph idx="1"/>
          </p:nvPr>
        </p:nvSpPr>
        <p:spPr>
          <a:xfrm>
            <a:off x="323528" y="764704"/>
            <a:ext cx="8632130" cy="5772870"/>
          </a:xfrm>
        </p:spPr>
        <p:txBody>
          <a:bodyPr/>
          <a:lstStyle/>
          <a:p>
            <a:pPr>
              <a:buFont typeface="Wingdings" panose="05000000000000000000" pitchFamily="2" charset="2"/>
              <a:buChar char="n"/>
            </a:pPr>
            <a:r>
              <a:rPr lang="zh-CN" altLang="en-US" dirty="0"/>
              <a:t>基于工作量证明的区块链共识算法</a:t>
            </a:r>
            <a:endParaRPr lang="en-US" altLang="zh-CN" dirty="0"/>
          </a:p>
          <a:p>
            <a:pPr lvl="1"/>
            <a:r>
              <a:rPr lang="zh-CN" altLang="en-US" sz="2000" dirty="0"/>
              <a:t>优点：高去中心化、安全可靠。</a:t>
            </a:r>
            <a:endParaRPr lang="en-US" altLang="zh-CN" sz="2000" dirty="0"/>
          </a:p>
          <a:p>
            <a:pPr lvl="1"/>
            <a:r>
              <a:rPr lang="zh-CN" altLang="en-US" sz="2000" dirty="0"/>
              <a:t>缺点：巨大的能源消耗，算力集中化和网络脆弱性引起安全性问题（日蚀攻击、双花攻击、自私挖矿攻击等），交易处理效率低，区块链容易出现分叉问题。</a:t>
            </a:r>
            <a:endParaRPr lang="en-US" altLang="zh-CN" sz="2000" dirty="0"/>
          </a:p>
          <a:p>
            <a:pPr>
              <a:buFont typeface="Wingdings" panose="05000000000000000000" pitchFamily="2" charset="2"/>
              <a:buChar char="n"/>
            </a:pPr>
            <a:r>
              <a:rPr lang="zh-CN" altLang="en-US" dirty="0"/>
              <a:t>基于权益证明的区块链共识算法</a:t>
            </a:r>
            <a:endParaRPr lang="en-US" altLang="zh-CN" dirty="0"/>
          </a:p>
          <a:p>
            <a:pPr lvl="1"/>
            <a:r>
              <a:rPr lang="zh-CN" altLang="en-US" sz="2000" dirty="0"/>
              <a:t>优点：节约能源，处理交易高效。</a:t>
            </a:r>
            <a:endParaRPr lang="en-US" altLang="zh-CN" sz="2000" dirty="0"/>
          </a:p>
          <a:p>
            <a:pPr lvl="1"/>
            <a:r>
              <a:rPr lang="zh-CN" altLang="en-US" sz="2000" dirty="0"/>
              <a:t>缺点：去中心化程度低，初始代币分配问题，安全性问题（无利害关系攻击、打磨攻击、长程攻击等），区块链容易出现分叉。</a:t>
            </a:r>
            <a:endParaRPr lang="en-US" altLang="zh-CN" sz="1600" dirty="0"/>
          </a:p>
          <a:p>
            <a:pPr>
              <a:buFont typeface="Wingdings" panose="05000000000000000000" pitchFamily="2" charset="2"/>
              <a:buChar char="n"/>
            </a:pPr>
            <a:r>
              <a:rPr lang="zh-CN" altLang="en-US" dirty="0"/>
              <a:t>基于委员会的区块链共识算法</a:t>
            </a:r>
            <a:endParaRPr lang="en-US" altLang="zh-CN" dirty="0"/>
          </a:p>
          <a:p>
            <a:pPr lvl="1"/>
            <a:r>
              <a:rPr lang="zh-CN" altLang="en-US" sz="2000" dirty="0"/>
              <a:t>优点：系统运行不需要币，处理交易效率高、基本达到实时处理的要求，区块链分叉概率特别小。</a:t>
            </a:r>
            <a:endParaRPr lang="en-US" altLang="zh-CN" sz="2000" dirty="0"/>
          </a:p>
          <a:p>
            <a:pPr lvl="1"/>
            <a:r>
              <a:rPr lang="zh-CN" altLang="en-US" sz="2000" dirty="0"/>
              <a:t>缺点：系统容错率较低，去中心化程度低。</a:t>
            </a:r>
            <a:endParaRPr lang="en-US" altLang="zh-CN" sz="2000" dirty="0"/>
          </a:p>
        </p:txBody>
      </p:sp>
      <p:sp>
        <p:nvSpPr>
          <p:cNvPr id="21508" name="灯片编号占位符 3"/>
          <p:cNvSpPr>
            <a:spLocks noGrp="1"/>
          </p:cNvSpPr>
          <p:nvPr>
            <p:ph type="sldNum" sz="quarter" idx="12"/>
          </p:nvPr>
        </p:nvSpPr>
        <p:spPr>
          <a:xfrm>
            <a:off x="7220664" y="6396037"/>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F4BA53B-BFC3-4B78-8E26-885BC17293CD}" type="slidenum">
              <a:rPr lang="en-US" altLang="zh-CN" sz="1400" smtClean="0">
                <a:solidFill>
                  <a:srgbClr val="0000CC"/>
                </a:solidFill>
                <a:ea typeface="宋体" panose="02010600030101010101" pitchFamily="2" charset="-122"/>
              </a:rPr>
              <a:pPr>
                <a:spcBef>
                  <a:spcPct val="0"/>
                </a:spcBef>
                <a:buClrTx/>
                <a:buFontTx/>
                <a:buNone/>
              </a:pPr>
              <a:t>13</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6415340" y="-34131"/>
            <a:ext cx="2717547" cy="584200"/>
          </a:xfrm>
          <a:prstGeom prst="rect">
            <a:avLst/>
          </a:prstGeom>
          <a:noFill/>
        </p:spPr>
        <p:txBody>
          <a:bodyPr wrap="square">
            <a:spAutoFit/>
          </a:bodyPr>
          <a:lstStyle/>
          <a:p>
            <a:pPr>
              <a:defRPr/>
            </a:pPr>
            <a:r>
              <a:rPr lang="en-US" altLang="zh-CN" sz="3200" dirty="0">
                <a:solidFill>
                  <a:schemeClr val="accent2">
                    <a:lumMod val="50000"/>
                  </a:schemeClr>
                </a:solidFill>
              </a:rPr>
              <a:t>Pros and Cons</a:t>
            </a:r>
            <a:endParaRPr lang="zh-CN" altLang="en-US" sz="3200" dirty="0">
              <a:solidFill>
                <a:schemeClr val="accent2">
                  <a:lumMod val="50000"/>
                </a:schemeClr>
              </a:solidFill>
            </a:endParaRPr>
          </a:p>
        </p:txBody>
      </p:sp>
      <p:sp>
        <p:nvSpPr>
          <p:cNvPr id="215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1511"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15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3555" name="内容占位符 2"/>
          <p:cNvSpPr>
            <a:spLocks noGrp="1"/>
          </p:cNvSpPr>
          <p:nvPr>
            <p:ph idx="1"/>
          </p:nvPr>
        </p:nvSpPr>
        <p:spPr>
          <a:xfrm>
            <a:off x="279400" y="1196975"/>
            <a:ext cx="8864600" cy="4679950"/>
          </a:xfrm>
        </p:spPr>
        <p:txBody>
          <a:bodyPr/>
          <a:lstStyle/>
          <a:p>
            <a:pPr>
              <a:buFont typeface="Wingdings" panose="05000000000000000000" pitchFamily="2" charset="2"/>
              <a:buChar char="n"/>
            </a:pPr>
            <a:r>
              <a:rPr lang="en-US" altLang="zh-CN" dirty="0"/>
              <a:t>DAG</a:t>
            </a:r>
            <a:r>
              <a:rPr lang="zh-CN" altLang="en-US" dirty="0"/>
              <a:t>区块链</a:t>
            </a:r>
            <a:endParaRPr lang="en-US" altLang="zh-CN" dirty="0"/>
          </a:p>
          <a:p>
            <a:pPr lvl="1">
              <a:buClr>
                <a:srgbClr val="0033CC"/>
              </a:buClr>
              <a:buFont typeface="Wingdings" panose="05000000000000000000" pitchFamily="2" charset="2"/>
              <a:buChar char="n"/>
            </a:pPr>
            <a:r>
              <a:rPr lang="zh-CN" altLang="en-US" sz="2000" dirty="0">
                <a:solidFill>
                  <a:srgbClr val="0033CC"/>
                </a:solidFill>
              </a:rPr>
              <a:t>允许区块链出现分叉</a:t>
            </a:r>
            <a:endParaRPr lang="en-US" altLang="zh-CN" sz="2000" dirty="0">
              <a:solidFill>
                <a:srgbClr val="0033CC"/>
              </a:solidFill>
            </a:endParaRPr>
          </a:p>
          <a:p>
            <a:pPr lvl="1">
              <a:buClr>
                <a:srgbClr val="0033CC"/>
              </a:buClr>
              <a:buFont typeface="Wingdings" panose="05000000000000000000" pitchFamily="2" charset="2"/>
              <a:buChar char="n"/>
            </a:pPr>
            <a:r>
              <a:rPr lang="zh-CN" altLang="en-US" sz="2000" dirty="0">
                <a:solidFill>
                  <a:srgbClr val="0033CC"/>
                </a:solidFill>
              </a:rPr>
              <a:t>并行处理交易</a:t>
            </a:r>
            <a:endParaRPr lang="en-US" altLang="zh-CN" sz="2000" dirty="0">
              <a:solidFill>
                <a:srgbClr val="0033CC"/>
              </a:solidFill>
            </a:endParaRPr>
          </a:p>
          <a:p>
            <a:pPr lvl="1">
              <a:buClr>
                <a:srgbClr val="0033CC"/>
              </a:buClr>
              <a:buFont typeface="Wingdings" panose="05000000000000000000" pitchFamily="2" charset="2"/>
              <a:buChar char="n"/>
            </a:pPr>
            <a:r>
              <a:rPr lang="zh-CN" altLang="en-US" sz="2000" dirty="0">
                <a:solidFill>
                  <a:srgbClr val="0033CC"/>
                </a:solidFill>
              </a:rPr>
              <a:t>交易处理效率随着节点数量的增加而增加，即高扩展性。</a:t>
            </a:r>
            <a:endParaRPr lang="en-US" altLang="zh-CN" sz="2000" dirty="0">
              <a:solidFill>
                <a:srgbClr val="0033CC"/>
              </a:solidFill>
            </a:endParaRPr>
          </a:p>
          <a:p>
            <a:pPr lvl="1">
              <a:buClr>
                <a:srgbClr val="0033CC"/>
              </a:buClr>
              <a:buFont typeface="Wingdings" panose="05000000000000000000" pitchFamily="2" charset="2"/>
              <a:buChar char="n"/>
            </a:pPr>
            <a:r>
              <a:rPr lang="zh-CN" altLang="en-US" sz="2000" dirty="0">
                <a:solidFill>
                  <a:srgbClr val="0033CC"/>
                </a:solidFill>
              </a:rPr>
              <a:t>交易时长不可控</a:t>
            </a:r>
            <a:endParaRPr lang="en-US" altLang="zh-CN" sz="2000" dirty="0">
              <a:solidFill>
                <a:srgbClr val="0033CC"/>
              </a:solidFill>
            </a:endParaRPr>
          </a:p>
          <a:p>
            <a:pPr lvl="1">
              <a:buClr>
                <a:srgbClr val="0033CC"/>
              </a:buClr>
              <a:buFont typeface="Wingdings" panose="05000000000000000000" pitchFamily="2" charset="2"/>
              <a:buChar char="n"/>
            </a:pPr>
            <a:r>
              <a:rPr lang="zh-CN" altLang="en-US" sz="2000" dirty="0">
                <a:solidFill>
                  <a:srgbClr val="0033CC"/>
                </a:solidFill>
              </a:rPr>
              <a:t>网络传输数据量大</a:t>
            </a:r>
            <a:endParaRPr lang="en-US" altLang="zh-CN" sz="2000" dirty="0">
              <a:solidFill>
                <a:srgbClr val="0033CC"/>
              </a:solidFill>
            </a:endParaRPr>
          </a:p>
          <a:p>
            <a:pPr>
              <a:buFont typeface="Wingdings" panose="05000000000000000000" pitchFamily="2" charset="2"/>
              <a:buChar char="n"/>
            </a:pPr>
            <a:r>
              <a:rPr lang="en-US" altLang="zh-CN" dirty="0"/>
              <a:t>DAG</a:t>
            </a:r>
            <a:r>
              <a:rPr lang="zh-CN" altLang="en-US" dirty="0"/>
              <a:t>区块链共识算法分类</a:t>
            </a:r>
            <a:endParaRPr lang="en-US" altLang="zh-CN" dirty="0"/>
          </a:p>
          <a:p>
            <a:pPr lvl="1">
              <a:buClr>
                <a:srgbClr val="0033CC"/>
              </a:buClr>
              <a:buFont typeface="Wingdings" panose="05000000000000000000" pitchFamily="2" charset="2"/>
              <a:buChar char="n"/>
            </a:pPr>
            <a:r>
              <a:rPr lang="en-US" altLang="zh-CN" sz="2000" dirty="0">
                <a:solidFill>
                  <a:srgbClr val="0033CC"/>
                </a:solidFill>
              </a:rPr>
              <a:t>Tangle </a:t>
            </a:r>
            <a:r>
              <a:rPr lang="zh-CN" altLang="en-US" sz="2000" dirty="0">
                <a:solidFill>
                  <a:srgbClr val="0033CC"/>
                </a:solidFill>
              </a:rPr>
              <a:t>共识算法</a:t>
            </a:r>
            <a:endParaRPr lang="en-US" altLang="zh-CN" sz="2000" dirty="0">
              <a:solidFill>
                <a:srgbClr val="0033CC"/>
              </a:solidFill>
            </a:endParaRPr>
          </a:p>
          <a:p>
            <a:pPr lvl="1">
              <a:buClr>
                <a:srgbClr val="0033CC"/>
              </a:buClr>
              <a:buFont typeface="Wingdings" panose="05000000000000000000" pitchFamily="2" charset="2"/>
              <a:buChar char="n"/>
            </a:pPr>
            <a:r>
              <a:rPr lang="zh-CN" altLang="en-US" sz="2000" dirty="0">
                <a:solidFill>
                  <a:srgbClr val="0033CC"/>
                </a:solidFill>
              </a:rPr>
              <a:t>基于主链的共识算法</a:t>
            </a:r>
            <a:endParaRPr lang="en-US" altLang="zh-CN" sz="2000" dirty="0">
              <a:solidFill>
                <a:srgbClr val="0033CC"/>
              </a:solidFill>
            </a:endParaRPr>
          </a:p>
          <a:p>
            <a:pPr lvl="1">
              <a:buClr>
                <a:srgbClr val="0033CC"/>
              </a:buClr>
              <a:buFont typeface="Wingdings" panose="05000000000000000000" pitchFamily="2" charset="2"/>
              <a:buChar char="n"/>
            </a:pPr>
            <a:r>
              <a:rPr lang="zh-CN" altLang="en-US" sz="2000" dirty="0">
                <a:solidFill>
                  <a:srgbClr val="0033CC"/>
                </a:solidFill>
              </a:rPr>
              <a:t>基于平行链的共识算法</a:t>
            </a:r>
            <a:endParaRPr lang="en-US" altLang="zh-CN" dirty="0"/>
          </a:p>
          <a:p>
            <a:pPr>
              <a:buFont typeface="Wingdings" panose="05000000000000000000" pitchFamily="2" charset="2"/>
              <a:buChar char="n"/>
            </a:pPr>
            <a:endParaRPr lang="en-US" altLang="zh-CN" sz="1600" dirty="0"/>
          </a:p>
        </p:txBody>
      </p:sp>
      <p:sp>
        <p:nvSpPr>
          <p:cNvPr id="23556" name="灯片编号占位符 3"/>
          <p:cNvSpPr>
            <a:spLocks noGrp="1"/>
          </p:cNvSpPr>
          <p:nvPr>
            <p:ph type="sldNum" sz="quarter" idx="12"/>
          </p:nvPr>
        </p:nvSpPr>
        <p:spPr>
          <a:xfrm>
            <a:off x="7195839"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0D69BEF3-3BCA-45E1-8390-2707A8B2A33B}" type="slidenum">
              <a:rPr lang="en-US" altLang="zh-CN" sz="1400" smtClean="0">
                <a:solidFill>
                  <a:srgbClr val="0000CC"/>
                </a:solidFill>
                <a:ea typeface="宋体" panose="02010600030101010101" pitchFamily="2" charset="-122"/>
              </a:rPr>
              <a:pPr>
                <a:spcBef>
                  <a:spcPct val="0"/>
                </a:spcBef>
                <a:buClrTx/>
                <a:buFontTx/>
                <a:buNone/>
              </a:pPr>
              <a:t>14</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148064" y="41275"/>
            <a:ext cx="3984823" cy="584775"/>
          </a:xfrm>
          <a:prstGeom prst="rect">
            <a:avLst/>
          </a:prstGeom>
          <a:noFill/>
        </p:spPr>
        <p:txBody>
          <a:bodyPr wrap="square">
            <a:spAutoFit/>
          </a:bodyPr>
          <a:lstStyle/>
          <a:p>
            <a:pPr>
              <a:defRPr/>
            </a:pP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355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3559"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356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5603" name="内容占位符 2"/>
          <p:cNvSpPr>
            <a:spLocks noGrp="1"/>
          </p:cNvSpPr>
          <p:nvPr>
            <p:ph idx="1"/>
          </p:nvPr>
        </p:nvSpPr>
        <p:spPr>
          <a:xfrm>
            <a:off x="248796" y="906743"/>
            <a:ext cx="8864600" cy="5402573"/>
          </a:xfrm>
        </p:spPr>
        <p:txBody>
          <a:bodyPr/>
          <a:lstStyle/>
          <a:p>
            <a:pPr marL="457200" lvl="1" indent="-457200">
              <a:buFont typeface="Wingdings" panose="05000000000000000000" pitchFamily="2" charset="2"/>
              <a:buChar char="n"/>
            </a:pPr>
            <a:r>
              <a:rPr lang="en-US" altLang="zh-CN" sz="2800" dirty="0">
                <a:solidFill>
                  <a:srgbClr val="000066"/>
                </a:solidFill>
                <a:cs typeface="+mn-cs"/>
              </a:rPr>
              <a:t>Tangle</a:t>
            </a:r>
            <a:r>
              <a:rPr lang="zh-CN" altLang="en-US" sz="2800" dirty="0">
                <a:solidFill>
                  <a:srgbClr val="000066"/>
                </a:solidFill>
                <a:cs typeface="+mn-cs"/>
              </a:rPr>
              <a:t>共识算法</a:t>
            </a:r>
          </a:p>
          <a:p>
            <a:pPr marL="457200" lvl="1" indent="0">
              <a:buNone/>
            </a:pPr>
            <a:r>
              <a:rPr lang="en-US" altLang="zh-CN" dirty="0"/>
              <a:t>Tangle</a:t>
            </a:r>
            <a:r>
              <a:rPr lang="zh-CN" altLang="en-US" dirty="0"/>
              <a:t>共识算法引累计权重和自权重，在</a:t>
            </a:r>
            <a:r>
              <a:rPr lang="en-US" altLang="zh-CN" dirty="0"/>
              <a:t>DAG</a:t>
            </a:r>
            <a:r>
              <a:rPr lang="zh-CN" altLang="en-US" dirty="0"/>
              <a:t>区块链中设置一个确认阈值。当交易单元的累积权重达到阈值时，则该交易被确认。当出现冲突交易时，具有更大的累计权重的交易单元被承认合法，另一个则被认为是非法交易。</a:t>
            </a:r>
            <a:endParaRPr lang="en-US" altLang="zh-CN" dirty="0"/>
          </a:p>
          <a:p>
            <a:pPr marL="457200" lvl="1" indent="-457200">
              <a:buFont typeface="Wingdings" panose="05000000000000000000" pitchFamily="2" charset="2"/>
              <a:buChar char="n"/>
            </a:pPr>
            <a:r>
              <a:rPr lang="zh-CN" altLang="en-US" sz="2800" dirty="0">
                <a:solidFill>
                  <a:srgbClr val="000066"/>
                </a:solidFill>
                <a:cs typeface="+mn-cs"/>
              </a:rPr>
              <a:t>典型代表</a:t>
            </a:r>
            <a:endParaRPr lang="en-US" altLang="zh-CN" sz="2800" dirty="0">
              <a:solidFill>
                <a:srgbClr val="000066"/>
              </a:solidFill>
              <a:cs typeface="+mn-cs"/>
            </a:endParaRPr>
          </a:p>
          <a:p>
            <a:pPr lvl="1"/>
            <a:r>
              <a:rPr lang="en-US" altLang="zh-CN" dirty="0"/>
              <a:t>IOTA</a:t>
            </a:r>
          </a:p>
        </p:txBody>
      </p:sp>
      <p:sp>
        <p:nvSpPr>
          <p:cNvPr id="25604" name="灯片编号占位符 3"/>
          <p:cNvSpPr>
            <a:spLocks noGrp="1"/>
          </p:cNvSpPr>
          <p:nvPr>
            <p:ph type="sldNum" sz="quarter" idx="12"/>
          </p:nvPr>
        </p:nvSpPr>
        <p:spPr>
          <a:xfrm>
            <a:off x="7176479" y="6375331"/>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15</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20072" y="41275"/>
            <a:ext cx="3912814" cy="584775"/>
          </a:xfrm>
          <a:prstGeom prst="rect">
            <a:avLst/>
          </a:prstGeom>
          <a:noFill/>
        </p:spPr>
        <p:txBody>
          <a:bodyPr wrap="square">
            <a:spAutoFit/>
          </a:bodyPr>
          <a:lstStyle/>
          <a:p>
            <a:pPr>
              <a:defRPr/>
            </a:pP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8196" name="Picture 4">
            <a:extLst>
              <a:ext uri="{FF2B5EF4-FFF2-40B4-BE49-F238E27FC236}">
                <a16:creationId xmlns:a16="http://schemas.microsoft.com/office/drawing/2014/main" id="{DE87563C-DE7D-43F4-9F06-9CE01B4EFAD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984" y="3230797"/>
            <a:ext cx="3822750" cy="27102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5603" name="内容占位符 2"/>
          <p:cNvSpPr>
            <a:spLocks noGrp="1"/>
          </p:cNvSpPr>
          <p:nvPr>
            <p:ph idx="1"/>
          </p:nvPr>
        </p:nvSpPr>
        <p:spPr>
          <a:xfrm>
            <a:off x="248796" y="906743"/>
            <a:ext cx="8864600" cy="5402573"/>
          </a:xfrm>
        </p:spPr>
        <p:txBody>
          <a:bodyPr/>
          <a:lstStyle/>
          <a:p>
            <a:pPr marL="457200" lvl="1" indent="-457200">
              <a:buFont typeface="Wingdings" panose="05000000000000000000" pitchFamily="2" charset="2"/>
              <a:buChar char="n"/>
            </a:pPr>
            <a:r>
              <a:rPr lang="zh-CN" altLang="en-US" sz="2800" dirty="0">
                <a:solidFill>
                  <a:srgbClr val="000066"/>
                </a:solidFill>
                <a:cs typeface="+mn-cs"/>
              </a:rPr>
              <a:t>基于主链的共识算法</a:t>
            </a:r>
          </a:p>
          <a:p>
            <a:pPr marL="457200" lvl="1" indent="0">
              <a:buNone/>
            </a:pPr>
            <a:r>
              <a:rPr lang="zh-CN" altLang="en-US" dirty="0"/>
              <a:t>基于主链的</a:t>
            </a:r>
            <a:r>
              <a:rPr lang="en-US" altLang="zh-CN" dirty="0"/>
              <a:t>DAG</a:t>
            </a:r>
            <a:r>
              <a:rPr lang="zh-CN" altLang="en-US" dirty="0"/>
              <a:t>区块链共识算法通常是在</a:t>
            </a:r>
            <a:r>
              <a:rPr lang="en-US" altLang="zh-CN" dirty="0"/>
              <a:t>DAG</a:t>
            </a:r>
            <a:r>
              <a:rPr lang="zh-CN" altLang="en-US" dirty="0"/>
              <a:t>区块链中构建一条主链，随后根据主链对所有的交易单元（或者区块）进行全局拓扑排序。</a:t>
            </a:r>
            <a:endParaRPr lang="en-US" altLang="zh-CN" dirty="0"/>
          </a:p>
          <a:p>
            <a:pPr marL="457200" lvl="1" indent="-457200">
              <a:buFont typeface="Wingdings" panose="05000000000000000000" pitchFamily="2" charset="2"/>
              <a:buChar char="n"/>
            </a:pPr>
            <a:r>
              <a:rPr lang="zh-CN" altLang="en-US" sz="2800" dirty="0">
                <a:solidFill>
                  <a:srgbClr val="000066"/>
                </a:solidFill>
                <a:cs typeface="+mn-cs"/>
              </a:rPr>
              <a:t>典型代表</a:t>
            </a:r>
            <a:endParaRPr lang="en-US" altLang="zh-CN" sz="2800" dirty="0">
              <a:solidFill>
                <a:srgbClr val="000066"/>
              </a:solidFill>
              <a:cs typeface="+mn-cs"/>
            </a:endParaRPr>
          </a:p>
          <a:p>
            <a:pPr lvl="1"/>
            <a:r>
              <a:rPr lang="en-US" altLang="zh-CN" dirty="0"/>
              <a:t>GHOST(</a:t>
            </a:r>
            <a:r>
              <a:rPr lang="zh-CN" altLang="en-US" dirty="0"/>
              <a:t>最大权重子树</a:t>
            </a:r>
            <a:r>
              <a:rPr lang="en-US" altLang="zh-CN" dirty="0"/>
              <a:t>)</a:t>
            </a:r>
          </a:p>
          <a:p>
            <a:pPr lvl="1"/>
            <a:r>
              <a:rPr lang="en-US" altLang="zh-CN" dirty="0"/>
              <a:t>Inclusive Blockchain Protocol</a:t>
            </a:r>
          </a:p>
          <a:p>
            <a:pPr lvl="1"/>
            <a:r>
              <a:rPr lang="en-US" altLang="zh-CN" dirty="0"/>
              <a:t>Conflux</a:t>
            </a:r>
          </a:p>
          <a:p>
            <a:pPr lvl="1"/>
            <a:r>
              <a:rPr lang="en-US" altLang="zh-CN" dirty="0" err="1"/>
              <a:t>Byteball</a:t>
            </a:r>
            <a:r>
              <a:rPr lang="en-US" altLang="zh-CN" dirty="0"/>
              <a:t> (</a:t>
            </a:r>
            <a:r>
              <a:rPr lang="zh-CN" altLang="en-US" dirty="0"/>
              <a:t>见证人机制</a:t>
            </a:r>
            <a:r>
              <a:rPr lang="en-US" altLang="zh-CN" dirty="0"/>
              <a:t>)</a:t>
            </a:r>
          </a:p>
          <a:p>
            <a:pPr lvl="1"/>
            <a:r>
              <a:rPr lang="en-US" altLang="zh-CN" dirty="0" err="1"/>
              <a:t>TustNote</a:t>
            </a:r>
            <a:endParaRPr lang="en-US" altLang="zh-CN" dirty="0"/>
          </a:p>
          <a:p>
            <a:pPr lvl="1"/>
            <a:endParaRPr lang="en-US" altLang="zh-CN" dirty="0"/>
          </a:p>
        </p:txBody>
      </p:sp>
      <p:sp>
        <p:nvSpPr>
          <p:cNvPr id="25604" name="灯片编号占位符 3"/>
          <p:cNvSpPr>
            <a:spLocks noGrp="1"/>
          </p:cNvSpPr>
          <p:nvPr>
            <p:ph type="sldNum" sz="quarter" idx="12"/>
          </p:nvPr>
        </p:nvSpPr>
        <p:spPr>
          <a:xfrm>
            <a:off x="7208396" y="6396037"/>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16</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20072" y="41275"/>
            <a:ext cx="3912814" cy="584775"/>
          </a:xfrm>
          <a:prstGeom prst="rect">
            <a:avLst/>
          </a:prstGeom>
          <a:noFill/>
        </p:spPr>
        <p:txBody>
          <a:bodyPr wrap="square">
            <a:spAutoFit/>
          </a:bodyPr>
          <a:lstStyle/>
          <a:p>
            <a:pPr>
              <a:defRPr/>
            </a:pP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11" name="Picture 2">
            <a:extLst>
              <a:ext uri="{FF2B5EF4-FFF2-40B4-BE49-F238E27FC236}">
                <a16:creationId xmlns:a16="http://schemas.microsoft.com/office/drawing/2014/main" id="{6452018A-6AB9-448F-BBAA-AE1CB09961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0226" y="3496631"/>
            <a:ext cx="5170175" cy="237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267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5603" name="内容占位符 2"/>
          <p:cNvSpPr>
            <a:spLocks noGrp="1"/>
          </p:cNvSpPr>
          <p:nvPr>
            <p:ph idx="1"/>
          </p:nvPr>
        </p:nvSpPr>
        <p:spPr>
          <a:xfrm>
            <a:off x="279400" y="1196975"/>
            <a:ext cx="8864600" cy="4679950"/>
          </a:xfrm>
        </p:spPr>
        <p:txBody>
          <a:bodyPr/>
          <a:lstStyle/>
          <a:p>
            <a:pPr>
              <a:buFont typeface="Wingdings" panose="05000000000000000000" pitchFamily="2" charset="2"/>
              <a:buChar char="n"/>
            </a:pPr>
            <a:r>
              <a:rPr lang="zh-CN" altLang="en-US" dirty="0"/>
              <a:t>基于平行链的</a:t>
            </a:r>
            <a:r>
              <a:rPr lang="en-US" altLang="zh-CN" dirty="0"/>
              <a:t>DAG</a:t>
            </a:r>
            <a:r>
              <a:rPr lang="zh-CN" altLang="en-US" dirty="0"/>
              <a:t>共识算法</a:t>
            </a:r>
            <a:endParaRPr lang="en-US" altLang="zh-CN" dirty="0"/>
          </a:p>
          <a:p>
            <a:pPr marL="0" indent="0">
              <a:buNone/>
            </a:pPr>
            <a:r>
              <a:rPr lang="zh-CN" altLang="en-US" sz="2400" dirty="0">
                <a:solidFill>
                  <a:srgbClr val="0000CC"/>
                </a:solidFill>
              </a:rPr>
              <a:t>基于平行链的</a:t>
            </a:r>
            <a:r>
              <a:rPr lang="en-US" altLang="zh-CN" sz="2400" dirty="0">
                <a:solidFill>
                  <a:srgbClr val="0000CC"/>
                </a:solidFill>
              </a:rPr>
              <a:t>DAG</a:t>
            </a:r>
            <a:r>
              <a:rPr lang="zh-CN" altLang="en-US" sz="2400" dirty="0">
                <a:solidFill>
                  <a:srgbClr val="0000CC"/>
                </a:solidFill>
              </a:rPr>
              <a:t>区块链共识算法中，网络各节点或者账户只需要分别维护记录本地信息的一条链，各链之间通过交互引用构成平行的</a:t>
            </a:r>
            <a:r>
              <a:rPr lang="en-US" altLang="zh-CN" sz="2400" dirty="0">
                <a:solidFill>
                  <a:srgbClr val="0000CC"/>
                </a:solidFill>
              </a:rPr>
              <a:t>DAG</a:t>
            </a:r>
            <a:r>
              <a:rPr lang="zh-CN" altLang="en-US" sz="2400" dirty="0">
                <a:solidFill>
                  <a:srgbClr val="0000CC"/>
                </a:solidFill>
              </a:rPr>
              <a:t>链形式。</a:t>
            </a:r>
            <a:endParaRPr lang="en-US" altLang="zh-CN" sz="2400" dirty="0">
              <a:solidFill>
                <a:srgbClr val="0000CC"/>
              </a:solidFill>
            </a:endParaRPr>
          </a:p>
          <a:p>
            <a:pPr>
              <a:buFont typeface="Wingdings" panose="05000000000000000000" pitchFamily="2" charset="2"/>
              <a:buChar char="n"/>
            </a:pPr>
            <a:r>
              <a:rPr lang="zh-CN" altLang="en-US" dirty="0"/>
              <a:t>典型代表</a:t>
            </a:r>
            <a:endParaRPr lang="en-US" altLang="zh-CN" sz="2400" dirty="0">
              <a:solidFill>
                <a:srgbClr val="0000CC"/>
              </a:solidFill>
            </a:endParaRPr>
          </a:p>
          <a:p>
            <a:pPr lvl="1">
              <a:buFont typeface="Wingdings" panose="05000000000000000000" pitchFamily="2" charset="2"/>
              <a:buChar char="n"/>
            </a:pPr>
            <a:r>
              <a:rPr lang="en-US" altLang="zh-CN" dirty="0" err="1"/>
              <a:t>Hashgraph</a:t>
            </a:r>
            <a:r>
              <a:rPr lang="zh-CN" altLang="en-US" dirty="0"/>
              <a:t>（基于虚拟投票）</a:t>
            </a:r>
            <a:endParaRPr lang="en-US" altLang="zh-CN" dirty="0"/>
          </a:p>
          <a:p>
            <a:pPr lvl="1">
              <a:buFont typeface="Wingdings" panose="05000000000000000000" pitchFamily="2" charset="2"/>
              <a:buChar char="n"/>
            </a:pPr>
            <a:r>
              <a:rPr lang="en-US" altLang="zh-CN" dirty="0"/>
              <a:t>Nano</a:t>
            </a:r>
            <a:r>
              <a:rPr lang="zh-CN" altLang="en-US" dirty="0"/>
              <a:t>（基于</a:t>
            </a:r>
            <a:r>
              <a:rPr lang="en-US" altLang="zh-CN" dirty="0" err="1"/>
              <a:t>DPoS</a:t>
            </a:r>
            <a:r>
              <a:rPr lang="zh-CN" altLang="en-US" dirty="0"/>
              <a:t>）</a:t>
            </a:r>
            <a:endParaRPr lang="en-US" altLang="zh-CN" dirty="0"/>
          </a:p>
          <a:p>
            <a:pPr lvl="1">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27887" y="6383336"/>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17</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148064" y="-27384"/>
            <a:ext cx="3984823" cy="584200"/>
          </a:xfrm>
          <a:prstGeom prst="rect">
            <a:avLst/>
          </a:prstGeom>
          <a:noFill/>
        </p:spPr>
        <p:txBody>
          <a:bodyPr wrap="square">
            <a:spAutoFit/>
          </a:bodyPr>
          <a:lstStyle/>
          <a:p>
            <a:pPr>
              <a:defRPr/>
            </a:pP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10246" name="Picture 6">
            <a:extLst>
              <a:ext uri="{FF2B5EF4-FFF2-40B4-BE49-F238E27FC236}">
                <a16:creationId xmlns:a16="http://schemas.microsoft.com/office/drawing/2014/main" id="{D9B40748-B7BD-43CA-A79F-0DA99971932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6169" y="2420888"/>
            <a:ext cx="2072031" cy="398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178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6"/>
          <p:cNvSpPr>
            <a:spLocks noGrp="1"/>
          </p:cNvSpPr>
          <p:nvPr>
            <p:ph type="sldNum" sz="quarter" idx="12"/>
          </p:nvPr>
        </p:nvSpPr>
        <p:spPr>
          <a:xfrm>
            <a:off x="7208404"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9DC1F9D0-E476-44ED-9F4C-E9A0371485B0}" type="slidenum">
              <a:rPr lang="en-US" altLang="zh-CN" sz="1400" smtClean="0">
                <a:solidFill>
                  <a:srgbClr val="0000CC"/>
                </a:solidFill>
                <a:ea typeface="宋体" panose="02010600030101010101" pitchFamily="2" charset="-122"/>
              </a:rPr>
              <a:pPr>
                <a:spcBef>
                  <a:spcPct val="0"/>
                </a:spcBef>
                <a:buClrTx/>
                <a:buFontTx/>
                <a:buNone/>
              </a:pPr>
              <a:t>18</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defRPr/>
            </a:pPr>
            <a:r>
              <a:rPr lang="zh-CN" altLang="en-US" dirty="0"/>
              <a:t>选题背景及意义</a:t>
            </a:r>
          </a:p>
          <a:p>
            <a:pPr eaLnBrk="1" hangingPunct="1">
              <a:defRPr/>
            </a:pPr>
            <a:r>
              <a:rPr lang="zh-CN" altLang="en-US" dirty="0"/>
              <a:t>国内外研究现状</a:t>
            </a:r>
            <a:endParaRPr lang="en-US" altLang="zh-CN" dirty="0"/>
          </a:p>
          <a:p>
            <a:pPr eaLnBrk="1" hangingPunct="1">
              <a:defRPr/>
            </a:pPr>
            <a:r>
              <a:rPr lang="zh-CN" altLang="en-US" dirty="0">
                <a:solidFill>
                  <a:schemeClr val="accent6">
                    <a:lumMod val="50000"/>
                  </a:schemeClr>
                </a:solidFill>
              </a:rPr>
              <a:t>拟研究内容</a:t>
            </a:r>
            <a:endParaRPr lang="en-US" altLang="zh-CN" dirty="0">
              <a:solidFill>
                <a:schemeClr val="accent6">
                  <a:lumMod val="50000"/>
                </a:schemeClr>
              </a:solidFill>
            </a:endParaRPr>
          </a:p>
        </p:txBody>
      </p:sp>
    </p:spTree>
    <p:extLst>
      <p:ext uri="{BB962C8B-B14F-4D97-AF65-F5344CB8AC3E}">
        <p14:creationId xmlns:p14="http://schemas.microsoft.com/office/powerpoint/2010/main" val="1170044455"/>
      </p:ext>
    </p:extLst>
  </p:cSld>
  <p:clrMapOvr>
    <a:masterClrMapping/>
  </p:clrMapOvr>
  <p:transition spd="slow" advTm="848"/>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42459"/>
            <a:ext cx="2385004" cy="523220"/>
          </a:xfrm>
        </p:spPr>
        <p:txBody>
          <a:bodyPr/>
          <a:lstStyle/>
          <a:p>
            <a:r>
              <a:rPr lang="zh-CN" altLang="en-US" dirty="0"/>
              <a:t>拟研究内容</a:t>
            </a:r>
          </a:p>
        </p:txBody>
      </p:sp>
      <p:sp>
        <p:nvSpPr>
          <p:cNvPr id="3" name="文本占位符 2"/>
          <p:cNvSpPr>
            <a:spLocks noGrp="1"/>
          </p:cNvSpPr>
          <p:nvPr>
            <p:ph type="body" sz="half" idx="1"/>
          </p:nvPr>
        </p:nvSpPr>
        <p:spPr>
          <a:xfrm>
            <a:off x="685799" y="1746250"/>
            <a:ext cx="7699917" cy="4343400"/>
          </a:xfrm>
        </p:spPr>
        <p:txBody>
          <a:bodyPr/>
          <a:lstStyle/>
          <a:p>
            <a:r>
              <a:rPr lang="zh-CN" altLang="zh-CN" dirty="0"/>
              <a:t>针对</a:t>
            </a:r>
            <a:r>
              <a:rPr lang="zh-CN" altLang="en-US" dirty="0"/>
              <a:t>无线自组织网络</a:t>
            </a:r>
            <a:r>
              <a:rPr lang="zh-CN" altLang="zh-CN" dirty="0"/>
              <a:t>，</a:t>
            </a:r>
            <a:r>
              <a:rPr lang="zh-CN" altLang="en-US" dirty="0"/>
              <a:t>考虑设备计算资源、网络资源、节点移动性等因素，</a:t>
            </a:r>
            <a:r>
              <a:rPr lang="zh-CN" altLang="zh-CN" dirty="0"/>
              <a:t>以</a:t>
            </a:r>
            <a:r>
              <a:rPr lang="zh-CN" altLang="en-US" dirty="0"/>
              <a:t>低能耗和共识过程稳定</a:t>
            </a:r>
            <a:r>
              <a:rPr lang="zh-CN" altLang="zh-CN" dirty="0"/>
              <a:t>为目标，设计高效的</a:t>
            </a:r>
            <a:r>
              <a:rPr lang="zh-CN" altLang="en-US" dirty="0"/>
              <a:t>适用于无线网络的区块链共识算法。</a:t>
            </a:r>
          </a:p>
        </p:txBody>
      </p:sp>
      <p:sp>
        <p:nvSpPr>
          <p:cNvPr id="5" name="灯片编号占位符 4"/>
          <p:cNvSpPr>
            <a:spLocks noGrp="1"/>
          </p:cNvSpPr>
          <p:nvPr>
            <p:ph type="sldNum" sz="quarter" idx="12"/>
          </p:nvPr>
        </p:nvSpPr>
        <p:spPr>
          <a:xfrm>
            <a:off x="7207823" y="6400800"/>
            <a:ext cx="1905000" cy="457200"/>
          </a:xfrm>
        </p:spPr>
        <p:txBody>
          <a:bodyPr/>
          <a:lstStyle/>
          <a:p>
            <a:pPr>
              <a:defRPr/>
            </a:pPr>
            <a:fld id="{ED051085-F99B-49C2-A084-E942FB243A03}" type="slidenum">
              <a:rPr lang="en-US" altLang="zh-CN" smtClean="0"/>
              <a:pPr>
                <a:defRPr/>
              </a:pPr>
              <a:t>19</a:t>
            </a:fld>
            <a:endParaRPr lang="en-US" altLang="zh-CN" dirty="0"/>
          </a:p>
        </p:txBody>
      </p:sp>
    </p:spTree>
    <p:extLst>
      <p:ext uri="{BB962C8B-B14F-4D97-AF65-F5344CB8AC3E}">
        <p14:creationId xmlns:p14="http://schemas.microsoft.com/office/powerpoint/2010/main" val="3080152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6"/>
          <p:cNvSpPr>
            <a:spLocks noGrp="1"/>
          </p:cNvSpPr>
          <p:nvPr>
            <p:ph type="sldNum" sz="quarter" idx="12"/>
          </p:nvPr>
        </p:nvSpPr>
        <p:spPr>
          <a:xfrm>
            <a:off x="7164288" y="630932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7E305C48-D1EE-4F0E-82E2-F85A7432020F}" type="slidenum">
              <a:rPr lang="en-US" altLang="zh-CN" sz="1400" smtClean="0">
                <a:solidFill>
                  <a:srgbClr val="0000CC"/>
                </a:solidFill>
                <a:ea typeface="宋体" panose="02010600030101010101" pitchFamily="2" charset="-122"/>
              </a:rPr>
              <a:pPr>
                <a:spcBef>
                  <a:spcPct val="0"/>
                </a:spcBef>
                <a:buClrTx/>
                <a:buFontTx/>
                <a:buNone/>
              </a:pPr>
              <a:t>2</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defRPr/>
            </a:pPr>
            <a:r>
              <a:rPr lang="zh-CN" altLang="en-US" dirty="0">
                <a:solidFill>
                  <a:schemeClr val="accent6">
                    <a:lumMod val="50000"/>
                  </a:schemeClr>
                </a:solidFill>
              </a:rPr>
              <a:t>选题背景及意义</a:t>
            </a:r>
          </a:p>
          <a:p>
            <a:pPr eaLnBrk="1" hangingPunct="1">
              <a:defRPr/>
            </a:pPr>
            <a:r>
              <a:rPr lang="zh-CN" altLang="en-US" dirty="0"/>
              <a:t>国内外研究现状</a:t>
            </a:r>
            <a:endParaRPr lang="en-US" altLang="zh-CN" dirty="0"/>
          </a:p>
          <a:p>
            <a:pPr eaLnBrk="1" hangingPunct="1">
              <a:defRPr/>
            </a:pPr>
            <a:r>
              <a:rPr lang="zh-CN" altLang="en-US" dirty="0"/>
              <a:t>拟研究内容</a:t>
            </a:r>
            <a:endParaRPr lang="en-US" altLang="zh-CN" dirty="0"/>
          </a:p>
        </p:txBody>
      </p:sp>
    </p:spTree>
  </p:cSld>
  <p:clrMapOvr>
    <a:masterClrMapping/>
  </p:clrMapOvr>
  <p:transition spd="slow" advTm="543"/>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279400" y="1196975"/>
            <a:ext cx="8864600" cy="5427662"/>
          </a:xfrm>
        </p:spPr>
        <p:txBody>
          <a:bodyPr/>
          <a:lstStyle/>
          <a:p>
            <a:pPr>
              <a:buFont typeface="Wingdings" panose="05000000000000000000" pitchFamily="2" charset="2"/>
              <a:buChar char="n"/>
            </a:pPr>
            <a:r>
              <a:rPr lang="zh-CN" altLang="en-US" dirty="0"/>
              <a:t>无线自组织网络的网络拓扑是动态变化的，节点能够随时进入和离开网络。因此在无线网络环境下需要选举出比较稳定的首领节点生成区块，避免出现在共识过程中首领节点离开系统，最终导致无法达成共识的问题。</a:t>
            </a:r>
            <a:endParaRPr lang="en-US" altLang="zh-CN" dirty="0"/>
          </a:p>
          <a:p>
            <a:pPr>
              <a:buFont typeface="Wingdings" panose="05000000000000000000" pitchFamily="2" charset="2"/>
              <a:buChar char="n"/>
            </a:pPr>
            <a:r>
              <a:rPr lang="zh-CN" altLang="en-US" dirty="0"/>
              <a:t>问题</a:t>
            </a:r>
            <a:r>
              <a:rPr lang="en-US" altLang="zh-CN" dirty="0"/>
              <a:t>1</a:t>
            </a:r>
            <a:r>
              <a:rPr lang="zh-CN" altLang="en-US" dirty="0"/>
              <a:t>：如何定义稳定性？</a:t>
            </a:r>
            <a:endParaRPr lang="en-US" altLang="zh-CN" dirty="0"/>
          </a:p>
          <a:p>
            <a:pPr lvl="1"/>
            <a:r>
              <a:rPr lang="zh-CN" altLang="en-US" dirty="0"/>
              <a:t>节点活动时间</a:t>
            </a:r>
            <a:r>
              <a:rPr lang="en-US" altLang="zh-CN" dirty="0"/>
              <a:t>—&gt;</a:t>
            </a:r>
            <a:r>
              <a:rPr lang="zh-CN" altLang="en-US" dirty="0"/>
              <a:t>节点剩余活动时间（节点的生存期）</a:t>
            </a:r>
            <a:endParaRPr lang="en-US" altLang="zh-CN" dirty="0"/>
          </a:p>
          <a:p>
            <a:pPr lvl="1"/>
            <a:r>
              <a:rPr lang="zh-CN" altLang="en-US" dirty="0"/>
              <a:t>节点共识比</a:t>
            </a:r>
            <a:r>
              <a:rPr lang="en-US" altLang="zh-CN" dirty="0"/>
              <a:t>—&gt;</a:t>
            </a:r>
            <a:r>
              <a:rPr lang="zh-CN" altLang="en-US" dirty="0"/>
              <a:t>节点在近期内生成区块占最近区块的比值。</a:t>
            </a:r>
            <a:endParaRPr lang="en-US" altLang="zh-CN" dirty="0"/>
          </a:p>
          <a:p>
            <a:pPr>
              <a:buFont typeface="Wingdings" panose="05000000000000000000" pitchFamily="2" charset="2"/>
              <a:buChar char="n"/>
            </a:pPr>
            <a:r>
              <a:rPr lang="zh-CN" altLang="en-US" dirty="0"/>
              <a:t>问题</a:t>
            </a:r>
            <a:r>
              <a:rPr lang="en-US" altLang="zh-CN" dirty="0"/>
              <a:t>2</a:t>
            </a:r>
            <a:r>
              <a:rPr lang="zh-CN" altLang="en-US" dirty="0"/>
              <a:t>：如何选举首领节点？</a:t>
            </a:r>
            <a:endParaRPr lang="en-US" altLang="zh-CN" dirty="0"/>
          </a:p>
          <a:p>
            <a:pPr>
              <a:buFont typeface="Wingdings" panose="05000000000000000000" pitchFamily="2" charset="2"/>
              <a:buChar char="n"/>
            </a:pPr>
            <a:r>
              <a:rPr lang="zh-CN" altLang="en-US" dirty="0"/>
              <a:t>问题</a:t>
            </a:r>
            <a:r>
              <a:rPr lang="en-US" altLang="zh-CN" dirty="0"/>
              <a:t>3</a:t>
            </a:r>
            <a:r>
              <a:rPr lang="zh-CN" altLang="en-US" dirty="0"/>
              <a:t>：如何确认区块？</a:t>
            </a:r>
            <a:endParaRPr lang="en-US" altLang="zh-CN"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20</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07230" y="41275"/>
            <a:ext cx="6747884" cy="584775"/>
          </a:xfrm>
          <a:prstGeom prst="rect">
            <a:avLst/>
          </a:prstGeom>
          <a:noFill/>
        </p:spPr>
        <p:txBody>
          <a:bodyPr wrap="square">
            <a:spAutoFit/>
          </a:bodyPr>
          <a:lstStyle/>
          <a:p>
            <a:pPr>
              <a:defRPr/>
            </a:pPr>
            <a:r>
              <a:rPr lang="en-US" altLang="zh-CN" sz="3200" dirty="0">
                <a:solidFill>
                  <a:schemeClr val="accent2">
                    <a:lumMod val="50000"/>
                  </a:schemeClr>
                </a:solidFill>
              </a:rPr>
              <a:t>1. </a:t>
            </a:r>
            <a:r>
              <a:rPr lang="zh-CN" altLang="en-US" sz="3200" dirty="0">
                <a:solidFill>
                  <a:schemeClr val="accent2">
                    <a:lumMod val="50000"/>
                  </a:schemeClr>
                </a:solidFill>
              </a:rPr>
              <a:t>基于节点稳定性的区块链共识算法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466512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39700" y="1196981"/>
            <a:ext cx="8864600" cy="5661019"/>
          </a:xfrm>
        </p:spPr>
        <p:txBody>
          <a:bodyPr/>
          <a:lstStyle/>
          <a:p>
            <a:pPr>
              <a:buFont typeface="Wingdings" panose="05000000000000000000" pitchFamily="2" charset="2"/>
              <a:buChar char="n"/>
            </a:pPr>
            <a:r>
              <a:rPr lang="zh-CN" altLang="en-US" dirty="0"/>
              <a:t>无线节点设备在一个网络区域中的活动时间是有限的，节点参与区块链共识的稳定性与其在网络区域的活动时间以及之前参与共识的比例相关，节点在区域内活动时间越长、近期参与共识的比例越高，提前退出区块链共识的意愿越低。</a:t>
            </a:r>
            <a:endParaRPr lang="en-US" altLang="zh-CN" dirty="0"/>
          </a:p>
          <a:p>
            <a:pPr>
              <a:buFont typeface="Wingdings" panose="05000000000000000000" pitchFamily="2" charset="2"/>
              <a:buChar char="n"/>
            </a:pPr>
            <a:r>
              <a:rPr lang="zh-CN" altLang="en-US" dirty="0"/>
              <a:t>拟结合节点的活动时间时间和近期共识参与比，设计公平、稳定、高效的区块链共识算法，降低参与共识节点的</a:t>
            </a:r>
            <a:r>
              <a:rPr lang="zh-CN" altLang="en-US" dirty="0">
                <a:solidFill>
                  <a:srgbClr val="FF0000"/>
                </a:solidFill>
              </a:rPr>
              <a:t>计算资源开销</a:t>
            </a:r>
            <a:r>
              <a:rPr lang="zh-CN" altLang="en-US" dirty="0"/>
              <a:t>和提高系统</a:t>
            </a:r>
            <a:r>
              <a:rPr lang="zh-CN" altLang="en-US" dirty="0">
                <a:solidFill>
                  <a:srgbClr val="FF0000"/>
                </a:solidFill>
              </a:rPr>
              <a:t>处理交易的效率</a:t>
            </a:r>
            <a:r>
              <a:rPr lang="zh-CN" altLang="en-US" dirty="0"/>
              <a:t>。</a:t>
            </a:r>
            <a:endParaRPr lang="en-US" altLang="zh-CN" dirty="0"/>
          </a:p>
          <a:p>
            <a:pPr>
              <a:buFont typeface="Wingdings" panose="05000000000000000000" pitchFamily="2" charset="2"/>
              <a:buChar char="n"/>
            </a:pPr>
            <a:r>
              <a:rPr lang="zh-CN" altLang="en-US" dirty="0"/>
              <a:t>难点</a:t>
            </a:r>
            <a:endParaRPr lang="en-US" altLang="zh-CN" dirty="0"/>
          </a:p>
          <a:p>
            <a:pPr lvl="1"/>
            <a:r>
              <a:rPr lang="zh-CN" altLang="en-US" dirty="0"/>
              <a:t>系统中稳定性的定义和所有节点稳定性的计算</a:t>
            </a:r>
            <a:endParaRPr lang="en-US" altLang="zh-CN" dirty="0"/>
          </a:p>
          <a:p>
            <a:pPr lvl="1"/>
            <a:r>
              <a:rPr lang="zh-CN" altLang="en-US" dirty="0"/>
              <a:t>首领节点选举算法</a:t>
            </a:r>
            <a:endParaRPr lang="en-US" altLang="zh-CN" dirty="0"/>
          </a:p>
          <a:p>
            <a:pPr lvl="1"/>
            <a:r>
              <a:rPr lang="zh-CN" altLang="en-US" dirty="0"/>
              <a:t>区块确认机制</a:t>
            </a:r>
            <a:endParaRPr lang="en-US" altLang="zh-CN"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34136"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21</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83768" y="-27384"/>
            <a:ext cx="6768752" cy="584775"/>
          </a:xfrm>
          <a:prstGeom prst="rect">
            <a:avLst/>
          </a:prstGeom>
          <a:noFill/>
        </p:spPr>
        <p:txBody>
          <a:bodyPr wrap="square">
            <a:spAutoFit/>
          </a:bodyPr>
          <a:lstStyle/>
          <a:p>
            <a:pPr>
              <a:defRPr/>
            </a:pPr>
            <a:r>
              <a:rPr lang="en-US" altLang="zh-CN" sz="3200" dirty="0">
                <a:solidFill>
                  <a:schemeClr val="accent2">
                    <a:lumMod val="50000"/>
                  </a:schemeClr>
                </a:solidFill>
              </a:rPr>
              <a:t>1. </a:t>
            </a:r>
            <a:r>
              <a:rPr lang="zh-CN" altLang="en-US" sz="3200" dirty="0">
                <a:solidFill>
                  <a:schemeClr val="accent2">
                    <a:lumMod val="50000"/>
                  </a:schemeClr>
                </a:solidFill>
              </a:rPr>
              <a:t>基于节点稳定度的区块链共识算法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726840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07504" y="1196975"/>
            <a:ext cx="8928992" cy="4679950"/>
          </a:xfrm>
        </p:spPr>
        <p:txBody>
          <a:bodyPr/>
          <a:lstStyle/>
          <a:p>
            <a:pPr>
              <a:buFont typeface="Wingdings" panose="05000000000000000000" pitchFamily="2" charset="2"/>
              <a:buChar char="n"/>
            </a:pPr>
            <a:r>
              <a:rPr lang="zh-CN" altLang="en-US" dirty="0"/>
              <a:t>在规模较大的无线自组织网络中，单首领节点的共识算法共识时延长，且具有弱一致性，无法满足实时处理交易的要求。基于委员会的共识算法可以快速达成强一致性，并且通过委员会广播共识结果可以提高网络传输效率。</a:t>
            </a:r>
            <a:endParaRPr lang="en-US" altLang="zh-CN" dirty="0"/>
          </a:p>
          <a:p>
            <a:pPr>
              <a:buFont typeface="Wingdings" panose="05000000000000000000" pitchFamily="2" charset="2"/>
              <a:buChar char="n"/>
            </a:pPr>
            <a:r>
              <a:rPr lang="zh-CN" altLang="en-US" dirty="0"/>
              <a:t>问题</a:t>
            </a:r>
            <a:r>
              <a:rPr lang="en-US" altLang="zh-CN" dirty="0"/>
              <a:t>1</a:t>
            </a:r>
            <a:r>
              <a:rPr lang="zh-CN" altLang="en-US" dirty="0"/>
              <a:t>：如何选举委员会？</a:t>
            </a:r>
            <a:endParaRPr lang="en-US" altLang="zh-CN" dirty="0"/>
          </a:p>
          <a:p>
            <a:pPr>
              <a:buFont typeface="Wingdings" panose="05000000000000000000" pitchFamily="2" charset="2"/>
              <a:buChar char="n"/>
            </a:pPr>
            <a:r>
              <a:rPr lang="zh-CN" altLang="en-US" dirty="0"/>
              <a:t>问题</a:t>
            </a:r>
            <a:r>
              <a:rPr lang="en-US" altLang="zh-CN" dirty="0"/>
              <a:t>2</a:t>
            </a:r>
            <a:r>
              <a:rPr lang="zh-CN" altLang="en-US" dirty="0"/>
              <a:t>：如何选举委员会首领？</a:t>
            </a:r>
            <a:endParaRPr lang="en-US" altLang="zh-CN" dirty="0"/>
          </a:p>
          <a:p>
            <a:pPr>
              <a:buFont typeface="Wingdings" panose="05000000000000000000" pitchFamily="2" charset="2"/>
              <a:buChar char="n"/>
            </a:pPr>
            <a:r>
              <a:rPr lang="zh-CN" altLang="en-US" dirty="0"/>
              <a:t>问题</a:t>
            </a:r>
            <a:r>
              <a:rPr lang="en-US" altLang="zh-CN" dirty="0"/>
              <a:t>3</a:t>
            </a:r>
            <a:r>
              <a:rPr lang="zh-CN" altLang="en-US" dirty="0"/>
              <a:t>：委员会内如何达成一致？</a:t>
            </a:r>
            <a:endParaRPr lang="en-US" altLang="zh-CN" dirty="0"/>
          </a:p>
          <a:p>
            <a:pPr>
              <a:buFont typeface="Wingdings" panose="05000000000000000000" pitchFamily="2" charset="2"/>
              <a:buChar char="n"/>
            </a:pPr>
            <a:r>
              <a:rPr lang="zh-CN" altLang="en-US" dirty="0"/>
              <a:t>问题</a:t>
            </a:r>
            <a:r>
              <a:rPr lang="en-US" altLang="zh-CN" dirty="0"/>
              <a:t>4</a:t>
            </a:r>
            <a:r>
              <a:rPr lang="zh-CN" altLang="en-US" dirty="0"/>
              <a:t>：如何重置委员会？</a:t>
            </a:r>
            <a:endParaRPr lang="en-US" altLang="zh-CN" dirty="0"/>
          </a:p>
          <a:p>
            <a:pPr>
              <a:buFont typeface="Wingdings" panose="05000000000000000000" pitchFamily="2" charset="2"/>
              <a:buChar char="n"/>
            </a:pPr>
            <a:endParaRPr lang="en-US" altLang="zh-CN"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22</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339752" y="17253"/>
            <a:ext cx="6804248" cy="584775"/>
          </a:xfrm>
          <a:prstGeom prst="rect">
            <a:avLst/>
          </a:prstGeom>
          <a:noFill/>
        </p:spPr>
        <p:txBody>
          <a:bodyPr wrap="square">
            <a:spAutoFit/>
          </a:bodyPr>
          <a:lstStyle/>
          <a:p>
            <a:pPr>
              <a:defRPr/>
            </a:pPr>
            <a:r>
              <a:rPr lang="en-US" altLang="zh-CN" sz="3200" dirty="0">
                <a:solidFill>
                  <a:schemeClr val="accent2">
                    <a:lumMod val="50000"/>
                  </a:schemeClr>
                </a:solidFill>
              </a:rPr>
              <a:t>2.  </a:t>
            </a:r>
            <a:r>
              <a:rPr lang="zh-CN" altLang="en-US" sz="3200" dirty="0">
                <a:solidFill>
                  <a:schemeClr val="accent2">
                    <a:lumMod val="50000"/>
                  </a:schemeClr>
                </a:solidFill>
              </a:rPr>
              <a:t>基于稳定委员会的区块链共识算法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1135366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07504" y="1196975"/>
            <a:ext cx="8928992" cy="5619750"/>
          </a:xfrm>
        </p:spPr>
        <p:txBody>
          <a:bodyPr/>
          <a:lstStyle/>
          <a:p>
            <a:pPr>
              <a:buFont typeface="Wingdings" panose="05000000000000000000" pitchFamily="2" charset="2"/>
              <a:buChar char="n"/>
            </a:pPr>
            <a:endParaRPr lang="en-US" altLang="zh-CN" dirty="0"/>
          </a:p>
          <a:p>
            <a:pPr>
              <a:buFont typeface="Wingdings" panose="05000000000000000000" pitchFamily="2" charset="2"/>
              <a:buChar char="n"/>
            </a:pPr>
            <a:r>
              <a:rPr lang="zh-CN" altLang="zh-CN" dirty="0"/>
              <a:t>拟针对</a:t>
            </a:r>
            <a:r>
              <a:rPr lang="zh-CN" altLang="en-US" dirty="0"/>
              <a:t>设备</a:t>
            </a:r>
            <a:r>
              <a:rPr lang="zh-CN" altLang="zh-CN" dirty="0"/>
              <a:t>资源有限且具有高动态性的规模较大的</a:t>
            </a:r>
            <a:r>
              <a:rPr lang="zh-CN" altLang="en-US" dirty="0"/>
              <a:t>无线自组织网络场景</a:t>
            </a:r>
            <a:r>
              <a:rPr lang="zh-CN" altLang="zh-CN" dirty="0"/>
              <a:t>，以</a:t>
            </a:r>
            <a:r>
              <a:rPr lang="zh-CN" altLang="zh-CN" dirty="0">
                <a:solidFill>
                  <a:srgbClr val="FF0000"/>
                </a:solidFill>
              </a:rPr>
              <a:t>稳定共识</a:t>
            </a:r>
            <a:r>
              <a:rPr lang="zh-CN" altLang="en-US" dirty="0">
                <a:solidFill>
                  <a:srgbClr val="FF0000"/>
                </a:solidFill>
              </a:rPr>
              <a:t>过程</a:t>
            </a:r>
            <a:r>
              <a:rPr lang="zh-CN" altLang="en-US" dirty="0"/>
              <a:t>和</a:t>
            </a:r>
            <a:r>
              <a:rPr lang="zh-CN" altLang="en-US" dirty="0">
                <a:solidFill>
                  <a:srgbClr val="FF0000"/>
                </a:solidFill>
              </a:rPr>
              <a:t>强</a:t>
            </a:r>
            <a:r>
              <a:rPr lang="zh-CN" altLang="zh-CN" dirty="0">
                <a:solidFill>
                  <a:srgbClr val="FF0000"/>
                </a:solidFill>
              </a:rPr>
              <a:t>一致性</a:t>
            </a:r>
            <a:r>
              <a:rPr lang="zh-CN" altLang="zh-CN" dirty="0"/>
              <a:t>为设计目标，采用区块链共识算法与经典一致性算法相结合的方式，设计更安全、快速、高效的</a:t>
            </a:r>
            <a:r>
              <a:rPr lang="zh-CN" altLang="en-US" dirty="0"/>
              <a:t>基于委员会的</a:t>
            </a:r>
            <a:r>
              <a:rPr lang="zh-CN" altLang="zh-CN" dirty="0"/>
              <a:t>区块链共识算法。</a:t>
            </a:r>
            <a:endParaRPr lang="en-US" altLang="zh-CN" dirty="0"/>
          </a:p>
          <a:p>
            <a:pPr>
              <a:buFont typeface="Wingdings" panose="05000000000000000000" pitchFamily="2" charset="2"/>
              <a:buChar char="n"/>
            </a:pPr>
            <a:r>
              <a:rPr lang="zh-CN" altLang="en-US" dirty="0"/>
              <a:t>难点</a:t>
            </a:r>
            <a:endParaRPr lang="en-US" altLang="zh-CN" dirty="0"/>
          </a:p>
          <a:p>
            <a:pPr lvl="1"/>
            <a:r>
              <a:rPr lang="zh-CN" altLang="en-US" dirty="0"/>
              <a:t>系统中所有节点稳定度的计算</a:t>
            </a:r>
            <a:endParaRPr lang="en-US" altLang="zh-CN" dirty="0"/>
          </a:p>
          <a:p>
            <a:pPr lvl="1"/>
            <a:r>
              <a:rPr lang="zh-CN" altLang="en-US" dirty="0"/>
              <a:t>系统中委员会的选举</a:t>
            </a:r>
            <a:endParaRPr lang="en-US" altLang="zh-CN" dirty="0"/>
          </a:p>
          <a:p>
            <a:pPr lvl="1"/>
            <a:r>
              <a:rPr lang="zh-CN" altLang="en-US" dirty="0"/>
              <a:t>委员会中首领节点的选举</a:t>
            </a:r>
            <a:endParaRPr lang="en-US" altLang="zh-CN" dirty="0"/>
          </a:p>
          <a:p>
            <a:pPr lvl="1"/>
            <a:r>
              <a:rPr lang="zh-CN" altLang="en-US" dirty="0"/>
              <a:t>委员会二次通信的问题</a:t>
            </a:r>
            <a:endParaRPr lang="en-US" altLang="zh-CN" dirty="0"/>
          </a:p>
          <a:p>
            <a:pPr lvl="1"/>
            <a:r>
              <a:rPr lang="zh-CN" altLang="en-US" dirty="0"/>
              <a:t>委员会重配置</a:t>
            </a:r>
            <a:endParaRPr lang="en-US" altLang="zh-CN" dirty="0"/>
          </a:p>
          <a:p>
            <a:pPr marL="0" indent="0">
              <a:buNone/>
            </a:pPr>
            <a:endParaRPr lang="zh-CN" altLang="zh-CN" dirty="0"/>
          </a:p>
          <a:p>
            <a:pPr>
              <a:buFont typeface="Wingdings" panose="05000000000000000000" pitchFamily="2" charset="2"/>
              <a:buChar char="n"/>
            </a:pPr>
            <a:endParaRPr lang="en-US" altLang="zh-CN"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23</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339752" y="17253"/>
            <a:ext cx="6804248" cy="584775"/>
          </a:xfrm>
          <a:prstGeom prst="rect">
            <a:avLst/>
          </a:prstGeom>
          <a:noFill/>
        </p:spPr>
        <p:txBody>
          <a:bodyPr wrap="square">
            <a:spAutoFit/>
          </a:bodyPr>
          <a:lstStyle/>
          <a:p>
            <a:pPr>
              <a:defRPr/>
            </a:pPr>
            <a:r>
              <a:rPr lang="en-US" altLang="zh-CN" sz="3200" dirty="0">
                <a:solidFill>
                  <a:schemeClr val="accent2">
                    <a:lumMod val="50000"/>
                  </a:schemeClr>
                </a:solidFill>
              </a:rPr>
              <a:t>2.  </a:t>
            </a:r>
            <a:r>
              <a:rPr lang="zh-CN" altLang="en-US" sz="3200" dirty="0">
                <a:solidFill>
                  <a:schemeClr val="accent2">
                    <a:lumMod val="50000"/>
                  </a:schemeClr>
                </a:solidFill>
              </a:rPr>
              <a:t>基于稳定委员会的区块链共识算法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2077866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251520" y="1196975"/>
            <a:ext cx="8632130" cy="4679950"/>
          </a:xfrm>
        </p:spPr>
        <p:txBody>
          <a:bodyPr/>
          <a:lstStyle/>
          <a:p>
            <a:pPr>
              <a:buFont typeface="Wingdings" panose="05000000000000000000" pitchFamily="2" charset="2"/>
              <a:buChar char="n"/>
            </a:pPr>
            <a:r>
              <a:rPr lang="zh-CN" altLang="en-US" dirty="0"/>
              <a:t>在大规模无线自组织网络场景中，网络节点分布区域广，且边缘节点计算资源和网络资源都非常地有限，节点具有高动态性。</a:t>
            </a:r>
            <a:endParaRPr lang="en-US" altLang="zh-CN" dirty="0"/>
          </a:p>
          <a:p>
            <a:pPr>
              <a:buFont typeface="Wingdings" panose="05000000000000000000" pitchFamily="2" charset="2"/>
              <a:buChar char="n"/>
            </a:pPr>
            <a:r>
              <a:rPr lang="zh-CN" altLang="en-US" dirty="0"/>
              <a:t>单首领节点的共识算法无法满足交易处理的高效性和时效性。</a:t>
            </a:r>
            <a:endParaRPr lang="en-US" altLang="zh-CN" dirty="0"/>
          </a:p>
          <a:p>
            <a:pPr>
              <a:buFont typeface="Wingdings" panose="05000000000000000000" pitchFamily="2" charset="2"/>
              <a:buChar char="n"/>
            </a:pPr>
            <a:r>
              <a:rPr lang="zh-CN" altLang="en-US" dirty="0"/>
              <a:t>单委员会共识算法在这样大规模的环境中，共识所需要的通信资源需求大，且通信效率低会影响交易处理的效率。</a:t>
            </a:r>
            <a:endParaRPr lang="en-US" altLang="zh-CN" dirty="0"/>
          </a:p>
          <a:p>
            <a:pPr>
              <a:buFont typeface="Wingdings" panose="05000000000000000000" pitchFamily="2" charset="2"/>
              <a:buChar char="n"/>
            </a:pPr>
            <a:endParaRPr lang="en-US" altLang="zh-CN"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24</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667581" y="41275"/>
            <a:ext cx="6368916" cy="584775"/>
          </a:xfrm>
          <a:prstGeom prst="rect">
            <a:avLst/>
          </a:prstGeom>
          <a:noFill/>
        </p:spPr>
        <p:txBody>
          <a:bodyPr wrap="square">
            <a:spAutoFit/>
          </a:bodyPr>
          <a:lstStyle/>
          <a:p>
            <a:pPr>
              <a:defRPr/>
            </a:pPr>
            <a:r>
              <a:rPr lang="en-US" altLang="zh-CN" sz="3200" dirty="0">
                <a:solidFill>
                  <a:schemeClr val="accent2">
                    <a:lumMod val="50000"/>
                  </a:schemeClr>
                </a:solidFill>
              </a:rPr>
              <a:t>3.  </a:t>
            </a:r>
            <a:r>
              <a:rPr lang="zh-CN" altLang="en-US" sz="3200" dirty="0">
                <a:solidFill>
                  <a:schemeClr val="accent2">
                    <a:lumMod val="50000"/>
                  </a:schemeClr>
                </a:solidFill>
              </a:rPr>
              <a:t>基于稳定分片的区块链共识算法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2090525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79512" y="1196974"/>
            <a:ext cx="8856984" cy="5256361"/>
          </a:xfrm>
        </p:spPr>
        <p:txBody>
          <a:bodyPr/>
          <a:lstStyle/>
          <a:p>
            <a:pPr>
              <a:buFont typeface="Wingdings" panose="05000000000000000000" pitchFamily="2" charset="2"/>
              <a:buChar char="n"/>
            </a:pPr>
            <a:r>
              <a:rPr lang="zh-CN" altLang="en-US" dirty="0"/>
              <a:t>拟针对组网规模大、节点分布范围广的无线自组织网络场景，</a:t>
            </a:r>
            <a:r>
              <a:rPr lang="zh-CN" altLang="zh-CN" dirty="0"/>
              <a:t>考虑边缘节点资源有限且高移动以及节点共识的通信资源高等问题，以提升</a:t>
            </a:r>
            <a:r>
              <a:rPr lang="zh-CN" altLang="zh-CN" dirty="0">
                <a:solidFill>
                  <a:srgbClr val="FF0000"/>
                </a:solidFill>
              </a:rPr>
              <a:t>交易处理性能</a:t>
            </a:r>
            <a:r>
              <a:rPr lang="zh-CN" altLang="en-US" dirty="0"/>
              <a:t>和</a:t>
            </a:r>
            <a:r>
              <a:rPr lang="zh-CN" altLang="zh-CN" dirty="0"/>
              <a:t>降低</a:t>
            </a:r>
            <a:r>
              <a:rPr lang="zh-CN" altLang="en-US" dirty="0">
                <a:solidFill>
                  <a:srgbClr val="FF0000"/>
                </a:solidFill>
              </a:rPr>
              <a:t>网络</a:t>
            </a:r>
            <a:r>
              <a:rPr lang="zh-CN" altLang="zh-CN" dirty="0">
                <a:solidFill>
                  <a:srgbClr val="FF0000"/>
                </a:solidFill>
              </a:rPr>
              <a:t>能耗</a:t>
            </a:r>
            <a:r>
              <a:rPr lang="zh-CN" altLang="zh-CN" dirty="0"/>
              <a:t>为设计目标，设计</a:t>
            </a:r>
            <a:r>
              <a:rPr lang="zh-CN" altLang="en-US" dirty="0"/>
              <a:t>具有高稳定性和</a:t>
            </a:r>
            <a:r>
              <a:rPr lang="zh-CN" altLang="zh-CN" dirty="0"/>
              <a:t>扩展性的分片</a:t>
            </a:r>
            <a:r>
              <a:rPr lang="zh-CN" altLang="en-US" dirty="0"/>
              <a:t>区块链</a:t>
            </a:r>
            <a:r>
              <a:rPr lang="zh-CN" altLang="zh-CN" dirty="0"/>
              <a:t>共识算法。</a:t>
            </a:r>
            <a:endParaRPr lang="en-US" altLang="zh-CN" dirty="0"/>
          </a:p>
          <a:p>
            <a:pPr>
              <a:buFont typeface="Wingdings" panose="05000000000000000000" pitchFamily="2" charset="2"/>
              <a:buChar char="n"/>
            </a:pPr>
            <a:r>
              <a:rPr lang="zh-CN" altLang="en-US" dirty="0"/>
              <a:t>难点</a:t>
            </a:r>
            <a:endParaRPr lang="en-US" altLang="zh-CN" dirty="0"/>
          </a:p>
          <a:p>
            <a:pPr lvl="1"/>
            <a:r>
              <a:rPr lang="zh-CN" altLang="en-US" dirty="0"/>
              <a:t>快速计算每个分片中节点的稳定度，不同分片之间稳定度的差异性</a:t>
            </a:r>
            <a:endParaRPr lang="en-US" altLang="zh-CN" dirty="0"/>
          </a:p>
          <a:p>
            <a:pPr lvl="1"/>
            <a:r>
              <a:rPr lang="zh-CN" altLang="en-US" dirty="0"/>
              <a:t>快速选举委员会和首领，不同分片委员会和首领选举有时差</a:t>
            </a:r>
            <a:endParaRPr lang="en-US" altLang="zh-CN" dirty="0"/>
          </a:p>
          <a:p>
            <a:pPr lvl="1"/>
            <a:r>
              <a:rPr lang="zh-CN" altLang="en-US" dirty="0"/>
              <a:t>跨分片交易死锁</a:t>
            </a:r>
            <a:endParaRPr lang="en-US" altLang="zh-CN" dirty="0"/>
          </a:p>
          <a:p>
            <a:pPr lvl="1"/>
            <a:r>
              <a:rPr lang="zh-CN" altLang="en-US" dirty="0"/>
              <a:t>委员会重置时敌手偏置</a:t>
            </a:r>
            <a:endParaRPr lang="en-US" altLang="zh-CN" dirty="0"/>
          </a:p>
        </p:txBody>
      </p:sp>
      <p:sp>
        <p:nvSpPr>
          <p:cNvPr id="25604" name="灯片编号占位符 3"/>
          <p:cNvSpPr>
            <a:spLocks noGrp="1"/>
          </p:cNvSpPr>
          <p:nvPr>
            <p:ph type="sldNum" sz="quarter" idx="12"/>
          </p:nvPr>
        </p:nvSpPr>
        <p:spPr>
          <a:xfrm>
            <a:off x="7206952" y="6407641"/>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25</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3131839" y="41275"/>
            <a:ext cx="5904657" cy="584775"/>
          </a:xfrm>
          <a:prstGeom prst="rect">
            <a:avLst/>
          </a:prstGeom>
          <a:noFill/>
        </p:spPr>
        <p:txBody>
          <a:bodyPr wrap="square">
            <a:spAutoFit/>
          </a:bodyPr>
          <a:lstStyle/>
          <a:p>
            <a:pPr>
              <a:defRPr/>
            </a:pPr>
            <a:r>
              <a:rPr lang="en-US" altLang="zh-CN" sz="3200" dirty="0">
                <a:solidFill>
                  <a:schemeClr val="accent2">
                    <a:lumMod val="50000"/>
                  </a:schemeClr>
                </a:solidFill>
              </a:rPr>
              <a:t>3. </a:t>
            </a:r>
            <a:r>
              <a:rPr lang="zh-CN" altLang="en-US" sz="3200" dirty="0">
                <a:solidFill>
                  <a:schemeClr val="accent2">
                    <a:lumMod val="50000"/>
                  </a:schemeClr>
                </a:solidFill>
              </a:rPr>
              <a:t>基于稳定分片区块链共识算法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2095500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112615"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279400" y="1196974"/>
            <a:ext cx="8864600" cy="5502275"/>
          </a:xfrm>
        </p:spPr>
        <p:txBody>
          <a:bodyPr/>
          <a:lstStyle/>
          <a:p>
            <a:pPr marL="457200" lvl="1" indent="-457200">
              <a:buFont typeface="Wingdings" panose="05000000000000000000" pitchFamily="2" charset="2"/>
              <a:buChar char="n"/>
            </a:pPr>
            <a:r>
              <a:rPr lang="zh-CN" altLang="en-US" sz="2800" dirty="0">
                <a:solidFill>
                  <a:srgbClr val="000066"/>
                </a:solidFill>
                <a:cs typeface="+mn-cs"/>
              </a:rPr>
              <a:t>单链区块链系统的扩展性受到区块的大小和区块生成时间间隔的限制，这类区块链</a:t>
            </a:r>
            <a:r>
              <a:rPr lang="zh-CN" altLang="zh-CN" sz="2800" dirty="0">
                <a:solidFill>
                  <a:srgbClr val="000066"/>
                </a:solidFill>
                <a:cs typeface="+mn-cs"/>
              </a:rPr>
              <a:t>系统的可伸缩性和交易吞吐量的提升非常有限。</a:t>
            </a:r>
            <a:endParaRPr lang="en-US" altLang="zh-CN" sz="2800" dirty="0">
              <a:solidFill>
                <a:srgbClr val="000066"/>
              </a:solidFill>
              <a:cs typeface="+mn-cs"/>
            </a:endParaRPr>
          </a:p>
          <a:p>
            <a:pPr marL="457200" lvl="1" indent="-457200">
              <a:buFont typeface="Wingdings" panose="05000000000000000000" pitchFamily="2" charset="2"/>
              <a:buChar char="n"/>
            </a:pPr>
            <a:r>
              <a:rPr lang="zh-CN" altLang="en-US" sz="2800" dirty="0">
                <a:solidFill>
                  <a:srgbClr val="000066"/>
                </a:solidFill>
                <a:cs typeface="+mn-cs"/>
              </a:rPr>
              <a:t>随着节点规模的增大，区块链系统共识所需的网络资源开销将增大，且达成共识的时延也将变大，交易处理的效率将会变低。</a:t>
            </a:r>
            <a:endParaRPr lang="en-US" altLang="zh-CN" sz="2800" dirty="0">
              <a:solidFill>
                <a:srgbClr val="000066"/>
              </a:solidFill>
              <a:cs typeface="+mn-cs"/>
            </a:endParaRPr>
          </a:p>
        </p:txBody>
      </p:sp>
      <p:sp>
        <p:nvSpPr>
          <p:cNvPr id="25604" name="灯片编号占位符 3"/>
          <p:cNvSpPr>
            <a:spLocks noGrp="1"/>
          </p:cNvSpPr>
          <p:nvPr>
            <p:ph type="sldNum" sz="quarter" idx="12"/>
          </p:nvPr>
        </p:nvSpPr>
        <p:spPr>
          <a:xfrm>
            <a:off x="7239000" y="638619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26</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064205" y="25886"/>
            <a:ext cx="7044299" cy="584775"/>
          </a:xfrm>
          <a:prstGeom prst="rect">
            <a:avLst/>
          </a:prstGeom>
          <a:noFill/>
        </p:spPr>
        <p:txBody>
          <a:bodyPr wrap="square">
            <a:spAutoFit/>
          </a:bodyPr>
          <a:lstStyle/>
          <a:p>
            <a:pPr>
              <a:defRPr/>
            </a:pPr>
            <a:r>
              <a:rPr lang="en-US" altLang="zh-CN" sz="3200" dirty="0">
                <a:solidFill>
                  <a:schemeClr val="accent2">
                    <a:lumMod val="50000"/>
                  </a:schemeClr>
                </a:solidFill>
              </a:rPr>
              <a:t>4. </a:t>
            </a:r>
            <a:r>
              <a:rPr lang="zh-CN" altLang="en-US" sz="3200" dirty="0">
                <a:solidFill>
                  <a:schemeClr val="accent2">
                    <a:lumMod val="50000"/>
                  </a:schemeClr>
                </a:solidFill>
              </a:rPr>
              <a:t>基于稳定主链的</a:t>
            </a: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2919333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184623"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279400" y="1196974"/>
            <a:ext cx="8864600" cy="5502275"/>
          </a:xfrm>
        </p:spPr>
        <p:txBody>
          <a:bodyPr/>
          <a:lstStyle/>
          <a:p>
            <a:pPr>
              <a:buFont typeface="Wingdings" panose="05000000000000000000" pitchFamily="2" charset="2"/>
              <a:buChar char="n"/>
            </a:pPr>
            <a:r>
              <a:rPr lang="zh-CN" altLang="zh-CN" dirty="0"/>
              <a:t>拟针对大规模高动态</a:t>
            </a:r>
            <a:r>
              <a:rPr lang="zh-CN" altLang="en-US" dirty="0"/>
              <a:t>无线自组织</a:t>
            </a:r>
            <a:r>
              <a:rPr lang="zh-CN" altLang="zh-CN" dirty="0"/>
              <a:t>网络</a:t>
            </a:r>
            <a:r>
              <a:rPr lang="zh-CN" altLang="en-US" dirty="0"/>
              <a:t>中</a:t>
            </a:r>
            <a:r>
              <a:rPr lang="zh-CN" altLang="zh-CN" dirty="0"/>
              <a:t>节点资源有限性</a:t>
            </a:r>
            <a:r>
              <a:rPr lang="zh-CN" altLang="en-US" dirty="0"/>
              <a:t>且网络拓扑动态变化的场景</a:t>
            </a:r>
            <a:r>
              <a:rPr lang="zh-CN" altLang="zh-CN" dirty="0"/>
              <a:t>，</a:t>
            </a:r>
            <a:r>
              <a:rPr lang="zh-CN" altLang="en-US" dirty="0"/>
              <a:t>在确保安全性的前提条件下，</a:t>
            </a:r>
            <a:r>
              <a:rPr lang="zh-CN" altLang="zh-CN" dirty="0"/>
              <a:t>以提升区块链系统的扩展性</a:t>
            </a:r>
            <a:r>
              <a:rPr lang="zh-CN" altLang="en-US" dirty="0"/>
              <a:t>、</a:t>
            </a:r>
            <a:r>
              <a:rPr lang="zh-CN" altLang="zh-CN" dirty="0"/>
              <a:t>共识</a:t>
            </a:r>
            <a:r>
              <a:rPr lang="zh-CN" altLang="en-US" dirty="0"/>
              <a:t>过程的稳定性</a:t>
            </a:r>
            <a:r>
              <a:rPr lang="zh-CN" altLang="zh-CN" dirty="0"/>
              <a:t>为设计目标，设计</a:t>
            </a:r>
            <a:r>
              <a:rPr lang="zh-CN" altLang="en-US" dirty="0"/>
              <a:t>处理交易高效且稳定</a:t>
            </a:r>
            <a:r>
              <a:rPr lang="zh-CN" altLang="zh-CN" dirty="0"/>
              <a:t>的</a:t>
            </a:r>
            <a:r>
              <a:rPr lang="en-US" altLang="zh-CN" dirty="0"/>
              <a:t>DAG</a:t>
            </a:r>
            <a:r>
              <a:rPr lang="zh-CN" altLang="zh-CN" dirty="0"/>
              <a:t>链共识算法。</a:t>
            </a:r>
            <a:endParaRPr lang="en-US" altLang="zh-CN" dirty="0"/>
          </a:p>
          <a:p>
            <a:pPr>
              <a:buFont typeface="Wingdings" panose="05000000000000000000" pitchFamily="2" charset="2"/>
              <a:buChar char="n"/>
            </a:pPr>
            <a:r>
              <a:rPr lang="zh-CN" altLang="en-US" dirty="0"/>
              <a:t>难点</a:t>
            </a:r>
            <a:endParaRPr lang="en-US" altLang="zh-CN" dirty="0"/>
          </a:p>
          <a:p>
            <a:pPr lvl="1"/>
            <a:r>
              <a:rPr lang="zh-CN" altLang="en-US" dirty="0"/>
              <a:t>区块链允许分叉面临的双花交易问题</a:t>
            </a:r>
            <a:endParaRPr lang="en-US" altLang="zh-CN" dirty="0"/>
          </a:p>
          <a:p>
            <a:pPr lvl="1"/>
            <a:r>
              <a:rPr lang="zh-CN" altLang="en-US" dirty="0"/>
              <a:t>见证交易单元的可信性和生成的稳定性问题</a:t>
            </a:r>
            <a:endParaRPr lang="en-US" altLang="zh-CN" dirty="0"/>
          </a:p>
          <a:p>
            <a:pPr lvl="1"/>
            <a:r>
              <a:rPr lang="zh-CN" altLang="en-US" dirty="0"/>
              <a:t>父交易单元的选择问题</a:t>
            </a:r>
            <a:endParaRPr lang="en-US" altLang="zh-CN" dirty="0"/>
          </a:p>
          <a:p>
            <a:pPr lvl="1"/>
            <a:r>
              <a:rPr lang="zh-CN" altLang="en-US" dirty="0"/>
              <a:t>主链确定并且分配主链号的全局拓扑排序</a:t>
            </a:r>
            <a:endParaRPr lang="en-US" altLang="zh-CN" dirty="0"/>
          </a:p>
          <a:p>
            <a:pPr lvl="1"/>
            <a:r>
              <a:rPr lang="zh-CN" altLang="en-US" dirty="0"/>
              <a:t>交易单元确定问题</a:t>
            </a:r>
            <a:endParaRPr lang="en-US" altLang="zh-CN" dirty="0"/>
          </a:p>
          <a:p>
            <a:pPr lvl="1"/>
            <a:r>
              <a:rPr lang="zh-CN" altLang="en-US" dirty="0"/>
              <a:t>节点参与共识的活性和安全性问题</a:t>
            </a:r>
            <a:endParaRPr lang="en-US" altLang="zh-CN" dirty="0"/>
          </a:p>
          <a:p>
            <a:pPr lvl="1"/>
            <a:endParaRPr lang="en-US" altLang="zh-CN" dirty="0"/>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27</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195736" y="41275"/>
            <a:ext cx="6948264" cy="584775"/>
          </a:xfrm>
          <a:prstGeom prst="rect">
            <a:avLst/>
          </a:prstGeom>
          <a:noFill/>
        </p:spPr>
        <p:txBody>
          <a:bodyPr wrap="square">
            <a:spAutoFit/>
          </a:bodyPr>
          <a:lstStyle/>
          <a:p>
            <a:pPr>
              <a:defRPr/>
            </a:pPr>
            <a:r>
              <a:rPr lang="en-US" altLang="zh-CN" sz="3200" dirty="0">
                <a:solidFill>
                  <a:schemeClr val="accent2">
                    <a:lumMod val="50000"/>
                  </a:schemeClr>
                </a:solidFill>
              </a:rPr>
              <a:t>4.</a:t>
            </a:r>
            <a:r>
              <a:rPr lang="zh-CN" altLang="en-US" sz="3200" dirty="0">
                <a:solidFill>
                  <a:schemeClr val="accent2">
                    <a:lumMod val="50000"/>
                  </a:schemeClr>
                </a:solidFill>
              </a:rPr>
              <a:t>基于稳定主链的</a:t>
            </a: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588068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9398" y="1052736"/>
            <a:ext cx="7772400" cy="4343400"/>
          </a:xfrm>
        </p:spPr>
        <p:txBody>
          <a:bodyPr/>
          <a:lstStyle/>
          <a:p>
            <a:pPr marL="0" indent="0" algn="ctr">
              <a:buNone/>
            </a:pPr>
            <a:endParaRPr lang="en-US" altLang="zh-CN" dirty="0"/>
          </a:p>
          <a:p>
            <a:pPr marL="0" indent="0" algn="ctr">
              <a:buNone/>
            </a:pPr>
            <a:endParaRPr lang="en-US" altLang="zh-CN" dirty="0"/>
          </a:p>
          <a:p>
            <a:pPr marL="0" indent="0" algn="ctr">
              <a:buNone/>
            </a:pPr>
            <a:endParaRPr lang="en-US" altLang="zh-CN" dirty="0"/>
          </a:p>
          <a:p>
            <a:pPr marL="0" indent="0" algn="ctr">
              <a:buNone/>
            </a:pPr>
            <a:r>
              <a:rPr lang="zh-CN" altLang="en-US" sz="9600" dirty="0"/>
              <a:t>谢谢</a:t>
            </a:r>
          </a:p>
        </p:txBody>
      </p:sp>
      <p:sp>
        <p:nvSpPr>
          <p:cNvPr id="4" name="灯片编号占位符 3"/>
          <p:cNvSpPr>
            <a:spLocks noGrp="1"/>
          </p:cNvSpPr>
          <p:nvPr>
            <p:ph type="sldNum" sz="quarter" idx="12"/>
          </p:nvPr>
        </p:nvSpPr>
        <p:spPr>
          <a:xfrm>
            <a:off x="7239000" y="6400800"/>
            <a:ext cx="1905000" cy="457200"/>
          </a:xfrm>
        </p:spPr>
        <p:txBody>
          <a:bodyPr/>
          <a:lstStyle/>
          <a:p>
            <a:pPr>
              <a:defRPr/>
            </a:pPr>
            <a:fld id="{4E3568F1-69EC-4044-8323-C77F63F88593}" type="slidenum">
              <a:rPr lang="en-US" altLang="zh-CN" smtClean="0"/>
              <a:pPr>
                <a:defRPr/>
              </a:pPr>
              <a:t>28</a:t>
            </a:fld>
            <a:endParaRPr lang="en-US" altLang="zh-CN" dirty="0"/>
          </a:p>
        </p:txBody>
      </p:sp>
    </p:spTree>
    <p:extLst>
      <p:ext uri="{BB962C8B-B14F-4D97-AF65-F5344CB8AC3E}">
        <p14:creationId xmlns:p14="http://schemas.microsoft.com/office/powerpoint/2010/main" val="2321631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选题背景及意义</a:t>
            </a:r>
          </a:p>
        </p:txBody>
      </p:sp>
      <p:sp>
        <p:nvSpPr>
          <p:cNvPr id="7171" name="内容占位符 2"/>
          <p:cNvSpPr>
            <a:spLocks noGrp="1"/>
          </p:cNvSpPr>
          <p:nvPr>
            <p:ph idx="1"/>
          </p:nvPr>
        </p:nvSpPr>
        <p:spPr>
          <a:xfrm>
            <a:off x="395288" y="765175"/>
            <a:ext cx="8569325" cy="5934075"/>
          </a:xfrm>
        </p:spPr>
        <p:txBody>
          <a:bodyPr/>
          <a:lstStyle/>
          <a:p>
            <a:pPr>
              <a:spcBef>
                <a:spcPts val="600"/>
              </a:spcBef>
              <a:spcAft>
                <a:spcPts val="600"/>
              </a:spcAft>
              <a:buFont typeface="Wingdings" panose="05000000000000000000" pitchFamily="2" charset="2"/>
              <a:buChar char="n"/>
              <a:defRPr/>
            </a:pPr>
            <a:r>
              <a:rPr lang="zh-CN" altLang="en-US" b="1" dirty="0"/>
              <a:t>课题选题背景</a:t>
            </a:r>
            <a:endParaRPr lang="en-US" altLang="zh-CN" b="1" dirty="0"/>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区块链技术可以确保数据安全性和可信性</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无线自组织网络拓扑变化大、设备资源有限，当前的区块链共识算法并不适合直接用于无线网络环境。因此需要设计适用于无线自组织网络的区块链共识算法</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区块链技术广泛应用于物联网、边缘计算等领域</a:t>
            </a:r>
            <a:endParaRPr lang="en-US" altLang="zh-CN" sz="2400" b="1" dirty="0">
              <a:solidFill>
                <a:srgbClr val="0033CC"/>
              </a:solidFill>
            </a:endParaRPr>
          </a:p>
          <a:p>
            <a:pPr>
              <a:spcBef>
                <a:spcPts val="600"/>
              </a:spcBef>
              <a:spcAft>
                <a:spcPts val="600"/>
              </a:spcAft>
              <a:buFont typeface="Wingdings" panose="05000000000000000000" pitchFamily="2" charset="2"/>
              <a:buChar char="n"/>
              <a:defRPr/>
            </a:pPr>
            <a:r>
              <a:rPr lang="zh-CN" altLang="en-US" b="1" dirty="0"/>
              <a:t>课题意义</a:t>
            </a:r>
            <a:endParaRPr lang="en-US" altLang="zh-CN" b="1" dirty="0"/>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缓解无线网络能耗压力</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提高系统的稳定性</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提高交易处理速率</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保障数据和操作的安全性和可信性</a:t>
            </a:r>
            <a:endParaRPr lang="en-US" altLang="zh-CN" sz="2400" b="1" dirty="0">
              <a:solidFill>
                <a:srgbClr val="0033CC"/>
              </a:solidFill>
            </a:endParaRPr>
          </a:p>
          <a:p>
            <a:pPr marL="0" indent="0">
              <a:spcBef>
                <a:spcPts val="600"/>
              </a:spcBef>
              <a:spcAft>
                <a:spcPts val="600"/>
              </a:spcAft>
              <a:buFont typeface="Wingdings" panose="05000000000000000000" pitchFamily="2" charset="2"/>
              <a:buNone/>
              <a:defRPr/>
            </a:pPr>
            <a:endParaRPr lang="en-US" altLang="zh-CN" b="1" dirty="0"/>
          </a:p>
          <a:p>
            <a:pPr>
              <a:defRPr/>
            </a:pPr>
            <a:endParaRPr lang="zh-CN" altLang="en-US" dirty="0"/>
          </a:p>
        </p:txBody>
      </p:sp>
      <p:sp>
        <p:nvSpPr>
          <p:cNvPr id="8196"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0029330B-DFB7-47AA-A33E-829EB8C6E485}" type="slidenum">
              <a:rPr lang="en-US" altLang="zh-CN" sz="1400" smtClean="0">
                <a:solidFill>
                  <a:srgbClr val="0000CC"/>
                </a:solidFill>
                <a:ea typeface="宋体" panose="02010600030101010101" pitchFamily="2" charset="-122"/>
              </a:rPr>
              <a:pPr>
                <a:spcBef>
                  <a:spcPct val="0"/>
                </a:spcBef>
                <a:buClrTx/>
                <a:buFontTx/>
                <a:buNone/>
              </a:pPr>
              <a:t>3</a:t>
            </a:fld>
            <a:endParaRPr lang="en-US" altLang="zh-CN" sz="1400" dirty="0">
              <a:solidFill>
                <a:srgbClr val="0000CC"/>
              </a:solidFill>
              <a:ea typeface="宋体" panose="02010600030101010101" pitchFamily="2" charset="-122"/>
            </a:endParaRPr>
          </a:p>
        </p:txBody>
      </p:sp>
    </p:spTree>
  </p:cSld>
  <p:clrMapOvr>
    <a:masterClrMapping/>
  </p:clrMapOvr>
  <p:transition spd="slow" advTm="673"/>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6"/>
          <p:cNvSpPr>
            <a:spLocks noGrp="1"/>
          </p:cNvSpPr>
          <p:nvPr>
            <p:ph type="sldNum" sz="quarter" idx="12"/>
          </p:nvPr>
        </p:nvSpPr>
        <p:spPr>
          <a:xfrm>
            <a:off x="7226043"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9DC1F9D0-E476-44ED-9F4C-E9A0371485B0}" type="slidenum">
              <a:rPr lang="en-US" altLang="zh-CN" sz="1400" smtClean="0">
                <a:solidFill>
                  <a:srgbClr val="0000CC"/>
                </a:solidFill>
                <a:ea typeface="宋体" panose="02010600030101010101" pitchFamily="2" charset="-122"/>
              </a:rPr>
              <a:pPr>
                <a:spcBef>
                  <a:spcPct val="0"/>
                </a:spcBef>
                <a:buClrTx/>
                <a:buFontTx/>
                <a:buNone/>
              </a:pPr>
              <a:t>4</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defRPr/>
            </a:pPr>
            <a:r>
              <a:rPr lang="zh-CN" altLang="en-US" dirty="0"/>
              <a:t>选题背景及意义</a:t>
            </a:r>
          </a:p>
          <a:p>
            <a:pPr eaLnBrk="1" hangingPunct="1">
              <a:defRPr/>
            </a:pPr>
            <a:r>
              <a:rPr lang="zh-CN" altLang="en-US" dirty="0">
                <a:solidFill>
                  <a:schemeClr val="accent6">
                    <a:lumMod val="50000"/>
                  </a:schemeClr>
                </a:solidFill>
              </a:rPr>
              <a:t>国内外研究现状</a:t>
            </a:r>
            <a:endParaRPr lang="en-US" altLang="zh-CN" dirty="0">
              <a:solidFill>
                <a:schemeClr val="accent6">
                  <a:lumMod val="50000"/>
                </a:schemeClr>
              </a:solidFill>
            </a:endParaRPr>
          </a:p>
          <a:p>
            <a:pPr eaLnBrk="1" hangingPunct="1">
              <a:defRPr/>
            </a:pPr>
            <a:r>
              <a:rPr lang="zh-CN" altLang="en-US" dirty="0"/>
              <a:t>拟研究内容</a:t>
            </a:r>
            <a:endParaRPr lang="en-US" altLang="zh-CN" dirty="0"/>
          </a:p>
        </p:txBody>
      </p:sp>
    </p:spTree>
  </p:cSld>
  <p:clrMapOvr>
    <a:masterClrMapping/>
  </p:clrMapOvr>
  <p:transition spd="slow" advTm="848"/>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1267" name="灯片编号占位符 3"/>
          <p:cNvSpPr>
            <a:spLocks noGrp="1"/>
          </p:cNvSpPr>
          <p:nvPr>
            <p:ph type="sldNum" sz="quarter" idx="12"/>
          </p:nvPr>
        </p:nvSpPr>
        <p:spPr>
          <a:xfrm>
            <a:off x="7228906"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675C50F0-A8D3-44F5-93E6-08B83F04706F}" type="slidenum">
              <a:rPr lang="en-US" altLang="zh-CN" sz="1400" smtClean="0">
                <a:solidFill>
                  <a:srgbClr val="0000CC"/>
                </a:solidFill>
                <a:ea typeface="宋体" panose="02010600030101010101" pitchFamily="2" charset="-122"/>
              </a:rPr>
              <a:pPr>
                <a:spcBef>
                  <a:spcPct val="0"/>
                </a:spcBef>
                <a:buClrTx/>
                <a:buFontTx/>
                <a:buNone/>
              </a:pPr>
              <a:t>5</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076056" y="0"/>
            <a:ext cx="4031754" cy="584775"/>
          </a:xfrm>
          <a:prstGeom prst="rect">
            <a:avLst/>
          </a:prstGeom>
          <a:noFill/>
        </p:spPr>
        <p:txBody>
          <a:bodyPr wrap="square">
            <a:spAutoFit/>
          </a:bodyPr>
          <a:lstStyle/>
          <a:p>
            <a:pPr>
              <a:defRPr/>
            </a:pPr>
            <a:r>
              <a:rPr lang="zh-CN" altLang="en-US" sz="3200" dirty="0">
                <a:solidFill>
                  <a:schemeClr val="accent2">
                    <a:lumMod val="50000"/>
                  </a:schemeClr>
                </a:solidFill>
              </a:rPr>
              <a:t>区块链共识过程</a:t>
            </a:r>
          </a:p>
        </p:txBody>
      </p:sp>
      <p:sp>
        <p:nvSpPr>
          <p:cNvPr id="11269"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5" name="文本框 4"/>
          <p:cNvSpPr txBox="1"/>
          <p:nvPr/>
        </p:nvSpPr>
        <p:spPr>
          <a:xfrm>
            <a:off x="573346" y="3426260"/>
            <a:ext cx="7775575" cy="2862322"/>
          </a:xfrm>
          <a:prstGeom prst="rect">
            <a:avLst/>
          </a:prstGeom>
          <a:noFill/>
        </p:spPr>
        <p:txBody>
          <a:bodyPr>
            <a:spAutoFit/>
          </a:bodyPr>
          <a:lstStyle/>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分布式系统中节点都可以创建交易</a:t>
            </a:r>
            <a:r>
              <a:rPr lang="zh-CN"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节点创建交易之后将交易发布到网络，节点收到交易后将其纳入区块；</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节点需要证明自己的身份获得创建区块的权利，最终获得生成区块的奖励；</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当节点证明自己的身份后，将广播创建区块到全网，由网络其他节点进行验证；</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接收到区块的节点验证了区块和生成区块节点的有效性之后，将区块链接到本地链上。</a:t>
            </a:r>
          </a:p>
        </p:txBody>
      </p:sp>
      <p:pic>
        <p:nvPicPr>
          <p:cNvPr id="10" name="Picture 2">
            <a:extLst>
              <a:ext uri="{FF2B5EF4-FFF2-40B4-BE49-F238E27FC236}">
                <a16:creationId xmlns:a16="http://schemas.microsoft.com/office/drawing/2014/main" id="{951F3E2C-0005-45CB-A6A5-E00DFF988FA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712" y="649289"/>
            <a:ext cx="5112568" cy="24916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Tm="173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7171" name="内容占位符 2"/>
          <p:cNvSpPr>
            <a:spLocks noGrp="1"/>
          </p:cNvSpPr>
          <p:nvPr>
            <p:ph idx="1"/>
          </p:nvPr>
        </p:nvSpPr>
        <p:spPr>
          <a:xfrm>
            <a:off x="684213" y="912813"/>
            <a:ext cx="7632700" cy="5468937"/>
          </a:xfrm>
        </p:spPr>
        <p:txBody>
          <a:bodyPr/>
          <a:lstStyle/>
          <a:p>
            <a:pPr>
              <a:spcBef>
                <a:spcPts val="600"/>
              </a:spcBef>
              <a:spcAft>
                <a:spcPts val="600"/>
              </a:spcAft>
              <a:defRPr/>
            </a:pPr>
            <a:r>
              <a:rPr lang="zh-CN" altLang="en-US" b="1" dirty="0">
                <a:solidFill>
                  <a:srgbClr val="FF0000"/>
                </a:solidFill>
              </a:rPr>
              <a:t>研究目标</a:t>
            </a:r>
            <a:endParaRPr lang="en-US" altLang="zh-CN" b="1" dirty="0">
              <a:solidFill>
                <a:srgbClr val="FF0000"/>
              </a:solidFill>
            </a:endParaRPr>
          </a:p>
          <a:p>
            <a:pPr marL="457200" lvl="1" indent="0">
              <a:spcBef>
                <a:spcPts val="600"/>
              </a:spcBef>
              <a:spcAft>
                <a:spcPts val="600"/>
              </a:spcAft>
              <a:buFont typeface="Wingdings" panose="05000000000000000000" pitchFamily="2" charset="2"/>
              <a:buNone/>
              <a:defRPr/>
            </a:pPr>
            <a:r>
              <a:rPr lang="zh-CN" altLang="en-US" sz="2800" dirty="0">
                <a:solidFill>
                  <a:srgbClr val="000066"/>
                </a:solidFill>
                <a:cs typeface="+mn-cs"/>
              </a:rPr>
              <a:t>在网络拓扑变化、节点计算资源和网络资源有限的无线网络中，区块链系统中相互独立的节点在分布式、不可信的环境中对系统的操作顺序和数据快速安全地达成一致。</a:t>
            </a:r>
            <a:endParaRPr lang="en-US" altLang="zh-CN" sz="2800" dirty="0">
              <a:solidFill>
                <a:srgbClr val="000066"/>
              </a:solidFill>
              <a:cs typeface="+mn-cs"/>
            </a:endParaRPr>
          </a:p>
          <a:p>
            <a:pPr>
              <a:spcBef>
                <a:spcPts val="600"/>
              </a:spcBef>
              <a:spcAft>
                <a:spcPts val="600"/>
              </a:spcAft>
              <a:defRPr/>
            </a:pPr>
            <a:r>
              <a:rPr lang="zh-CN" altLang="en-US" b="1" dirty="0">
                <a:solidFill>
                  <a:srgbClr val="FF0000"/>
                </a:solidFill>
              </a:rPr>
              <a:t>按区块链的存储结构对区块链分类</a:t>
            </a:r>
            <a:endParaRPr lang="en-US" altLang="zh-CN" b="1" dirty="0">
              <a:solidFill>
                <a:srgbClr val="FF0000"/>
              </a:solidFill>
            </a:endParaRPr>
          </a:p>
          <a:p>
            <a:pPr marL="377100" indent="0">
              <a:spcBef>
                <a:spcPts val="600"/>
              </a:spcBef>
              <a:spcAft>
                <a:spcPts val="600"/>
              </a:spcAft>
              <a:buFont typeface="Wingdings" panose="05000000000000000000" pitchFamily="2" charset="2"/>
              <a:buNone/>
              <a:defRPr/>
            </a:pPr>
            <a:r>
              <a:rPr lang="en-US" altLang="zh-CN" dirty="0"/>
              <a:t>1</a:t>
            </a:r>
            <a:r>
              <a:rPr lang="zh-CN" altLang="zh-CN" dirty="0"/>
              <a:t>）</a:t>
            </a:r>
            <a:r>
              <a:rPr lang="zh-CN" altLang="en-US" dirty="0"/>
              <a:t>单链区块链共识算法</a:t>
            </a:r>
            <a:endParaRPr lang="en-US" altLang="zh-CN" dirty="0"/>
          </a:p>
          <a:p>
            <a:pPr marL="377100" indent="0">
              <a:spcBef>
                <a:spcPts val="600"/>
              </a:spcBef>
              <a:spcAft>
                <a:spcPts val="600"/>
              </a:spcAft>
              <a:buFont typeface="Wingdings" panose="05000000000000000000" pitchFamily="2" charset="2"/>
              <a:buNone/>
              <a:defRPr/>
            </a:pPr>
            <a:r>
              <a:rPr lang="en-US" altLang="zh-CN" dirty="0"/>
              <a:t>2</a:t>
            </a:r>
            <a:r>
              <a:rPr lang="zh-CN" altLang="zh-CN" dirty="0"/>
              <a:t>）</a:t>
            </a:r>
            <a:r>
              <a:rPr lang="en-US" altLang="zh-CN" dirty="0"/>
              <a:t>DAG</a:t>
            </a:r>
            <a:r>
              <a:rPr lang="zh-CN" altLang="en-US" dirty="0"/>
              <a:t>区块链共识算法</a:t>
            </a:r>
            <a:endParaRPr lang="en-US" altLang="zh-CN" dirty="0"/>
          </a:p>
        </p:txBody>
      </p:sp>
      <p:sp>
        <p:nvSpPr>
          <p:cNvPr id="13316" name="灯片编号占位符 3"/>
          <p:cNvSpPr>
            <a:spLocks noGrp="1"/>
          </p:cNvSpPr>
          <p:nvPr>
            <p:ph type="sldNum" sz="quarter" idx="12"/>
          </p:nvPr>
        </p:nvSpPr>
        <p:spPr>
          <a:xfrm>
            <a:off x="7218124" y="638175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35E2F9F1-D76B-4641-8041-D9675AF8BAB4}" type="slidenum">
              <a:rPr lang="en-US" altLang="zh-CN" sz="1400" smtClean="0">
                <a:solidFill>
                  <a:srgbClr val="0000CC"/>
                </a:solidFill>
                <a:ea typeface="宋体" panose="02010600030101010101" pitchFamily="2" charset="-122"/>
              </a:rPr>
              <a:pPr>
                <a:spcBef>
                  <a:spcPct val="0"/>
                </a:spcBef>
                <a:buClrTx/>
                <a:buFontTx/>
                <a:buNone/>
              </a:pPr>
              <a:t>6</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6026150" y="-25688"/>
            <a:ext cx="3106737" cy="584775"/>
          </a:xfrm>
          <a:prstGeom prst="rect">
            <a:avLst/>
          </a:prstGeom>
          <a:noFill/>
        </p:spPr>
        <p:txBody>
          <a:bodyPr wrap="square">
            <a:spAutoFit/>
          </a:bodyPr>
          <a:lstStyle/>
          <a:p>
            <a:pPr>
              <a:defRPr/>
            </a:pPr>
            <a:r>
              <a:rPr lang="zh-CN" altLang="en-US" sz="3200" dirty="0">
                <a:solidFill>
                  <a:schemeClr val="accent2">
                    <a:lumMod val="50000"/>
                  </a:schemeClr>
                </a:solidFill>
              </a:rPr>
              <a:t>区块链共识算法</a:t>
            </a:r>
          </a:p>
        </p:txBody>
      </p:sp>
      <p:sp>
        <p:nvSpPr>
          <p:cNvPr id="13318"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mc:AlternateContent xmlns:mc="http://schemas.openxmlformats.org/markup-compatibility/2006">
        <mc:Choice xmlns:a14="http://schemas.microsoft.com/office/drawing/2010/main" Requires="a14">
          <p:sp>
            <p:nvSpPr>
              <p:cNvPr id="15363" name="内容占位符 2"/>
              <p:cNvSpPr>
                <a:spLocks noGrp="1"/>
              </p:cNvSpPr>
              <p:nvPr>
                <p:ph idx="1"/>
              </p:nvPr>
            </p:nvSpPr>
            <p:spPr>
              <a:xfrm>
                <a:off x="179388" y="912812"/>
                <a:ext cx="8865107" cy="5786438"/>
              </a:xfrm>
            </p:spPr>
            <p:txBody>
              <a:bodyPr/>
              <a:lstStyle/>
              <a:p>
                <a:pPr marL="0" indent="0">
                  <a:spcBef>
                    <a:spcPts val="600"/>
                  </a:spcBef>
                  <a:spcAft>
                    <a:spcPts val="600"/>
                  </a:spcAft>
                  <a:buNone/>
                </a:pPr>
                <a:r>
                  <a:rPr lang="zh-CN" altLang="en-US" sz="2400" dirty="0"/>
                  <a:t>单链区块链系统中，节点生成的区块通过引用前一个区块的哈希最终形成一条单链，区块链不允许出现分叉。</a:t>
                </a:r>
                <a:endParaRPr lang="en-US" altLang="zh-CN" sz="2400" dirty="0"/>
              </a:p>
              <a:p>
                <a:pPr marL="0" indent="0">
                  <a:spcBef>
                    <a:spcPts val="600"/>
                  </a:spcBef>
                  <a:spcAft>
                    <a:spcPts val="600"/>
                  </a:spcAft>
                  <a:buNone/>
                </a:pPr>
                <a:endParaRPr lang="en-US" altLang="zh-CN" sz="2400" dirty="0"/>
              </a:p>
              <a:p>
                <a:pPr>
                  <a:spcBef>
                    <a:spcPts val="600"/>
                  </a:spcBef>
                  <a:spcAft>
                    <a:spcPts val="600"/>
                  </a:spcAft>
                </a:pPr>
                <a:r>
                  <a:rPr lang="zh-CN" altLang="en-US" dirty="0"/>
                  <a:t>基于工作量证明的共识算法</a:t>
                </a:r>
                <a:endParaRPr lang="en-US" altLang="zh-CN" dirty="0"/>
              </a:p>
              <a:p>
                <a:pPr lvl="1">
                  <a:spcBef>
                    <a:spcPts val="600"/>
                  </a:spcBef>
                  <a:spcAft>
                    <a:spcPts val="600"/>
                  </a:spcAft>
                </a:pPr>
                <a:r>
                  <a:rPr lang="zh-CN" altLang="en-US" dirty="0"/>
                  <a:t>工作量证明</a:t>
                </a:r>
                <a:endParaRPr lang="en-US" altLang="zh-CN" dirty="0"/>
              </a:p>
              <a:p>
                <a:pPr lvl="2">
                  <a:spcBef>
                    <a:spcPts val="600"/>
                  </a:spcBef>
                  <a:spcAft>
                    <a:spcPts val="600"/>
                  </a:spcAft>
                </a:pPr>
                <a:r>
                  <a:rPr lang="zh-CN" altLang="en-US" dirty="0">
                    <a:solidFill>
                      <a:schemeClr val="tx1"/>
                    </a:solidFill>
                  </a:rPr>
                  <a:t>工作量证明：利用算力解决一个数学难题</a:t>
                </a:r>
                <a:r>
                  <a:rPr lang="zh-CN" altLang="en-US" b="1" dirty="0">
                    <a:solidFill>
                      <a:schemeClr val="tx1"/>
                    </a:solidFill>
                  </a:rPr>
                  <a:t>。</a:t>
                </a:r>
                <a:endParaRPr lang="en-US" altLang="zh-CN" b="1" dirty="0">
                  <a:solidFill>
                    <a:schemeClr val="tx1"/>
                  </a:solidFill>
                </a:endParaRPr>
              </a:p>
              <a:p>
                <a:pPr marL="914400" lvl="2"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zh-CN" sz="1600" b="0" i="1" dirty="0" smtClean="0">
                          <a:solidFill>
                            <a:schemeClr val="tx1"/>
                          </a:solidFill>
                          <a:latin typeface="Cambria Math" panose="02040503050406030204" pitchFamily="18" charset="0"/>
                        </a:rPr>
                        <m:t>𝑉𝑎𝑙𝑢𝑒</m:t>
                      </m:r>
                      <m:r>
                        <a:rPr lang="en-US" altLang="zh-CN" sz="1600" b="0" i="1" dirty="0" smtClean="0">
                          <a:solidFill>
                            <a:schemeClr val="tx1"/>
                          </a:solidFill>
                          <a:latin typeface="Cambria Math" panose="02040503050406030204" pitchFamily="18" charset="0"/>
                        </a:rPr>
                        <m:t> = </m:t>
                      </m:r>
                      <m:r>
                        <a:rPr lang="en-US" altLang="zh-CN" sz="1600" b="0" i="1" dirty="0" smtClean="0">
                          <a:solidFill>
                            <a:schemeClr val="tx1"/>
                          </a:solidFill>
                          <a:latin typeface="Cambria Math" panose="02040503050406030204" pitchFamily="18" charset="0"/>
                        </a:rPr>
                        <m:t>𝑆𝐻</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𝐴</m:t>
                          </m:r>
                        </m:e>
                        <m:sub>
                          <m:r>
                            <a:rPr lang="en-US" altLang="zh-CN" sz="1600" b="0" i="1" dirty="0" smtClean="0">
                              <a:solidFill>
                                <a:schemeClr val="tx1"/>
                              </a:solidFill>
                              <a:latin typeface="Cambria Math" panose="02040503050406030204" pitchFamily="18" charset="0"/>
                            </a:rPr>
                            <m:t>256</m:t>
                          </m:r>
                        </m:sub>
                      </m:sSub>
                      <m:r>
                        <a:rPr lang="en-US" altLang="zh-CN" sz="1600" b="0" i="1" dirty="0" smtClean="0">
                          <a:solidFill>
                            <a:schemeClr val="tx1"/>
                          </a:solidFill>
                          <a:latin typeface="Cambria Math" panose="02040503050406030204" pitchFamily="18" charset="0"/>
                        </a:rPr>
                        <m:t>(</m:t>
                      </m:r>
                      <m:r>
                        <a:rPr lang="en-US" altLang="zh-CN" sz="1600" b="0" i="1" dirty="0" smtClean="0">
                          <a:solidFill>
                            <a:schemeClr val="tx1"/>
                          </a:solidFill>
                          <a:latin typeface="Cambria Math" panose="02040503050406030204" pitchFamily="18" charset="0"/>
                        </a:rPr>
                        <m:t>𝑆𝐻</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𝐴</m:t>
                          </m:r>
                        </m:e>
                        <m:sub>
                          <m:r>
                            <a:rPr lang="en-US" altLang="zh-CN" sz="1600" b="0" i="1" dirty="0" smtClean="0">
                              <a:solidFill>
                                <a:schemeClr val="tx1"/>
                              </a:solidFill>
                              <a:latin typeface="Cambria Math" panose="02040503050406030204" pitchFamily="18" charset="0"/>
                            </a:rPr>
                            <m:t>256</m:t>
                          </m:r>
                        </m:sub>
                      </m:sSub>
                      <m:d>
                        <m:dPr>
                          <m:ctrlPr>
                            <a:rPr lang="en-US" altLang="zh-CN" sz="1600" i="1" dirty="0" smtClean="0">
                              <a:solidFill>
                                <a:schemeClr val="tx1"/>
                              </a:solidFill>
                              <a:latin typeface="Cambria Math" panose="02040503050406030204" pitchFamily="18" charset="0"/>
                            </a:rPr>
                          </m:ctrlPr>
                        </m:dPr>
                        <m:e>
                          <m:r>
                            <a:rPr lang="en-US" altLang="zh-CN" sz="1600" b="0" i="1" dirty="0" smtClean="0">
                              <a:solidFill>
                                <a:schemeClr val="tx1"/>
                              </a:solidFill>
                              <a:latin typeface="Cambria Math" panose="02040503050406030204" pitchFamily="18" charset="0"/>
                            </a:rPr>
                            <m:t>𝑀𝑒𝑟𝑘𝑒𝑙</m:t>
                          </m:r>
                          <m:r>
                            <a:rPr lang="en-US" altLang="zh-CN" sz="1600" b="0" i="1" dirty="0" smtClean="0">
                              <a:solidFill>
                                <a:schemeClr val="tx1"/>
                              </a:solidFill>
                              <a:latin typeface="Cambria Math" panose="02040503050406030204" pitchFamily="18" charset="0"/>
                            </a:rPr>
                            <m:t> </m:t>
                          </m:r>
                          <m:r>
                            <a:rPr lang="en-US" altLang="zh-CN" sz="1600" b="0" i="1" dirty="0" smtClean="0">
                              <a:solidFill>
                                <a:schemeClr val="tx1"/>
                              </a:solidFill>
                              <a:latin typeface="Cambria Math" panose="02040503050406030204" pitchFamily="18" charset="0"/>
                            </a:rPr>
                            <m:t>𝑅𝑜𝑜𝑡</m:t>
                          </m:r>
                          <m:r>
                            <a:rPr lang="en-US" altLang="zh-CN" sz="1600" b="0" i="1" dirty="0" smtClean="0">
                              <a:solidFill>
                                <a:schemeClr val="tx1"/>
                              </a:solidFill>
                              <a:latin typeface="Cambria Math" panose="02040503050406030204" pitchFamily="18" charset="0"/>
                            </a:rPr>
                            <m:t> </m:t>
                          </m:r>
                        </m:e>
                        <m:e>
                          <m:d>
                            <m:dPr>
                              <m:begChr m:val="|"/>
                              <m:ctrlPr>
                                <a:rPr lang="en-US" altLang="zh-CN" sz="1600" i="1" dirty="0" smtClean="0">
                                  <a:solidFill>
                                    <a:schemeClr val="tx1"/>
                                  </a:solidFill>
                                  <a:latin typeface="Cambria Math" panose="02040503050406030204" pitchFamily="18" charset="0"/>
                                </a:rPr>
                              </m:ctrlPr>
                            </m:dPr>
                            <m:e>
                              <m:r>
                                <a:rPr lang="en-US" altLang="zh-CN" sz="1600" b="0" i="1" dirty="0" smtClean="0">
                                  <a:solidFill>
                                    <a:schemeClr val="tx1"/>
                                  </a:solidFill>
                                  <a:latin typeface="Cambria Math" panose="02040503050406030204" pitchFamily="18" charset="0"/>
                                </a:rPr>
                                <m:t>𝑁𝑜𝑛𝑐𝑒</m:t>
                              </m:r>
                            </m:e>
                          </m:d>
                        </m:e>
                      </m:d>
                      <m:r>
                        <a:rPr lang="en-US" altLang="zh-CN" sz="1600" b="0" i="1" dirty="0" smtClean="0">
                          <a:solidFill>
                            <a:schemeClr val="tx1"/>
                          </a:solidFill>
                          <a:latin typeface="Cambria Math" panose="02040503050406030204" pitchFamily="18" charset="0"/>
                        </a:rPr>
                        <m:t>&lt;</m:t>
                      </m:r>
                      <m:r>
                        <a:rPr lang="en-US" altLang="zh-CN" sz="1600" b="0" i="1" dirty="0" smtClean="0">
                          <a:solidFill>
                            <a:schemeClr val="tx1"/>
                          </a:solidFill>
                          <a:latin typeface="Cambria Math" panose="02040503050406030204" pitchFamily="18" charset="0"/>
                        </a:rPr>
                        <m:t>𝑉𝑎𝑙𝑢</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𝑒</m:t>
                          </m:r>
                        </m:e>
                        <m:sub>
                          <m:r>
                            <a:rPr lang="en-US" altLang="zh-CN" sz="1600" b="0" i="1" dirty="0" smtClean="0">
                              <a:solidFill>
                                <a:schemeClr val="tx1"/>
                              </a:solidFill>
                              <a:latin typeface="Cambria Math" panose="02040503050406030204" pitchFamily="18" charset="0"/>
                            </a:rPr>
                            <m:t>𝑇𝑎𝑟𝑔𝑒𝑡</m:t>
                          </m:r>
                        </m:sub>
                      </m:sSub>
                    </m:oMath>
                  </m:oMathPara>
                </a14:m>
                <a:endParaRPr lang="en-US" altLang="zh-CN" sz="1600" dirty="0">
                  <a:solidFill>
                    <a:schemeClr val="tx1"/>
                  </a:solidFill>
                </a:endParaRPr>
              </a:p>
              <a:p>
                <a:pPr lvl="1">
                  <a:spcBef>
                    <a:spcPts val="600"/>
                  </a:spcBef>
                  <a:spcAft>
                    <a:spcPts val="600"/>
                  </a:spcAft>
                </a:pPr>
                <a:r>
                  <a:rPr lang="zh-CN" altLang="en-US" dirty="0"/>
                  <a:t>基于工作量证明的共识算法</a:t>
                </a:r>
              </a:p>
              <a:p>
                <a:pPr lvl="2">
                  <a:spcBef>
                    <a:spcPts val="600"/>
                  </a:spcBef>
                  <a:spcAft>
                    <a:spcPts val="600"/>
                  </a:spcAft>
                </a:pPr>
                <a:r>
                  <a:rPr lang="zh-CN" altLang="en-US" dirty="0">
                    <a:solidFill>
                      <a:schemeClr val="tx1"/>
                    </a:solidFill>
                  </a:rPr>
                  <a:t>区块链系统中所有节点通过找到满足目标难度的随机数获得出块权限。</a:t>
                </a:r>
                <a:endParaRPr lang="en-US" altLang="zh-CN" dirty="0">
                  <a:solidFill>
                    <a:schemeClr val="tx1"/>
                  </a:solidFill>
                </a:endParaRPr>
              </a:p>
              <a:p>
                <a:pPr lvl="2">
                  <a:spcBef>
                    <a:spcPts val="600"/>
                  </a:spcBef>
                  <a:spcAft>
                    <a:spcPts val="600"/>
                  </a:spcAft>
                </a:pPr>
                <a:r>
                  <a:rPr lang="zh-CN" altLang="en-US" dirty="0">
                    <a:solidFill>
                      <a:schemeClr val="tx1"/>
                    </a:solidFill>
                  </a:rPr>
                  <a:t>节点获得出块权限之后，立即生成区块广播到网络。当区块获得</a:t>
                </a:r>
                <a:r>
                  <a:rPr lang="en-US" altLang="zh-CN" dirty="0">
                    <a:solidFill>
                      <a:schemeClr val="tx1"/>
                    </a:solidFill>
                  </a:rPr>
                  <a:t>6</a:t>
                </a:r>
                <a:r>
                  <a:rPr lang="zh-CN" altLang="en-US" dirty="0">
                    <a:solidFill>
                      <a:schemeClr val="tx1"/>
                    </a:solidFill>
                  </a:rPr>
                  <a:t>个后续区块的支持后，区块将被确认，获得系统奖励。</a:t>
                </a:r>
                <a:endParaRPr lang="en-US" altLang="zh-CN" sz="2000" dirty="0"/>
              </a:p>
            </p:txBody>
          </p:sp>
        </mc:Choice>
        <mc:Fallback>
          <p:sp>
            <p:nvSpPr>
              <p:cNvPr id="15363" name="内容占位符 2"/>
              <p:cNvSpPr>
                <a:spLocks noGrp="1" noRot="1" noChangeAspect="1" noMove="1" noResize="1" noEditPoints="1" noAdjustHandles="1" noChangeArrowheads="1" noChangeShapeType="1" noTextEdit="1"/>
              </p:cNvSpPr>
              <p:nvPr>
                <p:ph idx="1"/>
              </p:nvPr>
            </p:nvSpPr>
            <p:spPr>
              <a:xfrm>
                <a:off x="179388" y="912812"/>
                <a:ext cx="8865107" cy="5786438"/>
              </a:xfrm>
              <a:blipFill>
                <a:blip r:embed="rId3"/>
                <a:stretch>
                  <a:fillRect l="-1168" t="-843" r="-412"/>
                </a:stretch>
              </a:blipFill>
            </p:spPr>
            <p:txBody>
              <a:bodyPr/>
              <a:lstStyle/>
              <a:p>
                <a:r>
                  <a:rPr lang="zh-CN" altLang="en-US">
                    <a:noFill/>
                  </a:rPr>
                  <a:t> </a:t>
                </a:r>
              </a:p>
            </p:txBody>
          </p:sp>
        </mc:Fallback>
      </mc:AlternateContent>
      <p:sp>
        <p:nvSpPr>
          <p:cNvPr id="15364" name="灯片编号占位符 3"/>
          <p:cNvSpPr>
            <a:spLocks noGrp="1"/>
          </p:cNvSpPr>
          <p:nvPr>
            <p:ph type="sldNum" sz="quarter" idx="12"/>
          </p:nvPr>
        </p:nvSpPr>
        <p:spPr>
          <a:xfrm>
            <a:off x="7189248"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75AAAD4A-7F0A-4025-85FC-84D5DAF128BF}" type="slidenum">
              <a:rPr lang="en-US" altLang="zh-CN" sz="1400" smtClean="0">
                <a:solidFill>
                  <a:srgbClr val="0000CC"/>
                </a:solidFill>
                <a:ea typeface="宋体" panose="02010600030101010101" pitchFamily="2" charset="-122"/>
              </a:rPr>
              <a:pPr>
                <a:spcBef>
                  <a:spcPct val="0"/>
                </a:spcBef>
                <a:buClrTx/>
                <a:buFontTx/>
                <a:buNone/>
              </a:pPr>
              <a:t>7</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20072" y="0"/>
            <a:ext cx="3912815" cy="584775"/>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5366"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9" name="Picture 2">
            <a:extLst>
              <a:ext uri="{FF2B5EF4-FFF2-40B4-BE49-F238E27FC236}">
                <a16:creationId xmlns:a16="http://schemas.microsoft.com/office/drawing/2014/main" id="{C956D703-02B6-4CC2-9C1C-313C231F24D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27221" y="1668933"/>
            <a:ext cx="3416779" cy="19783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mc:AlternateContent xmlns:mc="http://schemas.openxmlformats.org/markup-compatibility/2006">
        <mc:Choice xmlns:a14="http://schemas.microsoft.com/office/drawing/2010/main" Requires="a14">
          <p:sp>
            <p:nvSpPr>
              <p:cNvPr id="17411" name="内容占位符 2"/>
              <p:cNvSpPr>
                <a:spLocks noGrp="1"/>
              </p:cNvSpPr>
              <p:nvPr>
                <p:ph idx="1"/>
              </p:nvPr>
            </p:nvSpPr>
            <p:spPr>
              <a:xfrm>
                <a:off x="357188" y="860425"/>
                <a:ext cx="8429625" cy="2424113"/>
              </a:xfrm>
            </p:spPr>
            <p:txBody>
              <a:bodyPr/>
              <a:lstStyle/>
              <a:p>
                <a:pPr>
                  <a:spcBef>
                    <a:spcPts val="600"/>
                  </a:spcBef>
                  <a:spcAft>
                    <a:spcPts val="600"/>
                  </a:spcAft>
                </a:pPr>
                <a:r>
                  <a:rPr lang="zh-CN" altLang="en-US" dirty="0"/>
                  <a:t>基于权益证明的共识算法</a:t>
                </a:r>
                <a:endParaRPr lang="en-US" altLang="zh-CN" dirty="0"/>
              </a:p>
              <a:p>
                <a:pPr lvl="1">
                  <a:spcBef>
                    <a:spcPts val="600"/>
                  </a:spcBef>
                  <a:spcAft>
                    <a:spcPts val="600"/>
                  </a:spcAft>
                </a:pPr>
                <a:r>
                  <a:rPr lang="zh-CN" altLang="en-US" dirty="0"/>
                  <a:t>权益证明</a:t>
                </a:r>
                <a:endParaRPr lang="en-US" altLang="zh-CN" dirty="0"/>
              </a:p>
              <a:p>
                <a:pPr lvl="2">
                  <a:spcBef>
                    <a:spcPts val="600"/>
                  </a:spcBef>
                  <a:spcAft>
                    <a:spcPts val="600"/>
                  </a:spcAft>
                </a:pPr>
                <a:r>
                  <a:rPr lang="zh-CN" altLang="en-US" b="1" dirty="0">
                    <a:solidFill>
                      <a:schemeClr val="tx1"/>
                    </a:solidFill>
                  </a:rPr>
                  <a:t>权益：每个系统中的节点都持有一定数量的代币</a:t>
                </a:r>
                <a:endParaRPr lang="en-US" altLang="zh-CN" b="1" dirty="0">
                  <a:solidFill>
                    <a:schemeClr val="tx1"/>
                  </a:solidFill>
                </a:endParaRPr>
              </a:p>
              <a:p>
                <a:pPr lvl="2">
                  <a:spcBef>
                    <a:spcPts val="600"/>
                  </a:spcBef>
                  <a:spcAft>
                    <a:spcPts val="600"/>
                  </a:spcAft>
                </a:pPr>
                <a:r>
                  <a:rPr lang="zh-CN" altLang="en-US" b="1" dirty="0">
                    <a:solidFill>
                      <a:schemeClr val="tx1"/>
                    </a:solidFill>
                  </a:rPr>
                  <a:t>币龄</a:t>
                </a:r>
                <a:r>
                  <a:rPr lang="en-US" altLang="zh-CN" b="1" dirty="0">
                    <a:solidFill>
                      <a:schemeClr val="tx1"/>
                    </a:solidFill>
                  </a:rPr>
                  <a:t>(Coinage)</a:t>
                </a:r>
                <a:r>
                  <a:rPr lang="zh-CN" altLang="en-US" b="1" dirty="0">
                    <a:solidFill>
                      <a:schemeClr val="tx1"/>
                    </a:solidFill>
                  </a:rPr>
                  <a:t>：节点的币龄是代币数量与持币的天数的乘积</a:t>
                </a:r>
                <a:endParaRPr lang="en-US" altLang="zh-CN" b="1" dirty="0">
                  <a:solidFill>
                    <a:schemeClr val="tx1"/>
                  </a:solidFill>
                </a:endParaRPr>
              </a:p>
              <a:p>
                <a:pPr marL="914400" lvl="2"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zh-CN" sz="1600" b="0" i="1" dirty="0" smtClean="0">
                          <a:solidFill>
                            <a:schemeClr val="tx1"/>
                          </a:solidFill>
                          <a:latin typeface="Cambria Math" panose="02040503050406030204" pitchFamily="18" charset="0"/>
                        </a:rPr>
                        <m:t>𝑉𝑎𝑙𝑢𝑒</m:t>
                      </m:r>
                      <m:r>
                        <a:rPr lang="en-US" altLang="zh-CN" sz="1600" b="0" i="1" dirty="0" smtClean="0">
                          <a:solidFill>
                            <a:schemeClr val="tx1"/>
                          </a:solidFill>
                          <a:latin typeface="Cambria Math" panose="02040503050406030204" pitchFamily="18" charset="0"/>
                        </a:rPr>
                        <m:t> = </m:t>
                      </m:r>
                      <m:r>
                        <a:rPr lang="en-US" altLang="zh-CN" sz="1600" b="0" i="1" dirty="0" smtClean="0">
                          <a:solidFill>
                            <a:schemeClr val="tx1"/>
                          </a:solidFill>
                          <a:latin typeface="Cambria Math" panose="02040503050406030204" pitchFamily="18" charset="0"/>
                        </a:rPr>
                        <m:t>𝑆𝐻</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𝐴</m:t>
                          </m:r>
                        </m:e>
                        <m:sub>
                          <m:r>
                            <a:rPr lang="en-US" altLang="zh-CN" sz="1600" b="0" i="1" dirty="0" smtClean="0">
                              <a:solidFill>
                                <a:schemeClr val="tx1"/>
                              </a:solidFill>
                              <a:latin typeface="Cambria Math" panose="02040503050406030204" pitchFamily="18" charset="0"/>
                            </a:rPr>
                            <m:t>256</m:t>
                          </m:r>
                        </m:sub>
                      </m:sSub>
                      <m:r>
                        <a:rPr lang="en-US" altLang="zh-CN" sz="1600" b="0" i="1" dirty="0" smtClean="0">
                          <a:solidFill>
                            <a:schemeClr val="tx1"/>
                          </a:solidFill>
                          <a:latin typeface="Cambria Math" panose="02040503050406030204" pitchFamily="18" charset="0"/>
                        </a:rPr>
                        <m:t>(</m:t>
                      </m:r>
                      <m:r>
                        <a:rPr lang="en-US" altLang="zh-CN" sz="1600" b="0" i="1" dirty="0" smtClean="0">
                          <a:solidFill>
                            <a:schemeClr val="tx1"/>
                          </a:solidFill>
                          <a:latin typeface="Cambria Math" panose="02040503050406030204" pitchFamily="18" charset="0"/>
                        </a:rPr>
                        <m:t>𝑆𝐻</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𝐴</m:t>
                          </m:r>
                        </m:e>
                        <m:sub>
                          <m:r>
                            <a:rPr lang="en-US" altLang="zh-CN" sz="1600" b="0" i="1" dirty="0" smtClean="0">
                              <a:solidFill>
                                <a:schemeClr val="tx1"/>
                              </a:solidFill>
                              <a:latin typeface="Cambria Math" panose="02040503050406030204" pitchFamily="18" charset="0"/>
                            </a:rPr>
                            <m:t>256</m:t>
                          </m:r>
                        </m:sub>
                      </m:sSub>
                      <m:d>
                        <m:dPr>
                          <m:begChr m:val="（"/>
                          <m:endChr m:val="）"/>
                          <m:ctrlPr>
                            <a:rPr lang="zh-CN" altLang="en-US" sz="1600" b="0" i="1" dirty="0">
                              <a:solidFill>
                                <a:schemeClr val="tx1"/>
                              </a:solidFill>
                              <a:latin typeface="Cambria Math" panose="02040503050406030204" pitchFamily="18" charset="0"/>
                            </a:rPr>
                          </m:ctrlPr>
                        </m:dPr>
                        <m:e>
                          <m:r>
                            <a:rPr lang="en-US" altLang="zh-CN" sz="1600" b="0" i="1" dirty="0" smtClean="0">
                              <a:solidFill>
                                <a:schemeClr val="tx1"/>
                              </a:solidFill>
                              <a:latin typeface="Cambria Math" panose="02040503050406030204" pitchFamily="18" charset="0"/>
                            </a:rPr>
                            <m:t>𝑀𝑒𝑟𝑘𝑒𝑙</m:t>
                          </m:r>
                          <m:r>
                            <a:rPr lang="en-US" altLang="zh-CN" sz="1600" b="0" i="1" dirty="0" smtClean="0">
                              <a:solidFill>
                                <a:schemeClr val="tx1"/>
                              </a:solidFill>
                              <a:latin typeface="Cambria Math" panose="02040503050406030204" pitchFamily="18" charset="0"/>
                            </a:rPr>
                            <m:t> </m:t>
                          </m:r>
                          <m:r>
                            <m:rPr>
                              <m:sty m:val="p"/>
                            </m:rPr>
                            <a:rPr lang="en-US" altLang="zh-CN" sz="1600" i="1" dirty="0">
                              <a:solidFill>
                                <a:schemeClr val="tx1"/>
                              </a:solidFill>
                              <a:latin typeface="Cambria Math" panose="02040503050406030204" pitchFamily="18" charset="0"/>
                            </a:rPr>
                            <m:t>Root</m:t>
                          </m:r>
                        </m:e>
                      </m:d>
                      <m:r>
                        <a:rPr lang="en-US" altLang="zh-CN" sz="1600" b="0" i="1" dirty="0" smtClean="0">
                          <a:solidFill>
                            <a:schemeClr val="tx1"/>
                          </a:solidFill>
                          <a:latin typeface="Cambria Math" panose="02040503050406030204" pitchFamily="18" charset="0"/>
                        </a:rPr>
                        <m:t>)</m:t>
                      </m:r>
                      <m:r>
                        <a:rPr lang="en-US" altLang="zh-CN" sz="1600" b="0" i="1" dirty="0" smtClean="0">
                          <a:solidFill>
                            <a:schemeClr val="tx1"/>
                          </a:solidFill>
                          <a:latin typeface="Cambria Math" panose="02040503050406030204" pitchFamily="18" charset="0"/>
                        </a:rPr>
                        <m:t>&lt;</m:t>
                      </m:r>
                      <m:r>
                        <a:rPr lang="en-US" altLang="zh-CN" sz="1600" b="0" i="1" dirty="0" smtClean="0">
                          <a:solidFill>
                            <a:schemeClr val="tx1"/>
                          </a:solidFill>
                          <a:latin typeface="Cambria Math" panose="02040503050406030204" pitchFamily="18" charset="0"/>
                        </a:rPr>
                        <m:t>𝑉𝑎𝑙𝑢</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𝑒</m:t>
                          </m:r>
                        </m:e>
                        <m:sub>
                          <m:r>
                            <a:rPr lang="en-US" altLang="zh-CN" sz="1600" b="0" i="1" dirty="0" smtClean="0">
                              <a:solidFill>
                                <a:schemeClr val="tx1"/>
                              </a:solidFill>
                              <a:latin typeface="Cambria Math" panose="02040503050406030204" pitchFamily="18" charset="0"/>
                            </a:rPr>
                            <m:t>𝑇𝑎𝑟𝑔𝑒𝑡</m:t>
                          </m:r>
                        </m:sub>
                      </m:sSub>
                      <m:r>
                        <a:rPr lang="en-US" altLang="zh-CN" sz="1600" b="0" i="1" dirty="0" smtClean="0">
                          <a:solidFill>
                            <a:schemeClr val="tx1"/>
                          </a:solidFill>
                          <a:latin typeface="Cambria Math" panose="02040503050406030204" pitchFamily="18" charset="0"/>
                        </a:rPr>
                        <m:t>∗</m:t>
                      </m:r>
                      <m:r>
                        <a:rPr lang="en-US" altLang="zh-CN" sz="1600" b="0" i="1" dirty="0" smtClean="0">
                          <a:solidFill>
                            <a:schemeClr val="tx1"/>
                          </a:solidFill>
                          <a:latin typeface="Cambria Math" panose="02040503050406030204" pitchFamily="18" charset="0"/>
                        </a:rPr>
                        <m:t>𝐶𝑜𝑖𝑛𝑎𝑔𝑒</m:t>
                      </m:r>
                    </m:oMath>
                  </m:oMathPara>
                </a14:m>
                <a:endParaRPr lang="en-US" altLang="zh-CN" sz="1600" dirty="0">
                  <a:solidFill>
                    <a:schemeClr val="tx1"/>
                  </a:solidFill>
                </a:endParaRPr>
              </a:p>
              <a:p>
                <a:pPr lvl="1">
                  <a:spcBef>
                    <a:spcPts val="600"/>
                  </a:spcBef>
                  <a:spcAft>
                    <a:spcPts val="600"/>
                  </a:spcAft>
                </a:pPr>
                <a:r>
                  <a:rPr lang="zh-CN" altLang="en-US" dirty="0"/>
                  <a:t>基于工作量证明的共识算法</a:t>
                </a:r>
                <a:endParaRPr lang="en-US" altLang="zh-CN" dirty="0"/>
              </a:p>
              <a:p>
                <a:pPr lvl="2">
                  <a:spcBef>
                    <a:spcPts val="600"/>
                  </a:spcBef>
                  <a:spcAft>
                    <a:spcPts val="600"/>
                  </a:spcAft>
                </a:pPr>
                <a:endParaRPr lang="en-US" altLang="zh-CN" b="1" dirty="0">
                  <a:solidFill>
                    <a:schemeClr val="tx1"/>
                  </a:solidFill>
                </a:endParaRPr>
              </a:p>
              <a:p>
                <a:pPr marL="0" indent="0">
                  <a:buFont typeface="Wingdings" panose="05000000000000000000" pitchFamily="2" charset="2"/>
                  <a:buNone/>
                </a:pPr>
                <a:endParaRPr lang="en-US" altLang="zh-CN" dirty="0"/>
              </a:p>
            </p:txBody>
          </p:sp>
        </mc:Choice>
        <mc:Fallback>
          <p:sp>
            <p:nvSpPr>
              <p:cNvPr id="17411" name="内容占位符 2"/>
              <p:cNvSpPr>
                <a:spLocks noGrp="1" noRot="1" noChangeAspect="1" noMove="1" noResize="1" noEditPoints="1" noAdjustHandles="1" noChangeArrowheads="1" noChangeShapeType="1" noTextEdit="1"/>
              </p:cNvSpPr>
              <p:nvPr>
                <p:ph idx="1"/>
              </p:nvPr>
            </p:nvSpPr>
            <p:spPr>
              <a:xfrm>
                <a:off x="357188" y="860425"/>
                <a:ext cx="8429625" cy="2424113"/>
              </a:xfrm>
              <a:blipFill>
                <a:blip r:embed="rId3"/>
                <a:stretch>
                  <a:fillRect l="-1302" t="-3266" b="-20854"/>
                </a:stretch>
              </a:blipFill>
            </p:spPr>
            <p:txBody>
              <a:bodyPr/>
              <a:lstStyle/>
              <a:p>
                <a:r>
                  <a:rPr lang="zh-CN" altLang="en-US">
                    <a:noFill/>
                  </a:rPr>
                  <a:t> </a:t>
                </a:r>
              </a:p>
            </p:txBody>
          </p:sp>
        </mc:Fallback>
      </mc:AlternateContent>
      <p:sp>
        <p:nvSpPr>
          <p:cNvPr id="17412" name="灯片编号占位符 3"/>
          <p:cNvSpPr>
            <a:spLocks noGrp="1"/>
          </p:cNvSpPr>
          <p:nvPr>
            <p:ph type="sldNum" sz="quarter" idx="12"/>
          </p:nvPr>
        </p:nvSpPr>
        <p:spPr>
          <a:xfrm>
            <a:off x="7201965"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8</a:t>
            </a:fld>
            <a:endParaRPr lang="en-US" altLang="zh-CN" sz="140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8" name="Picture 2">
            <a:extLst>
              <a:ext uri="{FF2B5EF4-FFF2-40B4-BE49-F238E27FC236}">
                <a16:creationId xmlns:a16="http://schemas.microsoft.com/office/drawing/2014/main" id="{B125CF1E-7C62-4B30-8A35-3EBE75397F7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36096" y="4028742"/>
            <a:ext cx="3822576" cy="221330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B0FB3F89-EF61-48AF-B57C-76419EA43F9A}"/>
              </a:ext>
            </a:extLst>
          </p:cNvPr>
          <p:cNvSpPr/>
          <p:nvPr/>
        </p:nvSpPr>
        <p:spPr bwMode="auto">
          <a:xfrm>
            <a:off x="363544" y="3765327"/>
            <a:ext cx="5508612" cy="223224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1143000" lvl="2" indent="-228600">
              <a:spcBef>
                <a:spcPts val="600"/>
              </a:spcBef>
              <a:spcAft>
                <a:spcPts val="600"/>
              </a:spcAft>
              <a:buClr>
                <a:schemeClr val="folHlink"/>
              </a:buClr>
              <a:buSzPct val="50000"/>
              <a:buFont typeface="Wingdings" panose="05000000000000000000" pitchFamily="2" charset="2"/>
              <a:buChar char="n"/>
            </a:pPr>
            <a:r>
              <a:rPr lang="zh-CN" altLang="en-US" sz="2000" dirty="0">
                <a:solidFill>
                  <a:schemeClr val="tx1"/>
                </a:solidFill>
                <a:latin typeface="+mn-lt"/>
                <a:ea typeface="楷体_GB2312" pitchFamily="49" charset="-122"/>
              </a:rPr>
              <a:t>区块链系统中节点根据持有的代币数量和时间获得出块权限，持有代币数量和天数越多则获得奖励越多。</a:t>
            </a:r>
            <a:endParaRPr lang="en-US" altLang="zh-CN" sz="2000" dirty="0">
              <a:solidFill>
                <a:schemeClr val="tx1"/>
              </a:solidFill>
              <a:latin typeface="+mn-lt"/>
              <a:ea typeface="楷体_GB2312" pitchFamily="49" charset="-122"/>
            </a:endParaRPr>
          </a:p>
          <a:p>
            <a:pPr marL="1143000" lvl="2" indent="-228600">
              <a:spcBef>
                <a:spcPts val="600"/>
              </a:spcBef>
              <a:spcAft>
                <a:spcPts val="600"/>
              </a:spcAft>
              <a:buClr>
                <a:schemeClr val="folHlink"/>
              </a:buClr>
              <a:buSzPct val="50000"/>
              <a:buFont typeface="Wingdings" panose="05000000000000000000" pitchFamily="2" charset="2"/>
              <a:buChar char="n"/>
            </a:pPr>
            <a:r>
              <a:rPr lang="zh-CN" altLang="en-US" sz="2000" dirty="0">
                <a:solidFill>
                  <a:schemeClr val="tx1"/>
                </a:solidFill>
                <a:latin typeface="+mn-lt"/>
                <a:ea typeface="楷体_GB2312" pitchFamily="49" charset="-122"/>
              </a:rPr>
              <a:t>节点获得出块权限后立即打包交易生成区块，并广播区块到全网。区块被确认之后会获得奖励（利息）。</a:t>
            </a:r>
            <a:endParaRPr lang="en-US" altLang="zh-CN" sz="2000" dirty="0">
              <a:solidFill>
                <a:schemeClr val="tx1"/>
              </a:solidFill>
              <a:latin typeface="+mn-lt"/>
              <a:ea typeface="楷体_GB2312"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5"/>
            <a:ext cx="8429625" cy="4797426"/>
          </a:xfrm>
        </p:spPr>
        <p:txBody>
          <a:bodyPr/>
          <a:lstStyle/>
          <a:p>
            <a:pPr>
              <a:spcBef>
                <a:spcPts val="600"/>
              </a:spcBef>
              <a:spcAft>
                <a:spcPts val="600"/>
              </a:spcAft>
            </a:pPr>
            <a:r>
              <a:rPr lang="zh-CN" altLang="en-US" dirty="0"/>
              <a:t>混合区块链共识算法</a:t>
            </a:r>
            <a:endParaRPr lang="en-US" altLang="zh-CN" dirty="0"/>
          </a:p>
          <a:p>
            <a:pPr marL="0" indent="0">
              <a:spcBef>
                <a:spcPts val="600"/>
              </a:spcBef>
              <a:spcAft>
                <a:spcPts val="600"/>
              </a:spcAft>
              <a:buNone/>
            </a:pPr>
            <a:r>
              <a:rPr lang="zh-CN" altLang="zh-CN" sz="2400" dirty="0">
                <a:effectLst/>
                <a:ea typeface="宋体" panose="02010600030101010101" pitchFamily="2" charset="-122"/>
                <a:cs typeface="Times New Roman" panose="02020603050405020304" pitchFamily="18" charset="0"/>
              </a:rPr>
              <a:t>混合</a:t>
            </a:r>
            <a:r>
              <a:rPr lang="zh-CN" altLang="en-US" sz="2400" dirty="0">
                <a:effectLst/>
                <a:ea typeface="宋体" panose="02010600030101010101" pitchFamily="2" charset="-122"/>
                <a:cs typeface="Times New Roman" panose="02020603050405020304" pitchFamily="18" charset="0"/>
              </a:rPr>
              <a:t>区块链</a:t>
            </a:r>
            <a:r>
              <a:rPr lang="zh-CN" altLang="zh-CN" sz="2400" dirty="0">
                <a:effectLst/>
                <a:ea typeface="宋体" panose="02010600030101010101" pitchFamily="2" charset="-122"/>
                <a:cs typeface="Times New Roman" panose="02020603050405020304" pitchFamily="18" charset="0"/>
              </a:rPr>
              <a:t>共识算法是将经典分布式一致性算法与区块链共识算法相结合，即采用</a:t>
            </a:r>
            <a:r>
              <a:rPr lang="en-US" altLang="zh-CN" sz="2400" dirty="0" err="1">
                <a:effectLst/>
                <a:ea typeface="宋体" panose="02010600030101010101" pitchFamily="2" charset="-122"/>
                <a:cs typeface="Times New Roman" panose="02020603050405020304" pitchFamily="18" charset="0"/>
              </a:rPr>
              <a:t>PoW</a:t>
            </a:r>
            <a:r>
              <a:rPr lang="zh-CN" altLang="zh-CN" sz="2400" dirty="0">
                <a:effectLst/>
                <a:ea typeface="宋体" panose="02010600030101010101" pitchFamily="2" charset="-122"/>
                <a:cs typeface="Times New Roman" panose="02020603050405020304" pitchFamily="18" charset="0"/>
              </a:rPr>
              <a:t>或</a:t>
            </a:r>
            <a:r>
              <a:rPr lang="en-US" altLang="zh-CN" sz="2400" dirty="0" err="1">
                <a:effectLst/>
                <a:ea typeface="宋体" panose="02010600030101010101" pitchFamily="2" charset="-122"/>
                <a:cs typeface="Times New Roman" panose="02020603050405020304" pitchFamily="18" charset="0"/>
              </a:rPr>
              <a:t>PoS</a:t>
            </a:r>
            <a:r>
              <a:rPr lang="zh-CN" altLang="zh-CN" sz="2400" dirty="0">
                <a:effectLst/>
                <a:ea typeface="宋体" panose="02010600030101010101" pitchFamily="2" charset="-122"/>
                <a:cs typeface="Times New Roman" panose="02020603050405020304" pitchFamily="18" charset="0"/>
              </a:rPr>
              <a:t>的方式选举特定的委员会，在委员会内部运行经典分布式共识算法生成区块</a:t>
            </a:r>
            <a:r>
              <a:rPr lang="zh-CN" altLang="en-US" sz="2400" dirty="0">
                <a:effectLst/>
                <a:ea typeface="宋体" panose="02010600030101010101" pitchFamily="2" charset="-122"/>
                <a:cs typeface="Times New Roman" panose="02020603050405020304" pitchFamily="18" charset="0"/>
              </a:rPr>
              <a:t>并对区块达成一致</a:t>
            </a:r>
            <a:r>
              <a:rPr lang="zh-CN" altLang="en-US" sz="2400" dirty="0">
                <a:ea typeface="宋体" panose="02010600030101010101" pitchFamily="2" charset="-122"/>
                <a:cs typeface="Times New Roman" panose="02020603050405020304" pitchFamily="18" charset="0"/>
              </a:rPr>
              <a:t>。</a:t>
            </a:r>
            <a:endParaRPr lang="en-US" altLang="zh-CN" sz="2400" dirty="0">
              <a:effectLst/>
              <a:ea typeface="宋体" panose="02010600030101010101" pitchFamily="2" charset="-122"/>
              <a:cs typeface="Times New Roman" panose="02020603050405020304" pitchFamily="18" charset="0"/>
            </a:endParaRPr>
          </a:p>
          <a:p>
            <a:pPr>
              <a:spcBef>
                <a:spcPts val="600"/>
              </a:spcBef>
              <a:spcAft>
                <a:spcPts val="600"/>
              </a:spcAft>
            </a:pPr>
            <a:r>
              <a:rPr lang="zh-CN" altLang="en-US" dirty="0"/>
              <a:t>混合区块链共识算法分类</a:t>
            </a:r>
            <a:endParaRPr lang="en-US" altLang="zh-CN" dirty="0"/>
          </a:p>
          <a:p>
            <a:pPr>
              <a:spcBef>
                <a:spcPts val="600"/>
              </a:spcBef>
              <a:spcAft>
                <a:spcPts val="600"/>
              </a:spcAft>
              <a:buFont typeface="Wingdings" panose="05000000000000000000" pitchFamily="2" charset="2"/>
              <a:buChar char="Ø"/>
            </a:pPr>
            <a:r>
              <a:rPr lang="zh-CN" altLang="en-US" sz="2400" dirty="0">
                <a:solidFill>
                  <a:srgbClr val="0000CC"/>
                </a:solidFill>
              </a:rPr>
              <a:t>单一委员会区块链共识算法</a:t>
            </a:r>
            <a:endParaRPr lang="en-US" altLang="zh-CN" sz="2400" dirty="0">
              <a:solidFill>
                <a:srgbClr val="0000CC"/>
              </a:solidFill>
            </a:endParaRPr>
          </a:p>
          <a:p>
            <a:pPr>
              <a:spcBef>
                <a:spcPts val="600"/>
              </a:spcBef>
              <a:spcAft>
                <a:spcPts val="600"/>
              </a:spcAft>
              <a:buFont typeface="Wingdings" panose="05000000000000000000" pitchFamily="2" charset="2"/>
              <a:buChar char="Ø"/>
            </a:pPr>
            <a:r>
              <a:rPr lang="zh-CN" altLang="en-US" sz="2400" dirty="0">
                <a:solidFill>
                  <a:srgbClr val="0000CC"/>
                </a:solidFill>
              </a:rPr>
              <a:t>多委员会区块链共识算法</a:t>
            </a:r>
            <a:endParaRPr lang="en-US" altLang="zh-CN" sz="2400" dirty="0">
              <a:solidFill>
                <a:srgbClr val="0000CC"/>
              </a:solidFill>
            </a:endParaRPr>
          </a:p>
        </p:txBody>
      </p:sp>
      <p:sp>
        <p:nvSpPr>
          <p:cNvPr id="17412" name="灯片编号占位符 3"/>
          <p:cNvSpPr>
            <a:spLocks noGrp="1"/>
          </p:cNvSpPr>
          <p:nvPr>
            <p:ph type="sldNum" sz="quarter" idx="12"/>
          </p:nvPr>
        </p:nvSpPr>
        <p:spPr>
          <a:xfrm>
            <a:off x="7223597"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9</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3735085614"/>
      </p:ext>
    </p:extLst>
  </p:cSld>
  <p:clrMapOvr>
    <a:masterClrMapping/>
  </p:clrMapOvr>
</p:sld>
</file>

<file path=ppt/theme/theme1.xml><?xml version="1.0" encoding="utf-8"?>
<a:theme xmlns:a="http://schemas.openxmlformats.org/drawingml/2006/main" name="软件所PPT模版(橙)">
  <a:themeElements>
    <a:clrScheme name="软件所PPT模版(橙)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软件所PPT模版(橙)">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4400" b="1" i="0" u="none" strike="noStrike" cap="none" normalizeH="0" baseline="0" smtClean="0">
            <a:ln>
              <a:noFill/>
            </a:ln>
            <a:solidFill>
              <a:schemeClr val="bg1"/>
            </a:solidFill>
            <a:effectLst>
              <a:outerShdw blurRad="38100" dist="38100" dir="2700000" algn="tl">
                <a:srgbClr val="000000">
                  <a:alpha val="43137"/>
                </a:srgbClr>
              </a:outerShdw>
            </a:effectLst>
            <a:latin typeface="Arial Narrow" pitchFamily="34" charset="0"/>
            <a:ea typeface="黑体" pitchFamily="2" charset="-122"/>
          </a:defRPr>
        </a:defPPr>
      </a:lst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4400" b="1" i="0" u="none" strike="noStrike" cap="none" normalizeH="0" baseline="0" smtClean="0">
            <a:ln>
              <a:noFill/>
            </a:ln>
            <a:solidFill>
              <a:schemeClr val="bg1"/>
            </a:solidFill>
            <a:effectLst>
              <a:outerShdw blurRad="38100" dist="38100" dir="2700000" algn="tl">
                <a:srgbClr val="000000">
                  <a:alpha val="43137"/>
                </a:srgbClr>
              </a:outerShdw>
            </a:effectLst>
            <a:latin typeface="Arial Narrow" pitchFamily="34" charset="0"/>
            <a:ea typeface="黑体" pitchFamily="2" charset="-122"/>
          </a:defRPr>
        </a:defPPr>
      </a:lstStyle>
    </a:lnDef>
  </a:objectDefaults>
  <a:extraClrSchemeLst>
    <a:extraClrScheme>
      <a:clrScheme name="软件所PPT模版(橙)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软件所PPT模版(橙)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软件所PPT模版(橙)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软件所PPT模版(橙)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软件所PPT模版(橙)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软件所PPT模版(橙)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软件所PPT模版(橙)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软件所PPT模版(橙)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
  <TotalTime>0</TotalTime>
  <Words>2521</Words>
  <Application>Microsoft Office PowerPoint</Application>
  <PresentationFormat>全屏显示(4:3)</PresentationFormat>
  <Paragraphs>268</Paragraphs>
  <Slides>28</Slides>
  <Notes>23</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等线</vt:lpstr>
      <vt:lpstr>黑体</vt:lpstr>
      <vt:lpstr>宋体</vt:lpstr>
      <vt:lpstr>Arial</vt:lpstr>
      <vt:lpstr>Arial Narrow</vt:lpstr>
      <vt:lpstr>Cambria Math</vt:lpstr>
      <vt:lpstr>Tahoma</vt:lpstr>
      <vt:lpstr>Times New Roman</vt:lpstr>
      <vt:lpstr>Wingdings</vt:lpstr>
      <vt:lpstr>软件所PPT模版(橙)</vt:lpstr>
      <vt:lpstr> 无线网络区块链共识算法研究 </vt:lpstr>
      <vt:lpstr>目录  </vt:lpstr>
      <vt:lpstr>选题背景及意义</vt:lpstr>
      <vt:lpstr>目录  </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目录  </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PowerPoint 演示文稿</vt:lpstr>
    </vt:vector>
  </TitlesOfParts>
  <Company>robotor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模版测试主题</dc:title>
  <dc:creator>Rayyy</dc:creator>
  <cp:lastModifiedBy>Zhang Li</cp:lastModifiedBy>
  <cp:revision>634</cp:revision>
  <cp:lastPrinted>1999-08-18T07:16:46Z</cp:lastPrinted>
  <dcterms:created xsi:type="dcterms:W3CDTF">2005-12-02T00:50:21Z</dcterms:created>
  <dcterms:modified xsi:type="dcterms:W3CDTF">2022-02-05T13:35:35Z</dcterms:modified>
</cp:coreProperties>
</file>