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427" r:id="rId2"/>
    <p:sldId id="400" r:id="rId3"/>
    <p:sldId id="519" r:id="rId4"/>
    <p:sldId id="536" r:id="rId5"/>
    <p:sldId id="520" r:id="rId6"/>
    <p:sldId id="528" r:id="rId7"/>
    <p:sldId id="529" r:id="rId8"/>
    <p:sldId id="568" r:id="rId9"/>
    <p:sldId id="530" r:id="rId10"/>
    <p:sldId id="555" r:id="rId11"/>
    <p:sldId id="556" r:id="rId12"/>
    <p:sldId id="562" r:id="rId13"/>
    <p:sldId id="557" r:id="rId14"/>
    <p:sldId id="563" r:id="rId15"/>
    <p:sldId id="558" r:id="rId16"/>
    <p:sldId id="538" r:id="rId17"/>
    <p:sldId id="539" r:id="rId18"/>
    <p:sldId id="540" r:id="rId19"/>
    <p:sldId id="559" r:id="rId20"/>
    <p:sldId id="542" r:id="rId21"/>
    <p:sldId id="544" r:id="rId22"/>
    <p:sldId id="553" r:id="rId23"/>
    <p:sldId id="545" r:id="rId24"/>
    <p:sldId id="564" r:id="rId25"/>
    <p:sldId id="546" r:id="rId26"/>
    <p:sldId id="565" r:id="rId27"/>
    <p:sldId id="560" r:id="rId28"/>
    <p:sldId id="550" r:id="rId29"/>
    <p:sldId id="548" r:id="rId30"/>
    <p:sldId id="551" r:id="rId31"/>
    <p:sldId id="552" r:id="rId32"/>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93724" autoAdjust="0"/>
  </p:normalViewPr>
  <p:slideViewPr>
    <p:cSldViewPr>
      <p:cViewPr varScale="1">
        <p:scale>
          <a:sx n="62" d="100"/>
          <a:sy n="62" d="100"/>
        </p:scale>
        <p:origin x="124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3191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buFont typeface="Wingdings" panose="05000000000000000000" pitchFamily="2" charset="2"/>
              <a:buChar char="n"/>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n"/>
            </a:pPr>
            <a:r>
              <a:rPr lang="zh-CN" altLang="en-US" dirty="0"/>
              <a:t>混合区块链共识算法分类</a:t>
            </a:r>
            <a:endParaRPr lang="en-US" altLang="zh-CN" dirty="0"/>
          </a:p>
          <a:p>
            <a:pPr lvl="1">
              <a:spcBef>
                <a:spcPts val="600"/>
              </a:spcBef>
              <a:spcAft>
                <a:spcPts val="600"/>
              </a:spcAft>
              <a:buSzPct val="100000"/>
            </a:pPr>
            <a:r>
              <a:rPr lang="zh-CN" altLang="en-US" sz="2000" dirty="0">
                <a:solidFill>
                  <a:srgbClr val="0000CC"/>
                </a:solidFill>
              </a:rPr>
              <a:t>单一委员会区块链共识算法</a:t>
            </a:r>
            <a:endParaRPr lang="en-US" altLang="zh-CN" sz="2000" dirty="0">
              <a:solidFill>
                <a:srgbClr val="0000CC"/>
              </a:solidFill>
            </a:endParaRPr>
          </a:p>
          <a:p>
            <a:pPr lvl="1">
              <a:spcBef>
                <a:spcPts val="600"/>
              </a:spcBef>
              <a:spcAft>
                <a:spcPts val="600"/>
              </a:spcAft>
              <a:buSzPct val="100000"/>
            </a:pPr>
            <a:r>
              <a:rPr lang="zh-CN" altLang="en-US" sz="2000" dirty="0">
                <a:solidFill>
                  <a:srgbClr val="0000CC"/>
                </a:solidFill>
              </a:rPr>
              <a:t>多委员会区块链共识算法</a:t>
            </a:r>
            <a:endParaRPr lang="en-US" altLang="zh-CN" sz="20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en-US" altLang="zh-CN" sz="2000" dirty="0">
                <a:solidFill>
                  <a:schemeClr val="tx1"/>
                </a:solidFill>
              </a:rPr>
              <a:t>    </a:t>
            </a: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委员会内共识需要首领发起（随机、轮询、投票）</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委员会首领在委员会中发起区块共识请求，并在委员会内部达成一致</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SzPct val="100000"/>
              <a:buNone/>
            </a:pPr>
            <a:r>
              <a:rPr lang="zh-CN" altLang="en-US" sz="2000" dirty="0">
                <a:solidFill>
                  <a:schemeClr val="tx1"/>
                </a:solidFill>
              </a:rPr>
              <a:t>    委员会将达成一致的区块广播，全网更新本地区块链状态</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为了防止敌手腐化委员会成员，需要定期更新委员会成员（滑窗式、随机式等）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58889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PoW</a:t>
            </a:r>
            <a:r>
              <a:rPr lang="zh-CN" altLang="en-US" dirty="0">
                <a:solidFill>
                  <a:srgbClr val="0000CC"/>
                </a:solidFill>
              </a:rPr>
              <a:t>结合的代表：</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PoS</a:t>
            </a:r>
            <a:r>
              <a:rPr lang="zh-CN" altLang="en-US" dirty="0">
                <a:solidFill>
                  <a:srgbClr val="0000CC"/>
                </a:solidFill>
              </a:rPr>
              <a:t>结合</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04" y="2760542"/>
            <a:ext cx="5089965" cy="3152775"/>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5147375" y="5922212"/>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pic>
        <p:nvPicPr>
          <p:cNvPr id="9" name="Picture 2">
            <a:extLst>
              <a:ext uri="{FF2B5EF4-FFF2-40B4-BE49-F238E27FC236}">
                <a16:creationId xmlns:a16="http://schemas.microsoft.com/office/drawing/2014/main" id="{F0C405F8-345E-4D0E-B35B-BD49B547F9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9" y="3555604"/>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186135" y="790581"/>
            <a:ext cx="8771730" cy="5838819"/>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区块链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96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根委员会成员，随后为各个分片选举或者分配委员会成员。每个分片内运行一致性协议对分片区块达成共识，随后将共识结果发布到根委员会。根委员会收集到来自各个分片的分片区块并整合成总区块后，运行一致性协议达成全局共识。</a:t>
            </a:r>
            <a:endParaRPr lang="en-US" altLang="zh-CN" sz="2000" dirty="0">
              <a:solidFill>
                <a:schemeClr val="tx1"/>
              </a:solidFill>
            </a:endParaRPr>
          </a:p>
          <a:p>
            <a:pPr lvl="1">
              <a:spcBef>
                <a:spcPts val="600"/>
              </a:spcBef>
              <a:spcAft>
                <a:spcPts val="600"/>
              </a:spcAft>
              <a:buSzPct val="100000"/>
            </a:pPr>
            <a:r>
              <a:rPr lang="zh-CN" altLang="en-US" dirty="0">
                <a:solidFill>
                  <a:srgbClr val="0000CC"/>
                </a:solidFill>
              </a:rPr>
              <a:t>代表：</a:t>
            </a:r>
            <a:endParaRPr lang="en-US" altLang="zh-CN" dirty="0">
              <a:solidFill>
                <a:srgbClr val="0000CC"/>
              </a:solidFill>
            </a:endParaRPr>
          </a:p>
          <a:p>
            <a:pPr lvl="1">
              <a:spcBef>
                <a:spcPts val="600"/>
              </a:spcBef>
              <a:spcAft>
                <a:spcPts val="600"/>
              </a:spcAft>
              <a:buSzPct val="100000"/>
              <a:buFont typeface="Wingdings" panose="05000000000000000000" pitchFamily="2" charset="2"/>
              <a:buChar char="u"/>
            </a:pPr>
            <a:r>
              <a:rPr lang="en-US" altLang="zh-CN" sz="1600" dirty="0" err="1">
                <a:solidFill>
                  <a:schemeClr val="tx1"/>
                </a:solidFill>
              </a:rPr>
              <a:t>Elastico</a:t>
            </a:r>
            <a:r>
              <a:rPr lang="en-US" altLang="zh-CN" sz="1600" dirty="0">
                <a:solidFill>
                  <a:schemeClr val="tx1"/>
                </a:solidFill>
              </a:rPr>
              <a:t>, </a:t>
            </a:r>
            <a:r>
              <a:rPr lang="en-US" altLang="zh-CN" sz="1600" dirty="0" err="1">
                <a:solidFill>
                  <a:schemeClr val="tx1"/>
                </a:solidFill>
              </a:rPr>
              <a:t>Omniledger</a:t>
            </a:r>
            <a:r>
              <a:rPr lang="en-US" altLang="zh-CN" sz="1600" dirty="0">
                <a:solidFill>
                  <a:schemeClr val="tx1"/>
                </a:solidFill>
              </a:rPr>
              <a:t>, </a:t>
            </a:r>
            <a:r>
              <a:rPr lang="en-US" altLang="zh-CN" sz="1600" dirty="0" err="1">
                <a:solidFill>
                  <a:schemeClr val="tx1"/>
                </a:solidFill>
              </a:rPr>
              <a:t>Chainspace</a:t>
            </a:r>
            <a:r>
              <a:rPr lang="en-US" altLang="zh-CN" sz="1600" dirty="0">
                <a:solidFill>
                  <a:schemeClr val="tx1"/>
                </a:solidFill>
              </a:rPr>
              <a:t>, </a:t>
            </a:r>
            <a:r>
              <a:rPr lang="en-US" altLang="zh-CN" sz="1600" dirty="0" err="1">
                <a:solidFill>
                  <a:schemeClr val="tx1"/>
                </a:solidFill>
              </a:rPr>
              <a:t>Rapidchain</a:t>
            </a:r>
            <a:endParaRPr lang="en-US" altLang="zh-CN" sz="1600" dirty="0">
              <a:solidFill>
                <a:schemeClr val="tx1"/>
              </a:solidFill>
            </a:endParaRPr>
          </a:p>
          <a:p>
            <a:pPr lvl="1">
              <a:spcBef>
                <a:spcPts val="600"/>
              </a:spcBef>
              <a:spcAft>
                <a:spcPts val="600"/>
              </a:spcAft>
              <a:buSzPct val="100000"/>
            </a:pPr>
            <a:r>
              <a:rPr lang="zh-CN" altLang="en-US" dirty="0">
                <a:solidFill>
                  <a:srgbClr val="0000CC"/>
                </a:solidFill>
              </a:rPr>
              <a:t>跨分片交易处理问题</a:t>
            </a: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跨分片交易死锁（原子提交交易机制）；</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跨分片交易通信延时长（交易分片处理）；</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分片安全高效协作（分片融合机制）。</a:t>
            </a:r>
            <a:endParaRPr lang="en-US" altLang="zh-CN" sz="16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 name="Picture 2">
            <a:extLst>
              <a:ext uri="{FF2B5EF4-FFF2-40B4-BE49-F238E27FC236}">
                <a16:creationId xmlns:a16="http://schemas.microsoft.com/office/drawing/2014/main" id="{B3B8A32A-8BF5-43CE-A8B2-4D547B5CB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492896"/>
            <a:ext cx="4266928" cy="42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buFont typeface="Wingdings" panose="05000000000000000000" pitchFamily="2" charset="2"/>
              <a:buChar char="n"/>
            </a:pPr>
            <a:r>
              <a:rPr lang="zh-CN" altLang="en-US" sz="2400" dirty="0"/>
              <a:t>其他区块链共识算法</a:t>
            </a:r>
            <a:endParaRPr lang="en-US" altLang="zh-CN" sz="2400" dirty="0"/>
          </a:p>
          <a:p>
            <a:pPr>
              <a:spcBef>
                <a:spcPts val="600"/>
              </a:spcBef>
              <a:spcAft>
                <a:spcPts val="600"/>
              </a:spcAft>
              <a:buFont typeface="Wingdings" panose="05000000000000000000" pitchFamily="2" charset="2"/>
              <a:buChar char="Ø"/>
            </a:pPr>
            <a:r>
              <a:rPr lang="zh-CN" altLang="en-US" sz="2000" dirty="0">
                <a:solidFill>
                  <a:srgbClr val="0000CC"/>
                </a:solidFill>
              </a:rPr>
              <a:t>文件存储证明共识算法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要求</a:t>
            </a:r>
            <a:r>
              <a:rPr lang="zh-CN" altLang="en-US" sz="1800" dirty="0">
                <a:ea typeface="宋体" panose="02010600030101010101" pitchFamily="2" charset="-122"/>
                <a:cs typeface="Times New Roman" panose="02020603050405020304" pitchFamily="18" charset="0"/>
              </a:rPr>
              <a:t>参与共识的节点</a:t>
            </a:r>
            <a:r>
              <a:rPr lang="zh-CN" altLang="zh-CN" sz="1800" dirty="0">
                <a:ea typeface="宋体" panose="02010600030101010101" pitchFamily="2" charset="-122"/>
                <a:cs typeface="Times New Roman" panose="02020603050405020304" pitchFamily="18" charset="0"/>
              </a:rPr>
              <a:t>有能力存储大文件</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a typeface="宋体" panose="02010600030101010101" pitchFamily="2" charset="-122"/>
                <a:cs typeface="Times New Roman" panose="02020603050405020304" pitchFamily="18" charset="0"/>
              </a:rPr>
              <a:t>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空间证明共识算法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共识的节点将</a:t>
            </a:r>
            <a:r>
              <a:rPr lang="zh-CN" altLang="zh-CN" sz="1800" dirty="0">
                <a:ea typeface="宋体" panose="02010600030101010101" pitchFamily="2" charset="-122"/>
                <a:cs typeface="Times New Roman" panose="02020603050405020304" pitchFamily="18" charset="0"/>
              </a:rPr>
              <a:t>能够使用的硬盘空间大小作为</a:t>
            </a:r>
            <a:r>
              <a:rPr lang="zh-CN" altLang="en-US" sz="1800" dirty="0">
                <a:ea typeface="宋体" panose="02010600030101010101" pitchFamily="2" charset="-122"/>
                <a:cs typeface="Times New Roman" panose="02020603050405020304" pitchFamily="18" charset="0"/>
              </a:rPr>
              <a:t>选举</a:t>
            </a:r>
            <a:r>
              <a:rPr lang="zh-CN" altLang="zh-CN" sz="1800" dirty="0">
                <a:ea typeface="宋体" panose="02010600030101010101" pitchFamily="2" charset="-122"/>
                <a:cs typeface="Times New Roman" panose="02020603050405020304" pitchFamily="18" charset="0"/>
              </a:rPr>
              <a:t>标准选出区块的生产者</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节点通过一次性付出的硬盘空间来获</a:t>
            </a:r>
            <a:r>
              <a:rPr lang="zh-CN" altLang="en-US" sz="1800" dirty="0">
                <a:ea typeface="宋体" panose="02010600030101010101" pitchFamily="2" charset="-122"/>
                <a:cs typeface="Times New Roman" panose="02020603050405020304" pitchFamily="18" charset="0"/>
              </a:rPr>
              <a:t>得</a:t>
            </a:r>
            <a:r>
              <a:rPr lang="zh-CN" altLang="zh-CN" sz="1800" dirty="0">
                <a:ea typeface="宋体" panose="02010600030101010101" pitchFamily="2" charset="-122"/>
                <a:cs typeface="Times New Roman" panose="02020603050405020304" pitchFamily="18" charset="0"/>
              </a:rPr>
              <a:t>出块权限</a:t>
            </a:r>
            <a:r>
              <a:rPr lang="zh-CN" altLang="en-US" sz="1800" dirty="0">
                <a:ea typeface="宋体" panose="02010600030101010101" pitchFamily="2" charset="-122"/>
                <a:cs typeface="Times New Roman" panose="02020603050405020304" pitchFamily="18" charset="0"/>
              </a:rPr>
              <a:t>，其他节点对其生成的区块和权限达成共识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消逝时间证明共识算法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a:t>
            </a:r>
            <a:r>
              <a:rPr lang="zh-CN" altLang="zh-CN" sz="1800" dirty="0">
                <a:ea typeface="宋体" panose="02010600030101010101" pitchFamily="2" charset="-122"/>
                <a:cs typeface="Times New Roman" panose="02020603050405020304" pitchFamily="18" charset="0"/>
              </a:rPr>
              <a:t>在发布块之前都需要向</a:t>
            </a:r>
            <a:r>
              <a:rPr lang="en-US" altLang="zh-CN" sz="1800" dirty="0">
                <a:ea typeface="宋体" panose="02010600030101010101" pitchFamily="2" charset="-122"/>
                <a:cs typeface="Times New Roman" panose="02020603050405020304" pitchFamily="18" charset="0"/>
              </a:rPr>
              <a:t>Intel SGX</a:t>
            </a:r>
            <a:r>
              <a:rPr lang="zh-CN" altLang="zh-CN" sz="1800" dirty="0">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等待时间最短的节点被</a:t>
            </a:r>
            <a:r>
              <a:rPr lang="zh-CN" altLang="en-US" sz="1800" dirty="0">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400050" lvl="1"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18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139700" y="1173450"/>
            <a:ext cx="8864600" cy="4679950"/>
          </a:xfrm>
        </p:spPr>
        <p:txBody>
          <a:bodyPr/>
          <a:lstStyle/>
          <a:p>
            <a:pPr>
              <a:buFont typeface="Wingdings" panose="05000000000000000000" pitchFamily="2" charset="2"/>
              <a:buChar char="n"/>
            </a:pPr>
            <a:r>
              <a:rPr lang="en-US" altLang="zh-CN" dirty="0"/>
              <a:t>DAG</a:t>
            </a:r>
            <a:r>
              <a:rPr lang="zh-CN" altLang="en-US" dirty="0"/>
              <a:t>区块链特点</a:t>
            </a:r>
            <a:endParaRPr lang="en-US" altLang="zh-CN" dirty="0"/>
          </a:p>
          <a:p>
            <a:pPr lvl="1">
              <a:buClr>
                <a:srgbClr val="FF0000"/>
              </a:buClr>
              <a:buSzPct val="100000"/>
            </a:pPr>
            <a:r>
              <a:rPr lang="zh-CN" altLang="en-US" sz="2000" dirty="0">
                <a:solidFill>
                  <a:srgbClr val="0033CC"/>
                </a:solidFill>
              </a:rPr>
              <a:t>允许区块链分叉；</a:t>
            </a:r>
            <a:endParaRPr lang="en-US" altLang="zh-CN" sz="2000" dirty="0">
              <a:solidFill>
                <a:srgbClr val="0033CC"/>
              </a:solidFill>
            </a:endParaRPr>
          </a:p>
          <a:p>
            <a:pPr lvl="1">
              <a:buClr>
                <a:srgbClr val="FF0000"/>
              </a:buClr>
              <a:buSzPct val="100000"/>
            </a:pPr>
            <a:r>
              <a:rPr lang="zh-CN" altLang="en-US" sz="2000" dirty="0">
                <a:solidFill>
                  <a:srgbClr val="0033CC"/>
                </a:solidFill>
              </a:rPr>
              <a:t>并行处理交易；</a:t>
            </a:r>
            <a:endParaRPr lang="en-US" altLang="zh-CN" sz="2000" dirty="0">
              <a:solidFill>
                <a:srgbClr val="0033CC"/>
              </a:solidFill>
            </a:endParaRPr>
          </a:p>
          <a:p>
            <a:pPr lvl="1">
              <a:buClr>
                <a:srgbClr val="FF0000"/>
              </a:buClr>
              <a:buSzPct val="100000"/>
            </a:pPr>
            <a:r>
              <a:rPr lang="zh-CN" altLang="en-US" sz="2000" dirty="0">
                <a:solidFill>
                  <a:srgbClr val="0033CC"/>
                </a:solidFill>
              </a:rPr>
              <a:t>交易处理效率随着节点数量的增加而增加；</a:t>
            </a:r>
            <a:endParaRPr lang="en-US" altLang="zh-CN" sz="2000" dirty="0">
              <a:solidFill>
                <a:srgbClr val="0033CC"/>
              </a:solidFill>
            </a:endParaRPr>
          </a:p>
          <a:p>
            <a:pPr lvl="1">
              <a:buClr>
                <a:srgbClr val="FF0000"/>
              </a:buClr>
              <a:buSzPct val="100000"/>
            </a:pPr>
            <a:r>
              <a:rPr lang="zh-CN" altLang="en-US" sz="2000" dirty="0">
                <a:solidFill>
                  <a:srgbClr val="0033CC"/>
                </a:solidFill>
              </a:rPr>
              <a:t>交易时长不可控；</a:t>
            </a:r>
            <a:endParaRPr lang="en-US" altLang="zh-CN" sz="2000" dirty="0">
              <a:solidFill>
                <a:srgbClr val="0033CC"/>
              </a:solidFill>
            </a:endParaRPr>
          </a:p>
          <a:p>
            <a:pPr lvl="1">
              <a:buClr>
                <a:srgbClr val="FF0000"/>
              </a:buClr>
              <a:buSzPct val="100000"/>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FF0000"/>
              </a:buClr>
              <a:buSzPct val="100000"/>
            </a:pPr>
            <a:r>
              <a:rPr lang="zh-CN" altLang="en-US" sz="2000" dirty="0">
                <a:solidFill>
                  <a:srgbClr val="0033CC"/>
                </a:solidFill>
              </a:rPr>
              <a:t>经典</a:t>
            </a: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基于主链的共识算法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6" name="Picture 2">
            <a:extLst>
              <a:ext uri="{FF2B5EF4-FFF2-40B4-BE49-F238E27FC236}">
                <a16:creationId xmlns:a16="http://schemas.microsoft.com/office/drawing/2014/main" id="{459615AB-558C-49CF-9AC9-8804BECAF1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653" y="1516325"/>
            <a:ext cx="3382647" cy="3994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经典</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或者区块）的累积权重达到阈值时，则该交易（区块）被确认。当出现冲突交易（区块）时，具有更大的累计权重的交易单元（区块）被承认合法，另一个则被认为是非法交易。</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err="1"/>
              <a:t>Dagcoin</a:t>
            </a:r>
            <a:endParaRPr lang="en-US" altLang="zh-CN" dirty="0"/>
          </a:p>
          <a:p>
            <a:pPr lvl="1">
              <a:buSzPct val="100000"/>
            </a:pPr>
            <a:r>
              <a:rPr lang="en-US" altLang="zh-CN" dirty="0"/>
              <a:t>IOTA</a:t>
            </a:r>
          </a:p>
          <a:p>
            <a:pPr lvl="1">
              <a:buSzPct val="100000"/>
            </a:pPr>
            <a:r>
              <a:rPr lang="en-US" altLang="zh-CN" dirty="0"/>
              <a:t>SPECTRE</a:t>
            </a:r>
          </a:p>
          <a:p>
            <a:pPr lvl="1">
              <a:buSzPct val="100000"/>
            </a:pPr>
            <a:r>
              <a:rPr lang="en-US" altLang="zh-CN" dirty="0"/>
              <a:t>PHAMTOM </a:t>
            </a:r>
            <a:br>
              <a:rPr lang="en-US" altLang="zh-CN" dirty="0"/>
            </a:br>
            <a:endParaRPr lang="en-US" altLang="zh-CN" dirty="0"/>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基于主链的</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GHOST(</a:t>
            </a:r>
            <a:r>
              <a:rPr lang="zh-CN" altLang="en-US" dirty="0"/>
              <a:t>最大权重子树</a:t>
            </a:r>
            <a:r>
              <a:rPr lang="en-US" altLang="zh-CN" dirty="0"/>
              <a:t>)</a:t>
            </a:r>
          </a:p>
          <a:p>
            <a:pPr lvl="1">
              <a:buSzPct val="100000"/>
            </a:pPr>
            <a:r>
              <a:rPr lang="en-US" altLang="zh-CN" dirty="0"/>
              <a:t>Inclusive Blockchain Protocol</a:t>
            </a:r>
          </a:p>
          <a:p>
            <a:pPr lvl="1">
              <a:buSzPct val="100000"/>
            </a:pPr>
            <a:r>
              <a:rPr lang="en-US" altLang="zh-CN" dirty="0"/>
              <a:t>Conflux</a:t>
            </a:r>
          </a:p>
          <a:p>
            <a:pPr lvl="1">
              <a:buSzPct val="100000"/>
            </a:pPr>
            <a:r>
              <a:rPr lang="en-US" altLang="zh-CN" dirty="0" err="1"/>
              <a:t>Byteball</a:t>
            </a:r>
            <a:r>
              <a:rPr lang="en-US" altLang="zh-CN" dirty="0"/>
              <a:t> </a:t>
            </a:r>
          </a:p>
          <a:p>
            <a:pPr lvl="1">
              <a:buSzPct val="100000"/>
            </a:pPr>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a:t>
            </a:r>
            <a:r>
              <a:rPr lang="zh-CN" altLang="en-US" sz="2800" dirty="0">
                <a:solidFill>
                  <a:srgbClr val="000066"/>
                </a:solidFill>
                <a:cs typeface="+mn-cs"/>
              </a:rPr>
              <a:t>的</a:t>
            </a:r>
            <a:r>
              <a:rPr lang="en-US" altLang="zh-CN" sz="2800" dirty="0">
                <a:solidFill>
                  <a:srgbClr val="000066"/>
                </a:solidFill>
                <a:cs typeface="+mn-cs"/>
              </a:rPr>
              <a:t>DAG</a:t>
            </a:r>
            <a:r>
              <a:rPr lang="zh-CN" altLang="en-US" sz="2800" dirty="0">
                <a:solidFill>
                  <a:srgbClr val="000066"/>
                </a:solidFill>
                <a:cs typeface="+mn-cs"/>
              </a:rPr>
              <a:t>区块链</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SzPct val="100000"/>
            </a:pPr>
            <a:r>
              <a:rPr lang="en-US" altLang="zh-CN" dirty="0" err="1"/>
              <a:t>Hashgraph</a:t>
            </a:r>
            <a:r>
              <a:rPr lang="zh-CN" altLang="en-US" dirty="0"/>
              <a:t>（基于虚拟投票）</a:t>
            </a:r>
            <a:endParaRPr lang="en-US" altLang="zh-CN" dirty="0"/>
          </a:p>
          <a:p>
            <a:pPr lvl="1">
              <a:buSzPct val="100000"/>
            </a:pPr>
            <a:r>
              <a:rPr lang="en-US" altLang="zh-CN" dirty="0"/>
              <a:t>Nano</a:t>
            </a:r>
            <a:r>
              <a:rPr lang="zh-CN" altLang="en-US" dirty="0"/>
              <a:t>（基于</a:t>
            </a:r>
            <a:r>
              <a:rPr lang="en-US" altLang="zh-CN" dirty="0" err="1"/>
              <a:t>DPoS</a:t>
            </a:r>
            <a:r>
              <a:rPr lang="zh-CN" altLang="en-US" dirty="0"/>
              <a:t>）</a:t>
            </a: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544615"/>
          </a:xfrm>
        </p:spPr>
        <p:txBody>
          <a:bodyPr/>
          <a:lstStyle/>
          <a:p>
            <a:pPr>
              <a:buFont typeface="Wingdings" panose="05000000000000000000" pitchFamily="2" charset="2"/>
              <a:buChar char="n"/>
            </a:pPr>
            <a:r>
              <a:rPr lang="zh-CN" altLang="zh-CN" sz="2600" dirty="0"/>
              <a:t>针对</a:t>
            </a:r>
            <a:r>
              <a:rPr lang="zh-CN" altLang="en-US" sz="2600" dirty="0"/>
              <a:t>建立在无线自组织网络上的区块链系统</a:t>
            </a:r>
            <a:r>
              <a:rPr lang="zh-CN" altLang="zh-CN" sz="2600" dirty="0"/>
              <a:t>，</a:t>
            </a:r>
            <a:r>
              <a:rPr lang="zh-CN" altLang="en-US" sz="2600" dirty="0"/>
              <a:t>考虑无线网络节点具有移动性，且设备的计算资源有限、网络通信质量不稳定、干扰以及环境等因素，</a:t>
            </a:r>
            <a:r>
              <a:rPr lang="zh-CN" altLang="zh-CN" sz="2600" dirty="0"/>
              <a:t>以</a:t>
            </a:r>
            <a:r>
              <a:rPr lang="zh-CN" altLang="en-US" sz="2600" dirty="0"/>
              <a:t>低能耗、稳定达成系统共识、提高交易处理效率</a:t>
            </a:r>
            <a:r>
              <a:rPr lang="zh-CN" altLang="zh-CN" sz="2600" dirty="0"/>
              <a:t>为目标，设计</a:t>
            </a:r>
            <a:r>
              <a:rPr lang="zh-CN" altLang="en-US" sz="2600" dirty="0"/>
              <a:t>安全</a:t>
            </a:r>
            <a:r>
              <a:rPr lang="zh-CN" altLang="zh-CN" sz="2600" dirty="0"/>
              <a:t>高效</a:t>
            </a:r>
            <a:r>
              <a:rPr lang="zh-CN" altLang="en-US" sz="2600" dirty="0"/>
              <a:t>的无线区块链共识算法。</a:t>
            </a:r>
            <a:endParaRPr lang="en-US" altLang="zh-CN" sz="2600" dirty="0"/>
          </a:p>
          <a:p>
            <a:pPr lvl="1">
              <a:buFont typeface="Wingdings" panose="05000000000000000000" pitchFamily="2" charset="2"/>
              <a:buChar char="n"/>
            </a:pPr>
            <a:r>
              <a:rPr lang="zh-CN" altLang="en-US" sz="2000" dirty="0"/>
              <a:t>无线自组织网络中无线节点在系统的活动时间是有限的，节点在区域内活动时间越长、生成的区块越多，想要退出区块链系统和作恶的意愿越低，从而区块链系统也就越安全。</a:t>
            </a:r>
            <a:endParaRPr lang="en-US" altLang="zh-CN" sz="2000" dirty="0"/>
          </a:p>
          <a:p>
            <a:pPr marL="457200" lvl="1" indent="0">
              <a:buNone/>
            </a:pPr>
            <a:endParaRPr lang="en-US" altLang="zh-CN" sz="2000" dirty="0"/>
          </a:p>
          <a:p>
            <a:pPr lvl="1">
              <a:buFont typeface="Wingdings" panose="05000000000000000000" pitchFamily="2" charset="2"/>
              <a:buChar char="n"/>
            </a:pPr>
            <a:r>
              <a:rPr lang="zh-CN" altLang="en-US" sz="2000" dirty="0"/>
              <a:t>无线节点的位置以及到其他节点的跳数一定程度上反映网络的分布情况，节点与其他节点的距离越短、到其他节点的跳数越少，则达成达成系统共识所需的通信次数越少，即共识时延越低。</a:t>
            </a: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22</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600" dirty="0"/>
          </a:p>
          <a:p>
            <a:pPr marL="0" indent="0">
              <a:buNone/>
            </a:pPr>
            <a:endParaRPr lang="en-US" altLang="zh-CN" sz="2600" dirty="0"/>
          </a:p>
          <a:p>
            <a:pPr>
              <a:buFont typeface="Wingdings" panose="05000000000000000000" pitchFamily="2" charset="2"/>
              <a:buChar char="n"/>
            </a:pPr>
            <a:r>
              <a:rPr lang="zh-CN" altLang="en-US" sz="2600" dirty="0"/>
              <a:t>拟结合</a:t>
            </a:r>
            <a:r>
              <a:rPr lang="zh-CN" altLang="en-US" sz="2600" dirty="0">
                <a:solidFill>
                  <a:srgbClr val="FF0000"/>
                </a:solidFill>
              </a:rPr>
              <a:t>无线节点的活动时间</a:t>
            </a:r>
            <a:r>
              <a:rPr lang="zh-CN" altLang="en-US" sz="2600" dirty="0"/>
              <a:t>和</a:t>
            </a:r>
            <a:r>
              <a:rPr lang="zh-CN" altLang="en-US" sz="2600" dirty="0">
                <a:solidFill>
                  <a:srgbClr val="FF0000"/>
                </a:solidFill>
              </a:rPr>
              <a:t>参与共识的比率</a:t>
            </a:r>
            <a:r>
              <a:rPr lang="zh-CN" altLang="en-US" sz="2600" dirty="0"/>
              <a:t>，设计公平、稳定、高效的无线区块链共识算法，降低参与共识节点的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dirty="0"/>
              <a:t>定义参与共识节点的稳定度来确保系统能够抵抗女巫攻击</a:t>
            </a:r>
            <a:endParaRPr lang="en-US" altLang="zh-CN" dirty="0"/>
          </a:p>
          <a:p>
            <a:pPr lvl="1">
              <a:buSzPct val="100000"/>
            </a:pPr>
            <a:r>
              <a:rPr lang="zh-CN" altLang="en-US" dirty="0"/>
              <a:t>为了防止敌手偏置，通过轮盘赌的方式根据节点的稳定决定节点被选中为出块节点的概率。</a:t>
            </a:r>
            <a:endParaRPr lang="en-US" altLang="zh-CN" dirty="0"/>
          </a:p>
          <a:p>
            <a:pPr lvl="1">
              <a:buSzPct val="100000"/>
            </a:pPr>
            <a:r>
              <a:rPr lang="zh-CN" altLang="en-US" dirty="0"/>
              <a:t>在每一轮开始新区块权限竞争之前，比对所有邻居节点的区块链，降低同时设置</a:t>
            </a:r>
            <a:endParaRPr lang="en-US" altLang="zh-CN" dirty="0"/>
          </a:p>
          <a:p>
            <a:pPr lvl="1">
              <a:buSzPct val="100000"/>
            </a:pPr>
            <a:r>
              <a:rPr lang="zh-CN" altLang="en-US" dirty="0"/>
              <a:t>设置检查点机制，采用多方签名的机制确保系统中节点快速部分区块达成共识</a:t>
            </a:r>
            <a:endParaRPr lang="en-US" altLang="zh-CN" dirty="0"/>
          </a:p>
          <a:p>
            <a:pPr lvl="1">
              <a:buSzPct val="100000"/>
            </a:pPr>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防止敌手发起女巫攻击</a:t>
            </a:r>
            <a:endParaRPr lang="en-US" altLang="zh-CN" b="0" dirty="0"/>
          </a:p>
          <a:p>
            <a:pPr lvl="1">
              <a:buSzPct val="100000"/>
            </a:pPr>
            <a:r>
              <a:rPr lang="zh-CN" altLang="en-US" b="0" dirty="0"/>
              <a:t>敌手偏置出块节点选举过程</a:t>
            </a:r>
            <a:endParaRPr lang="en-US" altLang="zh-CN" b="0" dirty="0"/>
          </a:p>
          <a:p>
            <a:pPr lvl="1">
              <a:buSzPct val="100000"/>
            </a:pPr>
            <a:r>
              <a:rPr lang="zh-CN" altLang="en-US" b="0" dirty="0"/>
              <a:t>网络分区引起区块链分叉</a:t>
            </a:r>
            <a:endParaRPr lang="en-US" altLang="zh-CN" b="0" dirty="0"/>
          </a:p>
          <a:p>
            <a:pPr lvl="1">
              <a:buSzPct val="100000"/>
            </a:pPr>
            <a:r>
              <a:rPr lang="zh-CN" altLang="en-US" b="0" dirty="0"/>
              <a:t>网络分区恢复会分叉处理问题</a:t>
            </a:r>
            <a:endParaRPr lang="en-US" altLang="zh-CN" b="0" dirty="0"/>
          </a:p>
          <a:p>
            <a:pPr lvl="1">
              <a:buSzPct val="100000"/>
            </a:pPr>
            <a:r>
              <a:rPr lang="zh-CN" altLang="en-US" b="0" dirty="0"/>
              <a:t>恶意节点在新节点自启时同步陈旧或者错误的区块链信息</a:t>
            </a:r>
            <a:endParaRPr lang="en-US" altLang="zh-CN" b="0" dirty="0"/>
          </a:p>
        </p:txBody>
      </p:sp>
    </p:spTree>
    <p:extLst>
      <p:ext uri="{BB962C8B-B14F-4D97-AF65-F5344CB8AC3E}">
        <p14:creationId xmlns:p14="http://schemas.microsoft.com/office/powerpoint/2010/main" val="194161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600" dirty="0"/>
              <a:t>当无线自组织网络规模较大时，单出块节点的区块链共识算法只具有弱一致性、且区块确认时延长，无法满足快速、安全、稳定处理交易的需求。</a:t>
            </a:r>
            <a:endParaRPr lang="en-US" altLang="zh-CN" sz="2600" dirty="0"/>
          </a:p>
          <a:p>
            <a:pPr>
              <a:buFont typeface="Wingdings" panose="05000000000000000000" pitchFamily="2" charset="2"/>
              <a:buChar char="n"/>
            </a:pPr>
            <a:r>
              <a:rPr lang="zh-CN" altLang="en-US" sz="2600" dirty="0"/>
              <a:t>在无线自组织网场景下，</a:t>
            </a:r>
            <a:r>
              <a:rPr lang="zh-CN" altLang="zh-CN" sz="2600" dirty="0"/>
              <a:t>针对</a:t>
            </a:r>
            <a:r>
              <a:rPr lang="zh-CN" altLang="en-US" sz="2600" dirty="0"/>
              <a:t>单出块节点共识算法区块确认时延高、容易发生链分叉以及无线自组织网络拓扑动态变化等问题</a:t>
            </a:r>
            <a:r>
              <a:rPr lang="zh-CN" altLang="zh-CN" sz="2600" dirty="0"/>
              <a:t>，拟</a:t>
            </a:r>
            <a:r>
              <a:rPr lang="zh-CN" altLang="en-US" sz="2600" dirty="0"/>
              <a:t>结合</a:t>
            </a:r>
            <a:r>
              <a:rPr lang="zh-CN" altLang="en-US" sz="2600" dirty="0">
                <a:solidFill>
                  <a:srgbClr val="FF0000"/>
                </a:solidFill>
              </a:rPr>
              <a:t>无线节点的稳定性</a:t>
            </a:r>
            <a:r>
              <a:rPr lang="zh-CN" altLang="en-US" sz="2600" dirty="0"/>
              <a:t>和</a:t>
            </a:r>
            <a:r>
              <a:rPr lang="zh-CN" altLang="en-US" sz="2600" dirty="0">
                <a:solidFill>
                  <a:srgbClr val="FF0000"/>
                </a:solidFill>
              </a:rPr>
              <a:t>经典的分布式系统</a:t>
            </a:r>
            <a:r>
              <a:rPr lang="zh-CN" altLang="zh-CN" sz="2600" dirty="0">
                <a:solidFill>
                  <a:srgbClr val="FF0000"/>
                </a:solidFill>
              </a:rPr>
              <a:t>一致性算法</a:t>
            </a:r>
            <a:r>
              <a:rPr lang="zh-CN" altLang="zh-CN" sz="2600" dirty="0"/>
              <a:t>，设计</a:t>
            </a:r>
            <a:r>
              <a:rPr lang="zh-CN" altLang="en-US" sz="2600" dirty="0"/>
              <a:t>快速、稳定的基于委员会的无线</a:t>
            </a:r>
            <a:r>
              <a:rPr lang="zh-CN" altLang="zh-CN" sz="2600" dirty="0"/>
              <a:t>区块链共识算法</a:t>
            </a:r>
            <a:r>
              <a:rPr lang="zh-CN" altLang="en-US" sz="2600" dirty="0"/>
              <a:t>，提高无线区块链系统共识的稳定性和交易处理效率</a:t>
            </a:r>
            <a:r>
              <a:rPr lang="zh-CN" altLang="zh-CN" sz="2600" dirty="0"/>
              <a:t>。</a:t>
            </a:r>
            <a:endParaRPr lang="en-US" altLang="zh-CN" sz="26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067944" y="835390"/>
            <a:ext cx="4968552"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dirty="0"/>
              <a:t>基于节点稳定度选举委员会成员</a:t>
            </a:r>
            <a:endParaRPr lang="en-US" altLang="zh-CN" dirty="0"/>
          </a:p>
          <a:p>
            <a:pPr lvl="1">
              <a:buSzPct val="100000"/>
            </a:pPr>
            <a:r>
              <a:rPr lang="zh-CN" altLang="en-US" dirty="0"/>
              <a:t>基于节点间的平均跳数或者平均欧式距离选举委员会中首领节点</a:t>
            </a:r>
            <a:endParaRPr lang="en-US" altLang="zh-CN" dirty="0"/>
          </a:p>
          <a:p>
            <a:pPr lvl="1">
              <a:buSzPct val="100000"/>
            </a:pPr>
            <a:r>
              <a:rPr lang="zh-CN" altLang="en-US" dirty="0"/>
              <a:t>基于门限签名的一致性协议可以避免二次通信的安全问题</a:t>
            </a:r>
            <a:endParaRPr lang="en-US" altLang="zh-CN" dirty="0"/>
          </a:p>
          <a:p>
            <a:pPr lvl="1">
              <a:buSzPct val="100000"/>
            </a:pPr>
            <a:r>
              <a:rPr lang="zh-CN" altLang="en-US" dirty="0"/>
              <a:t>通过随机方式选取新的委员会节点，用于替换部分委员会中稳定度低的节点</a:t>
            </a:r>
            <a:endParaRPr lang="en-US" altLang="zh-CN" dirty="0"/>
          </a:p>
          <a:p>
            <a:pPr lvl="1">
              <a:buSzPct val="100000"/>
            </a:pPr>
            <a:r>
              <a:rPr lang="zh-CN" altLang="en-US" dirty="0"/>
              <a:t>当委员会成员无法收到大部分回复时，采取分区恢复机制</a:t>
            </a: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3948399"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选举出比较稳定可信任的委员会成员</a:t>
            </a:r>
            <a:endParaRPr lang="en-US" altLang="zh-CN" b="0" dirty="0"/>
          </a:p>
          <a:p>
            <a:pPr lvl="1">
              <a:buSzPct val="100000"/>
            </a:pPr>
            <a:r>
              <a:rPr lang="zh-CN" altLang="en-US" b="0" dirty="0"/>
              <a:t>委员会中选举的首领节点使得达成委员会共识通信时延大</a:t>
            </a:r>
            <a:endParaRPr lang="en-US" altLang="zh-CN" b="0" dirty="0"/>
          </a:p>
          <a:p>
            <a:pPr lvl="1">
              <a:buSzPct val="100000"/>
            </a:pPr>
            <a:r>
              <a:rPr lang="zh-CN" altLang="en-US" b="0" dirty="0"/>
              <a:t>委员会一致性过程中二次通信的安全问题</a:t>
            </a:r>
            <a:endParaRPr lang="en-US" altLang="zh-CN" b="0" dirty="0"/>
          </a:p>
          <a:p>
            <a:pPr lvl="1">
              <a:buSzPct val="100000"/>
            </a:pPr>
            <a:r>
              <a:rPr lang="zh-CN" altLang="en-US" b="0" dirty="0"/>
              <a:t>敌手偏置委员会安全快速重配置</a:t>
            </a:r>
            <a:endParaRPr lang="en-US" altLang="zh-CN" b="0" dirty="0"/>
          </a:p>
          <a:p>
            <a:pPr lvl="1">
              <a:buSzPct val="100000"/>
            </a:pPr>
            <a:r>
              <a:rPr lang="zh-CN" altLang="en-US" b="0" dirty="0"/>
              <a:t>网络分区造成无法选举出足够数量的委员会或出现多个委员会</a:t>
            </a:r>
            <a:endParaRPr lang="en-US" altLang="zh-CN"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在大规模无线自组织网络场景中，网络节点分布区域广，系统达成全局共识的确认时延会增加，交易处理的效率会降低，无法满足区块链系统交易处理的高效性和时效性的需求。</a:t>
            </a:r>
            <a:endParaRPr lang="en-US" altLang="zh-CN" sz="2400" dirty="0"/>
          </a:p>
          <a:p>
            <a:pPr marL="0" indent="0">
              <a:buNone/>
            </a:pPr>
            <a:endParaRPr lang="en-US" altLang="zh-CN" sz="2400" dirty="0"/>
          </a:p>
          <a:p>
            <a:pPr>
              <a:buFont typeface="Wingdings" panose="05000000000000000000" pitchFamily="2" charset="2"/>
              <a:buChar char="n"/>
            </a:pPr>
            <a:r>
              <a:rPr lang="zh-CN" altLang="en-US" sz="2400" dirty="0"/>
              <a:t>针对组网规模大、节点分布范围广的无线自组织网络场景，拟结合网络分布特征、节点的稳定性和分布式系统一致性协议，设计具有高稳定性和较高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，降低共识所需的网络通信开销和提高区块链系统交易处理效率。</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各分片节点的稳定度具有差异性</a:t>
            </a:r>
            <a:endParaRPr lang="en-US" altLang="zh-CN" sz="2200" dirty="0"/>
          </a:p>
          <a:p>
            <a:pPr lvl="1">
              <a:buSzPct val="100000"/>
            </a:pPr>
            <a:r>
              <a:rPr lang="zh-CN" altLang="en-US" sz="2200" dirty="0"/>
              <a:t>委员会选举和分配过程容易被敌手偏置</a:t>
            </a:r>
            <a:endParaRPr lang="en-US" altLang="zh-CN" sz="2200" dirty="0"/>
          </a:p>
          <a:p>
            <a:pPr lvl="1">
              <a:buSzPct val="100000"/>
            </a:pPr>
            <a:r>
              <a:rPr lang="zh-CN" altLang="en-US" sz="2200" dirty="0"/>
              <a:t>委员会和根委员会生成区块、达成共识时间具有差异性</a:t>
            </a:r>
            <a:endParaRPr lang="en-US" altLang="zh-CN" sz="2200" dirty="0"/>
          </a:p>
          <a:p>
            <a:pPr lvl="1">
              <a:buSzPct val="100000"/>
            </a:pPr>
            <a:r>
              <a:rPr lang="zh-CN" altLang="en-US" sz="2200" dirty="0"/>
              <a:t>分片中选举的首领节点分片达成共识的网络通信比较大</a:t>
            </a:r>
            <a:endParaRPr lang="en-US" altLang="zh-CN" sz="2200" dirty="0"/>
          </a:p>
          <a:p>
            <a:pPr lvl="1">
              <a:buSzPct val="100000"/>
            </a:pPr>
            <a:r>
              <a:rPr lang="zh-CN" altLang="en-US" sz="2200" dirty="0"/>
              <a:t>跨分片交易死锁</a:t>
            </a:r>
            <a:endParaRPr lang="en-US" altLang="zh-CN" sz="2200" dirty="0"/>
          </a:p>
          <a:p>
            <a:pPr lvl="1">
              <a:buSzPct val="100000"/>
            </a:pPr>
            <a:r>
              <a:rPr lang="zh-CN" altLang="en-US" sz="2200" dirty="0"/>
              <a:t>敌手偏置委员会重置时</a:t>
            </a:r>
            <a:endParaRPr lang="en-US" altLang="zh-CN" sz="22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2000" b="0" kern="0" dirty="0"/>
              <a:t>根据各个分片的特征，设置不同的节点的稳定度函数的权重系数。</a:t>
            </a:r>
            <a:endParaRPr lang="en-US" altLang="zh-CN" sz="2000" b="0" kern="0" dirty="0"/>
          </a:p>
          <a:p>
            <a:pPr lvl="1">
              <a:buSzPct val="100000"/>
            </a:pPr>
            <a:r>
              <a:rPr lang="zh-CN" altLang="en-US" sz="2000" b="0" kern="0" dirty="0"/>
              <a:t>采用可验证随机机制来防止敌手干预选举和分配过程</a:t>
            </a:r>
            <a:endParaRPr lang="en-US" altLang="zh-CN" sz="2000" b="0" kern="0" dirty="0"/>
          </a:p>
          <a:p>
            <a:pPr lvl="1">
              <a:buSzPct val="100000"/>
            </a:pPr>
            <a:r>
              <a:rPr lang="zh-CN" altLang="en-US" sz="2000" b="0" kern="0" dirty="0"/>
              <a:t>选举和分配根委员会和分片中委员会时，需要一个同步机制，确保系统在一个时间段内达成共识</a:t>
            </a:r>
            <a:endParaRPr lang="en-US" altLang="zh-CN" sz="2000" b="0" kern="0" dirty="0"/>
          </a:p>
          <a:p>
            <a:pPr lvl="1">
              <a:buSzPct val="100000"/>
            </a:pPr>
            <a:r>
              <a:rPr lang="zh-CN" altLang="en-US" sz="2000" b="0" kern="0" dirty="0"/>
              <a:t>每个分片委员会根据所在分片中委员会成员的平均跳数或平均距离来选举分片委员会首领</a:t>
            </a:r>
            <a:endParaRPr lang="en-US" altLang="zh-CN" sz="2000" b="0" kern="0" dirty="0"/>
          </a:p>
          <a:p>
            <a:pPr lvl="1">
              <a:buSzPct val="100000"/>
            </a:pPr>
            <a:r>
              <a:rPr lang="zh-CN" altLang="en-US" sz="2000" b="0" kern="0" dirty="0"/>
              <a:t>跨分片交易原子提交协议防止交易过程出现死锁</a:t>
            </a:r>
            <a:endParaRPr lang="en-US" altLang="zh-CN" sz="2000" b="0" kern="0" dirty="0"/>
          </a:p>
          <a:p>
            <a:pPr lvl="1">
              <a:buSzPct val="100000"/>
            </a:pPr>
            <a:r>
              <a:rPr lang="zh-CN" altLang="en-US" sz="2000" b="0" kern="0" dirty="0"/>
              <a:t>在委员会任期结束时，为了防止敌手偏置采用随机方式选取新的委员会节点，用于替换部分委员会中稳定度低的节点</a:t>
            </a:r>
            <a:endParaRPr lang="zh-CN" altLang="zh-CN" sz="2000" b="0" kern="0" dirty="0"/>
          </a:p>
        </p:txBody>
      </p:sp>
    </p:spTree>
    <p:extLst>
      <p:ext uri="{BB962C8B-B14F-4D97-AF65-F5344CB8AC3E}">
        <p14:creationId xmlns:p14="http://schemas.microsoft.com/office/powerpoint/2010/main" val="209550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单链区块链系统的性能受到</a:t>
            </a:r>
            <a:r>
              <a:rPr lang="zh-CN" altLang="en-US" dirty="0">
                <a:solidFill>
                  <a:srgbClr val="FF0000"/>
                </a:solidFill>
                <a:latin typeface="+mn-ea"/>
                <a:cs typeface="+mn-cs"/>
              </a:rPr>
              <a:t>区块的大小</a:t>
            </a:r>
            <a:r>
              <a:rPr lang="zh-CN" altLang="en-US" dirty="0">
                <a:solidFill>
                  <a:srgbClr val="000066"/>
                </a:solidFill>
                <a:latin typeface="+mn-ea"/>
                <a:cs typeface="+mn-cs"/>
              </a:rPr>
              <a:t>和</a:t>
            </a:r>
            <a:r>
              <a:rPr lang="zh-CN" altLang="en-US" dirty="0">
                <a:solidFill>
                  <a:srgbClr val="FF0000"/>
                </a:solidFill>
                <a:latin typeface="+mn-ea"/>
                <a:cs typeface="+mn-cs"/>
              </a:rPr>
              <a:t>区块生成时间间隔</a:t>
            </a:r>
            <a:r>
              <a:rPr lang="zh-CN" altLang="en-US" dirty="0">
                <a:solidFill>
                  <a:srgbClr val="000066"/>
                </a:solidFill>
                <a:latin typeface="+mn-ea"/>
                <a:cs typeface="+mn-cs"/>
              </a:rPr>
              <a:t>的限制，且区块链分叉会极大地影响系统的性能。且无线自组织网络极易出现网络分区，提高区块链系统出现链分叉的概率。</a:t>
            </a:r>
            <a:endParaRPr lang="en-US" altLang="zh-CN" dirty="0">
              <a:solidFill>
                <a:srgbClr val="000066"/>
              </a:solidFill>
              <a:latin typeface="+mn-ea"/>
              <a:cs typeface="+mn-cs"/>
            </a:endParaRPr>
          </a:p>
          <a:p>
            <a:pPr marL="0" lvl="1" indent="0">
              <a:buSzPct val="100000"/>
              <a:buNone/>
            </a:pPr>
            <a:endParaRPr lang="en-US" altLang="zh-CN" dirty="0">
              <a:solidFill>
                <a:srgbClr val="000066"/>
              </a:solidFill>
              <a:latin typeface="+mn-ea"/>
              <a:cs typeface="+mn-cs"/>
            </a:endParaRPr>
          </a:p>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结合无线网络特征和</a:t>
            </a:r>
            <a:r>
              <a:rPr lang="en-US" altLang="zh-CN" dirty="0">
                <a:solidFill>
                  <a:srgbClr val="000066"/>
                </a:solidFill>
                <a:latin typeface="+mn-ea"/>
                <a:cs typeface="+mn-cs"/>
              </a:rPr>
              <a:t>DAG</a:t>
            </a:r>
            <a:r>
              <a:rPr lang="zh-CN" altLang="en-US" dirty="0">
                <a:solidFill>
                  <a:srgbClr val="000066"/>
                </a:solidFill>
                <a:latin typeface="+mn-ea"/>
                <a:cs typeface="+mn-cs"/>
              </a:rPr>
              <a:t>区块链允许分叉的特点，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，在不依赖见证节点的高可信性时，提高区块链系统的交易处理效率和抗双花攻击性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无线自组织网络拓扑动态变化、设备资源有限和网络通信质量不稳定都限制了区块链技术在无线网络中的应用。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区块链交易确认和双花问题</a:t>
            </a:r>
            <a:endParaRPr lang="en-US" altLang="zh-CN" sz="2200" dirty="0"/>
          </a:p>
          <a:p>
            <a:pPr lvl="1">
              <a:buSzPct val="100000"/>
            </a:pPr>
            <a:r>
              <a:rPr lang="zh-CN" altLang="en-US" sz="2200" dirty="0"/>
              <a:t>构建主链时见证交易的可信性和稳定性问题</a:t>
            </a:r>
            <a:endParaRPr lang="en-US" altLang="zh-CN" sz="2200" dirty="0"/>
          </a:p>
          <a:p>
            <a:pPr lvl="1">
              <a:buSzPct val="100000"/>
            </a:pPr>
            <a:r>
              <a:rPr lang="zh-CN" altLang="en-US" sz="2200" dirty="0"/>
              <a:t>父交易单元的选择问题</a:t>
            </a:r>
            <a:endParaRPr lang="en-US" altLang="zh-CN" sz="2200" dirty="0"/>
          </a:p>
          <a:p>
            <a:pPr lvl="1">
              <a:buSzPct val="100000"/>
            </a:pPr>
            <a:r>
              <a:rPr lang="zh-CN" altLang="en-US" sz="2200" dirty="0"/>
              <a:t>节点参与共识的活性和安全性问题</a:t>
            </a:r>
            <a:endParaRPr lang="en-US" altLang="zh-CN" sz="2200" dirty="0"/>
          </a:p>
          <a:p>
            <a:pPr lvl="1">
              <a:buSzPct val="100000"/>
            </a:pPr>
            <a:r>
              <a:rPr lang="zh-CN" altLang="en-US" sz="2200" dirty="0"/>
              <a:t>新节点加入系统时的安全自启问题</a:t>
            </a:r>
            <a:endParaRPr lang="en-US" altLang="zh-CN" sz="22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2000" b="0" kern="0" dirty="0"/>
              <a:t>通过可信的见证交易构建主链对交易全局排序。见证交易成为主链的稳定点之后可以确认稳定点之前的交易单元，即确认交易单元。根据主链序号决定冲突交易的有效性</a:t>
            </a:r>
            <a:endParaRPr lang="en-US" altLang="zh-CN" sz="2000" b="0" kern="0" dirty="0"/>
          </a:p>
          <a:p>
            <a:pPr lvl="1">
              <a:buSzPct val="100000"/>
            </a:pPr>
            <a:r>
              <a:rPr lang="zh-CN" altLang="en-US" sz="2000" b="0" kern="0" dirty="0"/>
              <a:t>根据节点的稳定度选举稳定可信的见证委员会成员，并快速、高效地生成见证交易。委员会内部执行一致性协议确保快速安全地对见证交易达成一致</a:t>
            </a:r>
            <a:endParaRPr lang="en-US" altLang="zh-CN" sz="2000" b="0" kern="0" dirty="0"/>
          </a:p>
          <a:p>
            <a:pPr lvl="1">
              <a:buSzPct val="100000"/>
            </a:pPr>
            <a:r>
              <a:rPr lang="zh-CN" altLang="en-US" sz="2000" b="0" kern="0" dirty="0"/>
              <a:t>根据构建的主链号，选举最新的，支持最多见证交易单元的交易作为父交易单元</a:t>
            </a:r>
            <a:endParaRPr lang="en-US" altLang="zh-CN" sz="2000" b="0" kern="0" dirty="0"/>
          </a:p>
          <a:p>
            <a:pPr lvl="1">
              <a:buSzPct val="100000"/>
            </a:pPr>
            <a:r>
              <a:rPr lang="zh-CN" altLang="en-US" sz="2000" b="0" kern="0" dirty="0"/>
              <a:t>采用奖惩机制确保节点参与维护区块链的活性和降低</a:t>
            </a:r>
            <a:endParaRPr lang="en-US" altLang="zh-CN" sz="2000" b="0" kern="0" dirty="0"/>
          </a:p>
          <a:p>
            <a:pPr lvl="1">
              <a:buSzPct val="100000"/>
            </a:pPr>
            <a:r>
              <a:rPr lang="zh-CN" altLang="en-US" sz="2000" b="0" kern="0" dirty="0"/>
              <a:t>节点加入系统后，获取见证委员会信息，通过比对同步主链号最大、拥有交易数量最多的</a:t>
            </a:r>
            <a:r>
              <a:rPr lang="en-US" altLang="zh-CN" sz="2000" b="0" kern="0" dirty="0"/>
              <a:t>DAG</a:t>
            </a:r>
            <a:r>
              <a:rPr lang="zh-CN" altLang="en-US" sz="2000" b="0" kern="0" dirty="0"/>
              <a:t>区块链</a:t>
            </a:r>
            <a:endParaRPr lang="en-US" altLang="zh-CN" sz="20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31</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无线区块链系统中，当节点通信网络拓扑动态变化、节点具有高移动性且节点计算资源和网络通信资源有限时，快速高效地让相互独立的节点在分布式、不可信的环境中对系统的操作顺序和数据安全地达成共识。</a:t>
            </a:r>
            <a:endParaRPr lang="en-US" altLang="zh-CN" sz="28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b="1" dirty="0">
                <a:solidFill>
                  <a:srgbClr val="FF0000"/>
                </a:solidFill>
              </a:rPr>
              <a:t>按区块链的存储结构对区块链分类</a:t>
            </a:r>
            <a:endParaRPr lang="en-US" altLang="zh-CN" b="1" dirty="0">
              <a:solidFill>
                <a:srgbClr val="FF0000"/>
              </a:solidFill>
            </a:endParaRPr>
          </a:p>
          <a:p>
            <a:pPr marL="834300" indent="-457200">
              <a:spcBef>
                <a:spcPts val="600"/>
              </a:spcBef>
              <a:spcAft>
                <a:spcPts val="600"/>
              </a:spcAft>
              <a:buFont typeface="Wingdings" panose="05000000000000000000" pitchFamily="2" charset="2"/>
              <a:buChar char="Ø"/>
              <a:defRPr/>
            </a:pPr>
            <a:r>
              <a:rPr lang="zh-CN" altLang="en-US" dirty="0"/>
              <a:t>单链区块链共识算法</a:t>
            </a:r>
            <a:endParaRPr lang="en-US" altLang="zh-CN" dirty="0"/>
          </a:p>
          <a:p>
            <a:pPr marL="834300" indent="-457200">
              <a:spcBef>
                <a:spcPts val="600"/>
              </a:spcBef>
              <a:spcAft>
                <a:spcPts val="600"/>
              </a:spcAft>
              <a:buFont typeface="Wingdings" panose="05000000000000000000" pitchFamily="2" charset="2"/>
              <a:buChar char="Ø"/>
              <a:defRPr/>
            </a:pP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单链区块链系统中，节点生成的区块通过引用唯一的父区块哈希最终形成一条单链形式，这类区块链通常不允许出现链分叉。</a:t>
            </a:r>
            <a:endParaRPr lang="en-US" altLang="zh-CN" sz="2400" dirty="0"/>
          </a:p>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a:spcBef>
                <a:spcPts val="600"/>
              </a:spcBef>
              <a:spcAft>
                <a:spcPts val="600"/>
              </a:spcAft>
              <a:buFont typeface="Wingdings" panose="05000000000000000000" pitchFamily="2" charset="2"/>
              <a:buChar char="n"/>
            </a:pPr>
            <a:r>
              <a:rPr lang="zh-CN" altLang="en-US" dirty="0"/>
              <a:t>混合一致性协议的共识算法</a:t>
            </a:r>
            <a:endParaRPr lang="en-US" altLang="zh-CN" dirty="0"/>
          </a:p>
          <a:p>
            <a:pPr lvl="1">
              <a:spcBef>
                <a:spcPts val="600"/>
              </a:spcBef>
              <a:spcAft>
                <a:spcPts val="600"/>
              </a:spcAft>
              <a:buSzPct val="100000"/>
            </a:pPr>
            <a:r>
              <a:rPr lang="zh-CN" altLang="en-US" dirty="0"/>
              <a:t>单委员会混合共识算法</a:t>
            </a:r>
            <a:endParaRPr lang="en-US" altLang="zh-CN" dirty="0"/>
          </a:p>
          <a:p>
            <a:pPr lvl="1">
              <a:spcBef>
                <a:spcPts val="600"/>
              </a:spcBef>
              <a:spcAft>
                <a:spcPts val="600"/>
              </a:spcAft>
              <a:buSzPct val="100000"/>
            </a:pPr>
            <a:r>
              <a:rPr lang="zh-CN" altLang="en-US" dirty="0"/>
              <a:t>多委员会混合共识算法</a:t>
            </a:r>
          </a:p>
          <a:p>
            <a:pPr>
              <a:spcBef>
                <a:spcPts val="600"/>
              </a:spcBef>
              <a:spcAft>
                <a:spcPts val="600"/>
              </a:spcAft>
              <a:buFont typeface="Wingdings" panose="05000000000000000000" pitchFamily="2" charset="2"/>
              <a:buChar char="n"/>
            </a:pPr>
            <a:r>
              <a:rPr lang="zh-CN" altLang="en-US" dirty="0"/>
              <a:t>其他共识算法</a:t>
            </a:r>
            <a:endParaRPr lang="en-US" altLang="zh-CN" dirty="0"/>
          </a:p>
        </p:txBody>
      </p:sp>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5" name="图片 64">
            <a:extLst>
              <a:ext uri="{FF2B5EF4-FFF2-40B4-BE49-F238E27FC236}">
                <a16:creationId xmlns:a16="http://schemas.microsoft.com/office/drawing/2014/main" id="{159AFDE3-E38C-4217-B539-9ECB4E58D36C}"/>
              </a:ext>
            </a:extLst>
          </p:cNvPr>
          <p:cNvPicPr>
            <a:picLocks noChangeAspect="1"/>
          </p:cNvPicPr>
          <p:nvPr/>
        </p:nvPicPr>
        <p:blipFill>
          <a:blip r:embed="rId3"/>
          <a:stretch>
            <a:fillRect/>
          </a:stretch>
        </p:blipFill>
        <p:spPr>
          <a:xfrm>
            <a:off x="5058321" y="2204864"/>
            <a:ext cx="3982742" cy="36568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584200"/>
                <a:ext cx="8865107" cy="6115050"/>
              </a:xfrm>
            </p:spPr>
            <p:txBody>
              <a:bodyPr/>
              <a:lstStyle/>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lvl="1">
                  <a:spcBef>
                    <a:spcPts val="600"/>
                  </a:spcBef>
                  <a:spcAft>
                    <a:spcPts val="600"/>
                  </a:spcAft>
                  <a:buSzPct val="100000"/>
                </a:pPr>
                <a:r>
                  <a:rPr lang="zh-CN" altLang="en-US" dirty="0"/>
                  <a:t>工作量证明</a:t>
                </a:r>
                <a:endParaRPr lang="en-US" altLang="zh-CN" dirty="0"/>
              </a:p>
              <a:p>
                <a:pPr marL="914400" lvl="2" indent="0">
                  <a:spcBef>
                    <a:spcPts val="600"/>
                  </a:spcBef>
                  <a:spcAft>
                    <a:spcPts val="600"/>
                  </a:spcAft>
                  <a:buNone/>
                </a:pPr>
                <a:r>
                  <a:rPr lang="zh-CN" altLang="en-US" dirty="0">
                    <a:solidFill>
                      <a:schemeClr val="tx1"/>
                    </a:solidFill>
                  </a:rPr>
                  <a:t>通过让参与者进行大量的穷举运算，最终</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找到满足结果特征的散列值，完成工作量</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证明</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buSzPct val="100000"/>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a:t>
                </a:r>
                <a:endParaRPr lang="en-US" altLang="zh-CN" dirty="0">
                  <a:solidFill>
                    <a:schemeClr val="tx1"/>
                  </a:solidFill>
                </a:endParaRPr>
              </a:p>
              <a:p>
                <a:pPr lvl="2">
                  <a:spcBef>
                    <a:spcPts val="600"/>
                  </a:spcBef>
                  <a:spcAft>
                    <a:spcPts val="600"/>
                  </a:spcAft>
                </a:pPr>
                <a:r>
                  <a:rPr lang="zh-CN" altLang="en-US" dirty="0">
                    <a:solidFill>
                      <a:schemeClr val="tx1"/>
                    </a:solidFill>
                  </a:rPr>
                  <a:t>接收到区块的节点验证了区块的有效性后会停止挖矿，并将区块链接到本地区块链上。</a:t>
                </a:r>
                <a:endParaRPr lang="en-US" altLang="zh-CN" dirty="0">
                  <a:solidFill>
                    <a:schemeClr val="tx1"/>
                  </a:solidFill>
                </a:endParaRPr>
              </a:p>
              <a:p>
                <a:pPr lvl="2">
                  <a:spcBef>
                    <a:spcPts val="600"/>
                  </a:spcBef>
                  <a:spcAft>
                    <a:spcPts val="600"/>
                  </a:spcAft>
                </a:pPr>
                <a:r>
                  <a:rPr lang="zh-CN" altLang="en-US" dirty="0">
                    <a:solidFill>
                      <a:schemeClr val="tx1"/>
                    </a:solidFill>
                  </a:rPr>
                  <a:t>当区块获得</a:t>
                </a:r>
                <a:r>
                  <a:rPr lang="en-US" altLang="zh-CN" dirty="0">
                    <a:solidFill>
                      <a:schemeClr val="tx1"/>
                    </a:solidFill>
                  </a:rPr>
                  <a:t>6</a:t>
                </a:r>
                <a:r>
                  <a:rPr lang="zh-CN" altLang="en-US" dirty="0">
                    <a:solidFill>
                      <a:schemeClr val="tx1"/>
                    </a:solidFill>
                  </a:rPr>
                  <a:t>个区块的支持后将被确认，出块节点获得系统奖励。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2000" dirty="0">
                    <a:solidFill>
                      <a:schemeClr val="tx1"/>
                    </a:solidFill>
                  </a:rPr>
                  <a:t>,</a:t>
                </a:r>
                <a:r>
                  <a:rPr lang="en-US" altLang="zh-CN" sz="1800" dirty="0">
                    <a:effectLst/>
                    <a:latin typeface="宋体" panose="02010600030101010101" pitchFamily="2" charset="-122"/>
                    <a:cs typeface="Times New Roman" panose="02020603050405020304" pitchFamily="18" charset="0"/>
                  </a:rPr>
                  <a:t> </a:t>
                </a:r>
                <a:r>
                  <a:rPr lang="zh-CN" altLang="en-US" sz="2000" dirty="0">
                    <a:solidFill>
                      <a:schemeClr val="tx1"/>
                    </a:solidFill>
                  </a:rPr>
                  <a:t>以太坊</a:t>
                </a:r>
                <a:r>
                  <a:rPr lang="en-US" altLang="zh-CN" sz="2000" dirty="0">
                    <a:solidFill>
                      <a:schemeClr val="tx1"/>
                    </a:solidFill>
                  </a:rPr>
                  <a:t>(</a:t>
                </a:r>
                <a:r>
                  <a:rPr lang="en-US" altLang="zh-CN" dirty="0" err="1">
                    <a:solidFill>
                      <a:schemeClr val="tx1"/>
                    </a:solidFill>
                  </a:rPr>
                  <a:t>Ethash</a:t>
                </a:r>
                <a:r>
                  <a:rPr lang="en-US" altLang="zh-CN" dirty="0">
                    <a:solidFill>
                      <a:schemeClr val="tx1"/>
                    </a:solidFill>
                  </a:rPr>
                  <a:t>)</a:t>
                </a:r>
                <a:r>
                  <a:rPr lang="en-US" altLang="zh-CN" sz="2000" dirty="0">
                    <a:solidFill>
                      <a:schemeClr val="tx1"/>
                    </a:solidFill>
                  </a:rPr>
                  <a:t>, 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584200"/>
                <a:ext cx="8865107" cy="6115050"/>
              </a:xfrm>
              <a:blipFill>
                <a:blip r:embed="rId3"/>
                <a:stretch>
                  <a:fillRect l="-1168" t="-1396" b="-259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108" y="584199"/>
            <a:ext cx="3416779" cy="246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lvl="1">
                  <a:spcBef>
                    <a:spcPts val="600"/>
                  </a:spcBef>
                  <a:spcAft>
                    <a:spcPts val="600"/>
                  </a:spcAft>
                  <a:buSzPct val="100000"/>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：系统中的每个参与节点都持有一定数量的代币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buSzPct val="100000"/>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1106"/>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3284538"/>
            <a:ext cx="3822576" cy="29575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family, Snow White</a:t>
            </a:r>
          </a:p>
        </p:txBody>
      </p:sp>
    </p:spTree>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0</TotalTime>
  <Words>3513</Words>
  <Application>Microsoft Office PowerPoint</Application>
  <PresentationFormat>全屏显示(4:3)</PresentationFormat>
  <Paragraphs>341</Paragraphs>
  <Slides>31</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674</cp:revision>
  <cp:lastPrinted>1999-08-18T07:16:46Z</cp:lastPrinted>
  <dcterms:created xsi:type="dcterms:W3CDTF">2005-12-02T00:50:21Z</dcterms:created>
  <dcterms:modified xsi:type="dcterms:W3CDTF">2022-02-28T14:01:22Z</dcterms:modified>
</cp:coreProperties>
</file>