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9"/>
  </p:notesMasterIdLst>
  <p:handoutMasterIdLst>
    <p:handoutMasterId r:id="rId30"/>
  </p:handoutMasterIdLst>
  <p:sldIdLst>
    <p:sldId id="427" r:id="rId2"/>
    <p:sldId id="569" r:id="rId3"/>
    <p:sldId id="400" r:id="rId4"/>
    <p:sldId id="519" r:id="rId5"/>
    <p:sldId id="536" r:id="rId6"/>
    <p:sldId id="520" r:id="rId7"/>
    <p:sldId id="528" r:id="rId8"/>
    <p:sldId id="570" r:id="rId9"/>
    <p:sldId id="538" r:id="rId10"/>
    <p:sldId id="571" r:id="rId11"/>
    <p:sldId id="544" r:id="rId12"/>
    <p:sldId id="553" r:id="rId13"/>
    <p:sldId id="578" r:id="rId14"/>
    <p:sldId id="545" r:id="rId15"/>
    <p:sldId id="573" r:id="rId16"/>
    <p:sldId id="564" r:id="rId17"/>
    <p:sldId id="546" r:id="rId18"/>
    <p:sldId id="574" r:id="rId19"/>
    <p:sldId id="565" r:id="rId20"/>
    <p:sldId id="560" r:id="rId21"/>
    <p:sldId id="575" r:id="rId22"/>
    <p:sldId id="550" r:id="rId23"/>
    <p:sldId id="548" r:id="rId24"/>
    <p:sldId id="576" r:id="rId25"/>
    <p:sldId id="551" r:id="rId26"/>
    <p:sldId id="577" r:id="rId27"/>
    <p:sldId id="552" r:id="rId28"/>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78077" autoAdjust="0"/>
  </p:normalViewPr>
  <p:slideViewPr>
    <p:cSldViewPr>
      <p:cViewPr varScale="1">
        <p:scale>
          <a:sx n="89" d="100"/>
          <a:sy n="89" d="100"/>
        </p:scale>
        <p:origin x="20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latinLnBrk="0">
              <a:lnSpc>
                <a:spcPct val="117999"/>
              </a:lnSpc>
            </a:pPr>
            <a:r>
              <a:rPr lang="zh-CN" altLang="en-US" sz="2000" b="1" dirty="0">
                <a:latin typeface="Algerian" panose="04020705040A02060702" pitchFamily="82" charset="0"/>
                <a:ea typeface="华光小标宋_CNKI" panose="02000500000000000000" pitchFamily="2" charset="-122"/>
                <a:sym typeface="Helvetica Neue"/>
              </a:rPr>
              <a:t>各位老师、同学 下午好，感谢大家百忙之中抽出时间来参加我的开题报告</a:t>
            </a:r>
            <a:endParaRPr lang="en-US" altLang="zh-CN" sz="2000" b="1" dirty="0">
              <a:latin typeface="Algerian" panose="04020705040A02060702" pitchFamily="82" charset="0"/>
              <a:ea typeface="华光小标宋_CNKI" panose="02000500000000000000" pitchFamily="2" charset="-122"/>
              <a:sym typeface="Helvetica Neue"/>
            </a:endParaRPr>
          </a:p>
          <a:p>
            <a:pPr defTabSz="457200" latinLnBrk="0">
              <a:lnSpc>
                <a:spcPct val="117999"/>
              </a:lnSpc>
            </a:pPr>
            <a:r>
              <a:rPr lang="zh-CN" altLang="en-US" sz="2000" b="1" dirty="0">
                <a:latin typeface="Algerian" panose="04020705040A02060702" pitchFamily="82" charset="0"/>
                <a:ea typeface="华光小标宋_CNKI" panose="02000500000000000000" pitchFamily="2" charset="-122"/>
                <a:sym typeface="Helvetica Neue"/>
              </a:rPr>
              <a:t>我叫张利，我研究的课题是 无线区块链系统中共识算法的研究</a:t>
            </a: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下面， 我将介绍本课题拟研究的内容</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11</a:t>
            </a:fld>
            <a:endParaRPr lang="en-US" altLang="zh-CN"/>
          </a:p>
        </p:txBody>
      </p:sp>
    </p:spTree>
    <p:extLst>
      <p:ext uri="{BB962C8B-B14F-4D97-AF65-F5344CB8AC3E}">
        <p14:creationId xmlns:p14="http://schemas.microsoft.com/office/powerpoint/2010/main" val="329912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考虑无线自组织网络的特征，针对建立在这类网络上的区块链系统，</a:t>
            </a:r>
            <a:endParaRPr lang="en-US" altLang="zh-CN" dirty="0"/>
          </a:p>
          <a:p>
            <a:endParaRPr lang="en-US" altLang="zh-CN" dirty="0"/>
          </a:p>
          <a:p>
            <a:r>
              <a:rPr lang="zh-CN" altLang="en-US" dirty="0"/>
              <a:t>以低能耗、稳定达成系统共识、提高交易处理效率为目标，设计安全高效的无线区块链共识算法</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12</a:t>
            </a:fld>
            <a:endParaRPr lang="en-US" altLang="zh-CN"/>
          </a:p>
        </p:txBody>
      </p:sp>
    </p:spTree>
    <p:extLst>
      <p:ext uri="{BB962C8B-B14F-4D97-AF65-F5344CB8AC3E}">
        <p14:creationId xmlns:p14="http://schemas.microsoft.com/office/powerpoint/2010/main" val="308503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下面 我将分别介绍本课题的研究工作</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13</a:t>
            </a:fld>
            <a:endParaRPr lang="en-US" altLang="zh-CN"/>
          </a:p>
        </p:txBody>
      </p:sp>
    </p:spTree>
    <p:extLst>
      <p:ext uri="{BB962C8B-B14F-4D97-AF65-F5344CB8AC3E}">
        <p14:creationId xmlns:p14="http://schemas.microsoft.com/office/powerpoint/2010/main" val="239393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基于节点稳定性的区块链共识算法的设计</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由于无线网络的网络拓扑是动态变化的，且节点能够随时加入和离开网络</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为了避免共识过程中共识节点离开导致系统无法达成共识，需要从系统中选出比较稳定的出块节点，确保系统的稳定性</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sz="1200" dirty="0"/>
              <a:t>拟结合</a:t>
            </a:r>
            <a:r>
              <a:rPr lang="zh-CN" altLang="en-US" sz="1200" dirty="0">
                <a:solidFill>
                  <a:srgbClr val="FF0000"/>
                </a:solidFill>
              </a:rPr>
              <a:t>无线节点的</a:t>
            </a:r>
            <a:r>
              <a:rPr lang="en-US" altLang="zh-CN" sz="1200" dirty="0">
                <a:solidFill>
                  <a:srgbClr val="FF0000"/>
                </a:solidFill>
              </a:rPr>
              <a:t> </a:t>
            </a:r>
            <a:r>
              <a:rPr lang="zh-CN" altLang="en-US" sz="1200" dirty="0">
                <a:solidFill>
                  <a:srgbClr val="FF0000"/>
                </a:solidFill>
              </a:rPr>
              <a:t>活动时间</a:t>
            </a:r>
            <a:r>
              <a:rPr lang="zh-CN" altLang="en-US" sz="1200" dirty="0"/>
              <a:t>和</a:t>
            </a:r>
            <a:r>
              <a:rPr lang="zh-CN" altLang="en-US" sz="1200" dirty="0">
                <a:solidFill>
                  <a:srgbClr val="FF0000"/>
                </a:solidFill>
              </a:rPr>
              <a:t>参与共识的比率</a:t>
            </a:r>
            <a:r>
              <a:rPr lang="zh-CN" altLang="en-US" sz="1200" dirty="0"/>
              <a:t>，设计公平、稳定、高效的无线区块链共识算法，降低参与共识节点的</a:t>
            </a:r>
            <a:r>
              <a:rPr lang="zh-CN" altLang="en-US" sz="1200" dirty="0">
                <a:solidFill>
                  <a:srgbClr val="FF0000"/>
                </a:solidFill>
              </a:rPr>
              <a:t>计算资源开销</a:t>
            </a:r>
            <a:r>
              <a:rPr lang="zh-CN" altLang="en-US" sz="1200" dirty="0"/>
              <a:t>和提高系统</a:t>
            </a:r>
            <a:r>
              <a:rPr lang="zh-CN" altLang="en-US" sz="1200" dirty="0">
                <a:solidFill>
                  <a:srgbClr val="FF0000"/>
                </a:solidFill>
              </a:rPr>
              <a:t>处理交易的效率</a:t>
            </a:r>
            <a:r>
              <a:rPr lang="zh-CN" altLang="en-US" sz="1200" dirty="0"/>
              <a:t>。</a:t>
            </a:r>
            <a:endParaRPr lang="en-US" altLang="zh-CN" sz="1200" dirty="0"/>
          </a:p>
          <a:p>
            <a:endParaRPr lang="en-US" altLang="zh-CN" sz="1200" dirty="0">
              <a:latin typeface="Arial" panose="020B0604020202020204" pitchFamily="34" charset="0"/>
            </a:endParaRPr>
          </a:p>
          <a:p>
            <a:r>
              <a:rPr lang="zh-CN" altLang="en-US" sz="1200" dirty="0">
                <a:latin typeface="Arial" panose="020B0604020202020204" pitchFamily="34" charset="0"/>
              </a:rPr>
              <a:t>设计共识算法时，我们需要考虑以下问题</a:t>
            </a:r>
            <a:endParaRPr lang="en-US" altLang="zh-CN"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共识算法主要包括：选举出块节点、区块链共识过程、区块确认几个部分</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4877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共识算法设计的难点和解决方案分别</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dirty="0"/>
              <a:t>针对</a:t>
            </a:r>
            <a:r>
              <a:rPr lang="zh-CN" altLang="en-US" sz="1200" dirty="0"/>
              <a:t>单出块节点共识算法只具有 弱一致性、区块确认时延高、容易发生链分叉以及无线自组织网络拓扑动态变化等问题</a:t>
            </a:r>
            <a:r>
              <a:rPr lang="zh-CN" altLang="zh-CN"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dirty="0"/>
              <a:t>拟</a:t>
            </a:r>
            <a:r>
              <a:rPr lang="zh-CN" altLang="en-US" sz="1200" dirty="0"/>
              <a:t>结合 </a:t>
            </a:r>
            <a:r>
              <a:rPr lang="zh-CN" altLang="en-US" sz="1200" dirty="0">
                <a:solidFill>
                  <a:srgbClr val="FF0000"/>
                </a:solidFill>
              </a:rPr>
              <a:t>无线节点的稳定性</a:t>
            </a:r>
            <a:r>
              <a:rPr lang="zh-CN" altLang="en-US" sz="1200" dirty="0"/>
              <a:t>和</a:t>
            </a:r>
            <a:r>
              <a:rPr lang="zh-CN" altLang="en-US" sz="1200" dirty="0">
                <a:solidFill>
                  <a:srgbClr val="FF0000"/>
                </a:solidFill>
              </a:rPr>
              <a:t>经典的分布式系统</a:t>
            </a:r>
            <a:r>
              <a:rPr lang="zh-CN" altLang="zh-CN" sz="1200" dirty="0">
                <a:solidFill>
                  <a:srgbClr val="FF0000"/>
                </a:solidFill>
              </a:rPr>
              <a:t>一致性算法</a:t>
            </a:r>
            <a:r>
              <a:rPr lang="zh-CN" altLang="zh-CN"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dirty="0"/>
              <a:t>设计</a:t>
            </a:r>
            <a:r>
              <a:rPr lang="zh-CN" altLang="en-US" sz="1200" dirty="0"/>
              <a:t>基于稳定委员会的无线</a:t>
            </a:r>
            <a:r>
              <a:rPr lang="zh-CN" altLang="zh-CN" sz="1200" dirty="0"/>
              <a:t>区块链共识算法</a:t>
            </a:r>
            <a:r>
              <a:rPr lang="zh-CN" altLang="en-US" sz="1200" dirty="0"/>
              <a:t>，提高无线区块链系统</a:t>
            </a:r>
            <a:r>
              <a:rPr lang="zh-CN" altLang="en-US" sz="1200" dirty="0">
                <a:solidFill>
                  <a:srgbClr val="FF0000"/>
                </a:solidFill>
              </a:rPr>
              <a:t>共识的稳定性</a:t>
            </a:r>
            <a:r>
              <a:rPr lang="zh-CN" altLang="en-US" sz="1200" dirty="0"/>
              <a:t>和</a:t>
            </a:r>
            <a:r>
              <a:rPr lang="zh-CN" altLang="en-US" sz="1200" dirty="0">
                <a:solidFill>
                  <a:srgbClr val="FF0000"/>
                </a:solidFill>
              </a:rPr>
              <a:t>交易处理效率</a:t>
            </a:r>
            <a:r>
              <a:rPr lang="zh-CN" altLang="zh-CN"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设计这类共识算法需要解决介个问题：</a:t>
            </a:r>
            <a:endParaRPr lang="en-US" altLang="zh-CN" sz="1200" dirty="0"/>
          </a:p>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共识算法主要包括：委员会选举、首领节点选举、一致性协议设计以及委员会重置</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830431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rPr>
              <a:t>共识算法设计的难点和解决方案分别是</a:t>
            </a:r>
          </a:p>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针对组网规模大、节点分布范围广的无线自组织网络场景，</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拟结合</a:t>
            </a:r>
            <a:r>
              <a:rPr lang="zh-CN" altLang="en-US" sz="1200" dirty="0">
                <a:solidFill>
                  <a:srgbClr val="FF0000"/>
                </a:solidFill>
              </a:rPr>
              <a:t>网络分布特征</a:t>
            </a:r>
            <a:r>
              <a:rPr lang="zh-CN" altLang="en-US" sz="1200" dirty="0"/>
              <a:t>、</a:t>
            </a:r>
            <a:r>
              <a:rPr lang="zh-CN" altLang="en-US" sz="1200" dirty="0">
                <a:solidFill>
                  <a:srgbClr val="FF0000"/>
                </a:solidFill>
              </a:rPr>
              <a:t>节点的稳定性</a:t>
            </a:r>
            <a:r>
              <a:rPr lang="zh-CN" altLang="en-US" sz="1200" dirty="0"/>
              <a:t>和</a:t>
            </a:r>
            <a:r>
              <a:rPr lang="zh-CN" altLang="en-US" sz="1200" dirty="0">
                <a:solidFill>
                  <a:srgbClr val="FF0000"/>
                </a:solidFill>
              </a:rPr>
              <a:t>分布式系统一致性协议</a:t>
            </a:r>
            <a:r>
              <a:rPr lang="zh-CN" altLang="en-US"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设计具有高稳定性和较高</a:t>
            </a:r>
            <a:r>
              <a:rPr lang="zh-CN" altLang="zh-CN" sz="1200" dirty="0"/>
              <a:t>扩展性的</a:t>
            </a:r>
            <a:r>
              <a:rPr lang="zh-CN" altLang="en-US" sz="1200" dirty="0"/>
              <a:t>基于多委员会无线区块链</a:t>
            </a:r>
            <a:r>
              <a:rPr lang="zh-CN" altLang="zh-CN" sz="1200" dirty="0"/>
              <a:t>共识算法</a:t>
            </a:r>
            <a:r>
              <a:rPr lang="zh-CN" altLang="en-US"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降低共识所需的</a:t>
            </a:r>
            <a:r>
              <a:rPr lang="zh-CN" altLang="en-US" sz="1200" dirty="0">
                <a:solidFill>
                  <a:srgbClr val="FF0000"/>
                </a:solidFill>
              </a:rPr>
              <a:t>网络通信开销</a:t>
            </a:r>
            <a:r>
              <a:rPr lang="zh-CN" altLang="en-US" sz="1200" dirty="0"/>
              <a:t>和提高区块链系统</a:t>
            </a:r>
            <a:r>
              <a:rPr lang="zh-CN" altLang="en-US" sz="1200" dirty="0">
                <a:solidFill>
                  <a:srgbClr val="FF0000"/>
                </a:solidFill>
              </a:rPr>
              <a:t>交易处理效率</a:t>
            </a:r>
            <a:r>
              <a:rPr lang="zh-CN" altLang="en-US"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需要解决的问题有</a:t>
            </a:r>
            <a:endParaRPr lang="en-US" altLang="zh-CN" sz="1200" dirty="0"/>
          </a:p>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下面， 我将从选题背景及意义、国内外研究现状和拟研究内容来进行报告</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2</a:t>
            </a:fld>
            <a:endParaRPr lang="en-US" altLang="zh-CN"/>
          </a:p>
        </p:txBody>
      </p:sp>
    </p:spTree>
    <p:extLst>
      <p:ext uri="{BB962C8B-B14F-4D97-AF65-F5344CB8AC3E}">
        <p14:creationId xmlns:p14="http://schemas.microsoft.com/office/powerpoint/2010/main" val="3347613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共识算法包括 分片委员会和最终委员会的选举和分配、首领节点选举、一致性协议、委员会重置</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754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共识算法的难点和解决方案分别是</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dirty="0">
                <a:solidFill>
                  <a:srgbClr val="000066"/>
                </a:solidFill>
                <a:latin typeface="+mn-ea"/>
                <a:cs typeface="+mn-cs"/>
              </a:rPr>
              <a:t>针对大规模</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a:t>
            </a: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66"/>
                </a:solidFill>
                <a:latin typeface="+mn-ea"/>
                <a:cs typeface="+mn-cs"/>
              </a:rPr>
              <a:t>考虑网络规模、网络拓扑动态变化和网络分区等问题</a:t>
            </a:r>
            <a:r>
              <a:rPr lang="zh-CN" altLang="zh-CN" dirty="0">
                <a:solidFill>
                  <a:srgbClr val="000066"/>
                </a:solidFill>
                <a:latin typeface="+mn-ea"/>
                <a:cs typeface="+mn-cs"/>
              </a:rPr>
              <a:t>，</a:t>
            </a: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dirty="0">
                <a:solidFill>
                  <a:srgbClr val="000066"/>
                </a:solidFill>
                <a:latin typeface="+mn-ea"/>
                <a:cs typeface="+mn-cs"/>
              </a:rPr>
              <a:t>拟</a:t>
            </a:r>
            <a:r>
              <a:rPr lang="zh-CN" altLang="en-US" dirty="0">
                <a:solidFill>
                  <a:srgbClr val="000066"/>
                </a:solidFill>
                <a:latin typeface="+mn-ea"/>
                <a:cs typeface="+mn-cs"/>
              </a:rPr>
              <a:t>结合</a:t>
            </a:r>
            <a:r>
              <a:rPr lang="zh-CN" altLang="en-US" dirty="0">
                <a:solidFill>
                  <a:srgbClr val="FF0000"/>
                </a:solidFill>
                <a:latin typeface="+mn-ea"/>
                <a:cs typeface="+mn-cs"/>
              </a:rPr>
              <a:t>无线网络特征</a:t>
            </a:r>
            <a:r>
              <a:rPr lang="zh-CN" altLang="en-US" dirty="0">
                <a:solidFill>
                  <a:srgbClr val="000066"/>
                </a:solidFill>
                <a:latin typeface="+mn-ea"/>
                <a:cs typeface="+mn-cs"/>
              </a:rPr>
              <a:t>和</a:t>
            </a:r>
            <a:r>
              <a:rPr lang="en-US" altLang="zh-CN" dirty="0">
                <a:solidFill>
                  <a:srgbClr val="FF0000"/>
                </a:solidFill>
                <a:latin typeface="+mn-ea"/>
                <a:cs typeface="+mn-cs"/>
              </a:rPr>
              <a:t>DAG</a:t>
            </a:r>
            <a:r>
              <a:rPr lang="zh-CN" altLang="en-US" dirty="0">
                <a:solidFill>
                  <a:srgbClr val="FF0000"/>
                </a:solidFill>
                <a:latin typeface="+mn-ea"/>
                <a:cs typeface="+mn-cs"/>
              </a:rPr>
              <a:t>区块链</a:t>
            </a:r>
            <a:r>
              <a:rPr lang="zh-CN" altLang="en-US" dirty="0">
                <a:solidFill>
                  <a:srgbClr val="000066"/>
                </a:solidFill>
                <a:latin typeface="+mn-ea"/>
                <a:cs typeface="+mn-cs"/>
              </a:rPr>
              <a:t>的特点，</a:t>
            </a: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dirty="0">
                <a:solidFill>
                  <a:srgbClr val="000066"/>
                </a:solidFill>
                <a:latin typeface="+mn-ea"/>
                <a:cs typeface="+mn-cs"/>
              </a:rPr>
              <a:t>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r>
              <a:rPr lang="zh-CN" altLang="en-US" dirty="0">
                <a:solidFill>
                  <a:srgbClr val="000066"/>
                </a:solidFill>
                <a:latin typeface="+mn-ea"/>
                <a:cs typeface="+mn-cs"/>
              </a:rPr>
              <a:t>，</a:t>
            </a: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66"/>
                </a:solidFill>
                <a:latin typeface="+mn-ea"/>
                <a:cs typeface="+mn-cs"/>
              </a:rPr>
              <a:t>在</a:t>
            </a:r>
            <a:r>
              <a:rPr lang="zh-CN" altLang="en-US" dirty="0">
                <a:solidFill>
                  <a:srgbClr val="FF0000"/>
                </a:solidFill>
                <a:latin typeface="+mn-ea"/>
                <a:cs typeface="+mn-cs"/>
              </a:rPr>
              <a:t>不依赖可信见证节点</a:t>
            </a:r>
            <a:r>
              <a:rPr lang="zh-CN" altLang="en-US" dirty="0">
                <a:solidFill>
                  <a:srgbClr val="000066"/>
                </a:solidFill>
                <a:latin typeface="+mn-ea"/>
                <a:cs typeface="+mn-cs"/>
              </a:rPr>
              <a:t>时，提高区块链系统的</a:t>
            </a:r>
            <a:r>
              <a:rPr lang="zh-CN" altLang="en-US" dirty="0">
                <a:solidFill>
                  <a:srgbClr val="FF0000"/>
                </a:solidFill>
                <a:latin typeface="+mn-ea"/>
                <a:cs typeface="+mn-cs"/>
              </a:rPr>
              <a:t>交易处理效率</a:t>
            </a:r>
            <a:r>
              <a:rPr lang="zh-CN" altLang="en-US" dirty="0">
                <a:solidFill>
                  <a:srgbClr val="000066"/>
                </a:solidFill>
                <a:latin typeface="+mn-ea"/>
                <a:cs typeface="+mn-cs"/>
              </a:rPr>
              <a:t>和抗</a:t>
            </a:r>
            <a:r>
              <a:rPr lang="zh-CN" altLang="en-US" dirty="0">
                <a:solidFill>
                  <a:srgbClr val="FF0000"/>
                </a:solidFill>
                <a:latin typeface="+mn-ea"/>
                <a:cs typeface="+mn-cs"/>
              </a:rPr>
              <a:t>双花攻击</a:t>
            </a:r>
            <a:r>
              <a:rPr lang="zh-CN" altLang="en-US" dirty="0">
                <a:solidFill>
                  <a:srgbClr val="000066"/>
                </a:solidFill>
                <a:latin typeface="+mn-ea"/>
                <a:cs typeface="+mn-cs"/>
              </a:rPr>
              <a:t>性</a:t>
            </a:r>
            <a:r>
              <a:rPr lang="zh-CN" altLang="zh-CN" dirty="0">
                <a:solidFill>
                  <a:srgbClr val="000066"/>
                </a:solidFill>
                <a:latin typeface="+mn-ea"/>
                <a:cs typeface="+mn-cs"/>
              </a:rPr>
              <a:t>。</a:t>
            </a:r>
            <a:endParaRPr lang="en-US" altLang="zh-CN" dirty="0">
              <a:solidFill>
                <a:srgbClr val="000066"/>
              </a:solidFill>
              <a:latin typeface="+mn-ea"/>
              <a:cs typeface="+mn-cs"/>
            </a:endParaRPr>
          </a:p>
          <a:p>
            <a:endParaRPr lang="en-US" altLang="zh-CN" dirty="0">
              <a:latin typeface="Arial" panose="020B0604020202020204" pitchFamily="34" charset="0"/>
            </a:endParaRPr>
          </a:p>
          <a:p>
            <a:r>
              <a:rPr lang="zh-CN" altLang="en-US" dirty="0">
                <a:latin typeface="Arial" panose="020B0604020202020204" pitchFamily="34" charset="0"/>
              </a:rPr>
              <a:t>需要考虑的问题有</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共识算法设计包括 选举见证委员会、选举委员会首领、一致性协议设计、主链机制确定和委员会重置</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187500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算法设计的难点和解决方案</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针对拟研究的无线区块链系统的共识算法，需要设计仿真实验验证性能</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实验目标和影响因素为</a:t>
            </a:r>
            <a:endParaRPr lang="en-US" altLang="zh-CN"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48883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以上是我的汇报，感谢各位老师和同学的耐心、请各位老师批评指导</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27</a:t>
            </a:fld>
            <a:endParaRPr lang="en-US" altLang="zh-CN"/>
          </a:p>
        </p:txBody>
      </p:sp>
    </p:spTree>
    <p:extLst>
      <p:ext uri="{BB962C8B-B14F-4D97-AF65-F5344CB8AC3E}">
        <p14:creationId xmlns:p14="http://schemas.microsoft.com/office/powerpoint/2010/main" val="408984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自</a:t>
            </a:r>
            <a:r>
              <a:rPr lang="en-US" altLang="zh-CN" dirty="0">
                <a:latin typeface="Arial" panose="020B0604020202020204" pitchFamily="34" charset="0"/>
              </a:rPr>
              <a:t>2008</a:t>
            </a:r>
            <a:r>
              <a:rPr lang="zh-CN" altLang="en-US" dirty="0">
                <a:latin typeface="Arial" panose="020B0604020202020204" pitchFamily="34" charset="0"/>
              </a:rPr>
              <a:t>年区块链技术出现之后，其为 多方协作 提供了 数据和操作 的安全和可信任保障</a:t>
            </a:r>
            <a:endParaRPr lang="en-US" altLang="zh-CN" dirty="0">
              <a:latin typeface="Arial" panose="020B0604020202020204" pitchFamily="34" charset="0"/>
            </a:endParaRPr>
          </a:p>
          <a:p>
            <a:r>
              <a:rPr lang="zh-CN" altLang="en-US" dirty="0">
                <a:latin typeface="Arial" panose="020B0604020202020204" pitchFamily="34" charset="0"/>
              </a:rPr>
              <a:t>此后，随着无线网络和</a:t>
            </a:r>
            <a:r>
              <a:rPr lang="en-US" altLang="zh-CN" dirty="0">
                <a:latin typeface="Arial" panose="020B0604020202020204" pitchFamily="34" charset="0"/>
              </a:rPr>
              <a:t>5G</a:t>
            </a:r>
            <a:r>
              <a:rPr lang="zh-CN" altLang="en-US" dirty="0">
                <a:latin typeface="Arial" panose="020B0604020202020204" pitchFamily="34" charset="0"/>
              </a:rPr>
              <a:t>技术的快速发展，区块链技术开始被广泛的应用在物联网和边缘计算等领域</a:t>
            </a:r>
            <a:endParaRPr lang="en-US" altLang="zh-CN" dirty="0">
              <a:latin typeface="Arial" panose="020B0604020202020204" pitchFamily="34" charset="0"/>
            </a:endParaRPr>
          </a:p>
          <a:p>
            <a:r>
              <a:rPr lang="zh-CN" altLang="en-US" dirty="0">
                <a:latin typeface="Arial" panose="020B0604020202020204" pitchFamily="34" charset="0"/>
              </a:rPr>
              <a:t>但是，无线自组织网络的局限性 使得当前的区块链 不能直接应用于无线网络</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本课题 是为了研究适用于无线自组织网络的区块链系统，缓解共识过程中无线区块链系统的能耗压力</a:t>
            </a:r>
            <a:endParaRPr lang="en-US" altLang="zh-CN" dirty="0">
              <a:latin typeface="Arial" panose="020B0604020202020204" pitchFamily="34" charset="0"/>
            </a:endParaRPr>
          </a:p>
          <a:p>
            <a:r>
              <a:rPr lang="zh-CN" altLang="en-US" dirty="0">
                <a:latin typeface="Arial" panose="020B0604020202020204" pitchFamily="34" charset="0"/>
              </a:rPr>
              <a:t>确保系统安全性的同时，提高系统中交易处理的效率</a:t>
            </a:r>
            <a:endParaRPr lang="en-US" altLang="zh-CN" dirty="0">
              <a:latin typeface="Arial" panose="020B0604020202020204" pitchFamily="34" charset="0"/>
            </a:endParaRPr>
          </a:p>
          <a:p>
            <a:r>
              <a:rPr lang="zh-CN" altLang="en-US" dirty="0">
                <a:latin typeface="Arial" panose="020B0604020202020204" pitchFamily="34" charset="0"/>
              </a:rPr>
              <a:t>并且提高无线区块链系统的稳定性</a:t>
            </a: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4</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接下来，我们将简单介绍一下</a:t>
            </a:r>
            <a:r>
              <a:rPr lang="en-US" altLang="zh-CN" dirty="0"/>
              <a:t>	</a:t>
            </a:r>
            <a:r>
              <a:rPr lang="zh-CN" altLang="en-US" dirty="0"/>
              <a:t>区块链共识算法的国内外研究现状</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5</a:t>
            </a:fld>
            <a:endParaRPr lang="en-US" altLang="zh-CN"/>
          </a:p>
        </p:txBody>
      </p:sp>
    </p:spTree>
    <p:extLst>
      <p:ext uri="{BB962C8B-B14F-4D97-AF65-F5344CB8AC3E}">
        <p14:creationId xmlns:p14="http://schemas.microsoft.com/office/powerpoint/2010/main" val="271709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区块链中所有节点创建交易后，将交易广播到网络</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共识节点通过挖矿，打包交易、创建区块</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随后将区块广播到网络中</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接收到区块的节点验证区块有效性成功后，将区块连接到其本地链上</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区块链共识算法 是在区块链系统中，相互独立的共识节点，</a:t>
            </a:r>
            <a:endParaRPr lang="en-US" altLang="zh-CN" dirty="0">
              <a:latin typeface="Arial" panose="020B0604020202020204" pitchFamily="34" charset="0"/>
            </a:endParaRPr>
          </a:p>
          <a:p>
            <a:r>
              <a:rPr lang="zh-CN" altLang="en-US" dirty="0">
                <a:latin typeface="Arial" panose="020B0604020202020204" pitchFamily="34" charset="0"/>
              </a:rPr>
              <a:t>在不可信的环境中，对系统的 操作顺序和数据 快速、安全的共识。</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区块链共识算法分类很多，</a:t>
            </a:r>
            <a:endParaRPr lang="en-US" altLang="zh-CN" dirty="0">
              <a:latin typeface="Arial" panose="020B0604020202020204" pitchFamily="34" charset="0"/>
            </a:endParaRPr>
          </a:p>
          <a:p>
            <a:r>
              <a:rPr lang="zh-CN" altLang="en-US" dirty="0">
                <a:latin typeface="Arial" panose="020B0604020202020204" pitchFamily="34" charset="0"/>
              </a:rPr>
              <a:t>根据共识的能耗可以分为基于物理资源、基于虚拟资源和基于消息通信的</a:t>
            </a:r>
            <a:endParaRPr lang="en-US" altLang="zh-CN" dirty="0">
              <a:latin typeface="Arial" panose="020B0604020202020204" pitchFamily="34" charset="0"/>
            </a:endParaRPr>
          </a:p>
          <a:p>
            <a:r>
              <a:rPr lang="zh-CN" altLang="en-US" dirty="0">
                <a:latin typeface="Arial" panose="020B0604020202020204" pitchFamily="34" charset="0"/>
              </a:rPr>
              <a:t>根据共识的类型可分为：竞争类共识算法、协同类共识算法</a:t>
            </a:r>
            <a:endParaRPr lang="en-US" altLang="zh-CN" dirty="0">
              <a:latin typeface="Arial" panose="020B0604020202020204" pitchFamily="34" charset="0"/>
            </a:endParaRPr>
          </a:p>
          <a:p>
            <a:r>
              <a:rPr lang="zh-CN" altLang="en-US" dirty="0">
                <a:latin typeface="Arial" panose="020B0604020202020204" pitchFamily="34" charset="0"/>
              </a:rPr>
              <a:t>根据授权情况：授权共识算法，非授权共识算法</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在这里，我们根据 区块链存储结构 将区块链共识算法分为单链式区块链共识算法和</a:t>
            </a:r>
            <a:r>
              <a:rPr lang="en-US" altLang="zh-CN" dirty="0">
                <a:latin typeface="Arial" panose="020B0604020202020204" pitchFamily="34" charset="0"/>
              </a:rPr>
              <a:t>DAG</a:t>
            </a:r>
            <a:r>
              <a:rPr lang="zh-CN" altLang="en-US" dirty="0">
                <a:latin typeface="Arial" panose="020B0604020202020204" pitchFamily="34" charset="0"/>
              </a:rPr>
              <a:t>区块链共识算法</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这是区块链共识算法的分类，单链共识算法可分为基于工作量证明的、基于权益证明、基于委员会的混合、以及其他共识算法</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DAG</a:t>
            </a:r>
            <a:r>
              <a:rPr lang="zh-CN" altLang="en-US" dirty="0">
                <a:latin typeface="Arial" panose="020B0604020202020204" pitchFamily="34" charset="0"/>
              </a:rPr>
              <a:t>区块链共识算法分为经典、基于主链、基于平行链的共识算法</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接下来我们介绍典型的几类共识算法的优缺点</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9359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基于工作量证明的共识算法是完全去中心化的，并且能够很好的抵抗女巫攻击，但是需要消耗大量的算力、存在算力集中化、交易效率低、分叉攻击的问题</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基于权益证明的共工氏算法比较节能、且处理交易非常高效， 但是去中心化程度较低、面临初始代笔分配问题、链分叉平凡以及敌手攻击的安全性问题</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基于委员会的共识算法运行不需要代币、交易处理效率高、算法具有强一致性，分叉概率小，但是系统容错率较低、去中心化程度也低，共识所需的网络通信开销大</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经典的</a:t>
            </a:r>
            <a:r>
              <a:rPr lang="en-US" altLang="zh-CN" dirty="0">
                <a:latin typeface="Arial" panose="020B0604020202020204" pitchFamily="34" charset="0"/>
              </a:rPr>
              <a:t>DAG</a:t>
            </a:r>
            <a:r>
              <a:rPr lang="zh-CN" altLang="en-US" dirty="0">
                <a:latin typeface="Arial" panose="020B0604020202020204" pitchFamily="34" charset="0"/>
              </a:rPr>
              <a:t>区块链共识算法高去中心化、允许异步通信、交易处理效率低、无交易费用， 但是交易确认时长不可控，无法对交易全局排序，交易图谱溯源复杂，不适用于智能合约，弱一致性</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基于主链的</a:t>
            </a:r>
            <a:r>
              <a:rPr lang="en-US" altLang="zh-CN" dirty="0">
                <a:latin typeface="Arial" panose="020B0604020202020204" pitchFamily="34" charset="0"/>
              </a:rPr>
              <a:t>DAG</a:t>
            </a:r>
            <a:r>
              <a:rPr lang="zh-CN" altLang="en-US" dirty="0">
                <a:latin typeface="Arial" panose="020B0604020202020204" pitchFamily="34" charset="0"/>
              </a:rPr>
              <a:t>区块链共识算法能够对交易全局排序、抗双花攻击、拓扑结构比较规则，适用于智能合约， 但是依赖见证节点</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基于平行链的</a:t>
            </a:r>
            <a:r>
              <a:rPr lang="en-US" altLang="zh-CN" dirty="0">
                <a:latin typeface="Arial" panose="020B0604020202020204" pitchFamily="34" charset="0"/>
              </a:rPr>
              <a:t>DAG</a:t>
            </a:r>
            <a:r>
              <a:rPr lang="zh-CN" altLang="en-US" dirty="0">
                <a:latin typeface="Arial" panose="020B0604020202020204" pitchFamily="34" charset="0"/>
              </a:rPr>
              <a:t>区块链共识算法，交易效率高、通信开销小、公平且能够独立异步操作，能够实现交易的全局排序， 但是依赖荣誉节点，无全局区块链账本</a:t>
            </a: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90262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无线区块链系统中共识算法的研究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经典的</a:t>
            </a:r>
            <a:r>
              <a:rPr lang="en-US" altLang="zh-CN" dirty="0"/>
              <a:t>DAG</a:t>
            </a:r>
            <a:r>
              <a:rPr lang="zh-CN" altLang="en-US" dirty="0"/>
              <a:t>区块链共识算法</a:t>
            </a:r>
            <a:endParaRPr lang="en-US" altLang="zh-CN" dirty="0"/>
          </a:p>
          <a:p>
            <a:pPr lvl="1">
              <a:buSzPct val="100000"/>
            </a:pPr>
            <a:r>
              <a:rPr lang="zh-CN" altLang="en-US" sz="2000" dirty="0"/>
              <a:t>优点：去中心化，异步通讯，高交易吞吐量、无交易费用。</a:t>
            </a:r>
            <a:endParaRPr lang="en-US" altLang="zh-CN" sz="2000" dirty="0"/>
          </a:p>
          <a:p>
            <a:pPr lvl="1">
              <a:buSzPct val="100000"/>
            </a:pPr>
            <a:r>
              <a:rPr lang="zh-CN" altLang="en-US" sz="2000" dirty="0"/>
              <a:t>缺点：交易确认时长不可控，易受双花攻击，弱一致性，无法对交易全局排序，交易图谱溯源复杂，不适用于智能合约。</a:t>
            </a:r>
            <a:endParaRPr lang="en-US" altLang="zh-CN" sz="2000" dirty="0"/>
          </a:p>
          <a:p>
            <a:pPr>
              <a:buFont typeface="Wingdings" panose="05000000000000000000" pitchFamily="2" charset="2"/>
              <a:buChar char="n"/>
            </a:pPr>
            <a:r>
              <a:rPr lang="zh-CN" altLang="en-US" dirty="0"/>
              <a:t>基于主链的</a:t>
            </a:r>
            <a:r>
              <a:rPr lang="en-US" altLang="zh-CN" dirty="0"/>
              <a:t>DAG</a:t>
            </a:r>
            <a:r>
              <a:rPr lang="zh-CN" altLang="en-US" dirty="0"/>
              <a:t>区块链共识算法</a:t>
            </a:r>
            <a:endParaRPr lang="en-US" altLang="zh-CN" dirty="0"/>
          </a:p>
          <a:p>
            <a:pPr lvl="1">
              <a:buSzPct val="100000"/>
            </a:pPr>
            <a:r>
              <a:rPr lang="zh-CN" altLang="en-US" sz="2000" dirty="0"/>
              <a:t>优点：交易全局排序，抗双花攻击，高交易吞吐量，拓扑结构比较规则，适用于智能合约。</a:t>
            </a:r>
            <a:endParaRPr lang="en-US" altLang="zh-CN" sz="2000" dirty="0"/>
          </a:p>
          <a:p>
            <a:pPr lvl="1">
              <a:buSzPct val="100000"/>
            </a:pPr>
            <a:r>
              <a:rPr lang="zh-CN" altLang="en-US" sz="2000" dirty="0"/>
              <a:t>缺点：交易确认时长不可控，依赖见证节点，弱一致性。</a:t>
            </a:r>
            <a:endParaRPr lang="en-US" altLang="zh-CN" sz="1600" dirty="0"/>
          </a:p>
          <a:p>
            <a:pPr>
              <a:buFont typeface="Wingdings" panose="05000000000000000000" pitchFamily="2" charset="2"/>
              <a:buChar char="n"/>
            </a:pPr>
            <a:r>
              <a:rPr lang="zh-CN" altLang="en-US" dirty="0"/>
              <a:t>基于平行链的</a:t>
            </a:r>
            <a:r>
              <a:rPr lang="en-US" altLang="zh-CN" dirty="0"/>
              <a:t>DAG</a:t>
            </a:r>
            <a:r>
              <a:rPr lang="zh-CN" altLang="en-US" dirty="0"/>
              <a:t>区块链共识算法</a:t>
            </a:r>
            <a:endParaRPr lang="en-US" altLang="zh-CN" dirty="0"/>
          </a:p>
          <a:p>
            <a:pPr lvl="1">
              <a:buSzPct val="100000"/>
            </a:pPr>
            <a:r>
              <a:rPr lang="zh-CN" altLang="en-US" sz="2000" dirty="0"/>
              <a:t>优点：处理交易效率高，通信开销小，公平，独立异步操作，抗双花攻击，拓扑结构规则，容易实现交易的全局排序，适用于智能合约。</a:t>
            </a:r>
            <a:endParaRPr lang="en-US" altLang="zh-CN" sz="2000" dirty="0"/>
          </a:p>
          <a:p>
            <a:pPr lvl="1">
              <a:buSzPct val="100000"/>
            </a:pPr>
            <a:r>
              <a:rPr lang="zh-CN" altLang="en-US" sz="2000" dirty="0"/>
              <a:t>缺点：交易确认时长不可控，依赖荣誉节点，无全局区块链账本。</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2714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118789"/>
          </a:xfrm>
        </p:spPr>
        <p:txBody>
          <a:bodyPr/>
          <a:lstStyle/>
          <a:p>
            <a:pPr>
              <a:buFont typeface="Wingdings" panose="05000000000000000000" pitchFamily="2" charset="2"/>
              <a:buChar char="n"/>
            </a:pPr>
            <a:r>
              <a:rPr lang="zh-CN" altLang="zh-CN" sz="2400" dirty="0"/>
              <a:t>针对</a:t>
            </a:r>
            <a:r>
              <a:rPr lang="zh-CN" altLang="en-US" sz="2400" dirty="0"/>
              <a:t>建立在无线自组织网络上的区块链系统</a:t>
            </a:r>
            <a:r>
              <a:rPr lang="zh-CN" altLang="zh-CN" sz="2400" dirty="0"/>
              <a:t>，</a:t>
            </a:r>
            <a:r>
              <a:rPr lang="zh-CN" altLang="en-US" sz="2400" dirty="0"/>
              <a:t>考虑节点具有</a:t>
            </a:r>
            <a:r>
              <a:rPr lang="zh-CN" altLang="en-US" sz="2400" dirty="0">
                <a:solidFill>
                  <a:srgbClr val="FF0000"/>
                </a:solidFill>
              </a:rPr>
              <a:t>移动性</a:t>
            </a:r>
            <a:r>
              <a:rPr lang="zh-CN" altLang="en-US" sz="2400" dirty="0"/>
              <a:t>、节点的</a:t>
            </a:r>
            <a:r>
              <a:rPr lang="zh-CN" altLang="en-US" sz="2400" dirty="0">
                <a:solidFill>
                  <a:srgbClr val="FF0000"/>
                </a:solidFill>
              </a:rPr>
              <a:t>资源有限</a:t>
            </a:r>
            <a:r>
              <a:rPr lang="zh-CN" altLang="en-US" sz="2400" dirty="0"/>
              <a:t>、网络</a:t>
            </a:r>
            <a:r>
              <a:rPr lang="zh-CN" altLang="en-US" sz="2400" dirty="0">
                <a:solidFill>
                  <a:srgbClr val="FF0000"/>
                </a:solidFill>
              </a:rPr>
              <a:t>通信质量不稳定</a:t>
            </a:r>
            <a:r>
              <a:rPr lang="zh-CN" altLang="en-US" sz="2400" dirty="0"/>
              <a:t>以及容易发生</a:t>
            </a:r>
            <a:r>
              <a:rPr lang="zh-CN" altLang="en-US" sz="2400" dirty="0">
                <a:solidFill>
                  <a:srgbClr val="FF0000"/>
                </a:solidFill>
              </a:rPr>
              <a:t>网络分区</a:t>
            </a:r>
            <a:r>
              <a:rPr lang="zh-CN" altLang="en-US" sz="2400" dirty="0"/>
              <a:t>等因素，</a:t>
            </a:r>
            <a:r>
              <a:rPr lang="zh-CN" altLang="zh-CN" sz="2400" dirty="0"/>
              <a:t>以</a:t>
            </a:r>
            <a:r>
              <a:rPr lang="zh-CN" altLang="en-US" sz="2400" dirty="0">
                <a:solidFill>
                  <a:srgbClr val="FF0000"/>
                </a:solidFill>
              </a:rPr>
              <a:t>低能耗、稳定达成系统共识</a:t>
            </a:r>
            <a:r>
              <a:rPr lang="zh-CN" altLang="en-US" sz="2400" dirty="0"/>
              <a:t>、</a:t>
            </a:r>
            <a:r>
              <a:rPr lang="zh-CN" altLang="en-US" sz="2400" dirty="0">
                <a:solidFill>
                  <a:srgbClr val="FF0000"/>
                </a:solidFill>
              </a:rPr>
              <a:t>提高交易处理效率</a:t>
            </a:r>
            <a:r>
              <a:rPr lang="zh-CN" altLang="zh-CN" sz="2400" dirty="0"/>
              <a:t>为目标，设计</a:t>
            </a:r>
            <a:r>
              <a:rPr lang="zh-CN" altLang="en-US" sz="2400" dirty="0"/>
              <a:t>安全</a:t>
            </a:r>
            <a:r>
              <a:rPr lang="zh-CN" altLang="zh-CN" sz="2400" dirty="0"/>
              <a:t>高效</a:t>
            </a:r>
            <a:r>
              <a:rPr lang="zh-CN" altLang="en-US" sz="2400" dirty="0"/>
              <a:t>的无线区块链共识算法。</a:t>
            </a:r>
            <a:endParaRPr lang="en-US" altLang="zh-CN" sz="2400" dirty="0"/>
          </a:p>
          <a:p>
            <a:pPr marL="457200" lvl="1" indent="0">
              <a:buNone/>
            </a:pPr>
            <a:endParaRPr lang="en-US" altLang="zh-CN" sz="20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12</a:t>
            </a:fld>
            <a:endParaRPr lang="en-US" altLang="zh-CN" dirty="0"/>
          </a:p>
        </p:txBody>
      </p:sp>
      <p:pic>
        <p:nvPicPr>
          <p:cNvPr id="3076" name="Picture 4">
            <a:extLst>
              <a:ext uri="{FF2B5EF4-FFF2-40B4-BE49-F238E27FC236}">
                <a16:creationId xmlns:a16="http://schemas.microsoft.com/office/drawing/2014/main" id="{ABF84AD9-6C6A-4C9F-84DE-A3B2203AE4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907" y="3019533"/>
            <a:ext cx="3814193" cy="363855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638EF9A-5834-4825-BAD7-99BC5608EE08}"/>
              </a:ext>
            </a:extLst>
          </p:cNvPr>
          <p:cNvPicPr>
            <a:picLocks noChangeAspect="1"/>
          </p:cNvPicPr>
          <p:nvPr/>
        </p:nvPicPr>
        <p:blipFill>
          <a:blip r:embed="rId4"/>
          <a:stretch>
            <a:fillRect/>
          </a:stretch>
        </p:blipFill>
        <p:spPr>
          <a:xfrm>
            <a:off x="4427984" y="3016212"/>
            <a:ext cx="4320480" cy="3430402"/>
          </a:xfrm>
          <a:prstGeom prst="rect">
            <a:avLst/>
          </a:prstGeom>
        </p:spPr>
      </p:pic>
      <p:sp>
        <p:nvSpPr>
          <p:cNvPr id="4" name="矩形 3">
            <a:extLst>
              <a:ext uri="{FF2B5EF4-FFF2-40B4-BE49-F238E27FC236}">
                <a16:creationId xmlns:a16="http://schemas.microsoft.com/office/drawing/2014/main" id="{3836560C-6CEF-4372-B115-D1622C81E15B}"/>
              </a:ext>
            </a:extLst>
          </p:cNvPr>
          <p:cNvSpPr/>
          <p:nvPr/>
        </p:nvSpPr>
        <p:spPr bwMode="auto">
          <a:xfrm>
            <a:off x="5292080" y="6446614"/>
            <a:ext cx="1905000" cy="332904"/>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区块链系统</a:t>
            </a:r>
            <a:r>
              <a:rPr lang="zh-CN" altLang="en-US" sz="1400" dirty="0">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结构</a:t>
            </a:r>
            <a:endPar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endParaRPr>
          </a:p>
        </p:txBody>
      </p:sp>
    </p:spTree>
    <p:extLst>
      <p:ext uri="{BB962C8B-B14F-4D97-AF65-F5344CB8AC3E}">
        <p14:creationId xmlns:p14="http://schemas.microsoft.com/office/powerpoint/2010/main" val="308015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118789"/>
          </a:xfrm>
        </p:spPr>
        <p:txBody>
          <a:bodyPr/>
          <a:lstStyle/>
          <a:p>
            <a:pPr>
              <a:buFont typeface="Wingdings" panose="05000000000000000000" pitchFamily="2" charset="2"/>
              <a:buChar char="n"/>
            </a:pPr>
            <a:endParaRPr lang="en-US" altLang="zh-CN" sz="2400" dirty="0"/>
          </a:p>
          <a:p>
            <a:pPr>
              <a:buFont typeface="Wingdings" panose="05000000000000000000" pitchFamily="2" charset="2"/>
              <a:buChar char="n"/>
            </a:pPr>
            <a:r>
              <a:rPr lang="zh-CN" altLang="en-US" dirty="0">
                <a:solidFill>
                  <a:schemeClr val="accent6">
                    <a:lumMod val="50000"/>
                  </a:schemeClr>
                </a:solidFill>
              </a:rPr>
              <a:t>基于节点稳定性的无线区块链共识算法</a:t>
            </a:r>
            <a:endParaRPr lang="en-US" altLang="zh-CN" dirty="0">
              <a:solidFill>
                <a:schemeClr val="accent6">
                  <a:lumMod val="50000"/>
                </a:schemeClr>
              </a:solidFill>
            </a:endParaRPr>
          </a:p>
          <a:p>
            <a:pPr>
              <a:buFont typeface="Wingdings" panose="05000000000000000000" pitchFamily="2" charset="2"/>
              <a:buChar char="n"/>
            </a:pPr>
            <a:r>
              <a:rPr lang="zh-CN" altLang="en-US" dirty="0">
                <a:solidFill>
                  <a:schemeClr val="accent6">
                    <a:lumMod val="50000"/>
                  </a:schemeClr>
                </a:solidFill>
              </a:rPr>
              <a:t>基于稳定委员会的无线区块链共识算法</a:t>
            </a:r>
            <a:endParaRPr lang="en-US" altLang="zh-CN" dirty="0">
              <a:solidFill>
                <a:schemeClr val="accent6">
                  <a:lumMod val="50000"/>
                </a:schemeClr>
              </a:solidFill>
            </a:endParaRPr>
          </a:p>
          <a:p>
            <a:pPr>
              <a:buFont typeface="Wingdings" panose="05000000000000000000" pitchFamily="2" charset="2"/>
              <a:buChar char="n"/>
            </a:pPr>
            <a:r>
              <a:rPr lang="zh-CN" altLang="en-US" dirty="0">
                <a:solidFill>
                  <a:schemeClr val="accent6">
                    <a:lumMod val="50000"/>
                  </a:schemeClr>
                </a:solidFill>
              </a:rPr>
              <a:t>基于稳定分片的无线区块链共识算法</a:t>
            </a:r>
            <a:endParaRPr lang="en-US" altLang="zh-CN" dirty="0">
              <a:solidFill>
                <a:schemeClr val="accent6">
                  <a:lumMod val="50000"/>
                </a:schemeClr>
              </a:solidFill>
            </a:endParaRPr>
          </a:p>
          <a:p>
            <a:pPr>
              <a:buFont typeface="Wingdings" panose="05000000000000000000" pitchFamily="2" charset="2"/>
              <a:buChar char="n"/>
            </a:pPr>
            <a:r>
              <a:rPr lang="zh-CN" altLang="en-US" dirty="0">
                <a:solidFill>
                  <a:schemeClr val="accent6">
                    <a:lumMod val="50000"/>
                  </a:schemeClr>
                </a:solidFill>
              </a:rPr>
              <a:t>基于稳定主链的无线</a:t>
            </a:r>
            <a:r>
              <a:rPr lang="en-US" altLang="zh-CN" dirty="0">
                <a:solidFill>
                  <a:schemeClr val="accent6">
                    <a:lumMod val="50000"/>
                  </a:schemeClr>
                </a:solidFill>
              </a:rPr>
              <a:t>DAG</a:t>
            </a:r>
            <a:r>
              <a:rPr lang="zh-CN" altLang="en-US" dirty="0">
                <a:solidFill>
                  <a:schemeClr val="accent6">
                    <a:lumMod val="50000"/>
                  </a:schemeClr>
                </a:solidFill>
              </a:rPr>
              <a:t>区块链共识算法</a:t>
            </a:r>
            <a:endParaRPr lang="en-US" altLang="zh-CN" dirty="0">
              <a:solidFill>
                <a:schemeClr val="accent6">
                  <a:lumMod val="50000"/>
                </a:schemeClr>
              </a:solidFill>
            </a:endParaRPr>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13</a:t>
            </a:fld>
            <a:endParaRPr lang="en-US" altLang="zh-CN" dirty="0"/>
          </a:p>
        </p:txBody>
      </p:sp>
    </p:spTree>
    <p:extLst>
      <p:ext uri="{BB962C8B-B14F-4D97-AF65-F5344CB8AC3E}">
        <p14:creationId xmlns:p14="http://schemas.microsoft.com/office/powerpoint/2010/main" val="396561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8864600" cy="5850601"/>
          </a:xfrm>
        </p:spPr>
        <p:txBody>
          <a:bodyPr/>
          <a:lstStyle/>
          <a:p>
            <a:pPr>
              <a:buFont typeface="Wingdings" panose="05000000000000000000" pitchFamily="2" charset="2"/>
              <a:buChar char="n"/>
            </a:pPr>
            <a:r>
              <a:rPr lang="zh-CN" altLang="en-US" sz="2400" dirty="0"/>
              <a:t>无线自组织网络的网络拓扑是动态变化的，节点能够随时进入和离开网络。因此在无线网络环境下需要选举出比较稳定的出块节点生成区块，避免在共识过程中出块节点离开系统，最终导致无法达成共识。</a:t>
            </a:r>
            <a:endParaRPr lang="en-US" altLang="zh-CN" sz="2400" dirty="0"/>
          </a:p>
          <a:p>
            <a:pPr marL="0" indent="0">
              <a:buNone/>
            </a:pPr>
            <a:endParaRPr lang="en-US" altLang="zh-CN" sz="2600" dirty="0"/>
          </a:p>
          <a:p>
            <a:pPr>
              <a:buFont typeface="Wingdings" panose="05000000000000000000" pitchFamily="2" charset="2"/>
              <a:buChar char="n"/>
            </a:pPr>
            <a:r>
              <a:rPr lang="zh-CN" altLang="en-US" sz="2400" dirty="0"/>
              <a:t>拟结合</a:t>
            </a:r>
            <a:r>
              <a:rPr lang="zh-CN" altLang="en-US" sz="2400" dirty="0">
                <a:solidFill>
                  <a:srgbClr val="FF0000"/>
                </a:solidFill>
              </a:rPr>
              <a:t>无线节点的活动时间</a:t>
            </a:r>
            <a:r>
              <a:rPr lang="zh-CN" altLang="en-US" sz="2400" dirty="0"/>
              <a:t>和</a:t>
            </a:r>
            <a:r>
              <a:rPr lang="zh-CN" altLang="en-US" sz="2400" dirty="0">
                <a:solidFill>
                  <a:srgbClr val="FF0000"/>
                </a:solidFill>
              </a:rPr>
              <a:t>参与共识的比率</a:t>
            </a:r>
            <a:r>
              <a:rPr lang="zh-CN" altLang="en-US" sz="2400" dirty="0"/>
              <a:t>，设计公平、稳定、高效的无线区块链共识算法，降低参与共识节点的</a:t>
            </a:r>
            <a:r>
              <a:rPr lang="zh-CN" altLang="en-US" sz="2400" dirty="0">
                <a:solidFill>
                  <a:srgbClr val="FF0000"/>
                </a:solidFill>
              </a:rPr>
              <a:t>计算资源开销</a:t>
            </a:r>
            <a:r>
              <a:rPr lang="zh-CN" altLang="en-US" sz="2400" dirty="0"/>
              <a:t>和提高系统</a:t>
            </a:r>
            <a:r>
              <a:rPr lang="zh-CN" altLang="en-US" sz="2400" dirty="0">
                <a:solidFill>
                  <a:srgbClr val="FF0000"/>
                </a:solidFill>
              </a:rPr>
              <a:t>处理交易的效率</a:t>
            </a:r>
            <a:r>
              <a:rPr lang="zh-CN" altLang="en-US" sz="2400" dirty="0"/>
              <a:t>。</a:t>
            </a:r>
            <a:endParaRPr lang="en-US" altLang="zh-CN" sz="2400" dirty="0"/>
          </a:p>
          <a:p>
            <a:pPr lvl="1">
              <a:buSzPct val="100000"/>
            </a:pPr>
            <a:r>
              <a:rPr lang="zh-CN" altLang="en-US" sz="2200" dirty="0"/>
              <a:t>问题</a:t>
            </a:r>
            <a:r>
              <a:rPr lang="en-US" altLang="zh-CN" sz="2200" dirty="0"/>
              <a:t>1</a:t>
            </a:r>
            <a:r>
              <a:rPr lang="zh-CN" altLang="en-US" sz="2200" dirty="0"/>
              <a:t>：如何定义节点稳定性？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：如何选举出块节点？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360292"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随机选举出块节点</a:t>
            </a:r>
            <a:r>
              <a:rPr lang="zh-CN" altLang="en-US" sz="1600" dirty="0">
                <a:solidFill>
                  <a:schemeClr val="tx1"/>
                </a:solidFill>
              </a:rPr>
              <a:t>：根据</a:t>
            </a:r>
            <a:r>
              <a:rPr lang="zh-CN" altLang="en-US" sz="1600" dirty="0">
                <a:solidFill>
                  <a:srgbClr val="FF0000"/>
                </a:solidFill>
              </a:rPr>
              <a:t>节点的稳定度</a:t>
            </a:r>
            <a:r>
              <a:rPr lang="zh-CN" altLang="en-US" sz="1600" dirty="0">
                <a:solidFill>
                  <a:schemeClr val="tx1"/>
                </a:solidFill>
              </a:rPr>
              <a:t>获得出块权限，采用轮盘赌的方式选举出块节点，稳定度越高的节点越容易被选为出块节点。</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区块共识过程</a:t>
            </a:r>
            <a:r>
              <a:rPr lang="zh-CN" altLang="en-US" sz="1600" dirty="0">
                <a:solidFill>
                  <a:schemeClr val="tx1"/>
                </a:solidFill>
              </a:rPr>
              <a:t>：出块节点将</a:t>
            </a:r>
            <a:r>
              <a:rPr lang="zh-CN" altLang="en-US" sz="1600" dirty="0">
                <a:solidFill>
                  <a:srgbClr val="FF0000"/>
                </a:solidFill>
              </a:rPr>
              <a:t>交易排序并打包成区块</a:t>
            </a:r>
            <a:r>
              <a:rPr lang="zh-CN" altLang="en-US" sz="1600" dirty="0">
                <a:solidFill>
                  <a:schemeClr val="tx1"/>
                </a:solidFill>
              </a:rPr>
              <a:t>，随后广播到网络。其他节点</a:t>
            </a:r>
            <a:r>
              <a:rPr lang="zh-CN" altLang="en-US" sz="1600" dirty="0">
                <a:solidFill>
                  <a:srgbClr val="FF0000"/>
                </a:solidFill>
              </a:rPr>
              <a:t>验证区块和出块节点的合法性后</a:t>
            </a:r>
            <a:r>
              <a:rPr lang="zh-CN" altLang="en-US" sz="1600" dirty="0">
                <a:solidFill>
                  <a:schemeClr val="tx1"/>
                </a:solidFill>
              </a:rPr>
              <a:t>，会发送签名份额给出块节点。</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区块确认</a:t>
            </a:r>
            <a:r>
              <a:rPr lang="zh-CN" altLang="en-US" sz="1600" dirty="0">
                <a:solidFill>
                  <a:schemeClr val="tx1"/>
                </a:solidFill>
              </a:rPr>
              <a:t>：当出块节点</a:t>
            </a:r>
            <a:r>
              <a:rPr lang="zh-CN" altLang="en-US" sz="1600" dirty="0">
                <a:solidFill>
                  <a:srgbClr val="FF0000"/>
                </a:solidFill>
              </a:rPr>
              <a:t>收集到的签名份额达到阈值</a:t>
            </a:r>
            <a:r>
              <a:rPr lang="zh-CN" altLang="en-US" sz="1600" dirty="0">
                <a:solidFill>
                  <a:schemeClr val="tx1"/>
                </a:solidFill>
              </a:rPr>
              <a:t>后，会聚合形成一个</a:t>
            </a:r>
            <a:r>
              <a:rPr lang="zh-CN" altLang="en-US" sz="1600" dirty="0">
                <a:solidFill>
                  <a:srgbClr val="FF0000"/>
                </a:solidFill>
              </a:rPr>
              <a:t>最终签名</a:t>
            </a:r>
            <a:r>
              <a:rPr lang="zh-CN" altLang="en-US" sz="1600" dirty="0">
                <a:solidFill>
                  <a:schemeClr val="tx1"/>
                </a:solidFill>
              </a:rPr>
              <a:t>。出块节点会将区块添加到本地链并广播</a:t>
            </a:r>
            <a:r>
              <a:rPr lang="zh-CN" altLang="en-US" sz="1600" dirty="0">
                <a:solidFill>
                  <a:srgbClr val="FF0000"/>
                </a:solidFill>
              </a:rPr>
              <a:t>最终签名</a:t>
            </a:r>
            <a:r>
              <a:rPr lang="zh-CN" altLang="en-US" sz="1600" dirty="0">
                <a:solidFill>
                  <a:schemeClr val="tx1"/>
                </a:solidFill>
              </a:rPr>
              <a:t>到全网。其他节点接收到最终签名并验证成功后，也会将区块存入本地区块链中。</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122" name="Picture 2">
            <a:extLst>
              <a:ext uri="{FF2B5EF4-FFF2-40B4-BE49-F238E27FC236}">
                <a16:creationId xmlns:a16="http://schemas.microsoft.com/office/drawing/2014/main" id="{4113C3A3-1382-40E2-8AD4-06E3B99A13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105166"/>
            <a:ext cx="4311650" cy="484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2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sz="2000" dirty="0"/>
              <a:t>定义参与共识节点的稳定度来确保系统能够抵抗女巫攻击</a:t>
            </a:r>
            <a:endParaRPr lang="en-US" altLang="zh-CN" sz="2000" dirty="0"/>
          </a:p>
          <a:p>
            <a:pPr lvl="1">
              <a:buSzPct val="100000"/>
            </a:pPr>
            <a:r>
              <a:rPr lang="zh-CN" altLang="en-US" sz="2000" dirty="0"/>
              <a:t>为了防止敌手偏置，通过轮盘赌的方式根据节点的稳定决定节点被选中为出块节点的概率。</a:t>
            </a:r>
            <a:endParaRPr lang="en-US" altLang="zh-CN" sz="2000" dirty="0"/>
          </a:p>
          <a:p>
            <a:pPr lvl="1">
              <a:buSzPct val="100000"/>
            </a:pPr>
            <a:r>
              <a:rPr lang="zh-CN" altLang="en-US" sz="2000" dirty="0"/>
              <a:t>在每一轮开始新区块权限竞争之前，比对所有邻居节点的区块链，降低同时设置</a:t>
            </a:r>
            <a:endParaRPr lang="en-US" altLang="zh-CN" sz="2000" dirty="0"/>
          </a:p>
          <a:p>
            <a:pPr lvl="1">
              <a:buSzPct val="100000"/>
            </a:pPr>
            <a:r>
              <a:rPr lang="zh-CN" altLang="en-US" sz="2000" dirty="0"/>
              <a:t>设置检查点机制，采用多方签名的机制确保系统中节点快速部分区块达成共识</a:t>
            </a:r>
            <a:endParaRPr lang="en-US" altLang="zh-CN" sz="2000" dirty="0"/>
          </a:p>
          <a:p>
            <a:pPr lvl="1">
              <a:buSzPct val="100000"/>
            </a:pPr>
            <a:r>
              <a:rPr lang="zh-CN" altLang="en-US" sz="2000" dirty="0"/>
              <a:t>基于节点位置和单跳邻居的节点自启机制</a:t>
            </a:r>
            <a:endParaRPr lang="en-US" altLang="zh-CN" sz="2000"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防止敌手发起女巫攻击</a:t>
            </a:r>
            <a:endParaRPr lang="en-US" altLang="zh-CN" sz="2000" b="0" dirty="0"/>
          </a:p>
          <a:p>
            <a:pPr lvl="1">
              <a:buSzPct val="100000"/>
            </a:pPr>
            <a:r>
              <a:rPr lang="zh-CN" altLang="en-US" sz="2000" b="0" dirty="0"/>
              <a:t>敌手偏置出块节点选举过程</a:t>
            </a:r>
            <a:endParaRPr lang="en-US" altLang="zh-CN" sz="2000" b="0" dirty="0"/>
          </a:p>
          <a:p>
            <a:pPr lvl="1">
              <a:buSzPct val="100000"/>
            </a:pPr>
            <a:r>
              <a:rPr lang="zh-CN" altLang="en-US" sz="2000" b="0" dirty="0"/>
              <a:t>网络分区引起区块链分叉</a:t>
            </a:r>
            <a:endParaRPr lang="en-US" altLang="zh-CN" sz="2000" b="0" dirty="0"/>
          </a:p>
          <a:p>
            <a:pPr lvl="1">
              <a:buSzPct val="100000"/>
            </a:pPr>
            <a:r>
              <a:rPr lang="zh-CN" altLang="en-US" sz="2000" b="0" dirty="0"/>
              <a:t>网络分区恢复会分叉处理问题</a:t>
            </a:r>
            <a:endParaRPr lang="en-US" altLang="zh-CN" sz="2000" b="0" dirty="0"/>
          </a:p>
          <a:p>
            <a:pPr lvl="1">
              <a:buSzPct val="100000"/>
            </a:pPr>
            <a:r>
              <a:rPr lang="zh-CN" altLang="en-US" sz="2000" b="0" dirty="0"/>
              <a:t>恶意节点在新节点自启时同步陈旧或者错误的区块链信息</a:t>
            </a:r>
            <a:endParaRPr lang="en-US" altLang="zh-CN" sz="2000" b="0" dirty="0"/>
          </a:p>
        </p:txBody>
      </p:sp>
    </p:spTree>
    <p:extLst>
      <p:ext uri="{BB962C8B-B14F-4D97-AF65-F5344CB8AC3E}">
        <p14:creationId xmlns:p14="http://schemas.microsoft.com/office/powerpoint/2010/main" val="194161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400" dirty="0"/>
              <a:t>在无线自组织网场景下，</a:t>
            </a:r>
            <a:r>
              <a:rPr lang="zh-CN" altLang="zh-CN" sz="2400" dirty="0"/>
              <a:t>针对</a:t>
            </a:r>
            <a:r>
              <a:rPr lang="zh-CN" altLang="en-US" sz="2400" dirty="0"/>
              <a:t>单出块节点共识算法只具有弱一致性、区块确认时延高、容易发生链分叉以及无线自组织网络拓扑动态变化等问题</a:t>
            </a:r>
            <a:r>
              <a:rPr lang="zh-CN" altLang="zh-CN" sz="2400" dirty="0"/>
              <a:t>，拟</a:t>
            </a:r>
            <a:r>
              <a:rPr lang="zh-CN" altLang="en-US" sz="2400" dirty="0"/>
              <a:t>结合</a:t>
            </a:r>
            <a:r>
              <a:rPr lang="zh-CN" altLang="en-US" sz="2400" dirty="0">
                <a:solidFill>
                  <a:srgbClr val="FF0000"/>
                </a:solidFill>
              </a:rPr>
              <a:t>无线节点的稳定性</a:t>
            </a:r>
            <a:r>
              <a:rPr lang="zh-CN" altLang="en-US" sz="2400" dirty="0"/>
              <a:t>和</a:t>
            </a:r>
            <a:r>
              <a:rPr lang="zh-CN" altLang="en-US" sz="2400" dirty="0">
                <a:solidFill>
                  <a:srgbClr val="FF0000"/>
                </a:solidFill>
              </a:rPr>
              <a:t>经典的分布式系统</a:t>
            </a:r>
            <a:r>
              <a:rPr lang="zh-CN" altLang="zh-CN" sz="2400" dirty="0">
                <a:solidFill>
                  <a:srgbClr val="FF0000"/>
                </a:solidFill>
              </a:rPr>
              <a:t>一致性算法</a:t>
            </a:r>
            <a:r>
              <a:rPr lang="zh-CN" altLang="zh-CN" sz="2400" dirty="0"/>
              <a:t>，设计</a:t>
            </a:r>
            <a:r>
              <a:rPr lang="zh-CN" altLang="en-US" sz="2400" dirty="0"/>
              <a:t>快速、稳定的基于委员会的无线</a:t>
            </a:r>
            <a:r>
              <a:rPr lang="zh-CN" altLang="zh-CN" sz="2400" dirty="0"/>
              <a:t>区块链共识算法</a:t>
            </a:r>
            <a:r>
              <a:rPr lang="zh-CN" altLang="en-US" sz="2400" dirty="0"/>
              <a:t>，提高无线区块链系统</a:t>
            </a:r>
            <a:r>
              <a:rPr lang="zh-CN" altLang="en-US" sz="2400" dirty="0">
                <a:solidFill>
                  <a:srgbClr val="FF0000"/>
                </a:solidFill>
              </a:rPr>
              <a:t>共识的稳定性</a:t>
            </a:r>
            <a:r>
              <a:rPr lang="zh-CN" altLang="en-US" sz="2400" dirty="0"/>
              <a:t>和</a:t>
            </a:r>
            <a:r>
              <a:rPr lang="zh-CN" altLang="en-US" sz="2400" dirty="0">
                <a:solidFill>
                  <a:srgbClr val="FF0000"/>
                </a:solidFill>
              </a:rPr>
              <a:t>交易处理效率</a:t>
            </a:r>
            <a:r>
              <a:rPr lang="zh-CN" altLang="zh-CN" sz="2400" dirty="0"/>
              <a:t>。</a:t>
            </a:r>
            <a:endParaRPr lang="en-US" altLang="zh-CN" sz="24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随机选举委员会</a:t>
            </a:r>
            <a:r>
              <a:rPr lang="zh-CN" altLang="en-US" sz="1600" dirty="0">
                <a:solidFill>
                  <a:schemeClr val="tx1"/>
                </a:solidFill>
              </a:rPr>
              <a:t>：根据</a:t>
            </a:r>
            <a:r>
              <a:rPr lang="zh-CN" altLang="en-US" sz="1600" dirty="0">
                <a:solidFill>
                  <a:srgbClr val="FF0000"/>
                </a:solidFill>
              </a:rPr>
              <a:t>节点的稳定度</a:t>
            </a:r>
            <a:r>
              <a:rPr lang="zh-CN" altLang="en-US" sz="1600" dirty="0">
                <a:solidFill>
                  <a:schemeClr val="tx1"/>
                </a:solidFill>
              </a:rPr>
              <a:t>，采用</a:t>
            </a:r>
            <a:r>
              <a:rPr lang="zh-CN" altLang="en-US" sz="1600" dirty="0">
                <a:solidFill>
                  <a:srgbClr val="FF0000"/>
                </a:solidFill>
              </a:rPr>
              <a:t>轮盘赌的方式选举委员会成员</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：根据委员会成员中</a:t>
            </a:r>
            <a:r>
              <a:rPr lang="zh-CN" altLang="en-US" sz="1600" dirty="0">
                <a:solidFill>
                  <a:srgbClr val="FF0000"/>
                </a:solidFill>
              </a:rPr>
              <a:t>节点的位置或通信跳数</a:t>
            </a:r>
            <a:r>
              <a:rPr lang="zh-CN" altLang="en-US" sz="1600" dirty="0">
                <a:solidFill>
                  <a:schemeClr val="tx1"/>
                </a:solidFill>
              </a:rPr>
              <a:t>选举每一轮的委员会首领。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：首领节点会将交易排序并打包到区块，将区块作为提案广播给委员会。委员会内执行</a:t>
            </a:r>
            <a:r>
              <a:rPr lang="zh-CN" altLang="en-US" sz="1600" dirty="0">
                <a:solidFill>
                  <a:srgbClr val="FF0000"/>
                </a:solidFill>
              </a:rPr>
              <a:t>基于门限签名的一致性协议</a:t>
            </a:r>
            <a:r>
              <a:rPr lang="zh-CN" altLang="en-US" sz="1600" dirty="0">
                <a:solidFill>
                  <a:schemeClr val="tx1"/>
                </a:solidFill>
              </a:rPr>
              <a:t>对区块的有效性达成一致，确认区块。委员会成员将被确认的区块</a:t>
            </a:r>
            <a:r>
              <a:rPr lang="zh-CN" altLang="en-US" sz="1600" dirty="0">
                <a:solidFill>
                  <a:srgbClr val="FF0000"/>
                </a:solidFill>
              </a:rPr>
              <a:t>链接到本地链上</a:t>
            </a:r>
            <a:r>
              <a:rPr lang="zh-CN" altLang="en-US" sz="1600" dirty="0">
                <a:solidFill>
                  <a:schemeClr val="tx1"/>
                </a:solidFill>
              </a:rPr>
              <a:t>，并广播给其他非委员会成员。</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：在委员会任期结束之后，通过基于节点稳定度的</a:t>
            </a:r>
            <a:r>
              <a:rPr lang="zh-CN" altLang="en-US" sz="1600" dirty="0">
                <a:solidFill>
                  <a:srgbClr val="FF0000"/>
                </a:solidFill>
              </a:rPr>
              <a:t>随机选举方式选举出新的委员会成员</a:t>
            </a:r>
            <a:r>
              <a:rPr lang="zh-CN" altLang="en-US" sz="1600" dirty="0">
                <a:solidFill>
                  <a:schemeClr val="tx1"/>
                </a:solidFill>
              </a:rPr>
              <a:t>，替换稳定度较低的旧成员。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6146" name="Picture 2">
            <a:extLst>
              <a:ext uri="{FF2B5EF4-FFF2-40B4-BE49-F238E27FC236}">
                <a16:creationId xmlns:a16="http://schemas.microsoft.com/office/drawing/2014/main" id="{BB7CEAEB-C30D-414C-91A6-720AEA5A9A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94315"/>
            <a:ext cx="3591570" cy="27434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8E73C3-FDD4-44BA-83D5-7CBD2922B3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1827" y="3593190"/>
            <a:ext cx="3801823" cy="262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6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499992" y="835390"/>
            <a:ext cx="4536504"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sz="2000" dirty="0"/>
              <a:t>基于节点稳定度选举委员会成员</a:t>
            </a:r>
            <a:endParaRPr lang="en-US" altLang="zh-CN" sz="2000" dirty="0"/>
          </a:p>
          <a:p>
            <a:pPr lvl="1">
              <a:buSzPct val="100000"/>
            </a:pPr>
            <a:r>
              <a:rPr lang="zh-CN" altLang="en-US" sz="2000" dirty="0"/>
              <a:t>基于节点间的平均跳数或者平均欧式距离选举委员会中首领节点</a:t>
            </a:r>
            <a:endParaRPr lang="en-US" altLang="zh-CN" sz="2000" dirty="0"/>
          </a:p>
          <a:p>
            <a:pPr lvl="1">
              <a:buSzPct val="100000"/>
            </a:pPr>
            <a:r>
              <a:rPr lang="zh-CN" altLang="en-US" sz="2000" dirty="0"/>
              <a:t>基于门限签名的一致性协议可以避免二次通信的安全问题</a:t>
            </a:r>
            <a:endParaRPr lang="en-US" altLang="zh-CN" sz="2000" dirty="0"/>
          </a:p>
          <a:p>
            <a:pPr lvl="1">
              <a:buSzPct val="100000"/>
            </a:pPr>
            <a:r>
              <a:rPr lang="zh-CN" altLang="en-US" sz="2000" dirty="0"/>
              <a:t>通过随机方式选取新的委员会节点，用于替换部分委员会中稳定度低的节点</a:t>
            </a:r>
            <a:endParaRPr lang="en-US" altLang="zh-CN" sz="2000" dirty="0"/>
          </a:p>
          <a:p>
            <a:pPr lvl="1">
              <a:buSzPct val="100000"/>
            </a:pPr>
            <a:r>
              <a:rPr lang="zh-CN" altLang="en-US" sz="2000" dirty="0"/>
              <a:t>当委员会成员无法收到大部分回复时，采取分区恢复机制</a:t>
            </a:r>
            <a:endParaRPr lang="en-US" altLang="zh-CN" sz="2000"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4236431"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选举出比较稳定可信任的委员会成员</a:t>
            </a:r>
            <a:endParaRPr lang="en-US" altLang="zh-CN" sz="2000" b="0" dirty="0"/>
          </a:p>
          <a:p>
            <a:pPr lvl="1">
              <a:buSzPct val="100000"/>
            </a:pPr>
            <a:r>
              <a:rPr lang="zh-CN" altLang="en-US" sz="2000" b="0" dirty="0"/>
              <a:t>委员会中选举的首领节点使得达成委员会共识通信时延大</a:t>
            </a:r>
            <a:endParaRPr lang="en-US" altLang="zh-CN" sz="2000" b="0" dirty="0"/>
          </a:p>
          <a:p>
            <a:pPr lvl="1">
              <a:buSzPct val="100000"/>
            </a:pPr>
            <a:r>
              <a:rPr lang="zh-CN" altLang="en-US" sz="2000" b="0" dirty="0"/>
              <a:t>委员会一致性过程中二次通信的安全问题</a:t>
            </a:r>
            <a:endParaRPr lang="en-US" altLang="zh-CN" sz="2000" b="0" dirty="0"/>
          </a:p>
          <a:p>
            <a:pPr lvl="1">
              <a:buSzPct val="100000"/>
            </a:pPr>
            <a:r>
              <a:rPr lang="zh-CN" altLang="en-US" sz="2000" b="0" dirty="0"/>
              <a:t>敌手偏置委员会安全快速重配置</a:t>
            </a:r>
            <a:endParaRPr lang="en-US" altLang="zh-CN" sz="2000" b="0" dirty="0"/>
          </a:p>
          <a:p>
            <a:pPr lvl="1">
              <a:buSzPct val="100000"/>
            </a:pPr>
            <a:r>
              <a:rPr lang="zh-CN" altLang="en-US" sz="2000" b="0" dirty="0"/>
              <a:t>网络分区造成无法选举出足够数量的委员会或出现多个委员会</a:t>
            </a:r>
            <a:endParaRPr lang="en-US" altLang="zh-CN" sz="2000"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3500443358"/>
      </p:ext>
    </p:extLst>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针对组网规模大、节点分布范围广的无线自组织网络场景，拟结合</a:t>
            </a:r>
            <a:r>
              <a:rPr lang="zh-CN" altLang="en-US" sz="2400" dirty="0">
                <a:solidFill>
                  <a:srgbClr val="FF0000"/>
                </a:solidFill>
              </a:rPr>
              <a:t>网络分布特征</a:t>
            </a:r>
            <a:r>
              <a:rPr lang="zh-CN" altLang="en-US" sz="2400" dirty="0"/>
              <a:t>、</a:t>
            </a:r>
            <a:r>
              <a:rPr lang="zh-CN" altLang="en-US" sz="2400" dirty="0">
                <a:solidFill>
                  <a:srgbClr val="FF0000"/>
                </a:solidFill>
              </a:rPr>
              <a:t>节点的稳定性</a:t>
            </a:r>
            <a:r>
              <a:rPr lang="zh-CN" altLang="en-US" sz="2400" dirty="0"/>
              <a:t>和</a:t>
            </a:r>
            <a:r>
              <a:rPr lang="zh-CN" altLang="en-US" sz="2400" dirty="0">
                <a:solidFill>
                  <a:srgbClr val="FF0000"/>
                </a:solidFill>
              </a:rPr>
              <a:t>分布式系统一致性协议</a:t>
            </a:r>
            <a:r>
              <a:rPr lang="zh-CN" altLang="en-US" sz="2400" dirty="0"/>
              <a:t>，设计具有高稳定性和较高</a:t>
            </a:r>
            <a:r>
              <a:rPr lang="zh-CN" altLang="zh-CN" sz="2400" dirty="0"/>
              <a:t>扩展性的</a:t>
            </a:r>
            <a:r>
              <a:rPr lang="zh-CN" altLang="en-US" sz="2400" dirty="0"/>
              <a:t>基于多委员会无线区块链</a:t>
            </a:r>
            <a:r>
              <a:rPr lang="zh-CN" altLang="zh-CN" sz="2400" dirty="0"/>
              <a:t>共识算法</a:t>
            </a:r>
            <a:r>
              <a:rPr lang="zh-CN" altLang="en-US" sz="2400" dirty="0"/>
              <a:t>，降低共识所需的</a:t>
            </a:r>
            <a:r>
              <a:rPr lang="zh-CN" altLang="en-US" sz="2400" dirty="0">
                <a:solidFill>
                  <a:srgbClr val="FF0000"/>
                </a:solidFill>
              </a:rPr>
              <a:t>网络通信开销</a:t>
            </a:r>
            <a:r>
              <a:rPr lang="zh-CN" altLang="en-US" sz="2400" dirty="0"/>
              <a:t>和提高区块链系统</a:t>
            </a:r>
            <a:r>
              <a:rPr lang="zh-CN" altLang="en-US" sz="2400" dirty="0">
                <a:solidFill>
                  <a:srgbClr val="FF0000"/>
                </a:solidFill>
              </a:rPr>
              <a:t>交易处理效率</a:t>
            </a:r>
            <a:r>
              <a:rPr lang="zh-CN" altLang="en-US" sz="2400" dirty="0"/>
              <a:t>。</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随机选举和分配委员会</a:t>
            </a:r>
            <a:r>
              <a:rPr lang="zh-CN" altLang="en-US" sz="1600" dirty="0">
                <a:solidFill>
                  <a:schemeClr val="tx1"/>
                </a:solidFill>
              </a:rPr>
              <a:t>：根据节点的稳定度，采用随机方式</a:t>
            </a:r>
            <a:r>
              <a:rPr lang="zh-CN" altLang="en-US" sz="1600" dirty="0">
                <a:solidFill>
                  <a:srgbClr val="FF0000"/>
                </a:solidFill>
              </a:rPr>
              <a:t>选举和分配委员会成员</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：根据分片委员会成员中</a:t>
            </a:r>
            <a:r>
              <a:rPr lang="zh-CN" altLang="en-US" sz="1600" dirty="0">
                <a:solidFill>
                  <a:srgbClr val="FF0000"/>
                </a:solidFill>
              </a:rPr>
              <a:t>节点的位置或通信跳数</a:t>
            </a:r>
            <a:r>
              <a:rPr lang="zh-CN" altLang="en-US" sz="1600" dirty="0">
                <a:solidFill>
                  <a:schemeClr val="tx1"/>
                </a:solidFill>
              </a:rPr>
              <a:t>选举每一轮的分片委员会首领。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：各分片首领节点会将交易排序并打包到分片区块，将</a:t>
            </a:r>
            <a:r>
              <a:rPr lang="zh-CN" altLang="en-US" sz="1600" dirty="0">
                <a:solidFill>
                  <a:srgbClr val="FF0000"/>
                </a:solidFill>
              </a:rPr>
              <a:t>分片区块</a:t>
            </a:r>
            <a:r>
              <a:rPr lang="zh-CN" altLang="en-US" sz="1600" dirty="0">
                <a:solidFill>
                  <a:schemeClr val="tx1"/>
                </a:solidFill>
              </a:rPr>
              <a:t>作为提案广播给分片委员会。分片委员会内执行</a:t>
            </a:r>
            <a:r>
              <a:rPr lang="zh-CN" altLang="en-US" sz="1600" dirty="0">
                <a:solidFill>
                  <a:srgbClr val="FF0000"/>
                </a:solidFill>
              </a:rPr>
              <a:t>基于门限签名的一致性协议</a:t>
            </a:r>
            <a:r>
              <a:rPr lang="zh-CN" altLang="en-US" sz="1600" dirty="0">
                <a:solidFill>
                  <a:schemeClr val="tx1"/>
                </a:solidFill>
              </a:rPr>
              <a:t>对区块的有效性达成一致，随后将分片区块提交到最终委员会。</a:t>
            </a:r>
            <a:r>
              <a:rPr lang="zh-CN" altLang="en-US" sz="1600" dirty="0">
                <a:solidFill>
                  <a:srgbClr val="FF0000"/>
                </a:solidFill>
              </a:rPr>
              <a:t>最终委员会内整合并对总区块的达成一致</a:t>
            </a:r>
            <a:r>
              <a:rPr lang="zh-CN" altLang="en-US" sz="1600" dirty="0">
                <a:solidFill>
                  <a:schemeClr val="tx1"/>
                </a:solidFill>
              </a:rPr>
              <a:t>。委员会成员将</a:t>
            </a:r>
            <a:r>
              <a:rPr lang="zh-CN" altLang="en-US" sz="1600" dirty="0">
                <a:solidFill>
                  <a:srgbClr val="FF0000"/>
                </a:solidFill>
              </a:rPr>
              <a:t>区块链接到本地链上</a:t>
            </a:r>
            <a:r>
              <a:rPr lang="zh-CN" altLang="en-US" sz="1600" dirty="0">
                <a:solidFill>
                  <a:schemeClr val="tx1"/>
                </a:solidFill>
              </a:rPr>
              <a:t>，并将区块广播给其他非委员会成员实现全局共识。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：在委员会任期结束之后，通过</a:t>
            </a:r>
            <a:r>
              <a:rPr lang="zh-CN" altLang="en-US" sz="1600" dirty="0">
                <a:solidFill>
                  <a:srgbClr val="FF0000"/>
                </a:solidFill>
              </a:rPr>
              <a:t>基于节点稳定度</a:t>
            </a:r>
            <a:r>
              <a:rPr lang="zh-CN" altLang="en-US" sz="1600" dirty="0">
                <a:solidFill>
                  <a:schemeClr val="tx1"/>
                </a:solidFill>
              </a:rPr>
              <a:t>的随机选举方式</a:t>
            </a:r>
            <a:r>
              <a:rPr lang="zh-CN" altLang="en-US" sz="1600" dirty="0">
                <a:solidFill>
                  <a:srgbClr val="FF0000"/>
                </a:solidFill>
              </a:rPr>
              <a:t>选举出新的分片委员会成员和最终委员会成员</a:t>
            </a:r>
            <a:r>
              <a:rPr lang="zh-CN" altLang="en-US" sz="1600" dirty="0">
                <a:solidFill>
                  <a:schemeClr val="tx1"/>
                </a:solidFill>
              </a:rPr>
              <a:t>，替换稳定度较低的旧成员。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843808" y="41275"/>
            <a:ext cx="631130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170" name="Picture 2">
            <a:extLst>
              <a:ext uri="{FF2B5EF4-FFF2-40B4-BE49-F238E27FC236}">
                <a16:creationId xmlns:a16="http://schemas.microsoft.com/office/drawing/2014/main" id="{B2611A2B-4CE4-4D5A-AA95-4733B075B2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045007"/>
            <a:ext cx="4614589" cy="487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各分片节点的稳定度具有差异性</a:t>
            </a:r>
            <a:endParaRPr lang="en-US" altLang="zh-CN" sz="2000" dirty="0"/>
          </a:p>
          <a:p>
            <a:pPr lvl="1">
              <a:buSzPct val="100000"/>
            </a:pPr>
            <a:r>
              <a:rPr lang="zh-CN" altLang="en-US" sz="2000" dirty="0"/>
              <a:t>委员会选举和分配过程容易被敌手偏置</a:t>
            </a:r>
            <a:endParaRPr lang="en-US" altLang="zh-CN" sz="2000" dirty="0"/>
          </a:p>
          <a:p>
            <a:pPr lvl="1">
              <a:buSzPct val="100000"/>
            </a:pPr>
            <a:r>
              <a:rPr lang="zh-CN" altLang="en-US" sz="2000" dirty="0"/>
              <a:t>委员会和根委员会生成区块、达成共识时间具有差异性</a:t>
            </a:r>
            <a:endParaRPr lang="en-US" altLang="zh-CN" sz="2000" dirty="0"/>
          </a:p>
          <a:p>
            <a:pPr lvl="1">
              <a:buSzPct val="100000"/>
            </a:pPr>
            <a:r>
              <a:rPr lang="zh-CN" altLang="en-US" sz="2000" dirty="0"/>
              <a:t>分片中选举的首领节点分片达成共识的网络通信比较大</a:t>
            </a:r>
            <a:endParaRPr lang="en-US" altLang="zh-CN" sz="2000" dirty="0"/>
          </a:p>
          <a:p>
            <a:pPr lvl="1">
              <a:buSzPct val="100000"/>
            </a:pPr>
            <a:r>
              <a:rPr lang="zh-CN" altLang="en-US" sz="2000" dirty="0"/>
              <a:t>跨分片交易死锁</a:t>
            </a:r>
            <a:endParaRPr lang="en-US" altLang="zh-CN" sz="2000" dirty="0"/>
          </a:p>
          <a:p>
            <a:pPr lvl="1">
              <a:buSzPct val="100000"/>
            </a:pPr>
            <a:r>
              <a:rPr lang="zh-CN" altLang="en-US" sz="2000" dirty="0"/>
              <a:t>敌手偏置委员会重置时</a:t>
            </a:r>
            <a:endParaRPr lang="en-US" altLang="zh-CN" sz="2000"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sz="1800" b="0" kern="0" dirty="0"/>
              <a:t>根据各个分片的特征，设置不同的节点的稳定度函数的权重系数。</a:t>
            </a:r>
            <a:endParaRPr lang="en-US" altLang="zh-CN" sz="1800" b="0" kern="0" dirty="0"/>
          </a:p>
          <a:p>
            <a:pPr lvl="1">
              <a:buSzPct val="100000"/>
            </a:pPr>
            <a:r>
              <a:rPr lang="zh-CN" altLang="en-US" sz="1800" b="0" kern="0" dirty="0"/>
              <a:t>采用可验证随机机制来防止敌手干预选举和分配过程</a:t>
            </a:r>
            <a:endParaRPr lang="en-US" altLang="zh-CN" sz="1800" b="0" kern="0" dirty="0"/>
          </a:p>
          <a:p>
            <a:pPr lvl="1">
              <a:buSzPct val="100000"/>
            </a:pPr>
            <a:r>
              <a:rPr lang="zh-CN" altLang="en-US" sz="1800" b="0" kern="0" dirty="0"/>
              <a:t>选举和分配根委员会和分片中委员会时，需要一个同步机制，确保系统在一个时间段内达成共识</a:t>
            </a:r>
            <a:endParaRPr lang="en-US" altLang="zh-CN" sz="1800" b="0" kern="0" dirty="0"/>
          </a:p>
          <a:p>
            <a:pPr lvl="1">
              <a:buSzPct val="100000"/>
            </a:pPr>
            <a:r>
              <a:rPr lang="zh-CN" altLang="en-US" sz="1800" b="0" kern="0" dirty="0"/>
              <a:t>每个分片委员会根据所在分片中委员会成员的平均跳数或平均距离来选举分片委员会首领</a:t>
            </a:r>
            <a:endParaRPr lang="en-US" altLang="zh-CN" sz="1800" b="0" kern="0" dirty="0"/>
          </a:p>
          <a:p>
            <a:pPr lvl="1">
              <a:buSzPct val="100000"/>
            </a:pPr>
            <a:r>
              <a:rPr lang="zh-CN" altLang="en-US" sz="1800" b="0" kern="0" dirty="0"/>
              <a:t>跨分片交易原子提交协议防止交易过程出现死锁</a:t>
            </a:r>
            <a:endParaRPr lang="en-US" altLang="zh-CN" sz="1800" b="0" kern="0" dirty="0"/>
          </a:p>
          <a:p>
            <a:pPr lvl="1">
              <a:buSzPct val="100000"/>
            </a:pPr>
            <a:r>
              <a:rPr lang="zh-CN" altLang="en-US" sz="1800" b="0" kern="0" dirty="0"/>
              <a:t>在委员会任期结束时，为了防止敌手偏置采用随机方式选取新的委员会节点，用于替换部分委员会中稳定度低的节点</a:t>
            </a:r>
            <a:endParaRPr lang="zh-CN" altLang="zh-CN" sz="1800" b="0" kern="0" dirty="0"/>
          </a:p>
        </p:txBody>
      </p:sp>
    </p:spTree>
    <p:extLst>
      <p:ext uri="{BB962C8B-B14F-4D97-AF65-F5344CB8AC3E}">
        <p14:creationId xmlns:p14="http://schemas.microsoft.com/office/powerpoint/2010/main" val="209550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zh-CN" dirty="0">
                <a:solidFill>
                  <a:srgbClr val="000066"/>
                </a:solidFill>
                <a:latin typeface="+mn-ea"/>
                <a:cs typeface="+mn-cs"/>
              </a:rPr>
              <a:t>针对大规模</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场景，考虑网络规模、网络拓扑动态变化和网络分区等问题</a:t>
            </a:r>
            <a:r>
              <a:rPr lang="zh-CN" altLang="zh-CN" dirty="0">
                <a:solidFill>
                  <a:srgbClr val="000066"/>
                </a:solidFill>
                <a:latin typeface="+mn-ea"/>
                <a:cs typeface="+mn-cs"/>
              </a:rPr>
              <a:t>，拟</a:t>
            </a:r>
            <a:r>
              <a:rPr lang="zh-CN" altLang="en-US" dirty="0">
                <a:solidFill>
                  <a:srgbClr val="000066"/>
                </a:solidFill>
                <a:latin typeface="+mn-ea"/>
                <a:cs typeface="+mn-cs"/>
              </a:rPr>
              <a:t>结合</a:t>
            </a:r>
            <a:r>
              <a:rPr lang="zh-CN" altLang="en-US" dirty="0">
                <a:solidFill>
                  <a:srgbClr val="FF0000"/>
                </a:solidFill>
                <a:latin typeface="+mn-ea"/>
                <a:cs typeface="+mn-cs"/>
              </a:rPr>
              <a:t>无线网络特征</a:t>
            </a:r>
            <a:r>
              <a:rPr lang="zh-CN" altLang="en-US" dirty="0">
                <a:solidFill>
                  <a:srgbClr val="000066"/>
                </a:solidFill>
                <a:latin typeface="+mn-ea"/>
                <a:cs typeface="+mn-cs"/>
              </a:rPr>
              <a:t>和</a:t>
            </a:r>
            <a:r>
              <a:rPr lang="en-US" altLang="zh-CN" dirty="0">
                <a:solidFill>
                  <a:srgbClr val="FF0000"/>
                </a:solidFill>
                <a:latin typeface="+mn-ea"/>
                <a:cs typeface="+mn-cs"/>
              </a:rPr>
              <a:t>DAG</a:t>
            </a:r>
            <a:r>
              <a:rPr lang="zh-CN" altLang="en-US" dirty="0">
                <a:solidFill>
                  <a:srgbClr val="FF0000"/>
                </a:solidFill>
                <a:latin typeface="+mn-ea"/>
                <a:cs typeface="+mn-cs"/>
              </a:rPr>
              <a:t>区块链</a:t>
            </a:r>
            <a:r>
              <a:rPr lang="zh-CN" altLang="en-US" dirty="0">
                <a:solidFill>
                  <a:srgbClr val="000066"/>
                </a:solidFill>
                <a:latin typeface="+mn-ea"/>
                <a:cs typeface="+mn-cs"/>
              </a:rPr>
              <a:t>的特点，</a:t>
            </a:r>
            <a:r>
              <a:rPr lang="zh-CN" altLang="zh-CN" dirty="0">
                <a:solidFill>
                  <a:srgbClr val="000066"/>
                </a:solidFill>
                <a:latin typeface="+mn-ea"/>
                <a:cs typeface="+mn-cs"/>
              </a:rPr>
              <a:t>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r>
              <a:rPr lang="zh-CN" altLang="en-US" dirty="0">
                <a:solidFill>
                  <a:srgbClr val="000066"/>
                </a:solidFill>
                <a:latin typeface="+mn-ea"/>
                <a:cs typeface="+mn-cs"/>
              </a:rPr>
              <a:t>，在</a:t>
            </a:r>
            <a:r>
              <a:rPr lang="zh-CN" altLang="en-US" dirty="0">
                <a:solidFill>
                  <a:srgbClr val="FF0000"/>
                </a:solidFill>
                <a:latin typeface="+mn-ea"/>
                <a:cs typeface="+mn-cs"/>
              </a:rPr>
              <a:t>不依赖可信见证节点</a:t>
            </a:r>
            <a:r>
              <a:rPr lang="zh-CN" altLang="en-US" dirty="0">
                <a:solidFill>
                  <a:srgbClr val="000066"/>
                </a:solidFill>
                <a:latin typeface="+mn-ea"/>
                <a:cs typeface="+mn-cs"/>
              </a:rPr>
              <a:t>时，提高区块链系统的</a:t>
            </a:r>
            <a:r>
              <a:rPr lang="zh-CN" altLang="en-US" dirty="0">
                <a:solidFill>
                  <a:srgbClr val="FF0000"/>
                </a:solidFill>
                <a:latin typeface="+mn-ea"/>
                <a:cs typeface="+mn-cs"/>
              </a:rPr>
              <a:t>交易处理效率</a:t>
            </a:r>
            <a:r>
              <a:rPr lang="zh-CN" altLang="en-US" dirty="0">
                <a:solidFill>
                  <a:srgbClr val="000066"/>
                </a:solidFill>
                <a:latin typeface="+mn-ea"/>
                <a:cs typeface="+mn-cs"/>
              </a:rPr>
              <a:t>和抗</a:t>
            </a:r>
            <a:r>
              <a:rPr lang="zh-CN" altLang="en-US" dirty="0">
                <a:solidFill>
                  <a:srgbClr val="FF0000"/>
                </a:solidFill>
                <a:latin typeface="+mn-ea"/>
                <a:cs typeface="+mn-cs"/>
              </a:rPr>
              <a:t>双花攻击</a:t>
            </a:r>
            <a:r>
              <a:rPr lang="zh-CN" altLang="en-US" dirty="0">
                <a:solidFill>
                  <a:srgbClr val="000066"/>
                </a:solidFill>
                <a:latin typeface="+mn-ea"/>
                <a:cs typeface="+mn-cs"/>
              </a:rPr>
              <a:t>性</a:t>
            </a:r>
            <a:r>
              <a:rPr lang="zh-CN" altLang="zh-CN" dirty="0">
                <a:solidFill>
                  <a:srgbClr val="000066"/>
                </a:solidFill>
                <a:latin typeface="+mn-ea"/>
                <a:cs typeface="+mn-cs"/>
              </a:rPr>
              <a:t>。</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：如何生成并确认交易（区块）？</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4</a:t>
            </a:r>
            <a:r>
              <a:rPr lang="zh-CN" altLang="en-US" sz="2200" dirty="0">
                <a:solidFill>
                  <a:srgbClr val="0033CC"/>
                </a:solidFill>
                <a:latin typeface="+mn-ea"/>
                <a:ea typeface="+mn-ea"/>
                <a:cs typeface="+mn-cs"/>
              </a:rPr>
              <a:t>：如何确保新节点快速安全的加入系统？</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23220"/>
          </a:xfrm>
          <a:prstGeom prst="rect">
            <a:avLst/>
          </a:prstGeom>
          <a:noFill/>
        </p:spPr>
        <p:txBody>
          <a:bodyPr wrap="square">
            <a:spAutoFit/>
          </a:bodyPr>
          <a:lstStyle/>
          <a:p>
            <a:pPr>
              <a:defRPr/>
            </a:pPr>
            <a:r>
              <a:rPr lang="en-US" altLang="zh-CN" sz="2800" dirty="0">
                <a:solidFill>
                  <a:schemeClr val="accent2">
                    <a:lumMod val="50000"/>
                  </a:schemeClr>
                </a:solidFill>
              </a:rPr>
              <a:t>4. </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随机选举见证委员会</a:t>
            </a:r>
            <a:r>
              <a:rPr lang="zh-CN" altLang="en-US" sz="1600" dirty="0">
                <a:solidFill>
                  <a:schemeClr val="tx1"/>
                </a:solidFill>
              </a:rPr>
              <a:t>：根据节点的稳定度，随机</a:t>
            </a:r>
            <a:r>
              <a:rPr lang="zh-CN" altLang="en-US" sz="1600" dirty="0">
                <a:solidFill>
                  <a:srgbClr val="FF0000"/>
                </a:solidFill>
              </a:rPr>
              <a:t>选举见证委员会</a:t>
            </a:r>
            <a:r>
              <a:rPr lang="zh-CN" altLang="en-US" sz="1600" dirty="0">
                <a:solidFill>
                  <a:schemeClr val="tx1"/>
                </a:solidFill>
              </a:rPr>
              <a:t>成员。</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：根据见证委员会成员的</a:t>
            </a:r>
            <a:r>
              <a:rPr lang="zh-CN" altLang="en-US" sz="1600" dirty="0">
                <a:solidFill>
                  <a:srgbClr val="FF0000"/>
                </a:solidFill>
              </a:rPr>
              <a:t>位置或通信跳数</a:t>
            </a:r>
            <a:r>
              <a:rPr lang="zh-CN" altLang="en-US" sz="1600" dirty="0">
                <a:solidFill>
                  <a:schemeClr val="tx1"/>
                </a:solidFill>
              </a:rPr>
              <a:t>选举每一轮的委员会首领。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：见证委员会首领将生成区块或者交易单元，并作为提案发送到委员会中。委员会内执行</a:t>
            </a:r>
            <a:r>
              <a:rPr lang="zh-CN" altLang="en-US" sz="1600" dirty="0">
                <a:solidFill>
                  <a:srgbClr val="FF0000"/>
                </a:solidFill>
              </a:rPr>
              <a:t>基于门限签名的一致性协议</a:t>
            </a:r>
            <a:r>
              <a:rPr lang="zh-CN" altLang="en-US" sz="1600" dirty="0">
                <a:solidFill>
                  <a:schemeClr val="tx1"/>
                </a:solidFill>
              </a:rPr>
              <a:t>对区块或交易单元的有效性达成一致。随后将见证区块或者交易单元广播到网络中。</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主链机制</a:t>
            </a:r>
            <a:r>
              <a:rPr lang="zh-CN" altLang="en-US" sz="1600" dirty="0">
                <a:solidFill>
                  <a:schemeClr val="tx1"/>
                </a:solidFill>
              </a:rPr>
              <a:t>：通过</a:t>
            </a:r>
            <a:r>
              <a:rPr lang="zh-CN" altLang="en-US" sz="1600" dirty="0">
                <a:solidFill>
                  <a:srgbClr val="FF0000"/>
                </a:solidFill>
              </a:rPr>
              <a:t>见证区块或者交易单元，根据</a:t>
            </a:r>
            <a:r>
              <a:rPr lang="en-US" altLang="zh-CN" sz="1600" dirty="0">
                <a:solidFill>
                  <a:srgbClr val="FF0000"/>
                </a:solidFill>
              </a:rPr>
              <a:t>DAG</a:t>
            </a:r>
            <a:r>
              <a:rPr lang="zh-CN" altLang="en-US" sz="1600" dirty="0">
                <a:solidFill>
                  <a:srgbClr val="FF0000"/>
                </a:solidFill>
              </a:rPr>
              <a:t>拓扑结构构建主链</a:t>
            </a:r>
            <a:r>
              <a:rPr lang="zh-CN" altLang="en-US" sz="1600" dirty="0">
                <a:solidFill>
                  <a:schemeClr val="tx1"/>
                </a:solidFill>
              </a:rPr>
              <a:t>，并且</a:t>
            </a:r>
            <a:r>
              <a:rPr lang="zh-CN" altLang="en-US" sz="1600" dirty="0">
                <a:solidFill>
                  <a:srgbClr val="FF0000"/>
                </a:solidFill>
              </a:rPr>
              <a:t>确定稳定点</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：在见证委员会任期结束之后，通过基于</a:t>
            </a:r>
            <a:r>
              <a:rPr lang="zh-CN" altLang="en-US" sz="1600" dirty="0">
                <a:solidFill>
                  <a:srgbClr val="FF0000"/>
                </a:solidFill>
              </a:rPr>
              <a:t>节点稳定度</a:t>
            </a:r>
            <a:r>
              <a:rPr lang="zh-CN" altLang="en-US" sz="1600" dirty="0">
                <a:solidFill>
                  <a:schemeClr val="tx1"/>
                </a:solidFill>
              </a:rPr>
              <a:t>的随机选举方式</a:t>
            </a:r>
            <a:r>
              <a:rPr lang="zh-CN" altLang="en-US" sz="1600" dirty="0">
                <a:solidFill>
                  <a:srgbClr val="FF0000"/>
                </a:solidFill>
              </a:rPr>
              <a:t>选举出新的见证节点</a:t>
            </a:r>
            <a:r>
              <a:rPr lang="zh-CN" altLang="en-US" sz="1600" dirty="0">
                <a:solidFill>
                  <a:schemeClr val="tx1"/>
                </a:solidFill>
              </a:rPr>
              <a:t>替换稳定度较低的旧节点。</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845290"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8" name="Picture 6">
            <a:extLst>
              <a:ext uri="{FF2B5EF4-FFF2-40B4-BE49-F238E27FC236}">
                <a16:creationId xmlns:a16="http://schemas.microsoft.com/office/drawing/2014/main" id="{EB6E80B0-C76F-454D-9A4F-E38E09F90A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5214" y="885093"/>
            <a:ext cx="3678436"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204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2968774"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区块链交易确认和双花问题</a:t>
            </a:r>
            <a:endParaRPr lang="en-US" altLang="zh-CN" sz="2000" dirty="0"/>
          </a:p>
          <a:p>
            <a:pPr lvl="1">
              <a:buSzPct val="100000"/>
            </a:pPr>
            <a:r>
              <a:rPr lang="zh-CN" altLang="en-US" sz="2000" dirty="0"/>
              <a:t>构建主链时见证交易的可信性和稳定性问题</a:t>
            </a:r>
            <a:endParaRPr lang="en-US" altLang="zh-CN" sz="2000" dirty="0"/>
          </a:p>
          <a:p>
            <a:pPr lvl="1">
              <a:buSzPct val="100000"/>
            </a:pPr>
            <a:r>
              <a:rPr lang="zh-CN" altLang="en-US" sz="2000" dirty="0"/>
              <a:t>父交易单元的选择问题</a:t>
            </a:r>
            <a:endParaRPr lang="en-US" altLang="zh-CN" sz="2000" dirty="0"/>
          </a:p>
          <a:p>
            <a:pPr lvl="1">
              <a:buSzPct val="100000"/>
            </a:pPr>
            <a:r>
              <a:rPr lang="zh-CN" altLang="en-US" sz="2000" dirty="0"/>
              <a:t>节点参与共识的活性和安全性问题</a:t>
            </a:r>
            <a:endParaRPr lang="en-US" altLang="zh-CN" sz="2000" dirty="0"/>
          </a:p>
          <a:p>
            <a:pPr lvl="1">
              <a:buSzPct val="100000"/>
            </a:pPr>
            <a:r>
              <a:rPr lang="zh-CN" altLang="en-US" sz="2000" dirty="0"/>
              <a:t>新节点加入系统时的安全自启问题</a:t>
            </a:r>
            <a:endParaRPr lang="en-US" altLang="zh-CN" sz="2000"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3203848" y="909572"/>
            <a:ext cx="582381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sz="1800" b="0" kern="0" dirty="0"/>
              <a:t>通过可信的见证交易构建主链对交易全局排序。见证交易成为主链的稳定点之后可以确认稳定点之前的交易单元，即确认交易单元。根据主链序号决定冲突交易的有效性</a:t>
            </a:r>
            <a:endParaRPr lang="en-US" altLang="zh-CN" sz="1800" b="0" kern="0" dirty="0"/>
          </a:p>
          <a:p>
            <a:pPr lvl="1">
              <a:buSzPct val="100000"/>
            </a:pPr>
            <a:r>
              <a:rPr lang="zh-CN" altLang="en-US" sz="1800" b="0" kern="0" dirty="0"/>
              <a:t>根据节点的稳定度选举稳定可信的见证委员会成员，并快速、高效地生成见证交易。委员会</a:t>
            </a:r>
            <a:r>
              <a:rPr lang="zh-CN" altLang="en-US" sz="1800" b="0" kern="0"/>
              <a:t>内部执行基于门限签名的一致性</a:t>
            </a:r>
            <a:r>
              <a:rPr lang="zh-CN" altLang="en-US" sz="1800" b="0" kern="0" dirty="0"/>
              <a:t>协议确保快速安全地对见证交易达成一致</a:t>
            </a:r>
            <a:endParaRPr lang="en-US" altLang="zh-CN" sz="1800" b="0" kern="0" dirty="0"/>
          </a:p>
          <a:p>
            <a:pPr lvl="1">
              <a:buSzPct val="100000"/>
            </a:pPr>
            <a:r>
              <a:rPr lang="zh-CN" altLang="en-US" sz="1800" b="0" kern="0" dirty="0"/>
              <a:t>根据构建的主链号，选举最新的，支持最多见证交易单元的交易作为父交易单元</a:t>
            </a:r>
            <a:endParaRPr lang="en-US" altLang="zh-CN" sz="1800" b="0" kern="0" dirty="0"/>
          </a:p>
          <a:p>
            <a:pPr lvl="1">
              <a:buSzPct val="100000"/>
            </a:pPr>
            <a:r>
              <a:rPr lang="zh-CN" altLang="en-US" sz="1800" b="0" kern="0" dirty="0"/>
              <a:t>采用奖惩机制确保节点参与维护区块链的活性和降低</a:t>
            </a:r>
            <a:endParaRPr lang="en-US" altLang="zh-CN" sz="1800" b="0" kern="0" dirty="0"/>
          </a:p>
          <a:p>
            <a:pPr lvl="1">
              <a:buSzPct val="100000"/>
            </a:pPr>
            <a:r>
              <a:rPr lang="zh-CN" altLang="en-US" sz="1800" b="0" kern="0" dirty="0"/>
              <a:t>节点加入系统后，获取见证委员会信息，通过比对同步主链号最大、拥有交易数量最多的</a:t>
            </a:r>
            <a:r>
              <a:rPr lang="en-US" altLang="zh-CN" sz="1800" b="0" kern="0" dirty="0"/>
              <a:t>DAG</a:t>
            </a:r>
            <a:r>
              <a:rPr lang="zh-CN" altLang="en-US" sz="1800" b="0" kern="0" dirty="0"/>
              <a:t>区块链</a:t>
            </a:r>
            <a:endParaRPr lang="en-US" altLang="zh-CN" sz="1800" b="0" kern="0" dirty="0"/>
          </a:p>
          <a:p>
            <a:pPr lvl="1">
              <a:buSzPct val="100000"/>
            </a:pPr>
            <a:endParaRPr lang="en-US" altLang="zh-CN" sz="2200" b="0" kern="0" dirty="0"/>
          </a:p>
        </p:txBody>
      </p:sp>
    </p:spTree>
    <p:extLst>
      <p:ext uri="{BB962C8B-B14F-4D97-AF65-F5344CB8AC3E}">
        <p14:creationId xmlns:p14="http://schemas.microsoft.com/office/powerpoint/2010/main" val="58806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en-US" dirty="0">
                <a:solidFill>
                  <a:srgbClr val="000066"/>
                </a:solidFill>
                <a:latin typeface="+mn-ea"/>
                <a:cs typeface="+mn-cs"/>
              </a:rPr>
              <a:t>实验目标</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测试共识算法的性能：交易确认时延和交易吞吐量</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测试网络分区容忍性：区块链分叉概率</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测试区块链系统容错性：测试存在故障节点时的吞吐量</a:t>
            </a:r>
            <a:endParaRPr lang="en-US" altLang="zh-CN" sz="2200" dirty="0">
              <a:solidFill>
                <a:srgbClr val="0033CC"/>
              </a:solidFill>
              <a:latin typeface="+mn-ea"/>
              <a:ea typeface="+mn-ea"/>
              <a:cs typeface="+mn-cs"/>
            </a:endParaRPr>
          </a:p>
          <a:p>
            <a:pPr marL="400050" lvl="2" indent="0">
              <a:buClr>
                <a:srgbClr val="FF0000"/>
              </a:buClr>
              <a:buSzPct val="100000"/>
              <a:buNone/>
            </a:pPr>
            <a:endParaRPr lang="en-US" altLang="zh-CN" sz="2200" dirty="0">
              <a:solidFill>
                <a:srgbClr val="0033CC"/>
              </a:solidFill>
              <a:latin typeface="+mn-ea"/>
              <a:ea typeface="+mn-ea"/>
              <a:cs typeface="+mn-cs"/>
            </a:endParaRPr>
          </a:p>
          <a:p>
            <a:pPr marL="342900" lvl="1" indent="-342900">
              <a:buClr>
                <a:srgbClr val="FF0000"/>
              </a:buClr>
              <a:buSzPct val="100000"/>
              <a:buFont typeface="Wingdings" panose="05000000000000000000" pitchFamily="2" charset="2"/>
              <a:buChar char="n"/>
            </a:pPr>
            <a:r>
              <a:rPr lang="zh-CN" altLang="en-US" dirty="0">
                <a:solidFill>
                  <a:srgbClr val="000066"/>
                </a:solidFill>
                <a:latin typeface="+mn-ea"/>
                <a:cs typeface="+mn-cs"/>
              </a:rPr>
              <a:t>影响因素</a:t>
            </a:r>
            <a:endParaRPr lang="en-US" altLang="zh-CN" dirty="0">
              <a:solidFill>
                <a:srgbClr val="000066"/>
              </a:solidFill>
              <a:latin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网络节点的数量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网络节点的密度</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网络带宽</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区块大小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网络分区</a:t>
            </a:r>
            <a:endParaRPr lang="en-US" altLang="zh-CN" sz="2200" dirty="0">
              <a:solidFill>
                <a:srgbClr val="0033CC"/>
              </a:solidFill>
              <a:latin typeface="+mn-ea"/>
              <a:ea typeface="+mn-ea"/>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491880" y="25886"/>
            <a:ext cx="5616624" cy="523220"/>
          </a:xfrm>
          <a:prstGeom prst="rect">
            <a:avLst/>
          </a:prstGeom>
          <a:noFill/>
        </p:spPr>
        <p:txBody>
          <a:bodyPr wrap="square">
            <a:spAutoFit/>
          </a:bodyPr>
          <a:lstStyle/>
          <a:p>
            <a:pPr>
              <a:defRPr/>
            </a:pPr>
            <a:r>
              <a:rPr lang="zh-CN" altLang="en-US" sz="2800" dirty="0">
                <a:solidFill>
                  <a:schemeClr val="accent2">
                    <a:lumMod val="50000"/>
                  </a:schemeClr>
                </a:solidFill>
              </a:rPr>
              <a:t>无线区块链系统共识算法仿真实验</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023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72716"/>
            <a:ext cx="7772400" cy="5112568"/>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6600" dirty="0">
                <a:latin typeface="楷体" panose="02010609060101010101" pitchFamily="49" charset="-122"/>
                <a:ea typeface="楷体" panose="02010609060101010101" pitchFamily="49" charset="-122"/>
              </a:rPr>
              <a:t>感谢聆听</a:t>
            </a:r>
            <a:endParaRPr lang="en-US" altLang="zh-CN" sz="9600" dirty="0">
              <a:latin typeface="楷体" panose="02010609060101010101" pitchFamily="49" charset="-122"/>
              <a:ea typeface="楷体" panose="02010609060101010101" pitchFamily="49" charset="-122"/>
            </a:endParaRPr>
          </a:p>
          <a:p>
            <a:pPr marL="0" indent="0" algn="ctr">
              <a:buNone/>
            </a:pPr>
            <a:endParaRPr lang="en-US" altLang="zh-CN" sz="3600" dirty="0">
              <a:latin typeface="楷体" panose="02010609060101010101" pitchFamily="49" charset="-122"/>
              <a:ea typeface="楷体" panose="02010609060101010101" pitchFamily="49" charset="-122"/>
            </a:endParaRPr>
          </a:p>
          <a:p>
            <a:pPr marL="0" indent="0" algn="ctr">
              <a:buNone/>
            </a:pPr>
            <a:r>
              <a:rPr lang="zh-CN" altLang="en-US" sz="3600" dirty="0">
                <a:latin typeface="楷体" panose="02010609060101010101" pitchFamily="49" charset="-122"/>
                <a:ea typeface="楷体" panose="02010609060101010101" pitchFamily="49" charset="-122"/>
              </a:rPr>
              <a:t>请各位老师批评指导</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27</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区块链技术为多方协作提供数据和操作的安全和可信保证；</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无线自组织网络中节点移动性、网络拓扑动态变化、节点资源有限和通信质量不稳定等特性限制了区块链技术在无线网络中的应用。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缓解共识过程中无线区块链系统的能耗压力；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保障无线区块链系统中数据和操作的安全性；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提高无线区块链系统的稳定性。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区块链共识算法</a:t>
            </a:r>
            <a:endParaRPr lang="en-US" altLang="zh-CN" b="1" dirty="0">
              <a:solidFill>
                <a:srgbClr val="FF0000"/>
              </a:solidFill>
            </a:endParaRPr>
          </a:p>
          <a:p>
            <a:pPr marL="0" indent="0">
              <a:spcBef>
                <a:spcPts val="600"/>
              </a:spcBef>
              <a:spcAft>
                <a:spcPts val="600"/>
              </a:spcAft>
              <a:buNone/>
              <a:defRPr/>
            </a:pPr>
            <a:r>
              <a:rPr lang="zh-CN" altLang="en-US" sz="2400" dirty="0">
                <a:solidFill>
                  <a:srgbClr val="000066"/>
                </a:solidFill>
                <a:cs typeface="+mn-cs"/>
              </a:rPr>
              <a:t>在区块链系统中，相互独立的共识节点在分布式、不可信的环境中对系统的操作顺序和数据快速安全地达成共识。</a:t>
            </a:r>
            <a:endParaRPr lang="en-US" altLang="zh-CN" sz="24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sz="2800" b="1" dirty="0">
                <a:solidFill>
                  <a:srgbClr val="FF0000"/>
                </a:solidFill>
              </a:rPr>
              <a:t>区块链共识算法分类</a:t>
            </a:r>
            <a:endParaRPr lang="en-US" altLang="zh-CN" sz="2800" dirty="0">
              <a:solidFill>
                <a:srgbClr val="000066"/>
              </a:solidFill>
              <a:cs typeface="+mn-cs"/>
            </a:endParaRP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图片 8">
            <a:extLst>
              <a:ext uri="{FF2B5EF4-FFF2-40B4-BE49-F238E27FC236}">
                <a16:creationId xmlns:a16="http://schemas.microsoft.com/office/drawing/2014/main" id="{11788A36-9BCD-49FE-BC33-36F098D42625}"/>
              </a:ext>
            </a:extLst>
          </p:cNvPr>
          <p:cNvPicPr>
            <a:picLocks noChangeAspect="1"/>
          </p:cNvPicPr>
          <p:nvPr/>
        </p:nvPicPr>
        <p:blipFill>
          <a:blip r:embed="rId3"/>
          <a:stretch>
            <a:fillRect/>
          </a:stretch>
        </p:blipFill>
        <p:spPr>
          <a:xfrm>
            <a:off x="903976" y="3310813"/>
            <a:ext cx="3311723" cy="3040722"/>
          </a:xfrm>
          <a:prstGeom prst="rect">
            <a:avLst/>
          </a:prstGeom>
        </p:spPr>
      </p:pic>
      <p:pic>
        <p:nvPicPr>
          <p:cNvPr id="10" name="Picture 2">
            <a:extLst>
              <a:ext uri="{FF2B5EF4-FFF2-40B4-BE49-F238E27FC236}">
                <a16:creationId xmlns:a16="http://schemas.microsoft.com/office/drawing/2014/main" id="{531C2790-B8D9-4D27-83FD-EB9F6DFEBB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3093777"/>
            <a:ext cx="2978150" cy="3516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2050" name="Picture 2">
            <a:extLst>
              <a:ext uri="{FF2B5EF4-FFF2-40B4-BE49-F238E27FC236}">
                <a16:creationId xmlns:a16="http://schemas.microsoft.com/office/drawing/2014/main" id="{8376E446-B30C-4DE8-9042-E9FC232488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764704"/>
            <a:ext cx="7128792" cy="568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优点：高去中心化、能够抵抗女巫攻击。</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缺点：去中心化程度较低，初始代币分配问题，安全问题（无利害关系攻击、打磨攻击、长程攻击等），区块链分叉问题。</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580</TotalTime>
  <Words>3994</Words>
  <Application>Microsoft Office PowerPoint</Application>
  <PresentationFormat>全屏显示(4:3)</PresentationFormat>
  <Paragraphs>358</Paragraphs>
  <Slides>27</Slides>
  <Notes>26</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黑体</vt:lpstr>
      <vt:lpstr>楷体</vt:lpstr>
      <vt:lpstr>宋体</vt:lpstr>
      <vt:lpstr>Algerian</vt:lpstr>
      <vt:lpstr>Arial</vt:lpstr>
      <vt:lpstr>Arial Narrow</vt:lpstr>
      <vt:lpstr>Haettenschweiler</vt:lpstr>
      <vt:lpstr>Tahoma</vt:lpstr>
      <vt:lpstr>Times New Roman</vt:lpstr>
      <vt:lpstr>Wingdings</vt:lpstr>
      <vt:lpstr>软件所PPT模版(橙)</vt:lpstr>
      <vt:lpstr> 无线区块链系统中共识算法的研究 </vt:lpstr>
      <vt:lpstr>目录  </vt:lpstr>
      <vt:lpstr>目录  </vt:lpstr>
      <vt:lpstr>选题背景及意义</vt:lpstr>
      <vt:lpstr>目录  </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716</cp:revision>
  <cp:lastPrinted>1999-08-18T07:16:46Z</cp:lastPrinted>
  <dcterms:created xsi:type="dcterms:W3CDTF">2005-12-02T00:50:21Z</dcterms:created>
  <dcterms:modified xsi:type="dcterms:W3CDTF">2022-03-01T10:19:41Z</dcterms:modified>
</cp:coreProperties>
</file>