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9" r:id="rId4"/>
    <p:sldId id="266" r:id="rId5"/>
    <p:sldId id="288" r:id="rId6"/>
    <p:sldId id="270" r:id="rId7"/>
    <p:sldId id="289" r:id="rId8"/>
    <p:sldId id="29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45752-4DBE-4AF7-92E4-954C21CF85DE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A0072-E0BE-453D-8680-3F4AF4BFE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2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C3为发射极旁路电容，提供交流通路，使得R10</a:t>
            </a:r>
            <a:r>
              <a:rPr lang="zh-CN" altLang="en-US" dirty="0"/>
              <a:t>只有直流反馈</a:t>
            </a:r>
            <a:r>
              <a:rPr lang="en-US" altLang="zh-CN" dirty="0"/>
              <a:t>，</a:t>
            </a:r>
            <a:r>
              <a:rPr lang="en-US" altLang="zh-CN" dirty="0" err="1"/>
              <a:t>增加交流信号</a:t>
            </a:r>
            <a:r>
              <a:rPr lang="zh-CN" altLang="en-US" dirty="0"/>
              <a:t>的</a:t>
            </a:r>
            <a:r>
              <a:rPr lang="en-US" altLang="zh-CN" dirty="0" err="1"/>
              <a:t>增益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0072-E0BE-453D-8680-3F4AF4BFE0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3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只需调试实际电路，不用仿真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D199D-B690-4624-A5D3-3A1F0E4671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9632" y="1916832"/>
            <a:ext cx="3892412" cy="1485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</a:rPr>
              <a:t>电路分析与电子线路</a:t>
            </a:r>
            <a:endParaRPr lang="en-US" altLang="zh-CN" sz="3200" b="1" dirty="0">
              <a:solidFill>
                <a:srgbClr val="7030A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</a:rPr>
              <a:t>实验课</a:t>
            </a:r>
            <a:endParaRPr lang="en-US" altLang="zh-CN" sz="32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9238" y="5248015"/>
            <a:ext cx="3541675" cy="96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授课老师：胡传皓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联系方式：</a:t>
            </a:r>
            <a:r>
              <a:rPr lang="en-US" altLang="zh-CN" sz="2000" b="1" dirty="0">
                <a:solidFill>
                  <a:srgbClr val="7030A0"/>
                </a:solidFill>
              </a:rPr>
              <a:t>61661313@qq.com</a:t>
            </a:r>
          </a:p>
        </p:txBody>
      </p:sp>
    </p:spTree>
    <p:extLst>
      <p:ext uri="{BB962C8B-B14F-4D97-AF65-F5344CB8AC3E}">
        <p14:creationId xmlns:p14="http://schemas.microsoft.com/office/powerpoint/2010/main" val="136491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450009"/>
            <a:ext cx="3877985" cy="74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</a:rPr>
              <a:t>电路分析与电子线路</a:t>
            </a:r>
            <a:endParaRPr lang="en-US" altLang="zh-CN" sz="32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1484784"/>
            <a:ext cx="1271502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Lesson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2780928"/>
            <a:ext cx="4536505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实验4 ：</a:t>
            </a:r>
            <a:r>
              <a:rPr lang="zh-CN" altLang="en-US" sz="2400" dirty="0"/>
              <a:t>两级</a:t>
            </a:r>
            <a:r>
              <a:rPr lang="en-US" altLang="zh-CN" sz="2400" dirty="0" err="1"/>
              <a:t>放大电路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8808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7961"/>
            <a:ext cx="3877985" cy="74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</a:rPr>
              <a:t>电路分析与电子线路</a:t>
            </a:r>
            <a:endParaRPr lang="en-US" altLang="zh-CN" sz="32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920" y="1045692"/>
            <a:ext cx="1271502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Lesson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7" y="1918573"/>
            <a:ext cx="7733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实验1 ：</a:t>
            </a:r>
            <a:r>
              <a:rPr lang="zh-CN" altLang="en-US" sz="2400" dirty="0"/>
              <a:t>两级</a:t>
            </a:r>
            <a:r>
              <a:rPr lang="en-US" altLang="zh-CN" sz="2400" dirty="0" err="1"/>
              <a:t>放大电路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实验目的：</a:t>
            </a:r>
            <a:endParaRPr lang="en-US" altLang="zh-CN" sz="2400" b="1" dirty="0"/>
          </a:p>
          <a:p>
            <a:pPr lvl="0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）掌握多级放大电路</a:t>
            </a:r>
            <a:r>
              <a:rPr lang="zh-CN" altLang="zh-CN" sz="2400" dirty="0"/>
              <a:t>静态工作点</a:t>
            </a:r>
            <a:r>
              <a:rPr lang="zh-CN" altLang="en-US" sz="2400" dirty="0"/>
              <a:t>的设置方法；</a:t>
            </a:r>
            <a:endParaRPr lang="zh-CN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掌握放大</a:t>
            </a:r>
            <a:r>
              <a:rPr lang="zh-CN" altLang="en-US" sz="2400" dirty="0"/>
              <a:t>电路</a:t>
            </a:r>
            <a:r>
              <a:rPr lang="zh-CN" altLang="zh-CN" sz="2400" dirty="0"/>
              <a:t>频率特性测试方法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）掌握</a:t>
            </a:r>
            <a:r>
              <a:rPr lang="zh-CN" altLang="zh-CN" sz="2400" dirty="0"/>
              <a:t>放大</a:t>
            </a:r>
            <a:r>
              <a:rPr lang="zh-CN" altLang="en-US" sz="2400" dirty="0"/>
              <a:t>电路</a:t>
            </a:r>
            <a:r>
              <a:rPr lang="zh-CN" altLang="zh-CN" sz="2400" dirty="0"/>
              <a:t>的失真</a:t>
            </a:r>
            <a:r>
              <a:rPr lang="zh-CN" altLang="en-US" sz="2400" dirty="0"/>
              <a:t>原因</a:t>
            </a:r>
            <a:r>
              <a:rPr lang="zh-CN" altLang="zh-CN" sz="2400" dirty="0"/>
              <a:t>及消除方法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pPr lvl="0"/>
            <a:r>
              <a:rPr lang="zh-CN" altLang="zh-CN" sz="2400" b="1" dirty="0"/>
              <a:t>实验仪器及器材</a:t>
            </a:r>
            <a:endParaRPr lang="zh-CN" altLang="zh-CN" sz="2400" dirty="0"/>
          </a:p>
          <a:p>
            <a:r>
              <a:rPr lang="zh-CN" altLang="zh-CN" sz="2400" dirty="0"/>
              <a:t>计算机、</a:t>
            </a:r>
            <a:r>
              <a:rPr lang="en-US" altLang="zh-CN" sz="2400" dirty="0"/>
              <a:t>Multisim</a:t>
            </a:r>
            <a:r>
              <a:rPr lang="zh-CN" altLang="zh-CN" sz="2400" dirty="0"/>
              <a:t>软件</a:t>
            </a:r>
          </a:p>
        </p:txBody>
      </p:sp>
    </p:spTree>
    <p:extLst>
      <p:ext uri="{BB962C8B-B14F-4D97-AF65-F5344CB8AC3E}">
        <p14:creationId xmlns:p14="http://schemas.microsoft.com/office/powerpoint/2010/main" val="36975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3438"/>
            <a:ext cx="7992888" cy="566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1005" y="188640"/>
            <a:ext cx="706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实验步骤：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            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）基于</a:t>
            </a:r>
            <a:r>
              <a:rPr lang="en-US" altLang="zh-CN" sz="2400" dirty="0" err="1">
                <a:solidFill>
                  <a:srgbClr val="FF0000"/>
                </a:solidFill>
              </a:rPr>
              <a:t>Multisim</a:t>
            </a:r>
            <a:r>
              <a:rPr lang="zh-CN" altLang="en-US" sz="2400" dirty="0">
                <a:solidFill>
                  <a:srgbClr val="FF0000"/>
                </a:solidFill>
              </a:rPr>
              <a:t>软件的共射放大电路仿真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7205" y="46365"/>
            <a:ext cx="311495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实验4：</a:t>
            </a:r>
            <a:r>
              <a:rPr lang="zh-CN" altLang="en-US" sz="2400" dirty="0"/>
              <a:t>多级</a:t>
            </a:r>
            <a:r>
              <a:rPr lang="en-US" altLang="zh-CN" sz="2400" dirty="0" err="1"/>
              <a:t>放大电路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66124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问题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两级分别为什么放大电路，其静态工作点分别怎么设定？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8310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3438"/>
            <a:ext cx="7992888" cy="566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8997" y="188640"/>
            <a:ext cx="706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实验步骤：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            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）基于</a:t>
            </a:r>
            <a:r>
              <a:rPr lang="en-US" altLang="zh-CN" sz="2400" dirty="0" err="1">
                <a:solidFill>
                  <a:srgbClr val="FF0000"/>
                </a:solidFill>
              </a:rPr>
              <a:t>Multisim</a:t>
            </a:r>
            <a:r>
              <a:rPr lang="zh-CN" altLang="en-US" sz="2400" dirty="0">
                <a:solidFill>
                  <a:srgbClr val="FF0000"/>
                </a:solidFill>
              </a:rPr>
              <a:t>软件的共射放大电路仿真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7205" y="46365"/>
            <a:ext cx="311495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实验4：</a:t>
            </a:r>
            <a:r>
              <a:rPr lang="zh-CN" altLang="en-US" sz="2400" dirty="0"/>
              <a:t>多级</a:t>
            </a:r>
            <a:r>
              <a:rPr lang="en-US" altLang="zh-CN" sz="2400" dirty="0" err="1"/>
              <a:t>放大电路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66124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问题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第二级放大电路中电容</a:t>
            </a:r>
            <a:r>
              <a:rPr lang="en-US" altLang="zh-CN" sz="2400" dirty="0"/>
              <a:t>C3</a:t>
            </a:r>
            <a:r>
              <a:rPr lang="zh-CN" altLang="en-US" sz="2400" dirty="0"/>
              <a:t>有什么作用？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594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912369" cy="587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438" y="644495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）实验箱连接图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6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438" y="262389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）实验测量要求：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1114866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</a:rPr>
              <a:t>静态工作点设置：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要求第二级在输出波形不失真的前提下幅值尽量大，第一级为增加信噪比，静态工作点尽可能低。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输入信号设置：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在输入端加上</a:t>
            </a:r>
            <a:r>
              <a:rPr lang="en-US" altLang="zh-CN" sz="2400" dirty="0"/>
              <a:t>1kHz</a:t>
            </a:r>
            <a:r>
              <a:rPr lang="zh-CN" altLang="zh-CN" sz="2400" dirty="0"/>
              <a:t>幅度为</a:t>
            </a:r>
            <a:r>
              <a:rPr lang="en-US" altLang="zh-CN" sz="2400" dirty="0"/>
              <a:t>1mV</a:t>
            </a:r>
            <a:r>
              <a:rPr lang="zh-CN" altLang="zh-CN" sz="2400" dirty="0"/>
              <a:t>的交流信号</a:t>
            </a:r>
            <a:r>
              <a:rPr lang="en-US" altLang="zh-CN" sz="2400" dirty="0"/>
              <a:t>(</a:t>
            </a:r>
            <a:r>
              <a:rPr lang="zh-CN" altLang="zh-CN" sz="2400" dirty="0"/>
              <a:t>一般采用实验箱上加衰减的办法，即信号源用一个较大的信号，例如</a:t>
            </a:r>
            <a:r>
              <a:rPr lang="en-US" altLang="zh-CN" sz="2400" dirty="0"/>
              <a:t>100mV</a:t>
            </a:r>
            <a:r>
              <a:rPr lang="zh-CN" altLang="zh-CN" sz="2400" dirty="0"/>
              <a:t>，在实验板上经</a:t>
            </a:r>
            <a:r>
              <a:rPr lang="en-US" altLang="zh-CN" sz="2400" dirty="0"/>
              <a:t>100:1</a:t>
            </a:r>
            <a:r>
              <a:rPr lang="zh-CN" altLang="zh-CN" sz="2400" dirty="0"/>
              <a:t>衰减电阻降为</a:t>
            </a:r>
            <a:r>
              <a:rPr lang="en-US" altLang="zh-CN" sz="2400" dirty="0"/>
              <a:t>1mV)</a:t>
            </a:r>
            <a:r>
              <a:rPr lang="zh-CN" altLang="zh-CN" sz="2400" dirty="0"/>
              <a:t>调整工作点使输出信号不失真。</a:t>
            </a:r>
          </a:p>
        </p:txBody>
      </p:sp>
    </p:spTree>
    <p:extLst>
      <p:ext uri="{BB962C8B-B14F-4D97-AF65-F5344CB8AC3E}">
        <p14:creationId xmlns:p14="http://schemas.microsoft.com/office/powerpoint/2010/main" val="328819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87684"/>
              </p:ext>
            </p:extLst>
          </p:nvPr>
        </p:nvGraphicFramePr>
        <p:xfrm>
          <a:off x="72007" y="2132855"/>
          <a:ext cx="8964489" cy="374441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33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3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3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3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4917">
                <a:tc rowSpan="2"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</a:rPr>
                        <a:t>静态工作点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输入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输出电压（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mV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电压放大倍数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</a:rPr>
                        <a:t>第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</a:rPr>
                        <a:t>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第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667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</a:rPr>
                        <a:t>第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</a:rPr>
                        <a:t>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</a:rPr>
                        <a:t>第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</a:rPr>
                        <a:t>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整体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2000" kern="100" baseline="-25000">
                          <a:effectLst/>
                          <a:latin typeface="宋体"/>
                          <a:ea typeface="宋体"/>
                        </a:rPr>
                        <a:t>c1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2000" kern="100" baseline="-25000">
                          <a:effectLst/>
                          <a:latin typeface="宋体"/>
                          <a:ea typeface="宋体"/>
                        </a:rPr>
                        <a:t>b1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2000" kern="100" baseline="-25000" dirty="0">
                          <a:effectLst/>
                          <a:latin typeface="宋体"/>
                          <a:ea typeface="宋体"/>
                        </a:rPr>
                        <a:t>e1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2000" kern="100" baseline="-25000" dirty="0">
                          <a:effectLst/>
                          <a:latin typeface="宋体"/>
                          <a:ea typeface="宋体"/>
                        </a:rPr>
                        <a:t>c2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2000" kern="100" baseline="-25000">
                          <a:effectLst/>
                          <a:latin typeface="宋体"/>
                          <a:ea typeface="宋体"/>
                        </a:rPr>
                        <a:t>b2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2000" kern="100" baseline="-25000">
                          <a:effectLst/>
                          <a:latin typeface="宋体"/>
                          <a:ea typeface="宋体"/>
                        </a:rPr>
                        <a:t>e2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2000" kern="100" baseline="-25000">
                          <a:effectLst/>
                          <a:latin typeface="宋体"/>
                          <a:ea typeface="宋体"/>
                        </a:rPr>
                        <a:t>i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2000" kern="100" baseline="-25000">
                          <a:effectLst/>
                          <a:latin typeface="宋体"/>
                          <a:ea typeface="宋体"/>
                        </a:rPr>
                        <a:t>o1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A</a:t>
                      </a:r>
                      <a:r>
                        <a:rPr lang="en-US" sz="2000" kern="100" baseline="-25000">
                          <a:effectLst/>
                          <a:latin typeface="宋体"/>
                          <a:ea typeface="宋体"/>
                        </a:rPr>
                        <a:t>o2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A</a:t>
                      </a:r>
                      <a:r>
                        <a:rPr lang="en-US" sz="2000" kern="100" baseline="-25000">
                          <a:effectLst/>
                          <a:latin typeface="宋体"/>
                          <a:ea typeface="宋体"/>
                        </a:rPr>
                        <a:t>v1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A</a:t>
                      </a:r>
                      <a:r>
                        <a:rPr lang="en-US" sz="2000" kern="100" baseline="-25000">
                          <a:effectLst/>
                          <a:latin typeface="宋体"/>
                          <a:ea typeface="宋体"/>
                        </a:rPr>
                        <a:t>v2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A</a:t>
                      </a:r>
                      <a:r>
                        <a:rPr lang="en-US" sz="2000" kern="100" baseline="-25000">
                          <a:effectLst/>
                          <a:latin typeface="宋体"/>
                          <a:ea typeface="宋体"/>
                        </a:rPr>
                        <a:t>v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9833"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空载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9833"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负载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438" y="46365"/>
            <a:ext cx="3725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）实验数据测量与分析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7" y="732760"/>
            <a:ext cx="7733765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分别在空载</a:t>
            </a:r>
            <a:r>
              <a:rPr lang="en-US" altLang="zh-CN" sz="2400" dirty="0"/>
              <a:t>（不连接R11</a:t>
            </a:r>
            <a:r>
              <a:rPr lang="zh-CN" altLang="en-US" sz="2400" dirty="0"/>
              <a:t>）与负载（连接</a:t>
            </a:r>
            <a:r>
              <a:rPr lang="en-US" altLang="zh-CN" sz="2400" dirty="0"/>
              <a:t>R11</a:t>
            </a:r>
            <a:r>
              <a:rPr lang="zh-CN" altLang="en-US" sz="2400" dirty="0"/>
              <a:t>）的条件下完成下列数据的仿真测量。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8142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360</Words>
  <Application>Microsoft Office PowerPoint</Application>
  <PresentationFormat>全屏显示(4:3)</PresentationFormat>
  <Paragraphs>87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</dc:creator>
  <cp:lastModifiedBy>Hu Chuanhao</cp:lastModifiedBy>
  <cp:revision>54</cp:revision>
  <dcterms:created xsi:type="dcterms:W3CDTF">2017-11-24T05:19:41Z</dcterms:created>
  <dcterms:modified xsi:type="dcterms:W3CDTF">2024-05-13T11:21:02Z</dcterms:modified>
</cp:coreProperties>
</file>