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7" r:id="rId3"/>
    <p:sldId id="269" r:id="rId4"/>
    <p:sldId id="266" r:id="rId5"/>
    <p:sldId id="270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45752-4DBE-4AF7-92E4-954C21CF85DE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A0072-E0BE-453D-8680-3F4AF4BFE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822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只需调试实际电路，不用仿真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9D199D-B690-4624-A5D3-3A1F0E46719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52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只需调试实际电路，不用仿真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9D199D-B690-4624-A5D3-3A1F0E46719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52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只需调试实际电路，不用仿真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9D199D-B690-4624-A5D3-3A1F0E46719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52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只需调试实际电路，不用仿真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9D199D-B690-4624-A5D3-3A1F0E46719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52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只需调试实际电路，不用仿真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9D199D-B690-4624-A5D3-3A1F0E46719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52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package" Target="../embeddings/Microsoft_Word_Document3.docx"/><Relationship Id="rId4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package" Target="../embeddings/Microsoft_Word_Document1.docx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59632" y="1916832"/>
            <a:ext cx="4111190" cy="1485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7030A0"/>
                </a:solidFill>
              </a:rPr>
              <a:t>电路分析与电子线路</a:t>
            </a:r>
            <a:endParaRPr lang="en-US" altLang="zh-CN" sz="3200" b="1" dirty="0">
              <a:solidFill>
                <a:srgbClr val="7030A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b="1" dirty="0">
                <a:solidFill>
                  <a:srgbClr val="7030A0"/>
                </a:solidFill>
              </a:rPr>
              <a:t>实验课</a:t>
            </a:r>
            <a:endParaRPr lang="en-US" altLang="zh-CN" sz="3200" b="1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89238" y="5248015"/>
            <a:ext cx="3541675" cy="962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7030A0"/>
                </a:solidFill>
              </a:rPr>
              <a:t>授课老师：胡传皓</a:t>
            </a:r>
            <a:endParaRPr lang="en-US" altLang="zh-CN" sz="2000" b="1" dirty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7030A0"/>
                </a:solidFill>
              </a:rPr>
              <a:t>联系方式：</a:t>
            </a:r>
            <a:r>
              <a:rPr lang="en-US" altLang="zh-CN" sz="2000" b="1" dirty="0">
                <a:solidFill>
                  <a:srgbClr val="7030A0"/>
                </a:solidFill>
              </a:rPr>
              <a:t>61661313@qq.com</a:t>
            </a:r>
          </a:p>
        </p:txBody>
      </p:sp>
    </p:spTree>
    <p:extLst>
      <p:ext uri="{BB962C8B-B14F-4D97-AF65-F5344CB8AC3E}">
        <p14:creationId xmlns:p14="http://schemas.microsoft.com/office/powerpoint/2010/main" val="1364916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816" y="260648"/>
            <a:ext cx="7069387" cy="1137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实验步骤：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zh-CN" altLang="en-US" sz="2400" dirty="0">
                <a:solidFill>
                  <a:srgbClr val="FF0000"/>
                </a:solidFill>
              </a:rPr>
              <a:t>）基于</a:t>
            </a:r>
            <a:r>
              <a:rPr lang="en-US" altLang="zh-CN" sz="2400" dirty="0" err="1">
                <a:solidFill>
                  <a:srgbClr val="FF0000"/>
                </a:solidFill>
              </a:rPr>
              <a:t>Multisim</a:t>
            </a:r>
            <a:r>
              <a:rPr lang="zh-CN" altLang="en-US" sz="2400" dirty="0">
                <a:solidFill>
                  <a:srgbClr val="FF0000"/>
                </a:solidFill>
              </a:rPr>
              <a:t>软件的同向比例放大电路仿真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97205" y="46365"/>
            <a:ext cx="34339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实验3：</a:t>
            </a:r>
            <a:r>
              <a:rPr lang="zh-CN" altLang="en-US" sz="2400" b="1" dirty="0"/>
              <a:t>同向比例放大器</a:t>
            </a:r>
            <a:endParaRPr lang="en-US" altLang="zh-CN" sz="24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3" y="2132856"/>
            <a:ext cx="9133507" cy="3413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3801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438" y="644495"/>
            <a:ext cx="2802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2</a:t>
            </a:r>
            <a:r>
              <a:rPr lang="zh-CN" altLang="en-US" sz="2400" dirty="0">
                <a:solidFill>
                  <a:srgbClr val="FF0000"/>
                </a:solidFill>
              </a:rPr>
              <a:t>）实验箱连接图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7205" y="46365"/>
            <a:ext cx="34339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实验3：</a:t>
            </a:r>
            <a:r>
              <a:rPr lang="zh-CN" altLang="en-US" sz="2400" b="1" dirty="0"/>
              <a:t>同向比例放大器</a:t>
            </a:r>
            <a:endParaRPr lang="en-US" altLang="zh-CN" sz="24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1" y="1916832"/>
            <a:ext cx="9009323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1362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897205" y="46365"/>
            <a:ext cx="34339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实验3：</a:t>
            </a:r>
            <a:r>
              <a:rPr lang="zh-CN" altLang="en-US" sz="2400" b="1" dirty="0"/>
              <a:t>同向比例放大器</a:t>
            </a:r>
            <a:endParaRPr lang="en-US" altLang="zh-CN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1438" y="980728"/>
            <a:ext cx="2802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3</a:t>
            </a:r>
            <a:r>
              <a:rPr lang="zh-CN" altLang="en-US" sz="2400" dirty="0">
                <a:solidFill>
                  <a:srgbClr val="FF0000"/>
                </a:solidFill>
              </a:rPr>
              <a:t>）实验数据测试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5055194"/>
              </p:ext>
            </p:extLst>
          </p:nvPr>
        </p:nvGraphicFramePr>
        <p:xfrm>
          <a:off x="-36511" y="1844824"/>
          <a:ext cx="9181184" cy="172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name="文档" r:id="rId3" imgW="5422978" imgH="1020485" progId="Word.Document.12">
                  <p:embed/>
                </p:oleObj>
              </mc:Choice>
              <mc:Fallback>
                <p:oleObj name="文档" r:id="rId3" imgW="5422978" imgH="102048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36511" y="1844824"/>
                        <a:ext cx="9181184" cy="17281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873153"/>
              </p:ext>
            </p:extLst>
          </p:nvPr>
        </p:nvGraphicFramePr>
        <p:xfrm>
          <a:off x="139072" y="4077072"/>
          <a:ext cx="8969432" cy="2688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name="文档" r:id="rId5" imgW="5422978" imgH="1625936" progId="Word.Document.12">
                  <p:embed/>
                </p:oleObj>
              </mc:Choice>
              <mc:Fallback>
                <p:oleObj name="文档" r:id="rId5" imgW="5422978" imgH="16259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9072" y="4077072"/>
                        <a:ext cx="8969432" cy="26887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0668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816" y="260648"/>
            <a:ext cx="7069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实验步骤：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zh-CN" altLang="en-US" sz="2400" dirty="0">
                <a:solidFill>
                  <a:srgbClr val="FF0000"/>
                </a:solidFill>
              </a:rPr>
              <a:t>）基于</a:t>
            </a:r>
            <a:r>
              <a:rPr lang="en-US" altLang="zh-CN" sz="2400" dirty="0" err="1">
                <a:solidFill>
                  <a:srgbClr val="FF0000"/>
                </a:solidFill>
              </a:rPr>
              <a:t>Multisim</a:t>
            </a:r>
            <a:r>
              <a:rPr lang="zh-CN" altLang="en-US" sz="2400" dirty="0">
                <a:solidFill>
                  <a:srgbClr val="FF0000"/>
                </a:solidFill>
              </a:rPr>
              <a:t>软件的共射放大电路仿真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97205" y="46365"/>
            <a:ext cx="37433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实验4：</a:t>
            </a:r>
            <a:r>
              <a:rPr lang="zh-CN" altLang="en-US" sz="2400" b="1" dirty="0"/>
              <a:t>反向求和放大电路</a:t>
            </a:r>
            <a:endParaRPr lang="en-US" altLang="zh-CN" sz="2400" b="1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844824"/>
            <a:ext cx="9143999" cy="3406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3370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438" y="644495"/>
            <a:ext cx="2802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2</a:t>
            </a:r>
            <a:r>
              <a:rPr lang="zh-CN" altLang="en-US" sz="2400" dirty="0">
                <a:solidFill>
                  <a:srgbClr val="FF0000"/>
                </a:solidFill>
              </a:rPr>
              <a:t>）实验箱连接图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7205" y="46365"/>
            <a:ext cx="3743332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实验4：</a:t>
            </a:r>
            <a:r>
              <a:rPr lang="zh-CN" altLang="en-US" sz="2400" b="1" dirty="0"/>
              <a:t>反向求和放大电路</a:t>
            </a:r>
            <a:endParaRPr lang="en-US" altLang="zh-CN" sz="2400" b="1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49549"/>
            <a:ext cx="8774004" cy="4127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6350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897205" y="46365"/>
            <a:ext cx="3743332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实验4：</a:t>
            </a:r>
            <a:r>
              <a:rPr lang="zh-CN" altLang="en-US" sz="2400" b="1" dirty="0"/>
              <a:t>反向求和放大电路</a:t>
            </a:r>
            <a:endParaRPr lang="en-US" altLang="zh-CN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1438" y="980728"/>
            <a:ext cx="2802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3</a:t>
            </a:r>
            <a:r>
              <a:rPr lang="zh-CN" altLang="en-US" sz="2400" dirty="0">
                <a:solidFill>
                  <a:srgbClr val="FF0000"/>
                </a:solidFill>
              </a:rPr>
              <a:t>）实验数据测试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38284" y="2420888"/>
          <a:ext cx="9411279" cy="14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文档" r:id="rId3" imgW="5423338" imgH="816388" progId="Word.Document.12">
                  <p:embed/>
                </p:oleObj>
              </mc:Choice>
              <mc:Fallback>
                <p:oleObj name="文档" r:id="rId3" imgW="5423338" imgH="816388" progId="Word.Document.12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284" y="2420888"/>
                        <a:ext cx="9411279" cy="141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2537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816" y="260648"/>
            <a:ext cx="7069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实验步骤：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zh-CN" altLang="en-US" sz="2400" dirty="0">
                <a:solidFill>
                  <a:srgbClr val="FF0000"/>
                </a:solidFill>
              </a:rPr>
              <a:t>）基于</a:t>
            </a:r>
            <a:r>
              <a:rPr lang="en-US" altLang="zh-CN" sz="2400" dirty="0" err="1">
                <a:solidFill>
                  <a:srgbClr val="FF0000"/>
                </a:solidFill>
              </a:rPr>
              <a:t>Multisim</a:t>
            </a:r>
            <a:r>
              <a:rPr lang="zh-CN" altLang="en-US" sz="2400" dirty="0">
                <a:solidFill>
                  <a:srgbClr val="FF0000"/>
                </a:solidFill>
              </a:rPr>
              <a:t>软件的共射放大电路仿真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99792" y="46365"/>
            <a:ext cx="43620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实验5：</a:t>
            </a:r>
            <a:r>
              <a:rPr lang="zh-CN" altLang="en-US" sz="2400" b="1" dirty="0"/>
              <a:t>双端输入求和放大电路</a:t>
            </a:r>
            <a:endParaRPr lang="en-US" altLang="zh-CN" sz="2400" b="1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708770"/>
            <a:ext cx="9084742" cy="4096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0020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438" y="644495"/>
            <a:ext cx="2802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2</a:t>
            </a:r>
            <a:r>
              <a:rPr lang="zh-CN" altLang="en-US" sz="2400" dirty="0">
                <a:solidFill>
                  <a:srgbClr val="FF0000"/>
                </a:solidFill>
              </a:rPr>
              <a:t>）实验箱连接图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7205" y="46365"/>
            <a:ext cx="4362092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实验5：</a:t>
            </a:r>
            <a:r>
              <a:rPr lang="zh-CN" altLang="en-US" sz="2400" b="1" dirty="0"/>
              <a:t>双端输入求和放大电路</a:t>
            </a:r>
            <a:endParaRPr lang="en-US" altLang="zh-CN" sz="2400" b="1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48210"/>
            <a:ext cx="8907718" cy="4185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9301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699792" y="46365"/>
            <a:ext cx="4362092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实验5：</a:t>
            </a:r>
            <a:r>
              <a:rPr lang="zh-CN" altLang="en-US" sz="2400" b="1" dirty="0"/>
              <a:t>双端输入求和放大电路</a:t>
            </a:r>
            <a:endParaRPr lang="en-US" altLang="zh-CN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1438" y="980728"/>
            <a:ext cx="2802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3</a:t>
            </a:r>
            <a:r>
              <a:rPr lang="zh-CN" altLang="en-US" sz="2400" dirty="0">
                <a:solidFill>
                  <a:srgbClr val="FF0000"/>
                </a:solidFill>
              </a:rPr>
              <a:t>）实验数据测试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-900608" y="2276872"/>
          <a:ext cx="10846950" cy="1632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文档" r:id="rId3" imgW="5422978" imgH="816388" progId="Word.Document.12">
                  <p:embed/>
                </p:oleObj>
              </mc:Choice>
              <mc:Fallback>
                <p:oleObj name="文档" r:id="rId3" imgW="5422978" imgH="816388" progId="Word.Document.12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900608" y="2276872"/>
                        <a:ext cx="10846950" cy="16321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2974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1600" y="450009"/>
            <a:ext cx="4698722" cy="746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电路分析与电子线路实验</a:t>
            </a:r>
            <a:endParaRPr lang="en-US" altLang="zh-CN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830281" y="2490242"/>
            <a:ext cx="2577950" cy="583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Lesson 5 </a:t>
            </a:r>
            <a:r>
              <a:rPr lang="zh-CN" altLang="en-US" sz="2400" b="1" dirty="0"/>
              <a:t>运算电路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888080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1600" y="17961"/>
            <a:ext cx="4698722" cy="746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电路分析与电子线路实验</a:t>
            </a:r>
            <a:endParaRPr lang="en-US" altLang="zh-CN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851920" y="836712"/>
            <a:ext cx="1271502" cy="589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Lesson 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5117" y="1207728"/>
            <a:ext cx="773376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实验1 ：</a:t>
            </a:r>
            <a:r>
              <a:rPr lang="zh-CN" altLang="en-US" sz="2400" dirty="0"/>
              <a:t>电压跟随器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实验2 ：</a:t>
            </a:r>
            <a:r>
              <a:rPr lang="zh-CN" altLang="en-US" sz="2400" dirty="0"/>
              <a:t>反相比例放大器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实验3 ：</a:t>
            </a:r>
            <a:r>
              <a:rPr lang="zh-CN" altLang="zh-CN" sz="2400" dirty="0"/>
              <a:t>同相比例放大器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实验4：</a:t>
            </a:r>
            <a:r>
              <a:rPr lang="zh-CN" altLang="en-US" sz="2400" dirty="0"/>
              <a:t>反向求和放大电路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实验5：</a:t>
            </a:r>
            <a:r>
              <a:rPr lang="zh-CN" altLang="en-US" sz="2400" dirty="0"/>
              <a:t>双端求和放大电路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实验目的：</a:t>
            </a:r>
            <a:endParaRPr lang="en-US" altLang="zh-CN" sz="2400" b="1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）掌握用集成运算放大器组成比例、求和电路的特点及性能；</a:t>
            </a:r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）掌握比例求和运算电路的测试和分析方法。</a:t>
            </a:r>
          </a:p>
          <a:p>
            <a:endParaRPr lang="en-US" altLang="zh-CN" sz="2400" dirty="0"/>
          </a:p>
          <a:p>
            <a:pPr lvl="0"/>
            <a:r>
              <a:rPr lang="zh-CN" altLang="zh-CN" sz="2400" b="1" dirty="0"/>
              <a:t>实验仪器及器材</a:t>
            </a:r>
            <a:endParaRPr lang="zh-CN" altLang="zh-CN" sz="2400" dirty="0"/>
          </a:p>
          <a:p>
            <a:r>
              <a:rPr lang="zh-CN" altLang="zh-CN" sz="2400" dirty="0"/>
              <a:t>计算机、</a:t>
            </a:r>
            <a:r>
              <a:rPr lang="en-US" altLang="zh-CN" sz="2400" dirty="0" err="1"/>
              <a:t>Multisim</a:t>
            </a:r>
            <a:r>
              <a:rPr lang="zh-CN" altLang="zh-CN" sz="2400" dirty="0"/>
              <a:t>软件、示波器、教学实验箱</a:t>
            </a:r>
            <a:r>
              <a:rPr lang="en-US" altLang="zh-CN" sz="2400" dirty="0"/>
              <a:t>·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69756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816" y="260648"/>
            <a:ext cx="7069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实验步骤：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zh-CN" altLang="en-US" sz="2400" dirty="0">
                <a:solidFill>
                  <a:srgbClr val="FF0000"/>
                </a:solidFill>
              </a:rPr>
              <a:t>）基于</a:t>
            </a:r>
            <a:r>
              <a:rPr lang="en-US" altLang="zh-CN" sz="2400" dirty="0" err="1">
                <a:solidFill>
                  <a:srgbClr val="FF0000"/>
                </a:solidFill>
              </a:rPr>
              <a:t>Multisim</a:t>
            </a:r>
            <a:r>
              <a:rPr lang="zh-CN" altLang="en-US" sz="2400" dirty="0">
                <a:solidFill>
                  <a:srgbClr val="FF0000"/>
                </a:solidFill>
              </a:rPr>
              <a:t>软件的共射放大电路仿真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97205" y="46365"/>
            <a:ext cx="2807179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实验1：</a:t>
            </a:r>
            <a:r>
              <a:rPr lang="zh-CN" altLang="en-US" sz="2400" b="1" dirty="0"/>
              <a:t>电压跟随器</a:t>
            </a:r>
            <a:endParaRPr lang="en-US" altLang="zh-CN" sz="2400" b="1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238784"/>
            <a:ext cx="9036496" cy="3350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3101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438" y="644495"/>
            <a:ext cx="2802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2</a:t>
            </a:r>
            <a:r>
              <a:rPr lang="zh-CN" altLang="en-US" sz="2400" dirty="0">
                <a:solidFill>
                  <a:srgbClr val="FF0000"/>
                </a:solidFill>
              </a:rPr>
              <a:t>）实验箱连接图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8663688" cy="4846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2897205" y="46365"/>
            <a:ext cx="2807179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实验1：</a:t>
            </a:r>
            <a:r>
              <a:rPr lang="zh-CN" altLang="en-US" sz="2400" b="1" dirty="0"/>
              <a:t>电压跟随器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220264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362337"/>
              </p:ext>
            </p:extLst>
          </p:nvPr>
        </p:nvGraphicFramePr>
        <p:xfrm>
          <a:off x="1475652" y="2132856"/>
          <a:ext cx="6696748" cy="2088234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047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0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01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01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01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01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96078">
                <a:tc gridSpan="2">
                  <a:txBody>
                    <a:bodyPr/>
                    <a:lstStyle/>
                    <a:p>
                      <a:pPr marR="66675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V</a:t>
                      </a:r>
                      <a:r>
                        <a:rPr lang="en-US" sz="1200" kern="100" baseline="-25000" dirty="0">
                          <a:effectLst/>
                          <a:latin typeface="宋体"/>
                          <a:ea typeface="宋体"/>
                        </a:rPr>
                        <a:t>i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（</a:t>
                      </a:r>
                      <a:r>
                        <a:rPr lang="en-US" sz="1200" kern="100" dirty="0">
                          <a:effectLst/>
                          <a:latin typeface="Times New Roman"/>
                          <a:ea typeface="宋体"/>
                        </a:rPr>
                        <a:t>V</a:t>
                      </a:r>
                      <a:r>
                        <a:rPr lang="zh-CN" sz="1200" kern="100" dirty="0">
                          <a:effectLst/>
                          <a:latin typeface="Times New Roman"/>
                          <a:ea typeface="宋体"/>
                        </a:rPr>
                        <a:t>）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-2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-0.5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0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0.5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1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078">
                <a:tc rowSpan="2">
                  <a:txBody>
                    <a:bodyPr/>
                    <a:lstStyle/>
                    <a:p>
                      <a:pPr marR="66675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V</a:t>
                      </a:r>
                      <a:r>
                        <a:rPr lang="en-US" sz="1200" kern="100" baseline="-25000">
                          <a:effectLst/>
                          <a:latin typeface="宋体"/>
                          <a:ea typeface="宋体"/>
                        </a:rPr>
                        <a:t>0</a:t>
                      </a: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（</a:t>
                      </a:r>
                      <a:r>
                        <a:rPr lang="en-US" sz="1200" kern="100">
                          <a:effectLst/>
                          <a:latin typeface="Times New Roman"/>
                          <a:ea typeface="宋体"/>
                        </a:rPr>
                        <a:t>V</a:t>
                      </a: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）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R</a:t>
                      </a:r>
                      <a:r>
                        <a:rPr lang="en-US" sz="1200" kern="100" baseline="-25000">
                          <a:effectLst/>
                          <a:latin typeface="宋体"/>
                          <a:ea typeface="宋体"/>
                        </a:rPr>
                        <a:t>L</a:t>
                      </a: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=</a:t>
                      </a:r>
                      <a:r>
                        <a:rPr lang="zh-CN" sz="1200" kern="100">
                          <a:effectLst/>
                          <a:latin typeface="Times New Roman"/>
                          <a:ea typeface="宋体"/>
                        </a:rPr>
                        <a:t>∞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0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R</a:t>
                      </a:r>
                      <a:r>
                        <a:rPr lang="en-US" sz="1200" kern="100" baseline="-25000" dirty="0">
                          <a:effectLst/>
                          <a:latin typeface="宋体"/>
                          <a:ea typeface="宋体"/>
                        </a:rPr>
                        <a:t>L</a:t>
                      </a: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= 5K1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  <a:latin typeface="宋体"/>
                          <a:ea typeface="宋体"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宋体"/>
                          <a:ea typeface="宋体"/>
                        </a:rPr>
                        <a:t> 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2897205" y="46365"/>
            <a:ext cx="2807179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实验1：</a:t>
            </a:r>
            <a:r>
              <a:rPr lang="zh-CN" altLang="en-US" sz="2400" b="1" dirty="0"/>
              <a:t>电压跟随器</a:t>
            </a:r>
            <a:endParaRPr lang="en-US" altLang="zh-CN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1438" y="980728"/>
            <a:ext cx="2802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3</a:t>
            </a:r>
            <a:r>
              <a:rPr lang="zh-CN" altLang="en-US" sz="2400" dirty="0">
                <a:solidFill>
                  <a:srgbClr val="FF0000"/>
                </a:solidFill>
              </a:rPr>
              <a:t>）实验数据测试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689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2816" y="260648"/>
            <a:ext cx="7069387" cy="1137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实验步骤：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zh-CN" altLang="en-US" sz="2400" dirty="0">
                <a:solidFill>
                  <a:srgbClr val="FF0000"/>
                </a:solidFill>
              </a:rPr>
              <a:t>）基于</a:t>
            </a:r>
            <a:r>
              <a:rPr lang="en-US" altLang="zh-CN" sz="2400" dirty="0" err="1">
                <a:solidFill>
                  <a:srgbClr val="FF0000"/>
                </a:solidFill>
              </a:rPr>
              <a:t>Multisim</a:t>
            </a:r>
            <a:r>
              <a:rPr lang="zh-CN" altLang="en-US" sz="2400" dirty="0">
                <a:solidFill>
                  <a:srgbClr val="FF0000"/>
                </a:solidFill>
              </a:rPr>
              <a:t>软件的反向比例放大电路仿真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97205" y="46365"/>
            <a:ext cx="34339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实验2：</a:t>
            </a:r>
            <a:r>
              <a:rPr lang="zh-CN" altLang="en-US" sz="2400" b="1" dirty="0"/>
              <a:t>反向比例放大器</a:t>
            </a:r>
            <a:endParaRPr lang="en-US" altLang="zh-CN" sz="24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0" y="2204864"/>
            <a:ext cx="9071304" cy="3256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2811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438" y="644495"/>
            <a:ext cx="2802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2</a:t>
            </a:r>
            <a:r>
              <a:rPr lang="zh-CN" altLang="en-US" sz="2400" dirty="0">
                <a:solidFill>
                  <a:srgbClr val="FF0000"/>
                </a:solidFill>
              </a:rPr>
              <a:t>）实验箱连接图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7205" y="46365"/>
            <a:ext cx="343395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实验2：</a:t>
            </a:r>
            <a:r>
              <a:rPr lang="zh-CN" altLang="en-US" sz="2400" b="1" dirty="0"/>
              <a:t>反向比例放大器</a:t>
            </a:r>
            <a:endParaRPr lang="en-US" altLang="zh-CN" sz="24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16832"/>
            <a:ext cx="8478217" cy="3997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269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897205" y="46365"/>
            <a:ext cx="34339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实验2：</a:t>
            </a:r>
            <a:r>
              <a:rPr lang="zh-CN" altLang="en-US" sz="2400" b="1" dirty="0"/>
              <a:t>同向比例放大器</a:t>
            </a:r>
            <a:endParaRPr lang="en-US" altLang="zh-CN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1438" y="980728"/>
            <a:ext cx="2802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3</a:t>
            </a:r>
            <a:r>
              <a:rPr lang="zh-CN" altLang="en-US" sz="2400" dirty="0">
                <a:solidFill>
                  <a:srgbClr val="FF0000"/>
                </a:solidFill>
              </a:rPr>
              <a:t>）实验数据测试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3463741"/>
              </p:ext>
            </p:extLst>
          </p:nvPr>
        </p:nvGraphicFramePr>
        <p:xfrm>
          <a:off x="-66573" y="1772816"/>
          <a:ext cx="9210573" cy="1733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文档" r:id="rId3" imgW="5422978" imgH="1020485" progId="Word.Document.12">
                  <p:embed/>
                </p:oleObj>
              </mc:Choice>
              <mc:Fallback>
                <p:oleObj name="文档" r:id="rId3" imgW="5422978" imgH="102048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66573" y="1772816"/>
                        <a:ext cx="9210573" cy="17337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189240"/>
              </p:ext>
            </p:extLst>
          </p:nvPr>
        </p:nvGraphicFramePr>
        <p:xfrm>
          <a:off x="10383" y="4005064"/>
          <a:ext cx="9026113" cy="2705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文档" r:id="rId5" imgW="5422978" imgH="1625936" progId="Word.Document.12">
                  <p:embed/>
                </p:oleObj>
              </mc:Choice>
              <mc:Fallback>
                <p:oleObj name="文档" r:id="rId5" imgW="5422978" imgH="16259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383" y="4005064"/>
                        <a:ext cx="9026113" cy="2705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0182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4577</TotalTime>
  <Words>422</Words>
  <Application>Microsoft Office PowerPoint</Application>
  <PresentationFormat>全屏显示(4:3)</PresentationFormat>
  <Paragraphs>83</Paragraphs>
  <Slides>18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宋体</vt:lpstr>
      <vt:lpstr>Arial</vt:lpstr>
      <vt:lpstr>Calibri</vt:lpstr>
      <vt:lpstr>Times New Roman</vt:lpstr>
      <vt:lpstr>Office 主题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</dc:creator>
  <cp:lastModifiedBy>Hu Chuanhao</cp:lastModifiedBy>
  <cp:revision>81</cp:revision>
  <dcterms:created xsi:type="dcterms:W3CDTF">2017-11-24T05:19:41Z</dcterms:created>
  <dcterms:modified xsi:type="dcterms:W3CDTF">2023-05-18T11:11:21Z</dcterms:modified>
</cp:coreProperties>
</file>