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handoutMasterIdLst>
    <p:handoutMasterId r:id="rId20"/>
  </p:handoutMasterIdLst>
  <p:sldIdLst>
    <p:sldId id="690" r:id="rId4"/>
    <p:sldId id="692" r:id="rId5"/>
    <p:sldId id="691" r:id="rId6"/>
    <p:sldId id="693" r:id="rId7"/>
    <p:sldId id="671" r:id="rId8"/>
    <p:sldId id="696" r:id="rId9"/>
    <p:sldId id="697" r:id="rId10"/>
    <p:sldId id="698" r:id="rId11"/>
    <p:sldId id="699" r:id="rId12"/>
    <p:sldId id="674" r:id="rId13"/>
    <p:sldId id="675" r:id="rId14"/>
    <p:sldId id="679" r:id="rId15"/>
    <p:sldId id="676" r:id="rId16"/>
    <p:sldId id="682" r:id="rId17"/>
    <p:sldId id="677" r:id="rId18"/>
  </p:sldIdLst>
  <p:sldSz cx="9144000" cy="5143500" type="screen16x9"/>
  <p:notesSz cx="9144000" cy="514350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ADEE4"/>
    <a:srgbClr val="8C1414"/>
    <a:srgbClr val="FFFD55"/>
    <a:srgbClr val="B7DEE8"/>
    <a:srgbClr val="C5F7F8"/>
    <a:srgbClr val="F0580E"/>
    <a:srgbClr val="FF4141"/>
    <a:srgbClr val="EC8D12"/>
    <a:srgbClr val="E76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2" d="100"/>
          <a:sy n="112" d="100"/>
        </p:scale>
        <p:origin x="1886" y="86"/>
      </p:cViewPr>
      <p:guideLst>
        <p:guide orient="horz" pos="2983"/>
        <p:guide pos="22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5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3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3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228034" y="361652"/>
            <a:ext cx="1735931" cy="97646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1392362"/>
            <a:ext cx="9753600" cy="11392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685800"/>
            <a:ext cx="7349400" cy="1927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2670300"/>
            <a:ext cx="7349400" cy="11043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580500"/>
            <a:ext cx="8229600" cy="41121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1863000"/>
            <a:ext cx="7349400" cy="7641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2670300"/>
            <a:ext cx="7349400" cy="3537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475" y="263509"/>
            <a:ext cx="81750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48600" y="4819015"/>
            <a:ext cx="1104265" cy="267970"/>
          </a:xfrm>
        </p:spPr>
        <p:txBody>
          <a:bodyPr wrap="square"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6350" y="868680"/>
            <a:ext cx="91630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295400" y="4704080"/>
            <a:ext cx="3211195" cy="494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06标志与中英文校名组合规范01反白(横式)"/>
          <p:cNvPicPr>
            <a:picLocks noChangeAspect="1"/>
          </p:cNvPicPr>
          <p:nvPr userDrawn="1"/>
        </p:nvPicPr>
        <p:blipFill>
          <a:blip r:embed="rId3"/>
          <a:srcRect t="40321" b="31123"/>
          <a:stretch>
            <a:fillRect/>
          </a:stretch>
        </p:blipFill>
        <p:spPr>
          <a:xfrm>
            <a:off x="4953000" y="4752975"/>
            <a:ext cx="1979930" cy="4000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>
          <a:xfrm>
            <a:off x="7848600" y="4819015"/>
            <a:ext cx="1104265" cy="267970"/>
          </a:xfrm>
        </p:spPr>
        <p:txBody>
          <a:bodyPr wrap="square"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295400" y="4704080"/>
            <a:ext cx="3211195" cy="494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06标志与中英文校名组合规范01反白(横式)"/>
          <p:cNvPicPr>
            <a:picLocks noChangeAspect="1"/>
          </p:cNvPicPr>
          <p:nvPr userDrawn="1"/>
        </p:nvPicPr>
        <p:blipFill>
          <a:blip r:embed="rId3"/>
          <a:srcRect t="40321" b="31123"/>
          <a:stretch>
            <a:fillRect/>
          </a:stretch>
        </p:blipFill>
        <p:spPr>
          <a:xfrm>
            <a:off x="4953000" y="4752975"/>
            <a:ext cx="1979930" cy="4000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>
          <a:xfrm>
            <a:off x="7848600" y="4819015"/>
            <a:ext cx="1104265" cy="267970"/>
          </a:xfrm>
        </p:spPr>
        <p:txBody>
          <a:bodyPr wrap="square"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295400" y="4704080"/>
            <a:ext cx="3211195" cy="494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06标志与中英文校名组合规范01反白(横式)"/>
          <p:cNvPicPr>
            <a:picLocks noChangeAspect="1"/>
          </p:cNvPicPr>
          <p:nvPr userDrawn="1"/>
        </p:nvPicPr>
        <p:blipFill>
          <a:blip r:embed="rId3"/>
          <a:srcRect t="40321" b="31123"/>
          <a:stretch>
            <a:fillRect/>
          </a:stretch>
        </p:blipFill>
        <p:spPr>
          <a:xfrm>
            <a:off x="4953000" y="4752975"/>
            <a:ext cx="1979930" cy="4000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6" name="Holder 5"/>
          <p:cNvSpPr>
            <a:spLocks noGrp="1"/>
          </p:cNvSpPr>
          <p:nvPr>
            <p:ph type="dt" sz="half" idx="6"/>
          </p:nvPr>
        </p:nvSpPr>
        <p:spPr>
          <a:xfrm>
            <a:off x="7848600" y="4819015"/>
            <a:ext cx="1104265" cy="267970"/>
          </a:xfrm>
        </p:spPr>
        <p:txBody>
          <a:bodyPr wrap="square"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295400" y="4704080"/>
            <a:ext cx="3211195" cy="494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06标志与中英文校名组合规范01反白(横式)"/>
          <p:cNvPicPr>
            <a:picLocks noChangeAspect="1"/>
          </p:cNvPicPr>
          <p:nvPr userDrawn="1"/>
        </p:nvPicPr>
        <p:blipFill>
          <a:blip r:embed="rId3"/>
          <a:srcRect t="40321" b="31123"/>
          <a:stretch>
            <a:fillRect/>
          </a:stretch>
        </p:blipFill>
        <p:spPr>
          <a:xfrm>
            <a:off x="4953000" y="4752975"/>
            <a:ext cx="1979930" cy="4000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48600" y="4819015"/>
            <a:ext cx="1104265" cy="267970"/>
          </a:xfrm>
        </p:spPr>
        <p:txBody>
          <a:bodyPr wrap="square"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295400" y="4704080"/>
            <a:ext cx="3211195" cy="494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06标志与中英文校名组合规范01反白(横式)"/>
          <p:cNvPicPr>
            <a:picLocks noChangeAspect="1"/>
          </p:cNvPicPr>
          <p:nvPr userDrawn="1"/>
        </p:nvPicPr>
        <p:blipFill>
          <a:blip r:embed="rId3"/>
          <a:srcRect t="40321" b="31123"/>
          <a:stretch>
            <a:fillRect/>
          </a:stretch>
        </p:blipFill>
        <p:spPr>
          <a:xfrm>
            <a:off x="4953000" y="4752975"/>
            <a:ext cx="1979930" cy="4000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48600" y="4819015"/>
            <a:ext cx="1104265" cy="267970"/>
          </a:xfrm>
        </p:spPr>
        <p:txBody>
          <a:bodyPr wrap="square"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295400" y="4704080"/>
            <a:ext cx="3211195" cy="494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06标志与中英文校名组合规范01反白(横式)"/>
          <p:cNvPicPr>
            <a:picLocks noChangeAspect="1"/>
          </p:cNvPicPr>
          <p:nvPr userDrawn="1"/>
        </p:nvPicPr>
        <p:blipFill>
          <a:blip r:embed="rId3"/>
          <a:srcRect t="40321" b="31123"/>
          <a:stretch>
            <a:fillRect/>
          </a:stretch>
        </p:blipFill>
        <p:spPr>
          <a:xfrm>
            <a:off x="4953000" y="4752975"/>
            <a:ext cx="1979930" cy="4000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7800"/>
            <a:ext cx="8226900" cy="3569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911860" y="3594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2886300"/>
            <a:ext cx="5826600" cy="5751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3461400"/>
            <a:ext cx="5826600" cy="6507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125900"/>
            <a:ext cx="3882600" cy="35613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125900"/>
            <a:ext cx="3882600" cy="35613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071900"/>
            <a:ext cx="4006800" cy="2862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390500"/>
            <a:ext cx="4006800" cy="32967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066297"/>
            <a:ext cx="4006800" cy="2862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90500"/>
            <a:ext cx="4006800" cy="32967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166400"/>
            <a:ext cx="3924808" cy="345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166400"/>
            <a:ext cx="3920400" cy="345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6300" y="456300"/>
            <a:ext cx="8226900" cy="52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685800"/>
            <a:ext cx="783000" cy="37719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685800"/>
            <a:ext cx="6876900" cy="377190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8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304800" y="133350"/>
            <a:ext cx="3937000" cy="605790"/>
          </a:xfrm>
          <a:prstGeom prst="rect">
            <a:avLst/>
          </a:prstGeom>
          <a:noFill/>
          <a:ln w="9525">
            <a:solidFill>
              <a:srgbClr val="8C1414"/>
            </a:solidFill>
          </a:ln>
        </p:spPr>
      </p:pic>
      <p:pic>
        <p:nvPicPr>
          <p:cNvPr id="8" name="图片 7" descr="06标志与中英文校名组合规范01反白(横式)"/>
          <p:cNvPicPr>
            <a:picLocks noChangeAspect="1"/>
          </p:cNvPicPr>
          <p:nvPr userDrawn="1"/>
        </p:nvPicPr>
        <p:blipFill>
          <a:blip r:embed="rId13"/>
          <a:srcRect t="40321" b="31123"/>
          <a:stretch>
            <a:fillRect/>
          </a:stretch>
        </p:blipFill>
        <p:spPr>
          <a:xfrm>
            <a:off x="5715000" y="133350"/>
            <a:ext cx="2894965" cy="584200"/>
          </a:xfrm>
          <a:prstGeom prst="rect">
            <a:avLst/>
          </a:prstGeom>
          <a:noFill/>
        </p:spPr>
      </p:pic>
      <p:sp>
        <p:nvSpPr>
          <p:cNvPr id="9" name="bk object 16"/>
          <p:cNvSpPr/>
          <p:nvPr userDrawn="1"/>
        </p:nvSpPr>
        <p:spPr>
          <a:xfrm>
            <a:off x="0" y="4850765"/>
            <a:ext cx="9144000" cy="292735"/>
          </a:xfrm>
          <a:custGeom>
            <a:avLst/>
            <a:gdLst/>
            <a:ahLst/>
            <a:cxnLst/>
            <a:rect l="l" t="t" r="r" b="b"/>
            <a:pathLst>
              <a:path w="9144000" h="393700">
                <a:moveTo>
                  <a:pt x="0" y="0"/>
                </a:moveTo>
                <a:lnTo>
                  <a:pt x="9143999" y="0"/>
                </a:lnTo>
                <a:lnTo>
                  <a:pt x="9143999" y="393599"/>
                </a:lnTo>
                <a:lnTo>
                  <a:pt x="0" y="393599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99" y="4749949"/>
            <a:ext cx="9144000" cy="393700"/>
          </a:xfrm>
          <a:custGeom>
            <a:avLst/>
            <a:gdLst/>
            <a:ahLst/>
            <a:cxnLst/>
            <a:rect l="l" t="t" r="r" b="b"/>
            <a:pathLst>
              <a:path w="9144000" h="393700">
                <a:moveTo>
                  <a:pt x="0" y="0"/>
                </a:moveTo>
                <a:lnTo>
                  <a:pt x="9143999" y="0"/>
                </a:lnTo>
                <a:lnTo>
                  <a:pt x="9143999" y="393599"/>
                </a:lnTo>
                <a:lnTo>
                  <a:pt x="0" y="393599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-199" y="4749949"/>
            <a:ext cx="9144000" cy="393700"/>
          </a:xfrm>
          <a:custGeom>
            <a:avLst/>
            <a:gdLst/>
            <a:ahLst/>
            <a:cxnLst/>
            <a:rect l="l" t="t" r="r" b="b"/>
            <a:pathLst>
              <a:path w="9144000" h="393700">
                <a:moveTo>
                  <a:pt x="0" y="0"/>
                </a:moveTo>
                <a:lnTo>
                  <a:pt x="9143999" y="0"/>
                </a:lnTo>
                <a:lnTo>
                  <a:pt x="9143999" y="393599"/>
                </a:lnTo>
                <a:lnTo>
                  <a:pt x="0" y="3935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8C141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500" y="359083"/>
            <a:ext cx="725678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743858"/>
            <a:ext cx="8374549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wipe/>
  </p:transition>
  <p:hf sldNum="0" hdr="0"/>
  <p:txStyles>
    <p:titleStyle>
      <a:lvl1pPr>
        <a:defRPr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>
          <a:latin typeface="微软雅黑" panose="020B0503020204020204" charset="-122"/>
          <a:ea typeface="微软雅黑" panose="020B050302020402020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www.bilibili.com/video/BV16K4y1U7uL?p=6" TargetMode="External"/><Relationship Id="rId4" Type="http://schemas.openxmlformats.org/officeDocument/2006/relationships/hyperlink" Target="https://www.bilibili.com/video/BV16K4y1U7uL?p=5" TargetMode="External"/><Relationship Id="rId3" Type="http://schemas.openxmlformats.org/officeDocument/2006/relationships/hyperlink" Target="https://www.bilibili.com/video/BV16K4y1U7uL?p=4" TargetMode="External"/><Relationship Id="rId2" Type="http://schemas.openxmlformats.org/officeDocument/2006/relationships/hyperlink" Target="https://www.bilibili.com/video/BV16K4y1U7uL?p=3" TargetMode="External"/><Relationship Id="rId1" Type="http://schemas.openxmlformats.org/officeDocument/2006/relationships/hyperlink" Target="https://www.bilibili.com/video/BV16K4y1U7uL?p=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9600" y="895350"/>
            <a:ext cx="8109585" cy="664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3200" spc="30" dirty="0">
                <a:solidFill>
                  <a:srgbClr val="0070C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创新实验项目</a:t>
            </a:r>
            <a:endParaRPr lang="en-US" altLang="zh-CN" sz="1600" spc="3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25" y="0"/>
            <a:ext cx="9139555" cy="81915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4845685"/>
            <a:ext cx="9148445" cy="30988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0"/>
            <a:ext cx="3002280" cy="83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690" y="4853305"/>
            <a:ext cx="1046480" cy="29019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362200" y="1781769"/>
            <a:ext cx="5301451" cy="2466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</a:rPr>
              <a:t>学分：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charset="0"/>
              </a:rPr>
              <a:t>2</a:t>
            </a:r>
            <a:endParaRPr lang="en-US" altLang="zh-CN" sz="2000" dirty="0">
              <a:solidFill>
                <a:srgbClr val="FF0000"/>
              </a:solidFill>
              <a:latin typeface="Calibri" panose="020F05020202040302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</a:rPr>
              <a:t>学时：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charset="0"/>
              </a:rPr>
              <a:t>32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</a:rPr>
              <a:t>实验</a:t>
            </a:r>
            <a:endParaRPr lang="en-US" altLang="zh-CN" sz="2000" dirty="0">
              <a:solidFill>
                <a:srgbClr val="FF0000"/>
              </a:solidFill>
              <a:latin typeface="Calibri" panose="020F05020202040302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</a:rPr>
              <a:t>授课老师：胡传皓、成毅、王敏、周伟</a:t>
            </a:r>
            <a:endParaRPr lang="en-US" altLang="zh-CN" sz="2000" dirty="0">
              <a:solidFill>
                <a:srgbClr val="FF0000"/>
              </a:solidFill>
              <a:latin typeface="Calibri" panose="020F050202020403020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</a:rPr>
              <a:t>课程考核：实验完成度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charset="0"/>
              </a:rPr>
              <a:t>50%+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</a:rPr>
              <a:t>课程设计报告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charset="0"/>
              </a:rPr>
              <a:t>50%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05000" y="1606550"/>
            <a:ext cx="5638800" cy="3098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09800" y="2654300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Altium Designer</a:t>
            </a:r>
            <a:endParaRPr lang="en-US" altLang="zh-CN" sz="6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39555" cy="81915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0"/>
            <a:ext cx="3002280" cy="831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0" y="4732020"/>
            <a:ext cx="1485900" cy="411480"/>
          </a:xfrm>
          <a:prstGeom prst="rect">
            <a:avLst/>
          </a:prstGeom>
        </p:spPr>
      </p:pic>
      <p:sp>
        <p:nvSpPr>
          <p:cNvPr id="10" name="五边形 5"/>
          <p:cNvSpPr/>
          <p:nvPr/>
        </p:nvSpPr>
        <p:spPr>
          <a:xfrm>
            <a:off x="304800" y="1051433"/>
            <a:ext cx="1243935" cy="513235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sym typeface="+mn-ea"/>
              </a:rPr>
              <a:t>电路原理设计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stCxn id="10" idx="3"/>
            <a:endCxn id="12" idx="1"/>
          </p:cNvCxnSpPr>
          <p:nvPr/>
        </p:nvCxnSpPr>
        <p:spPr>
          <a:xfrm>
            <a:off x="1548735" y="1308051"/>
            <a:ext cx="508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5"/>
          <p:cNvSpPr/>
          <p:nvPr/>
        </p:nvSpPr>
        <p:spPr>
          <a:xfrm>
            <a:off x="2057400" y="1051433"/>
            <a:ext cx="1243935" cy="5132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ym typeface="+mn-ea"/>
              </a:rPr>
              <a:t>电路仿真</a:t>
            </a:r>
            <a:endParaRPr lang="zh-CN" altLang="en-US" b="1" dirty="0"/>
          </a:p>
        </p:txBody>
      </p:sp>
      <p:sp>
        <p:nvSpPr>
          <p:cNvPr id="13" name="五边形 5"/>
          <p:cNvSpPr/>
          <p:nvPr/>
        </p:nvSpPr>
        <p:spPr>
          <a:xfrm>
            <a:off x="3834734" y="1051433"/>
            <a:ext cx="1447801" cy="51323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绘制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282535" y="1308051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五边形 5"/>
          <p:cNvSpPr/>
          <p:nvPr/>
        </p:nvSpPr>
        <p:spPr>
          <a:xfrm>
            <a:off x="5791864" y="1051433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PCB</a:t>
            </a:r>
            <a:r>
              <a:rPr lang="zh-CN" altLang="en-US" dirty="0"/>
              <a:t>焊接调试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035799" y="1304368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五边形 5"/>
          <p:cNvSpPr/>
          <p:nvPr/>
        </p:nvSpPr>
        <p:spPr>
          <a:xfrm>
            <a:off x="7545128" y="1047750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76600" y="1279672"/>
            <a:ext cx="533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4475" y="263509"/>
            <a:ext cx="8175049" cy="36893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PCB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设计</a:t>
            </a:r>
            <a:endParaRPr lang="zh-CN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" y="1932622"/>
            <a:ext cx="832421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altLang="zh-CN" dirty="0">
                <a:solidFill>
                  <a:srgbClr val="FF0000"/>
                </a:solidFill>
              </a:rPr>
              <a:t>Altium Designer </a:t>
            </a:r>
            <a:r>
              <a:rPr lang="zh-CN" altLang="en-US" dirty="0"/>
              <a:t>是原</a:t>
            </a:r>
            <a:r>
              <a:rPr lang="en-US" altLang="zh-CN" dirty="0"/>
              <a:t>Protel</a:t>
            </a:r>
            <a:r>
              <a:rPr lang="zh-CN" altLang="en-US" dirty="0"/>
              <a:t>软件开发商</a:t>
            </a:r>
            <a:r>
              <a:rPr lang="en-US" altLang="zh-CN" dirty="0"/>
              <a:t>Altium</a:t>
            </a:r>
            <a:r>
              <a:rPr lang="zh-CN" altLang="en-US" dirty="0"/>
              <a:t>公司推出的一体化的电子产品开发系统，主要运行在</a:t>
            </a:r>
            <a:r>
              <a:rPr lang="en-US" altLang="zh-CN" dirty="0"/>
              <a:t>Windows</a:t>
            </a:r>
            <a:r>
              <a:rPr lang="zh-CN" altLang="en-US" dirty="0"/>
              <a:t>操作系统。这套软件通过把</a:t>
            </a:r>
            <a:r>
              <a:rPr lang="zh-CN" altLang="en-US" dirty="0">
                <a:solidFill>
                  <a:srgbClr val="FF0000"/>
                </a:solidFill>
              </a:rPr>
              <a:t>原理图设计、电路仿真、</a:t>
            </a:r>
            <a:r>
              <a:rPr lang="en-US" altLang="zh-CN" dirty="0">
                <a:solidFill>
                  <a:srgbClr val="FF0000"/>
                </a:solidFill>
              </a:rPr>
              <a:t>PCB</a:t>
            </a:r>
            <a:r>
              <a:rPr lang="zh-CN" altLang="en-US" dirty="0">
                <a:solidFill>
                  <a:srgbClr val="FF0000"/>
                </a:solidFill>
              </a:rPr>
              <a:t>绘制编辑、拓扑逻辑自动布线、信号完整性分析和设计输出</a:t>
            </a:r>
            <a:r>
              <a:rPr lang="zh-CN" altLang="en-US" dirty="0"/>
              <a:t>等技术的完美融合，为设计者提供了全新的设计解决方案，使设计者可以轻松进行设计，熟练使用这一软件使电路设计的质量和效率大大提高。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0" y="4732020"/>
            <a:ext cx="1485900" cy="411480"/>
          </a:xfrm>
          <a:prstGeom prst="rect">
            <a:avLst/>
          </a:prstGeom>
        </p:spPr>
      </p:pic>
      <p:sp>
        <p:nvSpPr>
          <p:cNvPr id="9" name="五边形 5"/>
          <p:cNvSpPr/>
          <p:nvPr/>
        </p:nvSpPr>
        <p:spPr>
          <a:xfrm>
            <a:off x="304800" y="1051433"/>
            <a:ext cx="1243935" cy="513235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sym typeface="+mn-ea"/>
              </a:rPr>
              <a:t>电路原理设计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9" idx="3"/>
            <a:endCxn id="11" idx="1"/>
          </p:cNvCxnSpPr>
          <p:nvPr/>
        </p:nvCxnSpPr>
        <p:spPr>
          <a:xfrm>
            <a:off x="1548735" y="1308051"/>
            <a:ext cx="508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5"/>
          <p:cNvSpPr/>
          <p:nvPr/>
        </p:nvSpPr>
        <p:spPr>
          <a:xfrm>
            <a:off x="2057400" y="1051433"/>
            <a:ext cx="1243935" cy="5132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ym typeface="+mn-ea"/>
              </a:rPr>
              <a:t>电路仿真</a:t>
            </a:r>
            <a:endParaRPr lang="zh-CN" altLang="en-US" b="1" dirty="0"/>
          </a:p>
        </p:txBody>
      </p:sp>
      <p:sp>
        <p:nvSpPr>
          <p:cNvPr id="12" name="五边形 5"/>
          <p:cNvSpPr/>
          <p:nvPr/>
        </p:nvSpPr>
        <p:spPr>
          <a:xfrm>
            <a:off x="3834734" y="1051433"/>
            <a:ext cx="1447801" cy="51323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绘制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82535" y="1308051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五边形 5"/>
          <p:cNvSpPr/>
          <p:nvPr/>
        </p:nvSpPr>
        <p:spPr>
          <a:xfrm>
            <a:off x="5791864" y="1051433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PCB</a:t>
            </a:r>
            <a:r>
              <a:rPr lang="zh-CN" altLang="en-US" dirty="0"/>
              <a:t>焊接调试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035799" y="1304368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5"/>
          <p:cNvSpPr/>
          <p:nvPr/>
        </p:nvSpPr>
        <p:spPr>
          <a:xfrm>
            <a:off x="7545128" y="1047750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276600" y="1279672"/>
            <a:ext cx="533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4475" y="263509"/>
            <a:ext cx="8175049" cy="36893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2.1 AD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绘图教程</a:t>
            </a:r>
            <a:endParaRPr lang="zh-CN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2779" y="1823521"/>
            <a:ext cx="6866284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）新建工程：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hlinkClick r:id="rId1"/>
              </a:rPr>
              <a:t>https://www.bilibili.com/video/BV16K4y1U7uL?p=2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）原理图库绘制：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https://www.bilibili.com/video/BV16K4y1U7uL?p=3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）封装库绘制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https://www.bilibili.com/video/BV16K4y1U7uL?p=4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）电路图设计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https://www.bilibili.com/video/BV16K4y1U7uL?p=5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PCB</a:t>
            </a:r>
            <a:r>
              <a:rPr lang="zh-CN" altLang="en-US" dirty="0"/>
              <a:t>布局设计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https://www.bilibili.com/video/BV16K4y1U7uL?p=6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8100" y="4732020"/>
            <a:ext cx="1485900" cy="411480"/>
          </a:xfrm>
          <a:prstGeom prst="rect">
            <a:avLst/>
          </a:prstGeom>
        </p:spPr>
      </p:pic>
      <p:sp>
        <p:nvSpPr>
          <p:cNvPr id="11" name="五边形 5"/>
          <p:cNvSpPr/>
          <p:nvPr/>
        </p:nvSpPr>
        <p:spPr>
          <a:xfrm>
            <a:off x="304800" y="1051433"/>
            <a:ext cx="1243935" cy="513235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sym typeface="+mn-ea"/>
              </a:rPr>
              <a:t>电路原理设计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  <a:endCxn id="13" idx="1"/>
          </p:cNvCxnSpPr>
          <p:nvPr/>
        </p:nvCxnSpPr>
        <p:spPr>
          <a:xfrm>
            <a:off x="1548735" y="1308051"/>
            <a:ext cx="508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边形 5"/>
          <p:cNvSpPr/>
          <p:nvPr/>
        </p:nvSpPr>
        <p:spPr>
          <a:xfrm>
            <a:off x="2057400" y="1051433"/>
            <a:ext cx="1243935" cy="5132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ym typeface="+mn-ea"/>
              </a:rPr>
              <a:t>电路仿真</a:t>
            </a:r>
            <a:endParaRPr lang="zh-CN" altLang="en-US" b="1" dirty="0"/>
          </a:p>
        </p:txBody>
      </p:sp>
      <p:sp>
        <p:nvSpPr>
          <p:cNvPr id="14" name="五边形 5"/>
          <p:cNvSpPr/>
          <p:nvPr/>
        </p:nvSpPr>
        <p:spPr>
          <a:xfrm>
            <a:off x="3834734" y="1051433"/>
            <a:ext cx="1447801" cy="51323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绘制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82535" y="1308051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5"/>
          <p:cNvSpPr/>
          <p:nvPr/>
        </p:nvSpPr>
        <p:spPr>
          <a:xfrm>
            <a:off x="5791864" y="1051433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PCB</a:t>
            </a:r>
            <a:r>
              <a:rPr lang="zh-CN" altLang="en-US" dirty="0"/>
              <a:t>焊接调试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035799" y="1304368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五边形 5"/>
          <p:cNvSpPr/>
          <p:nvPr/>
        </p:nvSpPr>
        <p:spPr>
          <a:xfrm>
            <a:off x="7545128" y="1047750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276600" y="1279672"/>
            <a:ext cx="533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4475" y="263509"/>
            <a:ext cx="8175049" cy="369332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2.2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电路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SCH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文件设计</a:t>
            </a:r>
            <a:endParaRPr lang="zh-CN" altLang="en-US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0" y="4732020"/>
            <a:ext cx="1485900" cy="4114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4475" y="263509"/>
            <a:ext cx="8175049" cy="369332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2.3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电路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PCB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文件设计</a:t>
            </a:r>
            <a:endParaRPr lang="zh-CN" altLang="en-US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0" y="4732020"/>
            <a:ext cx="1485900" cy="4114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4475" y="263509"/>
            <a:ext cx="8175049" cy="36893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2.4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电路焊接及调试</a:t>
            </a:r>
            <a:endParaRPr lang="zh-CN" altLang="en-US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0" y="4732020"/>
            <a:ext cx="1485900" cy="411480"/>
          </a:xfrm>
          <a:prstGeom prst="rect">
            <a:avLst/>
          </a:prstGeom>
        </p:spPr>
      </p:pic>
      <p:sp>
        <p:nvSpPr>
          <p:cNvPr id="10" name="五边形 5"/>
          <p:cNvSpPr/>
          <p:nvPr/>
        </p:nvSpPr>
        <p:spPr>
          <a:xfrm>
            <a:off x="304800" y="1051433"/>
            <a:ext cx="1243935" cy="513235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sym typeface="+mn-ea"/>
              </a:rPr>
              <a:t>电路原理设计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stCxn id="10" idx="3"/>
            <a:endCxn id="12" idx="1"/>
          </p:cNvCxnSpPr>
          <p:nvPr/>
        </p:nvCxnSpPr>
        <p:spPr>
          <a:xfrm>
            <a:off x="1548735" y="1308051"/>
            <a:ext cx="508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5"/>
          <p:cNvSpPr/>
          <p:nvPr/>
        </p:nvSpPr>
        <p:spPr>
          <a:xfrm>
            <a:off x="2057400" y="1051433"/>
            <a:ext cx="1243935" cy="5132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ym typeface="+mn-ea"/>
              </a:rPr>
              <a:t>电路仿真</a:t>
            </a:r>
            <a:endParaRPr lang="zh-CN" altLang="en-US" b="1" dirty="0"/>
          </a:p>
        </p:txBody>
      </p:sp>
      <p:sp>
        <p:nvSpPr>
          <p:cNvPr id="13" name="五边形 5"/>
          <p:cNvSpPr/>
          <p:nvPr/>
        </p:nvSpPr>
        <p:spPr>
          <a:xfrm>
            <a:off x="3834734" y="1051433"/>
            <a:ext cx="1447801" cy="513235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绘制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282535" y="1308051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五边形 5"/>
          <p:cNvSpPr/>
          <p:nvPr/>
        </p:nvSpPr>
        <p:spPr>
          <a:xfrm>
            <a:off x="5791864" y="1051433"/>
            <a:ext cx="1243935" cy="51323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PCB</a:t>
            </a:r>
            <a:r>
              <a:rPr lang="zh-CN" altLang="en-US" dirty="0"/>
              <a:t>焊接调试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035799" y="1304368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五边形 5"/>
          <p:cNvSpPr/>
          <p:nvPr/>
        </p:nvSpPr>
        <p:spPr>
          <a:xfrm>
            <a:off x="7545128" y="1047750"/>
            <a:ext cx="1243935" cy="51323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76600" y="1279672"/>
            <a:ext cx="533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06" y="1632711"/>
            <a:ext cx="3083098" cy="33491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10" y="1689393"/>
            <a:ext cx="2151990" cy="3309577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9600" y="838021"/>
            <a:ext cx="8109585" cy="664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3200" spc="30" dirty="0">
                <a:solidFill>
                  <a:srgbClr val="0070C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课程设计内容：语音识别系统</a:t>
            </a:r>
            <a:endParaRPr lang="en-US" altLang="zh-CN" sz="1600" spc="3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25" y="0"/>
            <a:ext cx="9139555" cy="81915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4845685"/>
            <a:ext cx="9148445" cy="30988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0"/>
            <a:ext cx="3002280" cy="83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690" y="4853305"/>
            <a:ext cx="1046480" cy="290195"/>
          </a:xfrm>
          <a:prstGeom prst="rect">
            <a:avLst/>
          </a:prstGeom>
        </p:spPr>
      </p:pic>
      <p:sp>
        <p:nvSpPr>
          <p:cNvPr id="7" name="五边形 5"/>
          <p:cNvSpPr/>
          <p:nvPr/>
        </p:nvSpPr>
        <p:spPr>
          <a:xfrm>
            <a:off x="457200" y="1750032"/>
            <a:ext cx="10153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语音</a:t>
            </a:r>
            <a:endParaRPr lang="en-US" altLang="zh-CN" dirty="0"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传感器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1472535" y="200665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5"/>
          <p:cNvSpPr/>
          <p:nvPr/>
        </p:nvSpPr>
        <p:spPr>
          <a:xfrm>
            <a:off x="1828800" y="1750032"/>
            <a:ext cx="11677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前置</a:t>
            </a:r>
            <a:endParaRPr lang="en-US" altLang="zh-CN" dirty="0"/>
          </a:p>
          <a:p>
            <a:pPr algn="ctr"/>
            <a:r>
              <a:rPr lang="zh-CN" altLang="en-US" dirty="0"/>
              <a:t>放大器</a:t>
            </a:r>
            <a:endParaRPr lang="zh-CN" altLang="en-US" dirty="0"/>
          </a:p>
        </p:txBody>
      </p:sp>
      <p:sp>
        <p:nvSpPr>
          <p:cNvPr id="11" name="五边形 5"/>
          <p:cNvSpPr/>
          <p:nvPr/>
        </p:nvSpPr>
        <p:spPr>
          <a:xfrm>
            <a:off x="3352800" y="1584842"/>
            <a:ext cx="1243936" cy="834508"/>
          </a:xfrm>
          <a:prstGeom prst="homePlate">
            <a:avLst/>
          </a:prstGeom>
          <a:solidFill>
            <a:srgbClr val="2ADEE4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滤波器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可选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13" name="五边形 5"/>
          <p:cNvSpPr/>
          <p:nvPr/>
        </p:nvSpPr>
        <p:spPr>
          <a:xfrm>
            <a:off x="4953000" y="1753715"/>
            <a:ext cx="1015336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模数</a:t>
            </a:r>
            <a:endParaRPr lang="en-US" altLang="zh-CN" dirty="0"/>
          </a:p>
          <a:p>
            <a:pPr algn="ctr"/>
            <a:r>
              <a:rPr lang="zh-CN" altLang="en-US" dirty="0"/>
              <a:t>转换器</a:t>
            </a:r>
            <a:endParaRPr lang="zh-CN" altLang="en-US" dirty="0"/>
          </a:p>
        </p:txBody>
      </p:sp>
      <p:sp>
        <p:nvSpPr>
          <p:cNvPr id="15" name="五边形 5"/>
          <p:cNvSpPr/>
          <p:nvPr/>
        </p:nvSpPr>
        <p:spPr>
          <a:xfrm>
            <a:off x="6299863" y="1750032"/>
            <a:ext cx="1015337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单片机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996535" y="200665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96736" y="200665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46746" y="201257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315200" y="200665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五边形 5"/>
          <p:cNvSpPr/>
          <p:nvPr/>
        </p:nvSpPr>
        <p:spPr>
          <a:xfrm>
            <a:off x="7671463" y="1746073"/>
            <a:ext cx="1015337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28600" y="2419350"/>
            <a:ext cx="1396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咪头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驻极体</a:t>
            </a:r>
            <a:r>
              <a:rPr lang="en-US" altLang="zh-CN" dirty="0">
                <a:solidFill>
                  <a:srgbClr val="FF0000"/>
                </a:solidFill>
              </a:rPr>
              <a:t>Mic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3866" y="1584842"/>
            <a:ext cx="1268668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27867" y="2415658"/>
            <a:ext cx="1396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运放电路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(MAX4466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3133" y="1581150"/>
            <a:ext cx="1268668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51867" y="2571750"/>
            <a:ext cx="1396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带通滤波器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03333" y="1581150"/>
            <a:ext cx="1268668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10200" y="2571750"/>
            <a:ext cx="1396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STM32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02593" y="1581150"/>
            <a:ext cx="2613539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43800" y="1581150"/>
            <a:ext cx="1175385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42867" y="2544076"/>
            <a:ext cx="1396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数字滤波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9600" y="838021"/>
            <a:ext cx="8109585" cy="664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3200" spc="30" dirty="0">
                <a:solidFill>
                  <a:srgbClr val="0070C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课程设计内容：语音识别系统</a:t>
            </a:r>
            <a:endParaRPr lang="en-US" altLang="zh-CN" sz="1600" spc="3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25" y="0"/>
            <a:ext cx="9139555" cy="81915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4845685"/>
            <a:ext cx="9148445" cy="30988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0"/>
            <a:ext cx="3002280" cy="83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690" y="4853305"/>
            <a:ext cx="1046480" cy="290195"/>
          </a:xfrm>
          <a:prstGeom prst="rect">
            <a:avLst/>
          </a:prstGeom>
        </p:spPr>
      </p:pic>
      <p:sp>
        <p:nvSpPr>
          <p:cNvPr id="7" name="五边形 5"/>
          <p:cNvSpPr/>
          <p:nvPr/>
        </p:nvSpPr>
        <p:spPr>
          <a:xfrm>
            <a:off x="457200" y="1750032"/>
            <a:ext cx="10153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语音</a:t>
            </a:r>
            <a:endParaRPr lang="en-US" altLang="zh-CN" dirty="0"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传感器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1472535" y="200665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5"/>
          <p:cNvSpPr/>
          <p:nvPr/>
        </p:nvSpPr>
        <p:spPr>
          <a:xfrm>
            <a:off x="1828800" y="1750032"/>
            <a:ext cx="11677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前置</a:t>
            </a:r>
            <a:endParaRPr lang="en-US" altLang="zh-CN" dirty="0"/>
          </a:p>
          <a:p>
            <a:pPr algn="ctr"/>
            <a:r>
              <a:rPr lang="zh-CN" altLang="en-US" dirty="0"/>
              <a:t>放大器</a:t>
            </a:r>
            <a:endParaRPr lang="zh-CN" altLang="en-US" dirty="0"/>
          </a:p>
        </p:txBody>
      </p:sp>
      <p:sp>
        <p:nvSpPr>
          <p:cNvPr id="11" name="五边形 5"/>
          <p:cNvSpPr/>
          <p:nvPr/>
        </p:nvSpPr>
        <p:spPr>
          <a:xfrm>
            <a:off x="3352800" y="1584842"/>
            <a:ext cx="1243936" cy="834508"/>
          </a:xfrm>
          <a:prstGeom prst="homePlate">
            <a:avLst/>
          </a:prstGeom>
          <a:solidFill>
            <a:srgbClr val="2ADEE4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滤波器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可选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13" name="五边形 5"/>
          <p:cNvSpPr/>
          <p:nvPr/>
        </p:nvSpPr>
        <p:spPr>
          <a:xfrm>
            <a:off x="4953000" y="1753715"/>
            <a:ext cx="1015336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模数</a:t>
            </a:r>
            <a:endParaRPr lang="en-US" altLang="zh-CN" dirty="0"/>
          </a:p>
          <a:p>
            <a:pPr algn="ctr"/>
            <a:r>
              <a:rPr lang="zh-CN" altLang="en-US" dirty="0"/>
              <a:t>转换器</a:t>
            </a:r>
            <a:endParaRPr lang="zh-CN" altLang="en-US" dirty="0"/>
          </a:p>
        </p:txBody>
      </p:sp>
      <p:sp>
        <p:nvSpPr>
          <p:cNvPr id="15" name="五边形 5"/>
          <p:cNvSpPr/>
          <p:nvPr/>
        </p:nvSpPr>
        <p:spPr>
          <a:xfrm>
            <a:off x="6299863" y="1750032"/>
            <a:ext cx="1015337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单片机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996535" y="200665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96736" y="200665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46746" y="201257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315200" y="2006650"/>
            <a:ext cx="35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五边形 5"/>
          <p:cNvSpPr/>
          <p:nvPr/>
        </p:nvSpPr>
        <p:spPr>
          <a:xfrm>
            <a:off x="7671463" y="1746073"/>
            <a:ext cx="1015337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28600" y="2419350"/>
            <a:ext cx="1396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咪头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驻极体</a:t>
            </a:r>
            <a:r>
              <a:rPr lang="en-US" altLang="zh-CN" dirty="0">
                <a:solidFill>
                  <a:srgbClr val="FF0000"/>
                </a:solidFill>
              </a:rPr>
              <a:t>Mic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3866" y="1584842"/>
            <a:ext cx="1268668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27867" y="2415658"/>
            <a:ext cx="1396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运放电路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(MAX4466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3133" y="1581150"/>
            <a:ext cx="1268668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51867" y="2571750"/>
            <a:ext cx="1396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带通滤波器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03333" y="1581150"/>
            <a:ext cx="1268668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10200" y="2571750"/>
            <a:ext cx="1396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STM32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02593" y="1581150"/>
            <a:ext cx="2613539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43800" y="1581150"/>
            <a:ext cx="1175385" cy="1480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19068" y="2458819"/>
            <a:ext cx="12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数据分析处理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49" idx="2"/>
          </p:cNvCxnSpPr>
          <p:nvPr/>
        </p:nvCxnSpPr>
        <p:spPr>
          <a:xfrm>
            <a:off x="838200" y="3065681"/>
            <a:ext cx="0" cy="42046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52400" y="3478272"/>
            <a:ext cx="1396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传感检测</a:t>
            </a:r>
            <a:endParaRPr lang="en-US" altLang="zh-CN" dirty="0">
              <a:solidFill>
                <a:srgbClr val="0000FF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286137" y="3065078"/>
            <a:ext cx="609463" cy="41259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20024" y="3497818"/>
            <a:ext cx="1970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电路设计、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焊接调试</a:t>
            </a:r>
            <a:endParaRPr lang="en-US" altLang="zh-CN" dirty="0">
              <a:solidFill>
                <a:srgbClr val="0000FF"/>
              </a:solidFill>
            </a:endParaRPr>
          </a:p>
        </p:txBody>
      </p:sp>
      <p:cxnSp>
        <p:nvCxnSpPr>
          <p:cNvPr id="35" name="直接箭头连接符 34"/>
          <p:cNvCxnSpPr>
            <a:stCxn id="53" idx="2"/>
          </p:cNvCxnSpPr>
          <p:nvPr/>
        </p:nvCxnSpPr>
        <p:spPr>
          <a:xfrm flipH="1">
            <a:off x="3377535" y="3061989"/>
            <a:ext cx="560132" cy="41568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66135" y="3409950"/>
            <a:ext cx="21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单片机、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嵌入式设计</a:t>
            </a:r>
            <a:endParaRPr lang="en-US" altLang="zh-CN" dirty="0">
              <a:solidFill>
                <a:srgbClr val="0000FF"/>
              </a:solidFill>
            </a:endParaRPr>
          </a:p>
        </p:txBody>
      </p:sp>
      <p:cxnSp>
        <p:nvCxnSpPr>
          <p:cNvPr id="39" name="直接箭头连接符 38"/>
          <p:cNvCxnSpPr>
            <a:endCxn id="38" idx="0"/>
          </p:cNvCxnSpPr>
          <p:nvPr/>
        </p:nvCxnSpPr>
        <p:spPr>
          <a:xfrm>
            <a:off x="6133935" y="3100070"/>
            <a:ext cx="0" cy="30988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455068" y="3409950"/>
            <a:ext cx="1612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数字信号处理、算法设计</a:t>
            </a:r>
            <a:endParaRPr lang="en-US" altLang="zh-CN" dirty="0">
              <a:solidFill>
                <a:srgbClr val="0000FF"/>
              </a:solidFill>
            </a:endParaRPr>
          </a:p>
        </p:txBody>
      </p:sp>
      <p:cxnSp>
        <p:nvCxnSpPr>
          <p:cNvPr id="45" name="直接箭头连接符 44"/>
          <p:cNvCxnSpPr>
            <a:stCxn id="56" idx="2"/>
          </p:cNvCxnSpPr>
          <p:nvPr/>
        </p:nvCxnSpPr>
        <p:spPr>
          <a:xfrm flipH="1">
            <a:off x="8130941" y="3061989"/>
            <a:ext cx="552" cy="35582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52400" y="3314879"/>
            <a:ext cx="8829526" cy="8535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9600" y="838021"/>
            <a:ext cx="8109585" cy="664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3200" spc="30" dirty="0">
                <a:solidFill>
                  <a:srgbClr val="0070C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课程设计内容：语音识别系统</a:t>
            </a:r>
            <a:endParaRPr lang="en-US" altLang="zh-CN" sz="1600" spc="3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25" y="0"/>
            <a:ext cx="9139555" cy="81915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" y="4845685"/>
            <a:ext cx="9148445" cy="30988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0"/>
            <a:ext cx="3002280" cy="83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690" y="4853305"/>
            <a:ext cx="1046480" cy="29019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319874" y="1820246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charset="0"/>
              </a:rPr>
              <a:t>电路原理设计：模拟电路、数字电路、单片机等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34015" y="2263976"/>
            <a:ext cx="5457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charset="0"/>
              </a:rPr>
              <a:t>电路仿真：</a:t>
            </a:r>
            <a:r>
              <a:rPr lang="en-US" altLang="zh-CN" dirty="0">
                <a:latin typeface="Calibri" panose="020F0502020204030204" charset="0"/>
              </a:rPr>
              <a:t>Multisim</a:t>
            </a:r>
            <a:r>
              <a:rPr lang="zh-CN" altLang="en-US" dirty="0">
                <a:latin typeface="Calibri" panose="020F0502020204030204" charset="0"/>
              </a:rPr>
              <a:t>、</a:t>
            </a:r>
            <a:r>
              <a:rPr lang="en-US" altLang="zh-CN" dirty="0" err="1">
                <a:latin typeface="Calibri" panose="020F0502020204030204" charset="0"/>
              </a:rPr>
              <a:t>Pspice</a:t>
            </a:r>
            <a:r>
              <a:rPr lang="zh-CN" altLang="en-US" dirty="0">
                <a:latin typeface="Calibri" panose="020F0502020204030204" charset="0"/>
              </a:rPr>
              <a:t>、</a:t>
            </a:r>
            <a:r>
              <a:rPr lang="en-US" altLang="zh-CN" dirty="0" err="1">
                <a:latin typeface="Calibri" panose="020F0502020204030204" charset="0"/>
              </a:rPr>
              <a:t>Protues</a:t>
            </a:r>
            <a:r>
              <a:rPr lang="zh-CN" altLang="en-US" dirty="0">
                <a:latin typeface="Calibri" panose="020F0502020204030204" charset="0"/>
              </a:rPr>
              <a:t>、</a:t>
            </a:r>
            <a:r>
              <a:rPr lang="en-US" altLang="zh-CN" dirty="0" err="1">
                <a:latin typeface="Calibri" panose="020F0502020204030204" charset="0"/>
              </a:rPr>
              <a:t>Modelsim</a:t>
            </a:r>
            <a:r>
              <a:rPr lang="zh-CN" altLang="en-US" dirty="0">
                <a:latin typeface="Calibri" panose="020F0502020204030204" charset="0"/>
              </a:rPr>
              <a:t>等</a:t>
            </a:r>
            <a:r>
              <a:rPr lang="en-US" altLang="zh-CN" dirty="0">
                <a:latin typeface="Calibri" panose="020F0502020204030204" charset="0"/>
              </a:rPr>
              <a:t> 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40112" y="2707706"/>
            <a:ext cx="526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charset="0"/>
              </a:rPr>
              <a:t>PCB</a:t>
            </a:r>
            <a:r>
              <a:rPr lang="zh-CN" altLang="en-US" dirty="0">
                <a:latin typeface="Calibri" panose="020F0502020204030204" charset="0"/>
              </a:rPr>
              <a:t>绘制：立创</a:t>
            </a:r>
            <a:r>
              <a:rPr lang="en-US" altLang="zh-CN" dirty="0">
                <a:latin typeface="Calibri" panose="020F0502020204030204" charset="0"/>
              </a:rPr>
              <a:t>EDA</a:t>
            </a:r>
            <a:r>
              <a:rPr lang="zh-CN" altLang="en-US" dirty="0">
                <a:latin typeface="Calibri" panose="020F0502020204030204" charset="0"/>
              </a:rPr>
              <a:t>、</a:t>
            </a:r>
            <a:r>
              <a:rPr lang="en-US" altLang="zh-CN" dirty="0">
                <a:latin typeface="Calibri" panose="020F0502020204030204" charset="0"/>
              </a:rPr>
              <a:t> Altium Designer</a:t>
            </a:r>
            <a:r>
              <a:rPr lang="zh-CN" altLang="en-US" dirty="0">
                <a:latin typeface="Calibri" panose="020F0502020204030204" charset="0"/>
              </a:rPr>
              <a:t>、</a:t>
            </a:r>
            <a:r>
              <a:rPr lang="en-US" altLang="zh-CN" dirty="0" err="1">
                <a:latin typeface="Calibri" panose="020F0502020204030204" charset="0"/>
              </a:rPr>
              <a:t>Candence</a:t>
            </a:r>
            <a:r>
              <a:rPr lang="zh-CN" altLang="en-US" dirty="0">
                <a:latin typeface="Calibri" panose="020F0502020204030204" charset="0"/>
              </a:rPr>
              <a:t>等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40112" y="3143758"/>
            <a:ext cx="793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charset="0"/>
              </a:rPr>
              <a:t>PCB</a:t>
            </a:r>
            <a:r>
              <a:rPr lang="zh-CN" altLang="en-US" dirty="0">
                <a:latin typeface="Calibri" panose="020F0502020204030204" charset="0"/>
              </a:rPr>
              <a:t>焊接调试：焊台、各种电阻元器件、万用表、示波器、信号源、电源等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58309" y="3587488"/>
            <a:ext cx="4191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charset="0"/>
              </a:rPr>
              <a:t>单片机嵌入式设计：</a:t>
            </a:r>
            <a:r>
              <a:rPr lang="en-US" altLang="zh-CN" dirty="0">
                <a:latin typeface="Calibri" panose="020F0502020204030204" charset="0"/>
              </a:rPr>
              <a:t>Keil</a:t>
            </a:r>
            <a:r>
              <a:rPr lang="zh-CN" altLang="en-US" dirty="0">
                <a:latin typeface="Calibri" panose="020F0502020204030204" charset="0"/>
              </a:rPr>
              <a:t>、</a:t>
            </a:r>
            <a:r>
              <a:rPr lang="en-US" altLang="zh-CN" dirty="0">
                <a:latin typeface="Calibri" panose="020F0502020204030204" charset="0"/>
              </a:rPr>
              <a:t>STM32Cube</a:t>
            </a:r>
            <a:r>
              <a:rPr lang="zh-CN" altLang="en-US" dirty="0">
                <a:latin typeface="Calibri" panose="020F0502020204030204" charset="0"/>
              </a:rPr>
              <a:t>等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80788" y="4031218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charset="0"/>
              </a:rPr>
              <a:t>算法编程：</a:t>
            </a:r>
            <a:r>
              <a:rPr lang="en-US" altLang="zh-CN" dirty="0" err="1">
                <a:latin typeface="Calibri" panose="020F0502020204030204" charset="0"/>
              </a:rPr>
              <a:t>Matlab</a:t>
            </a:r>
            <a:r>
              <a:rPr lang="zh-CN" altLang="en-US" dirty="0">
                <a:latin typeface="Calibri" panose="020F0502020204030204" charset="0"/>
              </a:rPr>
              <a:t>、</a:t>
            </a:r>
            <a:r>
              <a:rPr lang="en-US" altLang="zh-CN" dirty="0">
                <a:latin typeface="Calibri" panose="020F0502020204030204" charset="0"/>
              </a:rPr>
              <a:t>Visual Studio</a:t>
            </a:r>
            <a:r>
              <a:rPr lang="zh-CN" altLang="en-US" dirty="0">
                <a:latin typeface="Calibri" panose="020F0502020204030204" charset="0"/>
              </a:rPr>
              <a:t>等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4475" y="263509"/>
            <a:ext cx="8175049" cy="36893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lesson1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实验内容：语音采集模块</a:t>
            </a:r>
            <a:endParaRPr lang="zh-CN" altLang="en-US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0270" y="4732020"/>
            <a:ext cx="1485900" cy="41148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577215" y="1868993"/>
            <a:ext cx="4572500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（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）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Mic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工作原理：</a:t>
            </a:r>
            <a:endParaRPr lang="en-US" altLang="zh-CN" spc="3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等效为一个可变电容，它的电容值随着声音震动而变化，将机械信号（声音信号）转换为电信号。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驻极体麦克风属于无源器件，没有直接输出电压（电流）信号的能力。因此我们需要给其添加一个直流偏置，来让其输出电压信号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6200" y="1976591"/>
            <a:ext cx="3034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（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）驻极体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Mic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内部结构：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393"/>
            <a:ext cx="4650826" cy="2683957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09299" y="1504950"/>
            <a:ext cx="182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一、原理设计：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8" name="五边形 5"/>
          <p:cNvSpPr/>
          <p:nvPr/>
        </p:nvSpPr>
        <p:spPr>
          <a:xfrm>
            <a:off x="304800" y="915515"/>
            <a:ext cx="1243935" cy="51323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电路原理设计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8" idx="3"/>
            <a:endCxn id="50" idx="1"/>
          </p:cNvCxnSpPr>
          <p:nvPr/>
        </p:nvCxnSpPr>
        <p:spPr>
          <a:xfrm>
            <a:off x="1548735" y="1172133"/>
            <a:ext cx="508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五边形 5"/>
          <p:cNvSpPr/>
          <p:nvPr/>
        </p:nvSpPr>
        <p:spPr>
          <a:xfrm>
            <a:off x="2057400" y="915515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电路仿真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50" idx="3"/>
            <a:endCxn id="52" idx="1"/>
          </p:cNvCxnSpPr>
          <p:nvPr/>
        </p:nvCxnSpPr>
        <p:spPr>
          <a:xfrm>
            <a:off x="3301335" y="1172133"/>
            <a:ext cx="533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五边形 5"/>
          <p:cNvSpPr/>
          <p:nvPr/>
        </p:nvSpPr>
        <p:spPr>
          <a:xfrm>
            <a:off x="3834734" y="915515"/>
            <a:ext cx="1447801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PCB</a:t>
            </a:r>
            <a:r>
              <a:rPr lang="zh-CN" altLang="en-US" dirty="0">
                <a:sym typeface="+mn-ea"/>
              </a:rPr>
              <a:t>绘制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282535" y="1172133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五边形 5"/>
          <p:cNvSpPr/>
          <p:nvPr/>
        </p:nvSpPr>
        <p:spPr>
          <a:xfrm>
            <a:off x="5791864" y="915515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PCB</a:t>
            </a:r>
            <a:r>
              <a:rPr lang="zh-CN" altLang="en-US" dirty="0"/>
              <a:t>焊接调试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035799" y="1168450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五边形 5"/>
          <p:cNvSpPr/>
          <p:nvPr/>
        </p:nvSpPr>
        <p:spPr>
          <a:xfrm>
            <a:off x="7545128" y="911832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4475" y="263509"/>
            <a:ext cx="8175049" cy="36893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lesson1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实验内容：语音采集模块</a:t>
            </a:r>
            <a:endParaRPr lang="zh-CN" altLang="en-US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0270" y="4732020"/>
            <a:ext cx="1485900" cy="41148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09299" y="983218"/>
            <a:ext cx="182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一、原理设计：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61020"/>
            <a:ext cx="4922947" cy="21871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2400" y="1549186"/>
            <a:ext cx="2330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（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）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Mic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等效电路：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2516" y="2830023"/>
            <a:ext cx="27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（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）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Mic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等效为可变电容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6549" y="2387936"/>
            <a:ext cx="182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电路核心单元：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2515" y="3269218"/>
            <a:ext cx="218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（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）外加偏置电压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fld id="{BB962C8B-B14F-4D97-AF65-F5344CB8AC3E}" type="datetime1">
              <a:rPr lang="zh-CN" altLang="en-US" spc="-5" dirty="0"/>
            </a:fld>
            <a:endParaRPr spc="-5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84475" y="263509"/>
            <a:ext cx="8175049" cy="36893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lesson1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实验内容：语音采集模块</a:t>
            </a:r>
            <a:endParaRPr lang="zh-CN" altLang="en-US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0270" y="4732020"/>
            <a:ext cx="1485900" cy="41148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09299" y="983218"/>
            <a:ext cx="182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一、原理设计：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400" y="1440418"/>
            <a:ext cx="429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（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）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Mic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前置放大电路：</a:t>
            </a:r>
            <a:r>
              <a:rPr lang="en-US" altLang="zh-CN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MAX4466</a:t>
            </a: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芯片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3328"/>
            <a:ext cx="4495800" cy="251634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71999" y="1352550"/>
            <a:ext cx="4598670" cy="295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电路工作原理：</a:t>
            </a:r>
            <a:endParaRPr lang="en-US" altLang="zh-CN" spc="3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0.1uF </a:t>
            </a:r>
            <a:r>
              <a:rPr lang="zh-CN" altLang="en-US" dirty="0"/>
              <a:t>电容为退耦电容，与上面 </a:t>
            </a:r>
            <a:r>
              <a:rPr lang="en-US" altLang="zh-CN" dirty="0"/>
              <a:t>2KΩ </a:t>
            </a:r>
            <a:r>
              <a:rPr lang="zh-CN" altLang="en-US" dirty="0"/>
              <a:t>电阻构成低通滤波器，消除电源的高频干扰。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两个 </a:t>
            </a:r>
            <a:r>
              <a:rPr lang="en-US" altLang="zh-CN" dirty="0"/>
              <a:t>1MΩ </a:t>
            </a:r>
            <a:r>
              <a:rPr lang="zh-CN" altLang="en-US" dirty="0"/>
              <a:t>电阻形成分压网络，对运放进行偏置。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放大器的交流放大倍数为 </a:t>
            </a:r>
            <a:r>
              <a:rPr lang="en-US" altLang="zh-CN" dirty="0"/>
              <a:t>1 + 100KΩ / 10KΩ</a:t>
            </a:r>
            <a:r>
              <a:rPr lang="zh-CN" altLang="en-US" dirty="0"/>
              <a:t>，直流放大倍数为 </a:t>
            </a:r>
            <a:r>
              <a:rPr lang="en-US" altLang="zh-CN" dirty="0"/>
              <a:t>1 + 100KΩ / ∞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05000" y="1606550"/>
            <a:ext cx="5638800" cy="3098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99465" y="2654300"/>
            <a:ext cx="3072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Multisim </a:t>
            </a:r>
            <a:endParaRPr lang="en-US" altLang="zh-CN" sz="6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39555" cy="81915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0"/>
            <a:ext cx="3002280" cy="831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0" y="4732020"/>
            <a:ext cx="1485900" cy="411480"/>
          </a:xfrm>
          <a:prstGeom prst="rect">
            <a:avLst/>
          </a:prstGeom>
        </p:spPr>
      </p:pic>
      <p:sp>
        <p:nvSpPr>
          <p:cNvPr id="10" name="五边形 5"/>
          <p:cNvSpPr/>
          <p:nvPr/>
        </p:nvSpPr>
        <p:spPr>
          <a:xfrm>
            <a:off x="304800" y="1051433"/>
            <a:ext cx="1243935" cy="513235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sym typeface="+mn-ea"/>
              </a:rPr>
              <a:t>电路原理设计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stCxn id="10" idx="3"/>
            <a:endCxn id="12" idx="1"/>
          </p:cNvCxnSpPr>
          <p:nvPr/>
        </p:nvCxnSpPr>
        <p:spPr>
          <a:xfrm>
            <a:off x="1548735" y="1308051"/>
            <a:ext cx="508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5"/>
          <p:cNvSpPr/>
          <p:nvPr/>
        </p:nvSpPr>
        <p:spPr>
          <a:xfrm>
            <a:off x="2057400" y="1051433"/>
            <a:ext cx="1243935" cy="51323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ym typeface="+mn-ea"/>
              </a:rPr>
              <a:t>电路仿真</a:t>
            </a:r>
            <a:endParaRPr lang="zh-CN" altLang="en-US" b="1" dirty="0"/>
          </a:p>
        </p:txBody>
      </p:sp>
      <p:sp>
        <p:nvSpPr>
          <p:cNvPr id="13" name="五边形 5"/>
          <p:cNvSpPr/>
          <p:nvPr/>
        </p:nvSpPr>
        <p:spPr>
          <a:xfrm>
            <a:off x="3834734" y="1051433"/>
            <a:ext cx="1447801" cy="5132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ym typeface="+mn-ea"/>
              </a:rPr>
              <a:t>PCB</a:t>
            </a:r>
            <a:r>
              <a:rPr lang="zh-CN" altLang="en-US" b="1" dirty="0">
                <a:sym typeface="+mn-ea"/>
              </a:rPr>
              <a:t>绘制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282535" y="1308051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五边形 5"/>
          <p:cNvSpPr/>
          <p:nvPr/>
        </p:nvSpPr>
        <p:spPr>
          <a:xfrm>
            <a:off x="5791864" y="1051433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PCB</a:t>
            </a:r>
            <a:r>
              <a:rPr lang="zh-CN" altLang="en-US" dirty="0"/>
              <a:t>焊接调试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035799" y="1304368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五边形 5"/>
          <p:cNvSpPr/>
          <p:nvPr/>
        </p:nvSpPr>
        <p:spPr>
          <a:xfrm>
            <a:off x="7545128" y="1047750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76600" y="1279672"/>
            <a:ext cx="533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39555" cy="819150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0"/>
            <a:ext cx="3002280" cy="831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5" y="4770120"/>
            <a:ext cx="9148445" cy="385445"/>
          </a:xfrm>
          <a:prstGeom prst="rect">
            <a:avLst/>
          </a:prstGeom>
          <a:solidFill>
            <a:srgbClr val="8C1414"/>
          </a:solidFill>
          <a:ln>
            <a:solidFill>
              <a:srgbClr val="8C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0" y="4732020"/>
            <a:ext cx="1485900" cy="411480"/>
          </a:xfrm>
          <a:prstGeom prst="rect">
            <a:avLst/>
          </a:prstGeom>
        </p:spPr>
      </p:pic>
      <p:sp>
        <p:nvSpPr>
          <p:cNvPr id="10" name="五边形 5"/>
          <p:cNvSpPr/>
          <p:nvPr/>
        </p:nvSpPr>
        <p:spPr>
          <a:xfrm>
            <a:off x="304800" y="1051433"/>
            <a:ext cx="1243935" cy="513235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sym typeface="+mn-ea"/>
              </a:rPr>
              <a:t>电路原理设计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stCxn id="10" idx="3"/>
            <a:endCxn id="12" idx="1"/>
          </p:cNvCxnSpPr>
          <p:nvPr/>
        </p:nvCxnSpPr>
        <p:spPr>
          <a:xfrm>
            <a:off x="1548735" y="1308051"/>
            <a:ext cx="508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5"/>
          <p:cNvSpPr/>
          <p:nvPr/>
        </p:nvSpPr>
        <p:spPr>
          <a:xfrm>
            <a:off x="2057400" y="1051433"/>
            <a:ext cx="1243935" cy="51323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ym typeface="+mn-ea"/>
              </a:rPr>
              <a:t>电路仿真</a:t>
            </a:r>
            <a:endParaRPr lang="zh-CN" altLang="en-US" b="1" dirty="0"/>
          </a:p>
        </p:txBody>
      </p:sp>
      <p:sp>
        <p:nvSpPr>
          <p:cNvPr id="13" name="五边形 5"/>
          <p:cNvSpPr/>
          <p:nvPr/>
        </p:nvSpPr>
        <p:spPr>
          <a:xfrm>
            <a:off x="3834734" y="1051433"/>
            <a:ext cx="1447801" cy="5132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ym typeface="+mn-ea"/>
              </a:rPr>
              <a:t>PCB</a:t>
            </a:r>
            <a:r>
              <a:rPr lang="zh-CN" altLang="en-US" b="1" dirty="0">
                <a:sym typeface="+mn-ea"/>
              </a:rPr>
              <a:t>绘制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282535" y="1308051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五边形 5"/>
          <p:cNvSpPr/>
          <p:nvPr/>
        </p:nvSpPr>
        <p:spPr>
          <a:xfrm>
            <a:off x="5791864" y="1051433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PCB</a:t>
            </a:r>
            <a:r>
              <a:rPr lang="zh-CN" altLang="en-US" dirty="0"/>
              <a:t>焊接调试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035799" y="1304368"/>
            <a:ext cx="508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五边形 5"/>
          <p:cNvSpPr/>
          <p:nvPr/>
        </p:nvSpPr>
        <p:spPr>
          <a:xfrm>
            <a:off x="7545128" y="1047750"/>
            <a:ext cx="1243935" cy="5132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76600" y="1279672"/>
            <a:ext cx="5333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571625"/>
            <a:ext cx="6496050" cy="32099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COMMONDATA" val="eyJoZGlkIjoiZGQ2YzU1NTYwOWQwM2VhZmFlMzhhMjg1NzZmYmMyNGEifQ=="/>
  <p:tag name="KSO_WPP_MARK_KEY" val="531cae9d-6c13-4a34-8ded-248dfd3cab7b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WPS 演示</Application>
  <PresentationFormat>全屏显示(16:9)</PresentationFormat>
  <Paragraphs>234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Arial</vt:lpstr>
      <vt:lpstr>微软雅黑</vt:lpstr>
      <vt:lpstr>Times New Roman</vt:lpstr>
      <vt:lpstr>Calibri</vt:lpstr>
      <vt:lpstr>Arial Unicode MS</vt:lpstr>
      <vt:lpstr>自定义设计方案</vt:lpstr>
      <vt:lpstr>Office Theme</vt:lpstr>
      <vt:lpstr>创新实验项目</vt:lpstr>
      <vt:lpstr>课程设计内容：语音识别系统</vt:lpstr>
      <vt:lpstr>课程设计内容：语音识别系统</vt:lpstr>
      <vt:lpstr>课程设计内容：语音识别系统</vt:lpstr>
      <vt:lpstr>lesson1 实验内容：语音采集模块</vt:lpstr>
      <vt:lpstr>lesson1 实验内容：语音采集模块</vt:lpstr>
      <vt:lpstr>lesson1 实验内容：语音采集模块</vt:lpstr>
      <vt:lpstr>PowerPoint 演示文稿</vt:lpstr>
      <vt:lpstr>PowerPoint 演示文稿</vt:lpstr>
      <vt:lpstr>PowerPoint 演示文稿</vt:lpstr>
      <vt:lpstr>2. PCB设计</vt:lpstr>
      <vt:lpstr>2.1 AD绘图教程</vt:lpstr>
      <vt:lpstr>2.2 电路SCH文件设计</vt:lpstr>
      <vt:lpstr>2.3 电路PCB文件设计</vt:lpstr>
      <vt:lpstr>2.4 电路焊接及调试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3:_x000d_Loss Functions  and Optimization</dc:title>
  <dc:creator>Administrator</dc:creator>
  <cp:lastModifiedBy>CN.DONE</cp:lastModifiedBy>
  <cp:revision>706</cp:revision>
  <dcterms:created xsi:type="dcterms:W3CDTF">2021-04-14T05:55:00Z</dcterms:created>
  <dcterms:modified xsi:type="dcterms:W3CDTF">2024-12-15T09:19:15Z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B4B0E9869A714361BD90E95ABA3C54A3</vt:lpwstr>
  </property>
  <property fmtid="{D5CDD505-2E9C-101B-9397-08002B2CF9AE}" pid="4" name="KSOProductBuildVer">
    <vt:lpwstr>2052-11.1.0.12165</vt:lpwstr>
  </property>
  <property fmtid="{D5CDD505-2E9C-101B-9397-08002B2CF9AE}" pid="5" name="commondata">
    <vt:lpwstr>eyJoZGlkIjoiYTk0YjMwMGY0NTY4Y2MxYmEwMGEwYTE5ZmQ3MzhhZGEifQ==</vt:lpwstr>
  </property>
</Properties>
</file>