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5"/>
  </p:notesMasterIdLst>
  <p:sldIdLst>
    <p:sldId id="311" r:id="rId3"/>
    <p:sldId id="309" r:id="rId4"/>
    <p:sldId id="331" r:id="rId6"/>
    <p:sldId id="332" r:id="rId7"/>
    <p:sldId id="333" r:id="rId8"/>
    <p:sldId id="334" r:id="rId9"/>
    <p:sldId id="345" r:id="rId10"/>
    <p:sldId id="347" r:id="rId11"/>
    <p:sldId id="335" r:id="rId12"/>
    <p:sldId id="341" r:id="rId13"/>
    <p:sldId id="349" r:id="rId14"/>
    <p:sldId id="350" r:id="rId15"/>
    <p:sldId id="355" r:id="rId16"/>
    <p:sldId id="310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CC"/>
    <a:srgbClr val="660066"/>
    <a:srgbClr val="4E6CA0"/>
    <a:srgbClr val="E9EBF5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46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9A6983-F098-4312-AA40-2952FD8DEC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24B05-DC82-4883-8EAE-4F7E4271BC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7" descr="sy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96167"/>
            <a:ext cx="12192000" cy="2520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7944" y="2365711"/>
            <a:ext cx="6353175" cy="590931"/>
          </a:xfrm>
        </p:spPr>
        <p:txBody>
          <a:bodyPr anchor="b"/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14500" y="5046668"/>
            <a:ext cx="9144000" cy="42473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7030A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pic>
        <p:nvPicPr>
          <p:cNvPr id="5" name="Picture 2" descr="D:\My Pictures\nju\南京大学视觉形象规范化标准(jpeg格式文件)\03校标，中、英文校名组合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8338" y="414912"/>
            <a:ext cx="2808287" cy="836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7"/>
          <p:cNvSpPr>
            <a:spLocks noChangeArrowheads="1"/>
          </p:cNvSpPr>
          <p:nvPr userDrawn="1"/>
        </p:nvSpPr>
        <p:spPr bwMode="auto">
          <a:xfrm>
            <a:off x="7548563" y="476250"/>
            <a:ext cx="4643438" cy="646113"/>
          </a:xfrm>
          <a:prstGeom prst="rect">
            <a:avLst/>
          </a:prstGeom>
          <a:solidFill>
            <a:srgbClr val="630D5F"/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诚朴雄伟   励学敦行</a:t>
            </a: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5320"/>
            <a:ext cx="10515600" cy="480131"/>
          </a:xfrm>
        </p:spPr>
        <p:txBody>
          <a:bodyPr/>
          <a:lstStyle>
            <a:lvl1pPr>
              <a:defRPr sz="2800">
                <a:solidFill>
                  <a:srgbClr val="66006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330325"/>
            <a:ext cx="10515600" cy="1328569"/>
          </a:xfrm>
        </p:spPr>
        <p:txBody>
          <a:bodyPr/>
          <a:lstStyle>
            <a:lvl1pPr marL="447675" indent="-447675">
              <a:lnSpc>
                <a:spcPct val="100000"/>
              </a:lnSpc>
              <a:buFont typeface="Wingdings" panose="05000000000000000000" pitchFamily="2" charset="2"/>
              <a:buChar char="Ø"/>
              <a:defRPr sz="2400"/>
            </a:lvl1pPr>
            <a:lvl2pPr marL="809625" indent="-352425">
              <a:lnSpc>
                <a:spcPct val="100000"/>
              </a:lnSpc>
              <a:buFont typeface="Arial" panose="020B0604020202090204" pitchFamily="34" charset="0"/>
              <a:buChar char="•"/>
              <a:defRPr sz="2400"/>
            </a:lvl2pPr>
            <a:lvl3pPr>
              <a:lnSpc>
                <a:spcPct val="100000"/>
              </a:lnSpc>
              <a:defRPr sz="2400"/>
            </a:lvl3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080027"/>
            <a:ext cx="105156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5320"/>
            <a:ext cx="10515600" cy="480131"/>
          </a:xfrm>
        </p:spPr>
        <p:txBody>
          <a:bodyPr/>
          <a:lstStyle>
            <a:lvl1pPr>
              <a:defRPr sz="2800">
                <a:solidFill>
                  <a:srgbClr val="66006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838200" y="1080027"/>
            <a:ext cx="10515600" cy="0"/>
          </a:xfrm>
          <a:prstGeom prst="line">
            <a:avLst/>
          </a:prstGeom>
          <a:ln w="38100"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85320"/>
            <a:ext cx="10515600" cy="480131"/>
          </a:xfrm>
        </p:spPr>
        <p:txBody>
          <a:bodyPr/>
          <a:lstStyle>
            <a:lvl1pPr>
              <a:defRPr sz="2800">
                <a:solidFill>
                  <a:srgbClr val="66006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/>
        </p:nvSpPr>
        <p:spPr>
          <a:xfrm>
            <a:off x="695325" y="1782445"/>
            <a:ext cx="10801350" cy="2192020"/>
          </a:xfrm>
          <a:prstGeom prst="rect">
            <a:avLst/>
          </a:prstGeom>
          <a:solidFill>
            <a:srgbClr val="630D5F"/>
          </a:solidFill>
          <a:ln>
            <a:solidFill>
              <a:srgbClr val="630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1" y="2557015"/>
            <a:ext cx="10799999" cy="535531"/>
          </a:xfrm>
        </p:spPr>
        <p:txBody>
          <a:bodyPr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724029" y="1453866"/>
            <a:ext cx="6868800" cy="7938"/>
          </a:xfrm>
          <a:prstGeom prst="rect">
            <a:avLst/>
          </a:prstGeom>
          <a:solidFill>
            <a:srgbClr val="630D5F"/>
          </a:solidFill>
          <a:ln w="38100">
            <a:solidFill>
              <a:srgbClr val="630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kumimoji="1" lang="zh-CN" altLang="en-US" noProof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4734" y="681333"/>
            <a:ext cx="6867390" cy="535531"/>
          </a:xfrm>
        </p:spPr>
        <p:txBody>
          <a:bodyPr/>
          <a:lstStyle>
            <a:lvl1pPr algn="ctr">
              <a:defRPr sz="3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>
          <a:xfrm>
            <a:off x="4724734" y="2044578"/>
            <a:ext cx="6867391" cy="480131"/>
          </a:xfrm>
        </p:spPr>
        <p:txBody>
          <a:bodyPr/>
          <a:lstStyle>
            <a:lvl1pPr marL="720725" indent="-720725">
              <a:buFont typeface="+mj-ea"/>
              <a:buAutoNum type="ea1JpnChsDbPeriod"/>
              <a:defRPr sz="2800">
                <a:solidFill>
                  <a:srgbClr val="660066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1028700" indent="-571500">
              <a:buFont typeface="+mj-ea"/>
              <a:buAutoNum type="ea1JpnChsDbPeriod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8" name="矩形 7"/>
          <p:cNvSpPr/>
          <p:nvPr userDrawn="1"/>
        </p:nvSpPr>
        <p:spPr>
          <a:xfrm>
            <a:off x="-4763" y="-12700"/>
            <a:ext cx="4094163" cy="6858000"/>
          </a:xfrm>
          <a:prstGeom prst="rect">
            <a:avLst/>
          </a:prstGeom>
          <a:solidFill>
            <a:srgbClr val="6913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986" tIns="49993" rIns="99986" bIns="49993" anchor="ctr"/>
          <a:lstStyle/>
          <a:p>
            <a:pPr algn="ctr" defTabSz="571500" eaLnBrk="1" fontAlgn="auto" hangingPunct="1">
              <a:defRPr/>
            </a:pPr>
            <a:endParaRPr lang="zh-CN" altLang="en-US" sz="1465" noProof="1">
              <a:solidFill>
                <a:prstClr val="white"/>
              </a:solidFill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9" name="等腰三角形 8"/>
          <p:cNvSpPr/>
          <p:nvPr userDrawn="1"/>
        </p:nvSpPr>
        <p:spPr>
          <a:xfrm rot="5400000">
            <a:off x="3699206" y="3057525"/>
            <a:ext cx="1095375" cy="542925"/>
          </a:xfrm>
          <a:prstGeom prst="triangle">
            <a:avLst/>
          </a:prstGeom>
          <a:solidFill>
            <a:srgbClr val="69135E"/>
          </a:solidFill>
          <a:ln>
            <a:solidFill>
              <a:srgbClr val="691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986" tIns="49993" rIns="99986" bIns="49993" anchor="ctr"/>
          <a:lstStyle/>
          <a:p>
            <a:pPr algn="ctr" defTabSz="571500" eaLnBrk="1" fontAlgn="auto" hangingPunct="1">
              <a:defRPr/>
            </a:pPr>
            <a:endParaRPr lang="zh-CN" altLang="en-US" sz="1465" noProof="1">
              <a:solidFill>
                <a:prstClr val="white"/>
              </a:solidFill>
              <a:latin typeface="Arial" panose="020B0604020202090204" pitchFamily="34" charset="0"/>
              <a:ea typeface="等线" panose="02010600030101010101" pitchFamily="2" charset="-122"/>
              <a:cs typeface="Arial" panose="020B0604020202090204" pitchFamily="34" charset="0"/>
            </a:endParaRPr>
          </a:p>
        </p:txBody>
      </p:sp>
      <p:pic>
        <p:nvPicPr>
          <p:cNvPr id="10" name="图片 2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25" y="2163763"/>
            <a:ext cx="2447925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609600" y="1146175"/>
            <a:ext cx="10972800" cy="7938"/>
          </a:xfrm>
          <a:prstGeom prst="rect">
            <a:avLst/>
          </a:prstGeom>
          <a:solidFill>
            <a:srgbClr val="630D5F"/>
          </a:solidFill>
          <a:ln>
            <a:solidFill>
              <a:srgbClr val="630D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kumimoji="1" lang="zh-CN" altLang="en-US" noProof="1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310"/>
            <a:ext cx="10972800" cy="871200"/>
          </a:xfrm>
        </p:spPr>
        <p:txBody>
          <a:bodyPr/>
          <a:lstStyle>
            <a:lvl1pPr>
              <a:defRPr sz="32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2078766"/>
            <a:ext cx="10972800" cy="590931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dirty="0"/>
              <a:t>谢谢大家</a:t>
            </a:r>
            <a:r>
              <a:rPr lang="en-US" altLang="zh-CN" dirty="0"/>
              <a:t>!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 bwMode="auto">
          <a:xfrm>
            <a:off x="2048934" y="3047330"/>
            <a:ext cx="8108951" cy="2901950"/>
            <a:chOff x="1536513" y="2615121"/>
            <a:chExt cx="6081606" cy="2901600"/>
          </a:xfrm>
        </p:grpSpPr>
        <p:sp>
          <p:nvSpPr>
            <p:cNvPr id="8" name="Rectangle 46"/>
            <p:cNvSpPr>
              <a:spLocks noChangeArrowheads="1"/>
            </p:cNvSpPr>
            <p:nvPr/>
          </p:nvSpPr>
          <p:spPr bwMode="gray">
            <a:xfrm>
              <a:off x="3047786" y="2618296"/>
              <a:ext cx="1523973" cy="1450800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9" name="Rectangle 47"/>
            <p:cNvSpPr>
              <a:spLocks noChangeArrowheads="1"/>
            </p:cNvSpPr>
            <p:nvPr/>
          </p:nvSpPr>
          <p:spPr bwMode="gray">
            <a:xfrm>
              <a:off x="4572000" y="4066257"/>
              <a:ext cx="1524000" cy="14478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Calibri" panose="020F0502020204030204" pitchFamily="34" charset="0"/>
              </a:endParaRPr>
            </a:p>
          </p:txBody>
        </p:sp>
        <p:pic>
          <p:nvPicPr>
            <p:cNvPr id="10" name="Picture 5" descr="C:\Documents and Settings\Administrator\桌面\1.jpg"/>
            <p:cNvPicPr>
              <a:picLocks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513" y="2615121"/>
              <a:ext cx="1522800" cy="145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6" descr="C:\Documents and Settings\Administrator\桌面\2.jpg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2619712"/>
              <a:ext cx="1522800" cy="145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7" descr="C:\Documents and Settings\Administrator\桌面\3.jpg"/>
            <p:cNvPicPr>
              <a:picLocks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5319" y="4060819"/>
              <a:ext cx="1522800" cy="145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8" descr="C:\Documents and Settings\Administrator\桌面\4.jpg"/>
            <p:cNvPicPr>
              <a:picLocks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049200" y="4065921"/>
              <a:ext cx="1522800" cy="145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527381" y="2420888"/>
            <a:ext cx="11233248" cy="1584176"/>
          </a:xfrm>
          <a:prstGeom prst="rect">
            <a:avLst/>
          </a:prstGeom>
          <a:solidFill>
            <a:srgbClr val="630D5F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2862131"/>
            <a:ext cx="10363200" cy="590931"/>
          </a:xfrm>
        </p:spPr>
        <p:txBody>
          <a:bodyPr anchor="t">
            <a:spAutoFit/>
          </a:bodyPr>
          <a:lstStyle>
            <a:lvl1pPr algn="ctr">
              <a:defRPr sz="3600" b="1" cap="all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54620"/>
            <a:ext cx="10515600" cy="64633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55016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660066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447675" indent="-4476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809625" indent="-352425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3200" b="1" kern="1200">
          <a:solidFill>
            <a:srgbClr val="7030A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3200" b="1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28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/>
          </p:cNvSpPr>
          <p:nvPr>
            <p:ph type="ctrTitle"/>
          </p:nvPr>
        </p:nvSpPr>
        <p:spPr>
          <a:xfrm>
            <a:off x="491246" y="1773123"/>
            <a:ext cx="6415392" cy="21228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/>
              <a:t>Crossover</a:t>
            </a:r>
            <a:r>
              <a:rPr lang="en-US" sz="4400" dirty="0"/>
              <a:t> </a:t>
            </a:r>
            <a:r>
              <a:rPr lang="en-US" sz="4400" b="0" dirty="0"/>
              <a:t>or</a:t>
            </a:r>
            <a:r>
              <a:rPr lang="en-US" sz="4400" dirty="0"/>
              <a:t> </a:t>
            </a:r>
            <a:r>
              <a:rPr lang="en-US" sz="4400" b="0" dirty="0"/>
              <a:t>first</a:t>
            </a:r>
            <a:r>
              <a:rPr lang="en-US" sz="4400" dirty="0"/>
              <a:t> </a:t>
            </a:r>
            <a:r>
              <a:rPr lang="en-US" sz="4400" b="0" dirty="0"/>
              <a:t>order</a:t>
            </a:r>
            <a:br>
              <a:rPr lang="en-US" sz="4400" dirty="0"/>
            </a:br>
            <a:r>
              <a:rPr lang="en-US" sz="4400" b="0" dirty="0"/>
              <a:t>it is</a:t>
            </a:r>
            <a:r>
              <a:rPr lang="en-US" sz="4400" dirty="0"/>
              <a:t> </a:t>
            </a:r>
            <a:r>
              <a:rPr lang="en-US" sz="4400" b="0" dirty="0"/>
              <a:t>a question</a:t>
            </a:r>
            <a:endParaRPr lang="en-US" sz="4400" b="0" dirty="0"/>
          </a:p>
        </p:txBody>
      </p:sp>
      <p:sp>
        <p:nvSpPr>
          <p:cNvPr id="80899" name="副标题 2"/>
          <p:cNvSpPr>
            <a:spLocks noGrp="1"/>
          </p:cNvSpPr>
          <p:nvPr>
            <p:ph type="subTitle" idx="1"/>
          </p:nvPr>
        </p:nvSpPr>
        <p:spPr>
          <a:xfrm>
            <a:off x="1524000" y="5046668"/>
            <a:ext cx="9144000" cy="883920"/>
          </a:xfrm>
        </p:spPr>
        <p:txBody>
          <a:bodyPr/>
          <a:lstStyle/>
          <a:p>
            <a:r>
              <a:rPr lang="zh-CN" altLang="en-US" dirty="0"/>
              <a:t>姓名：李新鹏</a:t>
            </a:r>
            <a:endParaRPr lang="en-US" altLang="zh-CN" dirty="0"/>
          </a:p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结果讨论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1305" y="1676400"/>
            <a:ext cx="5843905" cy="40836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395" y="173101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考虑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对结果的影响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3395" y="2548255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略微将三维硬截断的参数</a:t>
            </a: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降低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9665" t="7902" r="14593" b="13079"/>
          <a:stretch>
            <a:fillRect/>
          </a:stretch>
        </p:blipFill>
        <p:spPr>
          <a:xfrm>
            <a:off x="3134995" y="2524125"/>
            <a:ext cx="295910" cy="368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1810" y="329057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结果从一级相变变成</a:t>
            </a:r>
            <a:r>
              <a:rPr lang="en-US" altLang="zh-CN">
                <a:sym typeface="+mn-ea"/>
              </a:rPr>
              <a:t>crossover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8160" y="4020820"/>
            <a:ext cx="5287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但是如果在公式中忽略</a:t>
            </a:r>
            <a:r>
              <a:rPr lang="en-US" altLang="zh-CN">
                <a:sym typeface="+mn-ea"/>
              </a:rPr>
              <a:t>C，</a:t>
            </a:r>
            <a:r>
              <a:rPr lang="zh-CN" altLang="en-US">
                <a:sym typeface="+mn-ea"/>
              </a:rPr>
              <a:t>结果仍然是</a:t>
            </a:r>
            <a:r>
              <a:rPr lang="zh-CN" altLang="en-US">
                <a:sym typeface="+mn-ea"/>
              </a:rPr>
              <a:t>一级相变</a:t>
            </a:r>
            <a:endParaRPr lang="zh-CN" altLang="en-US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4510" y="4847590"/>
            <a:ext cx="52870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倾向于让相变变成</a:t>
            </a:r>
            <a:r>
              <a:rPr lang="en-US" altLang="zh-CN">
                <a:sym typeface="+mn-ea"/>
              </a:rPr>
              <a:t>crossover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结果讨论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3395" y="1272540"/>
            <a:ext cx="5158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PT</a:t>
            </a:r>
            <a:r>
              <a:rPr lang="zh-CN" altLang="en-US">
                <a:sym typeface="+mn-ea"/>
              </a:rPr>
              <a:t>正规化</a:t>
            </a:r>
            <a:r>
              <a:rPr lang="en-US" altLang="zh-CN">
                <a:sym typeface="+mn-ea"/>
              </a:rPr>
              <a:t>e</a:t>
            </a:r>
            <a:r>
              <a:rPr lang="zh-CN" altLang="en-US">
                <a:sym typeface="+mn-ea"/>
              </a:rPr>
              <a:t>指数</a:t>
            </a:r>
            <a:r>
              <a:rPr lang="zh-CN" altLang="en-US">
                <a:sym typeface="+mn-ea"/>
              </a:rPr>
              <a:t>压制速率对结果的影响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737995"/>
            <a:ext cx="8712200" cy="838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0" y="3281680"/>
            <a:ext cx="6843395" cy="19316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" y="2576195"/>
            <a:ext cx="5598160" cy="3648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220" y="6102985"/>
            <a:ext cx="9702800" cy="66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结果讨论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493395" y="1272540"/>
            <a:ext cx="5158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PT</a:t>
            </a:r>
            <a:r>
              <a:rPr lang="zh-CN" altLang="en-US">
                <a:sym typeface="+mn-ea"/>
              </a:rPr>
              <a:t>正规化中各种参数对结果的影响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220970"/>
            <a:ext cx="5749290" cy="14077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1638300"/>
            <a:ext cx="5396865" cy="35191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67680" y="1270000"/>
            <a:ext cx="5158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三维硬截断中各种参数对结果的影响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96940" y="3213735"/>
            <a:ext cx="5158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一级相变还是</a:t>
            </a:r>
            <a:r>
              <a:rPr lang="en-US" altLang="zh-CN">
                <a:sym typeface="+mn-ea"/>
              </a:rPr>
              <a:t>crossover</a:t>
            </a:r>
            <a:r>
              <a:rPr lang="zh-CN" altLang="en-US">
                <a:sym typeface="+mn-ea"/>
              </a:rPr>
              <a:t>取决于一个无量纲参数</a:t>
            </a:r>
            <a:r>
              <a:rPr lang="en-US" altLang="zh-CN">
                <a:sym typeface="+mn-ea"/>
              </a:rPr>
              <a:t>：</a:t>
            </a:r>
            <a:endParaRPr lang="en-US" altLang="zh-CN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r="51448"/>
          <a:stretch>
            <a:fillRect/>
          </a:stretch>
        </p:blipFill>
        <p:spPr>
          <a:xfrm>
            <a:off x="11103610" y="3089275"/>
            <a:ext cx="638810" cy="6788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746875" y="40906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如果其大于</a:t>
            </a:r>
            <a:r>
              <a:rPr lang="en-US" altLang="zh-CN"/>
              <a:t>1.6，</a:t>
            </a:r>
            <a:r>
              <a:rPr lang="zh-CN" altLang="en-US"/>
              <a:t>结果是一级相变</a:t>
            </a:r>
            <a:r>
              <a:rPr lang="en-US" altLang="zh-CN"/>
              <a:t>；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如果其小于</a:t>
            </a:r>
            <a:r>
              <a:rPr lang="en-US" altLang="zh-CN"/>
              <a:t>1.6，</a:t>
            </a:r>
            <a:r>
              <a:rPr lang="zh-CN" altLang="en-US"/>
              <a:t>结果是</a:t>
            </a:r>
            <a:r>
              <a:rPr lang="en-US" altLang="zh-CN"/>
              <a:t>crossover。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661150" y="5415915"/>
            <a:ext cx="406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（</a:t>
            </a:r>
            <a:r>
              <a:rPr lang="zh-CN" altLang="en-US"/>
              <a:t>数值约</a:t>
            </a:r>
            <a:r>
              <a:rPr lang="en-US" altLang="zh-CN"/>
              <a:t>1.6</a:t>
            </a:r>
            <a:r>
              <a:rPr lang="zh-CN" altLang="en-US"/>
              <a:t>是在</a:t>
            </a:r>
            <a:r>
              <a:rPr lang="en-US" altLang="zh-CN"/>
              <a:t>m=0.007 GeV</a:t>
            </a:r>
            <a:r>
              <a:rPr lang="zh-CN" altLang="en-US"/>
              <a:t>下得到</a:t>
            </a:r>
            <a:r>
              <a:rPr lang="en-US" altLang="zh-CN"/>
              <a:t>）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38200" y="2536190"/>
            <a:ext cx="10055860" cy="2157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利用接触模型计算零温有限密下的物态方程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并比对三维截断和</a:t>
            </a:r>
            <a:r>
              <a:rPr lang="en-US" altLang="zh-CN">
                <a:sym typeface="+mn-ea"/>
              </a:rPr>
              <a:t>PT</a:t>
            </a:r>
            <a:r>
              <a:rPr lang="zh-CN" altLang="en-US">
                <a:sym typeface="+mn-ea"/>
              </a:rPr>
              <a:t>正规化两种正规化下的结果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接触模型中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相变敏感地依赖于正规化形式的选择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接触模型或者</a:t>
            </a:r>
            <a:r>
              <a:rPr lang="en-US" altLang="zh-CN">
                <a:sym typeface="+mn-ea"/>
              </a:rPr>
              <a:t>NJL</a:t>
            </a:r>
            <a:r>
              <a:rPr lang="zh-CN" altLang="en-US">
                <a:sym typeface="+mn-ea"/>
              </a:rPr>
              <a:t>模型中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相互作用形式并没有直接定义得到相变情况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普遍认为的一级相变的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结果很可能来源于人为选择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9062" y="1382279"/>
            <a:ext cx="10972800" cy="589280"/>
          </a:xfrm>
        </p:spPr>
        <p:txBody>
          <a:bodyPr/>
          <a:lstStyle/>
          <a:p>
            <a:r>
              <a:rPr lang="zh-CN" altLang="en-US" dirty="0"/>
              <a:t>报告结束，谢谢！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研究背景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838200" y="1304290"/>
            <a:ext cx="509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研究背景</a:t>
            </a:r>
            <a:r>
              <a:rPr lang="en-US" altLang="zh-CN"/>
              <a:t>：</a:t>
            </a:r>
            <a:r>
              <a:rPr lang="zh-CN" altLang="en-US"/>
              <a:t>高温高密核物质性质及</a:t>
            </a:r>
            <a:r>
              <a:rPr lang="zh-CN" altLang="en-US"/>
              <a:t>相互作用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165" y="1304925"/>
            <a:ext cx="5338445" cy="52533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20775" y="1949450"/>
            <a:ext cx="463740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物态方程</a:t>
            </a:r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宇宙起源</a:t>
            </a:r>
            <a:r>
              <a:rPr lang="en-US" altLang="zh-CN">
                <a:sym typeface="+mn-ea"/>
              </a:rPr>
              <a:t>、</a:t>
            </a:r>
            <a:r>
              <a:rPr lang="zh-CN" altLang="en-US">
                <a:sym typeface="+mn-ea"/>
              </a:rPr>
              <a:t>中子星等</a:t>
            </a:r>
            <a:r>
              <a:rPr lang="en-US" altLang="zh-CN">
                <a:sym typeface="+mn-ea"/>
              </a:rPr>
              <a:t>）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强相互作用物质的相态变化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接近零化学势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实验及格点表明</a:t>
            </a:r>
            <a:r>
              <a:rPr lang="en-US" altLang="zh-CN">
                <a:sym typeface="+mn-ea"/>
              </a:rPr>
              <a:t>，</a:t>
            </a:r>
            <a:endParaRPr lang="en-US" altLang="zh-CN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强子气体</a:t>
            </a:r>
            <a:r>
              <a:rPr lang="zh-CN" altLang="en-US" b="1">
                <a:sym typeface="+mn-ea"/>
              </a:rPr>
              <a:t>连续过渡</a:t>
            </a:r>
            <a:r>
              <a:rPr lang="zh-CN" altLang="en-US">
                <a:sym typeface="+mn-ea"/>
              </a:rPr>
              <a:t>到夸克胶子等离子体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很低化学势</a:t>
            </a:r>
            <a:r>
              <a:rPr 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格点表明有</a:t>
            </a:r>
            <a:r>
              <a:rPr lang="zh-CN" altLang="en-US" b="1">
                <a:sym typeface="+mn-ea"/>
              </a:rPr>
              <a:t>一</a:t>
            </a:r>
            <a:r>
              <a:rPr lang="zh-CN" altLang="en-US" b="1">
                <a:sym typeface="+mn-ea"/>
              </a:rPr>
              <a:t>级</a:t>
            </a:r>
            <a:r>
              <a:rPr lang="zh-CN" altLang="en-US" b="1">
                <a:sym typeface="+mn-ea"/>
              </a:rPr>
              <a:t>相变趋势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低温高化学势</a:t>
            </a:r>
            <a:r>
              <a:rPr 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模型推测为</a:t>
            </a:r>
            <a:r>
              <a:rPr lang="zh-CN" altLang="en-US" b="1">
                <a:sym typeface="+mn-ea"/>
              </a:rPr>
              <a:t>一级相变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存在一个</a:t>
            </a:r>
            <a:r>
              <a:rPr lang="zh-CN" altLang="en-US" b="1">
                <a:sym typeface="+mn-ea"/>
              </a:rPr>
              <a:t>临界端点</a:t>
            </a:r>
            <a:r>
              <a:rPr lang="en-US" altLang="zh-CN" b="1">
                <a:sym typeface="+mn-ea"/>
              </a:rPr>
              <a:t>(CEP)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寻找并确定</a:t>
            </a:r>
            <a:r>
              <a:rPr lang="en-US" altLang="zh-CN">
                <a:sym typeface="+mn-ea"/>
              </a:rPr>
              <a:t>CEP</a:t>
            </a:r>
            <a:r>
              <a:rPr lang="zh-CN" altLang="en-US">
                <a:sym typeface="+mn-ea"/>
              </a:rPr>
              <a:t>至关重要</a:t>
            </a:r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研究背景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27355" y="1304290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面临的问题</a:t>
            </a:r>
            <a:r>
              <a:rPr lang="en-US" altLang="zh-CN"/>
              <a:t>：</a:t>
            </a:r>
            <a:r>
              <a:rPr lang="zh-CN" altLang="en-US"/>
              <a:t>有限化学势区域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54050" y="1920240"/>
            <a:ext cx="6889750" cy="1508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实验结果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很少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未发现一级相变及</a:t>
            </a:r>
            <a:r>
              <a:rPr lang="en-US" altLang="zh-CN">
                <a:sym typeface="+mn-ea"/>
              </a:rPr>
              <a:t>CEP...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格点</a:t>
            </a:r>
            <a:r>
              <a:rPr lang="en-US" altLang="zh-CN">
                <a:sym typeface="+mn-ea"/>
              </a:rPr>
              <a:t>QCD：</a:t>
            </a:r>
            <a:r>
              <a:rPr lang="zh-CN" altLang="en-US">
                <a:sym typeface="+mn-ea"/>
              </a:rPr>
              <a:t>符号问题</a:t>
            </a:r>
            <a:r>
              <a:rPr lang="en-US" altLang="zh-CN">
                <a:sym typeface="+mn-ea"/>
              </a:rPr>
              <a:t>(</a:t>
            </a:r>
            <a:r>
              <a:rPr lang="en-US" altLang="zh-CN">
                <a:sym typeface="+mn-ea"/>
              </a:rPr>
              <a:t>Sign problem)，</a:t>
            </a:r>
            <a:r>
              <a:rPr lang="zh-CN" altLang="en-US">
                <a:sym typeface="+mn-ea"/>
              </a:rPr>
              <a:t>结果不可信</a:t>
            </a:r>
            <a:r>
              <a:rPr lang="en-US" altLang="zh-CN">
                <a:sym typeface="+mn-ea"/>
              </a:rPr>
              <a:t>...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有效模型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参数及模型依赖性非常大</a:t>
            </a:r>
            <a:endParaRPr lang="en-US" altLang="zh-CN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20585" y="1280160"/>
            <a:ext cx="4295775" cy="28270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7355" y="3629660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接触相互作用模型</a:t>
            </a:r>
            <a:r>
              <a:rPr lang="en-US" altLang="zh-CN"/>
              <a:t>(Contact interaction)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654050" y="4246880"/>
            <a:ext cx="65665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物理图像清晰</a:t>
            </a:r>
            <a:r>
              <a:rPr lang="en-US" altLang="zh-CN"/>
              <a:t>，</a:t>
            </a:r>
            <a:r>
              <a:rPr lang="zh-CN" altLang="en-US"/>
              <a:t>可解析推导</a:t>
            </a:r>
            <a:r>
              <a:rPr lang="en-US" altLang="zh-CN"/>
              <a:t>，</a:t>
            </a:r>
            <a:r>
              <a:rPr lang="zh-CN" altLang="en-US"/>
              <a:t>易探讨物理内核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保护</a:t>
            </a:r>
            <a:r>
              <a:rPr lang="en-US" altLang="zh-CN"/>
              <a:t>O(4)</a:t>
            </a:r>
            <a:r>
              <a:rPr lang="zh-CN" altLang="en-US"/>
              <a:t>对称性</a:t>
            </a:r>
            <a:r>
              <a:rPr lang="en-US" altLang="zh-CN"/>
              <a:t>，</a:t>
            </a:r>
            <a:r>
              <a:rPr lang="zh-CN" altLang="en-US"/>
              <a:t>目前唯一满足庞加莱协变性的非微扰</a:t>
            </a:r>
            <a:r>
              <a:rPr lang="zh-CN" altLang="en-US"/>
              <a:t>方法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775" y="4131945"/>
            <a:ext cx="3963035" cy="2551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955675" y="3453765"/>
            <a:ext cx="596836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对称性保护的</a:t>
            </a:r>
            <a:r>
              <a:rPr lang="zh-CN" altLang="en-US"/>
              <a:t>裸顶点近似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保护</a:t>
            </a:r>
            <a:r>
              <a:rPr lang="en-US" altLang="zh-CN"/>
              <a:t>O(4)</a:t>
            </a:r>
            <a:r>
              <a:rPr lang="zh-CN" altLang="en-US"/>
              <a:t>对称性的固有时正规化</a:t>
            </a:r>
            <a:r>
              <a:rPr lang="zh-CN" altLang="en-US"/>
              <a:t>方案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75150" y="3312160"/>
            <a:ext cx="1733550" cy="6635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研究方案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955675" y="1513840"/>
            <a:ext cx="5454650" cy="105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QCD</a:t>
            </a:r>
            <a:r>
              <a:rPr lang="zh-CN" altLang="en-US">
                <a:sym typeface="+mn-ea"/>
              </a:rPr>
              <a:t>拉氏量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推导运动方程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对胶子传播子构造有效模型</a:t>
            </a:r>
            <a:r>
              <a:rPr lang="en-US" altLang="zh-CN">
                <a:sym typeface="+mn-ea"/>
              </a:rPr>
              <a:t>（</a:t>
            </a:r>
            <a:r>
              <a:rPr lang="zh-CN" altLang="en-US">
                <a:sym typeface="+mn-ea"/>
              </a:rPr>
              <a:t>无自由参数</a:t>
            </a:r>
            <a:r>
              <a:rPr lang="en-US" altLang="zh-CN">
                <a:sym typeface="+mn-ea"/>
              </a:rPr>
              <a:t>）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550" y="1672590"/>
            <a:ext cx="4028440" cy="2202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455" y="2564765"/>
            <a:ext cx="2765425" cy="730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645" y="4475480"/>
            <a:ext cx="5700395" cy="970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rcRect r="8205" b="5301"/>
          <a:stretch>
            <a:fillRect/>
          </a:stretch>
        </p:blipFill>
        <p:spPr>
          <a:xfrm>
            <a:off x="7538085" y="4603115"/>
            <a:ext cx="1598930" cy="7296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41985" y="5707380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转入有限温有限化学势框架</a:t>
            </a:r>
            <a:r>
              <a:rPr lang="en-US" altLang="zh-CN"/>
              <a:t>：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985" y="5482590"/>
            <a:ext cx="5417820" cy="808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935" y="4615180"/>
            <a:ext cx="6353175" cy="60706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研究方案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27355" y="1815465"/>
            <a:ext cx="728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/>
              <a:t>夸克传播子与</a:t>
            </a:r>
            <a:r>
              <a:rPr lang="zh-CN" altLang="en-US"/>
              <a:t>序参量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38200" y="2426970"/>
            <a:ext cx="39528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有限温有限化学势夸克传播子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48204"/>
          <a:stretch>
            <a:fillRect/>
          </a:stretch>
        </p:blipFill>
        <p:spPr>
          <a:xfrm>
            <a:off x="4791075" y="2346960"/>
            <a:ext cx="6562725" cy="4578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2990850"/>
            <a:ext cx="2707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空间对称性，保证</a:t>
            </a: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rcRect l="19820"/>
          <a:stretch>
            <a:fillRect/>
          </a:stretch>
        </p:blipFill>
        <p:spPr>
          <a:xfrm>
            <a:off x="3234055" y="2990850"/>
            <a:ext cx="1621790" cy="4959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38200" y="3556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另外两个函数可以作为相变的</a:t>
            </a:r>
            <a:r>
              <a:rPr lang="zh-CN" altLang="en-US" b="1"/>
              <a:t>序参量</a:t>
            </a:r>
            <a:endParaRPr lang="zh-CN" altLang="en-US" b="1"/>
          </a:p>
        </p:txBody>
      </p:sp>
      <p:sp>
        <p:nvSpPr>
          <p:cNvPr id="17" name="文本框 16"/>
          <p:cNvSpPr txBox="1"/>
          <p:nvPr/>
        </p:nvSpPr>
        <p:spPr>
          <a:xfrm>
            <a:off x="1113155" y="4176395"/>
            <a:ext cx="39535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/>
              <a:t>夸克凝聚（标量密度）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"/>
            </a:pPr>
            <a:r>
              <a:rPr lang="zh-CN" altLang="en-US">
                <a:sym typeface="+mn-ea"/>
              </a:rPr>
              <a:t>总夸克数密度（向量密度）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935" y="3964940"/>
            <a:ext cx="5181600" cy="677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研究方案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4526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运动方程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7570" y="1297940"/>
            <a:ext cx="6263005" cy="13639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8940" y="3352800"/>
            <a:ext cx="5625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固有时正规化</a:t>
            </a:r>
            <a:r>
              <a:rPr lang="en-US" altLang="zh-CN">
                <a:sym typeface="+mn-ea"/>
              </a:rPr>
              <a:t>：</a:t>
            </a:r>
            <a:r>
              <a:rPr lang="zh-CN" altLang="en-US">
                <a:sym typeface="+mn-ea"/>
              </a:rPr>
              <a:t>零化学势区域已经在十年前被解决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21302" r="37294"/>
          <a:stretch>
            <a:fillRect/>
          </a:stretch>
        </p:blipFill>
        <p:spPr>
          <a:xfrm>
            <a:off x="9279890" y="3065145"/>
            <a:ext cx="2559050" cy="3329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80" y="4088130"/>
            <a:ext cx="7105015" cy="94678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6410" y="4946015"/>
            <a:ext cx="6210300" cy="723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8940" y="5598160"/>
            <a:ext cx="56254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但现在公式中的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是复数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需要进行合理的定义</a:t>
            </a:r>
            <a:r>
              <a:rPr lang="en-US" altLang="zh-CN">
                <a:sym typeface="+mn-ea"/>
              </a:rPr>
              <a:t>。</a:t>
            </a:r>
            <a:endParaRPr lang="en-US" altLang="zh-CN"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960" y="2648585"/>
            <a:ext cx="2997200" cy="8763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08940" y="2648585"/>
            <a:ext cx="2558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由于</a:t>
            </a:r>
            <a:r>
              <a:rPr lang="en-US" altLang="zh-CN">
                <a:sym typeface="+mn-ea"/>
              </a:rPr>
              <a:t>BC</a:t>
            </a:r>
            <a:r>
              <a:rPr lang="zh-CN" altLang="en-US">
                <a:sym typeface="+mn-ea"/>
              </a:rPr>
              <a:t>是标量函数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研究方案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4526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针对</a:t>
            </a:r>
            <a:r>
              <a:rPr lang="en-US" altLang="zh-CN">
                <a:sym typeface="+mn-ea"/>
              </a:rPr>
              <a:t>C：</a:t>
            </a:r>
            <a:endParaRPr lang="zh-CN" altLang="en-US"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rcRect r="3873" b="45251"/>
          <a:stretch>
            <a:fillRect/>
          </a:stretch>
        </p:blipFill>
        <p:spPr>
          <a:xfrm>
            <a:off x="2147570" y="1297940"/>
            <a:ext cx="6020435" cy="746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08940" y="211709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公式变形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55" y="2117090"/>
            <a:ext cx="3199765" cy="819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755" y="2936240"/>
            <a:ext cx="5727700" cy="16770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t="5000"/>
          <a:stretch>
            <a:fillRect/>
          </a:stretch>
        </p:blipFill>
        <p:spPr>
          <a:xfrm>
            <a:off x="9054465" y="3959860"/>
            <a:ext cx="1816100" cy="4343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08940" y="4599940"/>
            <a:ext cx="58108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发现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有限</a:t>
            </a:r>
            <a:r>
              <a:rPr lang="en-US" altLang="zh-CN">
                <a:sym typeface="+mn-ea"/>
              </a:rPr>
              <a:t>，</a:t>
            </a:r>
            <a:r>
              <a:rPr lang="zh-CN" altLang="en-US">
                <a:sym typeface="+mn-ea"/>
              </a:rPr>
              <a:t>于是</a:t>
            </a:r>
            <a:r>
              <a:rPr lang="zh-CN" altLang="en-US">
                <a:sym typeface="+mn-ea"/>
              </a:rPr>
              <a:t>不需要任何正规化</a:t>
            </a:r>
            <a:endParaRPr lang="zh-CN" altLang="en-US"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8570" y="4587875"/>
            <a:ext cx="444500" cy="34290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08940" y="5064125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零温验证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4655" y="5104765"/>
            <a:ext cx="3695700" cy="11811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2740" y="2936240"/>
            <a:ext cx="13589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rcRect r="2069"/>
          <a:stretch>
            <a:fillRect/>
          </a:stretch>
        </p:blipFill>
        <p:spPr>
          <a:xfrm>
            <a:off x="9222740" y="3429000"/>
            <a:ext cx="1442720" cy="48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研究方案</a:t>
            </a: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408940" y="1445260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针对</a:t>
            </a:r>
            <a:r>
              <a:rPr lang="en-US" altLang="zh-CN">
                <a:sym typeface="+mn-ea"/>
              </a:rPr>
              <a:t>B，</a:t>
            </a:r>
            <a:r>
              <a:rPr lang="zh-CN" altLang="en-US">
                <a:sym typeface="+mn-ea"/>
              </a:rPr>
              <a:t>公式变形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9860" y="1932305"/>
            <a:ext cx="5727700" cy="16770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t="5000"/>
          <a:stretch>
            <a:fillRect/>
          </a:stretch>
        </p:blipFill>
        <p:spPr>
          <a:xfrm>
            <a:off x="9259570" y="3040380"/>
            <a:ext cx="1816100" cy="4343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845" y="2016760"/>
            <a:ext cx="1358900" cy="4445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rcRect r="2069"/>
          <a:stretch>
            <a:fillRect/>
          </a:stretch>
        </p:blipFill>
        <p:spPr>
          <a:xfrm>
            <a:off x="9427845" y="2509520"/>
            <a:ext cx="1442720" cy="48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900" y="1215390"/>
            <a:ext cx="3911600" cy="838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4755" y="3669030"/>
            <a:ext cx="6263005" cy="181165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8940" y="3682365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PT</a:t>
            </a:r>
            <a:r>
              <a:rPr lang="zh-CN" altLang="en-US">
                <a:sym typeface="+mn-ea"/>
              </a:rPr>
              <a:t>正规化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6670" y="5679440"/>
            <a:ext cx="6479540" cy="584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rcRect t="16563"/>
          <a:stretch>
            <a:fillRect/>
          </a:stretch>
        </p:blipFill>
        <p:spPr>
          <a:xfrm>
            <a:off x="7070725" y="1353185"/>
            <a:ext cx="4089400" cy="678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86308"/>
            <a:ext cx="10904275" cy="478155"/>
          </a:xfrm>
        </p:spPr>
        <p:txBody>
          <a:bodyPr/>
          <a:lstStyle/>
          <a:p>
            <a:r>
              <a:rPr lang="zh-CN" altLang="en-US" dirty="0"/>
              <a:t>重要结果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9265" y="1226820"/>
            <a:ext cx="5888990" cy="4496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410" y="5723255"/>
            <a:ext cx="8122285" cy="8756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5" y="2787015"/>
            <a:ext cx="4925060" cy="117602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3395" y="2129155"/>
            <a:ext cx="42640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与三维硬截断</a:t>
            </a:r>
            <a:r>
              <a:rPr lang="en-US" altLang="zh-CN">
                <a:sym typeface="+mn-ea"/>
              </a:rPr>
              <a:t>(NJL)</a:t>
            </a:r>
            <a:r>
              <a:rPr lang="zh-CN" altLang="en-US">
                <a:sym typeface="+mn-ea"/>
              </a:rPr>
              <a:t>结果对比</a:t>
            </a:r>
            <a:r>
              <a:rPr lang="en-US" altLang="zh-CN">
                <a:sym typeface="+mn-ea"/>
              </a:rPr>
              <a:t>：</a:t>
            </a:r>
            <a:endParaRPr lang="zh-CN" altLang="en-US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3395" y="4518025"/>
            <a:ext cx="42640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en-US" altLang="zh-CN">
                <a:sym typeface="+mn-ea"/>
              </a:rPr>
              <a:t>PT</a:t>
            </a:r>
            <a:r>
              <a:rPr lang="zh-CN" altLang="en-US">
                <a:sym typeface="+mn-ea"/>
              </a:rPr>
              <a:t>正规化呈现</a:t>
            </a:r>
            <a:r>
              <a:rPr lang="en-US" altLang="zh-CN">
                <a:sym typeface="+mn-ea"/>
              </a:rPr>
              <a:t>crossover</a:t>
            </a: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endParaRPr lang="en-US" altLang="zh-CN">
              <a:sym typeface="+mn-ea"/>
            </a:endParaRPr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>
                <a:sym typeface="+mn-ea"/>
              </a:rPr>
              <a:t>三维硬截断呈现</a:t>
            </a:r>
            <a:r>
              <a:rPr lang="zh-CN" altLang="en-US">
                <a:sym typeface="+mn-ea"/>
              </a:rPr>
              <a:t>一级相变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ODMyZjNmM2Q0MGVmY2JlNDAwZDAxZDE2NTQxMjU5ODk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WPS 演示</Application>
  <PresentationFormat>宽屏</PresentationFormat>
  <Paragraphs>143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汉仪旗黑</vt:lpstr>
      <vt:lpstr>Calibri</vt:lpstr>
      <vt:lpstr>Helvetica Neue</vt:lpstr>
      <vt:lpstr>汉仪书宋二KW</vt:lpstr>
      <vt:lpstr>华文新魏</vt:lpstr>
      <vt:lpstr>宋体-简</vt:lpstr>
      <vt:lpstr>等线</vt:lpstr>
      <vt:lpstr>Calibri</vt:lpstr>
      <vt:lpstr>Wingdings</vt:lpstr>
      <vt:lpstr>宋体</vt:lpstr>
      <vt:lpstr>Arial Unicode MS</vt:lpstr>
      <vt:lpstr>汉仪中等线KW</vt:lpstr>
      <vt:lpstr>微软雅黑</vt:lpstr>
      <vt:lpstr>等线</vt:lpstr>
      <vt:lpstr>1_Office 主题​​</vt:lpstr>
      <vt:lpstr>Crossover or first order it is a question</vt:lpstr>
      <vt:lpstr>研究背景</vt:lpstr>
      <vt:lpstr>研究背景</vt:lpstr>
      <vt:lpstr>研究方案</vt:lpstr>
      <vt:lpstr>研究方案</vt:lpstr>
      <vt:lpstr>研究方案</vt:lpstr>
      <vt:lpstr>研究方案</vt:lpstr>
      <vt:lpstr>研究方案</vt:lpstr>
      <vt:lpstr>重要结果</vt:lpstr>
      <vt:lpstr>结果讨论</vt:lpstr>
      <vt:lpstr>结果讨论</vt:lpstr>
      <vt:lpstr>结果讨论</vt:lpstr>
      <vt:lpstr>总结</vt:lpstr>
      <vt:lpstr>报告结束，谢谢！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南京大学物理学院 2023年夏令营答辩</dc:title>
  <dc:creator>qxwang</dc:creator>
  <cp:lastModifiedBy>Li.</cp:lastModifiedBy>
  <cp:revision>271</cp:revision>
  <dcterms:created xsi:type="dcterms:W3CDTF">2025-09-07T07:39:46Z</dcterms:created>
  <dcterms:modified xsi:type="dcterms:W3CDTF">2025-09-07T07:39:46Z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3151C278F1134FD9997138DAFBCD44D4</vt:lpwstr>
  </property>
  <property fmtid="{D5CDD505-2E9C-101B-9397-08002B2CF9AE}" pid="3" name="KSOProductBuildVer">
    <vt:lpwstr>2052-6.14.0.8924</vt:lpwstr>
  </property>
</Properties>
</file>