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9" r:id="rId2"/>
    <p:sldMasterId id="2147483673" r:id="rId3"/>
  </p:sldMasterIdLst>
  <p:notesMasterIdLst>
    <p:notesMasterId r:id="rId16"/>
  </p:notesMasterIdLst>
  <p:sldIdLst>
    <p:sldId id="256" r:id="rId4"/>
    <p:sldId id="279" r:id="rId5"/>
    <p:sldId id="312" r:id="rId6"/>
    <p:sldId id="301" r:id="rId7"/>
    <p:sldId id="302" r:id="rId8"/>
    <p:sldId id="305" r:id="rId9"/>
    <p:sldId id="306" r:id="rId10"/>
    <p:sldId id="314" r:id="rId11"/>
    <p:sldId id="307" r:id="rId12"/>
    <p:sldId id="315" r:id="rId13"/>
    <p:sldId id="313" r:id="rId14"/>
    <p:sldId id="269" r:id="rId15"/>
  </p:sldIdLst>
  <p:sldSz cx="9906000" cy="6858000" type="A4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9EE0"/>
    <a:srgbClr val="2E82CD"/>
    <a:srgbClr val="A4C621"/>
    <a:srgbClr val="EC740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1612" autoAdjust="0"/>
  </p:normalViewPr>
  <p:slideViewPr>
    <p:cSldViewPr>
      <p:cViewPr>
        <p:scale>
          <a:sx n="60" d="100"/>
          <a:sy n="60" d="100"/>
        </p:scale>
        <p:origin x="-1494" y="-270"/>
      </p:cViewPr>
      <p:guideLst>
        <p:guide orient="horz" pos="864"/>
        <p:guide orient="horz" pos="372"/>
        <p:guide orient="horz" pos="184"/>
        <p:guide orient="horz" pos="3660"/>
        <p:guide orient="horz" pos="1248"/>
        <p:guide orient="horz" pos="1632"/>
        <p:guide orient="horz" pos="2064"/>
        <p:guide orient="horz" pos="4140"/>
        <p:guide pos="3120"/>
        <p:guide pos="216"/>
        <p:guide pos="6024"/>
        <p:guide pos="792"/>
        <p:guide pos="2088"/>
        <p:guide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A444D-3C0E-42A5-B3C6-8176F63A0CB2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2885CC-C023-4F24-B367-45B89E380E77}">
      <dgm:prSet phldrT="[Text]"/>
      <dgm:spPr/>
      <dgm:t>
        <a:bodyPr/>
        <a:lstStyle/>
        <a:p>
          <a:r>
            <a:rPr lang="en-US" altLang="zh-CN" dirty="0" smtClean="0"/>
            <a:t>Why Stability Test</a:t>
          </a:r>
          <a:endParaRPr lang="zh-CN" altLang="en-US" dirty="0"/>
        </a:p>
      </dgm:t>
    </dgm:pt>
    <dgm:pt modelId="{F098E28B-EFB6-445A-A60C-484489C6DEFC}" type="parTrans" cxnId="{07575FD2-28E8-4063-94AF-18B7D73E3976}">
      <dgm:prSet/>
      <dgm:spPr/>
      <dgm:t>
        <a:bodyPr/>
        <a:lstStyle/>
        <a:p>
          <a:endParaRPr lang="zh-CN" altLang="en-US"/>
        </a:p>
      </dgm:t>
    </dgm:pt>
    <dgm:pt modelId="{C125856C-2909-4F60-8E04-4C9AF2A9AF1E}" type="sibTrans" cxnId="{07575FD2-28E8-4063-94AF-18B7D73E3976}">
      <dgm:prSet/>
      <dgm:spPr/>
      <dgm:t>
        <a:bodyPr/>
        <a:lstStyle/>
        <a:p>
          <a:endParaRPr lang="zh-CN" altLang="en-US"/>
        </a:p>
      </dgm:t>
    </dgm:pt>
    <dgm:pt modelId="{B69EE2D1-4F93-47DA-A1FC-23EA39F7D5E0}">
      <dgm:prSet phldrT="[Text]"/>
      <dgm:spPr/>
      <dgm:t>
        <a:bodyPr/>
        <a:lstStyle/>
        <a:p>
          <a:r>
            <a:rPr lang="en-US" altLang="zh-CN" dirty="0" smtClean="0"/>
            <a:t>MTBF target</a:t>
          </a:r>
          <a:endParaRPr lang="zh-CN" altLang="en-US" dirty="0"/>
        </a:p>
      </dgm:t>
    </dgm:pt>
    <dgm:pt modelId="{96508642-90F1-47FB-9E8B-5D51414AFF3A}" type="parTrans" cxnId="{95F2481D-E372-4A42-B58D-EF24D7D4F080}">
      <dgm:prSet/>
      <dgm:spPr/>
      <dgm:t>
        <a:bodyPr/>
        <a:lstStyle/>
        <a:p>
          <a:endParaRPr lang="zh-CN" altLang="en-US"/>
        </a:p>
      </dgm:t>
    </dgm:pt>
    <dgm:pt modelId="{2C898588-61AF-4D5D-B55A-1315250CD391}" type="sibTrans" cxnId="{95F2481D-E372-4A42-B58D-EF24D7D4F080}">
      <dgm:prSet/>
      <dgm:spPr/>
      <dgm:t>
        <a:bodyPr/>
        <a:lstStyle/>
        <a:p>
          <a:endParaRPr lang="zh-CN" altLang="en-US"/>
        </a:p>
      </dgm:t>
    </dgm:pt>
    <dgm:pt modelId="{AA5B6781-D679-43CA-92A0-79823E282878}">
      <dgm:prSet phldrT="[Text]"/>
      <dgm:spPr/>
      <dgm:t>
        <a:bodyPr/>
        <a:lstStyle/>
        <a:p>
          <a:r>
            <a:rPr lang="en-US" altLang="zh-CN" dirty="0" smtClean="0"/>
            <a:t>Test Phase</a:t>
          </a:r>
          <a:endParaRPr lang="zh-CN" altLang="en-US" dirty="0"/>
        </a:p>
      </dgm:t>
    </dgm:pt>
    <dgm:pt modelId="{602E22EA-8842-4CAF-B849-63B03A06FC49}" type="parTrans" cxnId="{DE615FA2-A34B-487D-9620-42AA7A7364AC}">
      <dgm:prSet/>
      <dgm:spPr/>
      <dgm:t>
        <a:bodyPr/>
        <a:lstStyle/>
        <a:p>
          <a:endParaRPr lang="zh-CN" altLang="en-US"/>
        </a:p>
      </dgm:t>
    </dgm:pt>
    <dgm:pt modelId="{CF18A91E-839D-440C-9622-11BDF3264DAE}" type="sibTrans" cxnId="{DE615FA2-A34B-487D-9620-42AA7A7364AC}">
      <dgm:prSet/>
      <dgm:spPr/>
      <dgm:t>
        <a:bodyPr/>
        <a:lstStyle/>
        <a:p>
          <a:endParaRPr lang="zh-CN" altLang="en-US"/>
        </a:p>
      </dgm:t>
    </dgm:pt>
    <dgm:pt modelId="{A81D5118-A971-433A-852E-96768710A558}" type="pres">
      <dgm:prSet presAssocID="{5ABA444D-3C0E-42A5-B3C6-8176F63A0C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8DC363D-C063-40D4-B029-1E114252BB82}" type="pres">
      <dgm:prSet presAssocID="{5ABA444D-3C0E-42A5-B3C6-8176F63A0CB2}" presName="Name1" presStyleCnt="0"/>
      <dgm:spPr/>
      <dgm:t>
        <a:bodyPr/>
        <a:lstStyle/>
        <a:p>
          <a:endParaRPr lang="zh-CN" altLang="en-US"/>
        </a:p>
      </dgm:t>
    </dgm:pt>
    <dgm:pt modelId="{2ADE1504-060C-4A1A-B50F-F197A8FFA7F5}" type="pres">
      <dgm:prSet presAssocID="{5ABA444D-3C0E-42A5-B3C6-8176F63A0CB2}" presName="cycle" presStyleCnt="0"/>
      <dgm:spPr/>
      <dgm:t>
        <a:bodyPr/>
        <a:lstStyle/>
        <a:p>
          <a:endParaRPr lang="zh-CN" altLang="en-US"/>
        </a:p>
      </dgm:t>
    </dgm:pt>
    <dgm:pt modelId="{DDD26B43-FC32-48D7-8E2F-DFB33C63A057}" type="pres">
      <dgm:prSet presAssocID="{5ABA444D-3C0E-42A5-B3C6-8176F63A0CB2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9462F9C8-EFF9-458D-B47C-7E41EC91F49D}" type="pres">
      <dgm:prSet presAssocID="{5ABA444D-3C0E-42A5-B3C6-8176F63A0CB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0E8572F-C0BB-4B65-92B4-9FBA1B4D4690}" type="pres">
      <dgm:prSet presAssocID="{5ABA444D-3C0E-42A5-B3C6-8176F63A0CB2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E983EB14-3C35-48C8-82A7-2E40B4BDABF5}" type="pres">
      <dgm:prSet presAssocID="{5ABA444D-3C0E-42A5-B3C6-8176F63A0CB2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851E66B0-CFFB-4476-9020-80A5A4056249}" type="pres">
      <dgm:prSet presAssocID="{7C2885CC-C023-4F24-B367-45B89E380E7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C37C08-99AC-401B-9485-985976C92835}" type="pres">
      <dgm:prSet presAssocID="{7C2885CC-C023-4F24-B367-45B89E380E77}" presName="accent_1" presStyleCnt="0"/>
      <dgm:spPr/>
      <dgm:t>
        <a:bodyPr/>
        <a:lstStyle/>
        <a:p>
          <a:endParaRPr lang="zh-CN" altLang="en-US"/>
        </a:p>
      </dgm:t>
    </dgm:pt>
    <dgm:pt modelId="{6484BE72-6A99-4447-8282-D56EC966B2BD}" type="pres">
      <dgm:prSet presAssocID="{7C2885CC-C023-4F24-B367-45B89E380E77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B5966E4C-6119-4CA2-AD02-A7DFEA534509}" type="pres">
      <dgm:prSet presAssocID="{B69EE2D1-4F93-47DA-A1FC-23EA39F7D5E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97181-45F1-4E3D-B1D1-DE9106683969}" type="pres">
      <dgm:prSet presAssocID="{B69EE2D1-4F93-47DA-A1FC-23EA39F7D5E0}" presName="accent_2" presStyleCnt="0"/>
      <dgm:spPr/>
      <dgm:t>
        <a:bodyPr/>
        <a:lstStyle/>
        <a:p>
          <a:endParaRPr lang="zh-CN" altLang="en-US"/>
        </a:p>
      </dgm:t>
    </dgm:pt>
    <dgm:pt modelId="{40D971DE-AA1D-40A4-BA72-8817D2B15342}" type="pres">
      <dgm:prSet presAssocID="{B69EE2D1-4F93-47DA-A1FC-23EA39F7D5E0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8DBA1A79-9872-495A-BF0D-E01CF081C6E5}" type="pres">
      <dgm:prSet presAssocID="{AA5B6781-D679-43CA-92A0-79823E28287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69934-70CB-4861-9FC5-58B2077384CD}" type="pres">
      <dgm:prSet presAssocID="{AA5B6781-D679-43CA-92A0-79823E282878}" presName="accent_3" presStyleCnt="0"/>
      <dgm:spPr/>
    </dgm:pt>
    <dgm:pt modelId="{FA77A2E5-A87F-44F8-8DC1-65DB106F6021}" type="pres">
      <dgm:prSet presAssocID="{AA5B6781-D679-43CA-92A0-79823E282878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E615FA2-A34B-487D-9620-42AA7A7364AC}" srcId="{5ABA444D-3C0E-42A5-B3C6-8176F63A0CB2}" destId="{AA5B6781-D679-43CA-92A0-79823E282878}" srcOrd="2" destOrd="0" parTransId="{602E22EA-8842-4CAF-B849-63B03A06FC49}" sibTransId="{CF18A91E-839D-440C-9622-11BDF3264DAE}"/>
    <dgm:cxn modelId="{95F2481D-E372-4A42-B58D-EF24D7D4F080}" srcId="{5ABA444D-3C0E-42A5-B3C6-8176F63A0CB2}" destId="{B69EE2D1-4F93-47DA-A1FC-23EA39F7D5E0}" srcOrd="1" destOrd="0" parTransId="{96508642-90F1-47FB-9E8B-5D51414AFF3A}" sibTransId="{2C898588-61AF-4D5D-B55A-1315250CD391}"/>
    <dgm:cxn modelId="{96401D6C-138A-4B31-89CC-71F68ACB7305}" type="presOf" srcId="{5ABA444D-3C0E-42A5-B3C6-8176F63A0CB2}" destId="{A81D5118-A971-433A-852E-96768710A558}" srcOrd="0" destOrd="0" presId="urn:microsoft.com/office/officeart/2008/layout/VerticalCurvedList"/>
    <dgm:cxn modelId="{07575FD2-28E8-4063-94AF-18B7D73E3976}" srcId="{5ABA444D-3C0E-42A5-B3C6-8176F63A0CB2}" destId="{7C2885CC-C023-4F24-B367-45B89E380E77}" srcOrd="0" destOrd="0" parTransId="{F098E28B-EFB6-445A-A60C-484489C6DEFC}" sibTransId="{C125856C-2909-4F60-8E04-4C9AF2A9AF1E}"/>
    <dgm:cxn modelId="{C7240405-06A6-44FE-8D1E-7805EAD11C18}" type="presOf" srcId="{7C2885CC-C023-4F24-B367-45B89E380E77}" destId="{851E66B0-CFFB-4476-9020-80A5A4056249}" srcOrd="0" destOrd="0" presId="urn:microsoft.com/office/officeart/2008/layout/VerticalCurvedList"/>
    <dgm:cxn modelId="{C8EFB06B-FC09-4843-9F02-908280A83FCA}" type="presOf" srcId="{AA5B6781-D679-43CA-92A0-79823E282878}" destId="{8DBA1A79-9872-495A-BF0D-E01CF081C6E5}" srcOrd="0" destOrd="0" presId="urn:microsoft.com/office/officeart/2008/layout/VerticalCurvedList"/>
    <dgm:cxn modelId="{D496FFDB-1A9B-4840-B053-3BF5A3B901F7}" type="presOf" srcId="{B69EE2D1-4F93-47DA-A1FC-23EA39F7D5E0}" destId="{B5966E4C-6119-4CA2-AD02-A7DFEA534509}" srcOrd="0" destOrd="0" presId="urn:microsoft.com/office/officeart/2008/layout/VerticalCurvedList"/>
    <dgm:cxn modelId="{BB99FC88-DE71-436A-A142-B8B940F210EA}" type="presOf" srcId="{C125856C-2909-4F60-8E04-4C9AF2A9AF1E}" destId="{9462F9C8-EFF9-458D-B47C-7E41EC91F49D}" srcOrd="0" destOrd="0" presId="urn:microsoft.com/office/officeart/2008/layout/VerticalCurvedList"/>
    <dgm:cxn modelId="{BB819059-3223-4237-8472-7AC550C0C84C}" type="presParOf" srcId="{A81D5118-A971-433A-852E-96768710A558}" destId="{C8DC363D-C063-40D4-B029-1E114252BB82}" srcOrd="0" destOrd="0" presId="urn:microsoft.com/office/officeart/2008/layout/VerticalCurvedList"/>
    <dgm:cxn modelId="{A1AE6118-2428-40A2-8EA9-72AFD0108CFB}" type="presParOf" srcId="{C8DC363D-C063-40D4-B029-1E114252BB82}" destId="{2ADE1504-060C-4A1A-B50F-F197A8FFA7F5}" srcOrd="0" destOrd="0" presId="urn:microsoft.com/office/officeart/2008/layout/VerticalCurvedList"/>
    <dgm:cxn modelId="{7500293E-122D-43D9-A266-7BFF26F6FFAA}" type="presParOf" srcId="{2ADE1504-060C-4A1A-B50F-F197A8FFA7F5}" destId="{DDD26B43-FC32-48D7-8E2F-DFB33C63A057}" srcOrd="0" destOrd="0" presId="urn:microsoft.com/office/officeart/2008/layout/VerticalCurvedList"/>
    <dgm:cxn modelId="{6ED12B22-209A-458F-AACC-7F9A6D75AC4C}" type="presParOf" srcId="{2ADE1504-060C-4A1A-B50F-F197A8FFA7F5}" destId="{9462F9C8-EFF9-458D-B47C-7E41EC91F49D}" srcOrd="1" destOrd="0" presId="urn:microsoft.com/office/officeart/2008/layout/VerticalCurvedList"/>
    <dgm:cxn modelId="{213311B2-FF05-4D95-8FDC-8231FE7958A4}" type="presParOf" srcId="{2ADE1504-060C-4A1A-B50F-F197A8FFA7F5}" destId="{A0E8572F-C0BB-4B65-92B4-9FBA1B4D4690}" srcOrd="2" destOrd="0" presId="urn:microsoft.com/office/officeart/2008/layout/VerticalCurvedList"/>
    <dgm:cxn modelId="{80061E7F-73BA-42E4-99F1-AC3EC3ED60AA}" type="presParOf" srcId="{2ADE1504-060C-4A1A-B50F-F197A8FFA7F5}" destId="{E983EB14-3C35-48C8-82A7-2E40B4BDABF5}" srcOrd="3" destOrd="0" presId="urn:microsoft.com/office/officeart/2008/layout/VerticalCurvedList"/>
    <dgm:cxn modelId="{F385BC64-C661-4C81-A41E-5938A0C29878}" type="presParOf" srcId="{C8DC363D-C063-40D4-B029-1E114252BB82}" destId="{851E66B0-CFFB-4476-9020-80A5A4056249}" srcOrd="1" destOrd="0" presId="urn:microsoft.com/office/officeart/2008/layout/VerticalCurvedList"/>
    <dgm:cxn modelId="{E194685D-8438-4DFA-8FC4-18273DFC0BA6}" type="presParOf" srcId="{C8DC363D-C063-40D4-B029-1E114252BB82}" destId="{A5C37C08-99AC-401B-9485-985976C92835}" srcOrd="2" destOrd="0" presId="urn:microsoft.com/office/officeart/2008/layout/VerticalCurvedList"/>
    <dgm:cxn modelId="{21743B01-792E-4F7F-938A-C46E671B72E7}" type="presParOf" srcId="{A5C37C08-99AC-401B-9485-985976C92835}" destId="{6484BE72-6A99-4447-8282-D56EC966B2BD}" srcOrd="0" destOrd="0" presId="urn:microsoft.com/office/officeart/2008/layout/VerticalCurvedList"/>
    <dgm:cxn modelId="{227B8E83-F297-4EB4-9ECE-F5958DDE6D6E}" type="presParOf" srcId="{C8DC363D-C063-40D4-B029-1E114252BB82}" destId="{B5966E4C-6119-4CA2-AD02-A7DFEA534509}" srcOrd="3" destOrd="0" presId="urn:microsoft.com/office/officeart/2008/layout/VerticalCurvedList"/>
    <dgm:cxn modelId="{49971D78-B166-4B66-9295-F9AB8E501FC5}" type="presParOf" srcId="{C8DC363D-C063-40D4-B029-1E114252BB82}" destId="{B9097181-45F1-4E3D-B1D1-DE9106683969}" srcOrd="4" destOrd="0" presId="urn:microsoft.com/office/officeart/2008/layout/VerticalCurvedList"/>
    <dgm:cxn modelId="{44D4A925-8114-4F9E-8674-465A51ECF63B}" type="presParOf" srcId="{B9097181-45F1-4E3D-B1D1-DE9106683969}" destId="{40D971DE-AA1D-40A4-BA72-8817D2B15342}" srcOrd="0" destOrd="0" presId="urn:microsoft.com/office/officeart/2008/layout/VerticalCurvedList"/>
    <dgm:cxn modelId="{BA85C9D2-292A-4488-ADF2-60CA89A25BFC}" type="presParOf" srcId="{C8DC363D-C063-40D4-B029-1E114252BB82}" destId="{8DBA1A79-9872-495A-BF0D-E01CF081C6E5}" srcOrd="5" destOrd="0" presId="urn:microsoft.com/office/officeart/2008/layout/VerticalCurvedList"/>
    <dgm:cxn modelId="{9AE530BF-98AB-4C1B-8C2F-9BE43C96ADB4}" type="presParOf" srcId="{C8DC363D-C063-40D4-B029-1E114252BB82}" destId="{F6769934-70CB-4861-9FC5-58B2077384CD}" srcOrd="6" destOrd="0" presId="urn:microsoft.com/office/officeart/2008/layout/VerticalCurvedList"/>
    <dgm:cxn modelId="{7BCED0BD-B582-42C6-86F0-0F3A646E2620}" type="presParOf" srcId="{F6769934-70CB-4861-9FC5-58B2077384CD}" destId="{FA77A2E5-A87F-44F8-8DC1-65DB106F60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2F9C8-EFF9-458D-B47C-7E41EC91F49D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E66B0-CFFB-4476-9020-80A5A4056249}">
      <dsp:nvSpPr>
        <dsp:cNvPr id="0" name=""/>
        <dsp:cNvSpPr/>
      </dsp:nvSpPr>
      <dsp:spPr>
        <a:xfrm>
          <a:off x="628203" y="452596"/>
          <a:ext cx="82247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497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Why Stability Test</a:t>
          </a:r>
          <a:endParaRPr lang="zh-CN" altLang="en-US" sz="4700" kern="1200" dirty="0"/>
        </a:p>
      </dsp:txBody>
      <dsp:txXfrm>
        <a:off x="628203" y="452596"/>
        <a:ext cx="8224738" cy="905192"/>
      </dsp:txXfrm>
    </dsp:sp>
    <dsp:sp modelId="{6484BE72-6A99-4447-8282-D56EC966B2BD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66E4C-6119-4CA2-AD02-A7DFEA534509}">
      <dsp:nvSpPr>
        <dsp:cNvPr id="0" name=""/>
        <dsp:cNvSpPr/>
      </dsp:nvSpPr>
      <dsp:spPr>
        <a:xfrm>
          <a:off x="957241" y="1810385"/>
          <a:ext cx="7895700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497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MTBF target</a:t>
          </a:r>
          <a:endParaRPr lang="zh-CN" altLang="en-US" sz="4700" kern="1200" dirty="0"/>
        </a:p>
      </dsp:txBody>
      <dsp:txXfrm>
        <a:off x="957241" y="1810385"/>
        <a:ext cx="7895700" cy="905192"/>
      </dsp:txXfrm>
    </dsp:sp>
    <dsp:sp modelId="{40D971DE-AA1D-40A4-BA72-8817D2B15342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A1A79-9872-495A-BF0D-E01CF081C6E5}">
      <dsp:nvSpPr>
        <dsp:cNvPr id="0" name=""/>
        <dsp:cNvSpPr/>
      </dsp:nvSpPr>
      <dsp:spPr>
        <a:xfrm>
          <a:off x="628203" y="3168174"/>
          <a:ext cx="82247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497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Test Phase</a:t>
          </a:r>
          <a:endParaRPr lang="zh-CN" altLang="en-US" sz="4700" kern="1200" dirty="0"/>
        </a:p>
      </dsp:txBody>
      <dsp:txXfrm>
        <a:off x="628203" y="3168174"/>
        <a:ext cx="8224738" cy="905192"/>
      </dsp:txXfrm>
    </dsp:sp>
    <dsp:sp modelId="{FA77A2E5-A87F-44F8-8DC1-65DB106F6021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84A593C6-A05D-4A39-BB17-A490CA046F49}" type="slidenum">
              <a:rPr lang="zh-CN" altLang="it-IT"/>
              <a:pPr>
                <a:defRPr/>
              </a:pPr>
              <a:t>‹#›</a:t>
            </a:fld>
            <a:endParaRPr lang="it-IT" altLang="zh-CN"/>
          </a:p>
        </p:txBody>
      </p:sp>
    </p:spTree>
    <p:extLst>
      <p:ext uri="{BB962C8B-B14F-4D97-AF65-F5344CB8AC3E}">
        <p14:creationId xmlns:p14="http://schemas.microsoft.com/office/powerpoint/2010/main" val="790608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8420100" cy="1470025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6934200" cy="69492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4186-4EF1-438F-B666-96C3E5326637}" type="datetimeFigureOut">
              <a:rPr lang="en-US" smtClean="0"/>
              <a:pPr/>
              <a:t>3/4/2015</a:t>
            </a:fld>
            <a:endParaRPr lang="en-US"/>
          </a:p>
        </p:txBody>
      </p:sp>
      <p:pic>
        <p:nvPicPr>
          <p:cNvPr id="6" name="Picture 9" descr="3 parol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65952" y="4673600"/>
            <a:ext cx="20256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8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22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1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1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7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28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Ø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§"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4186-4EF1-438F-B666-96C3E5326637}" type="datetimeFigureOut">
              <a:rPr lang="en-US" smtClean="0"/>
              <a:pPr/>
              <a:t>3/4/2015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4186-4EF1-438F-B666-96C3E5326637}" type="datetimeFigureOut">
              <a:rPr lang="en-US" smtClean="0"/>
              <a:pPr/>
              <a:t>3/4/2015</a:t>
            </a:fld>
            <a:endParaRPr lang="en-US"/>
          </a:p>
        </p:txBody>
      </p:sp>
      <p:pic>
        <p:nvPicPr>
          <p:cNvPr id="3" name="Picture 6" descr="nuvoletta grazie new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3575050"/>
            <a:ext cx="6783388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4318"/>
            <a:ext cx="8915400" cy="8082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99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95" y="998615"/>
            <a:ext cx="8927431" cy="5145505"/>
          </a:xfrm>
          <a:prstGeom prst="rect">
            <a:avLst/>
          </a:prstGeom>
        </p:spPr>
        <p:txBody>
          <a:bodyPr/>
          <a:lstStyle>
            <a:lvl1pPr indent="-450000">
              <a:buClr>
                <a:srgbClr val="3333FF"/>
              </a:buClr>
              <a:buFont typeface="Wingdings" pitchFamily="2" charset="2"/>
              <a:buChar char="u"/>
              <a:defRPr b="1">
                <a:solidFill>
                  <a:srgbClr val="3333FF"/>
                </a:solidFill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-26988"/>
            <a:ext cx="9906000" cy="6911976"/>
            <a:chOff x="0" y="-17"/>
            <a:chExt cx="6240" cy="4354"/>
          </a:xfrm>
        </p:grpSpPr>
        <p:pic>
          <p:nvPicPr>
            <p:cNvPr id="3" name="Immagine 8" descr="4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76" y="3967"/>
              <a:ext cx="194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Immagine 7" descr="cover4.jp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6240" cy="3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7" descr="Tcl logo_01 [Converted]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2" y="4043"/>
              <a:ext cx="49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24863" y="4752496"/>
            <a:ext cx="9144000" cy="609600"/>
          </a:xfrm>
          <a:prstGeom prst="rect">
            <a:avLst/>
          </a:prstGeom>
          <a:noFill/>
        </p:spPr>
        <p:txBody>
          <a:bodyPr/>
          <a:lstStyle>
            <a:lvl1pPr>
              <a:defRPr sz="4000" b="1">
                <a:solidFill>
                  <a:srgbClr val="3399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1901000" y="5606716"/>
            <a:ext cx="5981700" cy="4331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solidFill>
                  <a:srgbClr val="3333FF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808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4318"/>
            <a:ext cx="8915400" cy="8082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99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95" y="998615"/>
            <a:ext cx="8927431" cy="5145505"/>
          </a:xfrm>
          <a:prstGeom prst="rect">
            <a:avLst/>
          </a:prstGeom>
        </p:spPr>
        <p:txBody>
          <a:bodyPr/>
          <a:lstStyle>
            <a:lvl1pPr indent="-450000">
              <a:buClr>
                <a:srgbClr val="3333FF"/>
              </a:buClr>
              <a:buFont typeface="Wingdings" pitchFamily="2" charset="2"/>
              <a:buChar char="u"/>
              <a:defRPr b="1">
                <a:solidFill>
                  <a:srgbClr val="3333FF"/>
                </a:solidFill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9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 descr="110112 LABEL O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9975" y="0"/>
            <a:ext cx="24860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11" descr="TCL 4 loghi grigio.jpg"/>
          <p:cNvPicPr>
            <a:picLocks noChangeAspect="1"/>
          </p:cNvPicPr>
          <p:nvPr userDrawn="1"/>
        </p:nvPicPr>
        <p:blipFill>
          <a:blip r:embed="rId3" cstate="print"/>
          <a:srcRect r="44"/>
          <a:stretch>
            <a:fillRect/>
          </a:stretch>
        </p:blipFill>
        <p:spPr bwMode="auto">
          <a:xfrm>
            <a:off x="239713" y="6461125"/>
            <a:ext cx="668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4203" y="829738"/>
            <a:ext cx="8635997" cy="592137"/>
          </a:xfrm>
          <a:prstGeom prst="rect">
            <a:avLst/>
          </a:prstGeom>
        </p:spPr>
        <p:txBody>
          <a:bodyPr/>
          <a:lstStyle>
            <a:lvl1pPr algn="l">
              <a:lnSpc>
                <a:spcPts val="3400"/>
              </a:lnSpc>
              <a:defRPr sz="34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0"/>
          </p:nvPr>
        </p:nvSpPr>
        <p:spPr>
          <a:xfrm>
            <a:off x="7707600" y="152900"/>
            <a:ext cx="1969800" cy="520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1"/>
          </p:nvPr>
        </p:nvSpPr>
        <p:spPr>
          <a:xfrm>
            <a:off x="584200" y="1905000"/>
            <a:ext cx="8609013" cy="3725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430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7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4186-4EF1-438F-B666-96C3E5326637}" type="datetimeFigureOut">
              <a:rPr lang="en-US" smtClean="0"/>
              <a:pPr/>
              <a:t>3/4/2015</a:t>
            </a:fld>
            <a:endParaRPr lang="en-US"/>
          </a:p>
        </p:txBody>
      </p:sp>
      <p:grpSp>
        <p:nvGrpSpPr>
          <p:cNvPr id="7" name="Gruppo 14"/>
          <p:cNvGrpSpPr>
            <a:grpSpLocks/>
          </p:cNvGrpSpPr>
          <p:nvPr/>
        </p:nvGrpSpPr>
        <p:grpSpPr bwMode="auto">
          <a:xfrm>
            <a:off x="6105130" y="6165310"/>
            <a:ext cx="3568700" cy="542925"/>
            <a:chOff x="344488" y="6281325"/>
            <a:chExt cx="3568910" cy="543338"/>
          </a:xfrm>
        </p:grpSpPr>
        <p:pic>
          <p:nvPicPr>
            <p:cNvPr id="8" name="Immagine 10" descr="TCL-ALCATEL-ONE-TOUCH-logo_RGB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44488" y="6297613"/>
              <a:ext cx="3492500" cy="52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Immagine 16" descr="ALCATEL ONE TOUCH LOGO colors.jp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90600" y="6281325"/>
              <a:ext cx="2922798" cy="385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0" y="0"/>
            <a:ext cx="9906000" cy="6884988"/>
            <a:chOff x="0" y="0"/>
            <a:chExt cx="6240" cy="4337"/>
          </a:xfrm>
        </p:grpSpPr>
        <p:pic>
          <p:nvPicPr>
            <p:cNvPr id="1027" name="Immagine 8" descr="4.jpg"/>
            <p:cNvPicPr>
              <a:picLocks noChangeAspect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76" y="3984"/>
              <a:ext cx="194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28" name="Group 15"/>
            <p:cNvGrpSpPr>
              <a:grpSpLocks/>
            </p:cNvGrpSpPr>
            <p:nvPr userDrawn="1"/>
          </p:nvGrpSpPr>
          <p:grpSpPr bwMode="auto">
            <a:xfrm>
              <a:off x="0" y="0"/>
              <a:ext cx="6240" cy="4337"/>
              <a:chOff x="0" y="0"/>
              <a:chExt cx="6240" cy="4337"/>
            </a:xfrm>
          </p:grpSpPr>
          <p:pic>
            <p:nvPicPr>
              <p:cNvPr id="1029" name="Immagine 8" descr="fondo senza eti.jpg"/>
              <p:cNvPicPr>
                <a:picLocks noChangeAspect="1"/>
              </p:cNvPicPr>
              <p:nvPr userDrawn="1"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0" y="0"/>
                <a:ext cx="6240" cy="3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304" name="AutoShape 8"/>
              <p:cNvSpPr>
                <a:spLocks noChangeArrowheads="1"/>
              </p:cNvSpPr>
              <p:nvPr userDrawn="1"/>
            </p:nvSpPr>
            <p:spPr bwMode="auto">
              <a:xfrm>
                <a:off x="172" y="164"/>
                <a:ext cx="5896" cy="3674"/>
              </a:xfrm>
              <a:prstGeom prst="roundRect">
                <a:avLst>
                  <a:gd name="adj" fmla="val 2694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000000"/>
                  </a:solidFill>
                  <a:ea typeface="SimSun" pitchFamily="2" charset="-122"/>
                  <a:cs typeface="Arial" charset="0"/>
                </a:endParaRPr>
              </a:p>
            </p:txBody>
          </p:sp>
          <p:pic>
            <p:nvPicPr>
              <p:cNvPr id="1031" name="Picture 13" descr="Tcl logo_01 [Converted]"/>
              <p:cNvPicPr>
                <a:picLocks noChangeAspect="1" noChangeArrowheads="1"/>
              </p:cNvPicPr>
              <p:nvPr userDrawn="1"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72" y="4043"/>
                <a:ext cx="492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31666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A1CE43-0CA8-41D7-B0C6-FC41D41460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3/4/2015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D3AF50E4-2F02-439A-B737-51DCEC39A7A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57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Stability Test Strategy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530" y="3429000"/>
            <a:ext cx="7795592" cy="276984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 smtClean="0"/>
              <a:t>Zha</a:t>
            </a:r>
            <a:r>
              <a:rPr lang="en-US" altLang="zh-CN" dirty="0" smtClean="0"/>
              <a:t> Xinjian</a:t>
            </a:r>
          </a:p>
          <a:p>
            <a:pPr algn="ctr"/>
            <a:r>
              <a:rPr lang="en-US" altLang="zh-CN" dirty="0" smtClean="0"/>
              <a:t>2015.03.02              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0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Stability </a:t>
            </a:r>
            <a:r>
              <a:rPr lang="en-US" altLang="zh-CN" dirty="0"/>
              <a:t>MTBF Practice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Operator own standard </a:t>
            </a:r>
            <a:r>
              <a:rPr lang="en-US" dirty="0"/>
              <a:t>Preferred</a:t>
            </a:r>
          </a:p>
          <a:p>
            <a:r>
              <a:rPr lang="en-US" dirty="0"/>
              <a:t>Project with </a:t>
            </a:r>
            <a:r>
              <a:rPr lang="en-US" b="1" dirty="0">
                <a:solidFill>
                  <a:srgbClr val="FF0000"/>
                </a:solidFill>
              </a:rPr>
              <a:t>specific </a:t>
            </a:r>
            <a:r>
              <a:rPr lang="en-US" b="1" dirty="0" err="1">
                <a:solidFill>
                  <a:srgbClr val="FF0000"/>
                </a:solidFill>
              </a:rPr>
              <a:t>req</a:t>
            </a:r>
            <a:r>
              <a:rPr lang="en-US" b="1" dirty="0">
                <a:solidFill>
                  <a:srgbClr val="FF0000"/>
                </a:solidFill>
              </a:rPr>
              <a:t> for Level 2 </a:t>
            </a:r>
            <a:r>
              <a:rPr lang="en-US" dirty="0" smtClean="0"/>
              <a:t>(30 Hours </a:t>
            </a:r>
            <a:r>
              <a:rPr lang="en-US" dirty="0" smtClean="0"/>
              <a:t>UL/DL </a:t>
            </a:r>
            <a:r>
              <a:rPr lang="en-US" dirty="0" smtClean="0"/>
              <a:t>for 1 device)</a:t>
            </a:r>
            <a:endParaRPr lang="en-US" dirty="0"/>
          </a:p>
          <a:p>
            <a:r>
              <a:rPr lang="en-US" dirty="0"/>
              <a:t>Project </a:t>
            </a:r>
            <a:r>
              <a:rPr lang="en-US" b="1" dirty="0">
                <a:solidFill>
                  <a:srgbClr val="FF0000"/>
                </a:solidFill>
              </a:rPr>
              <a:t>without specific </a:t>
            </a:r>
            <a:r>
              <a:rPr lang="en-US" b="1" dirty="0" err="1">
                <a:solidFill>
                  <a:srgbClr val="FF0000"/>
                </a:solidFill>
              </a:rPr>
              <a:t>req</a:t>
            </a:r>
            <a:r>
              <a:rPr lang="en-US" b="1" dirty="0">
                <a:solidFill>
                  <a:srgbClr val="FF0000"/>
                </a:solidFill>
              </a:rPr>
              <a:t> or GL Project </a:t>
            </a:r>
            <a:r>
              <a:rPr lang="en-US" dirty="0"/>
              <a:t>applies  </a:t>
            </a:r>
            <a:r>
              <a:rPr lang="en-US" b="1" dirty="0">
                <a:solidFill>
                  <a:srgbClr val="FF0000"/>
                </a:solidFill>
              </a:rPr>
              <a:t>Level 1 </a:t>
            </a:r>
            <a:r>
              <a:rPr lang="en-US" dirty="0" smtClean="0"/>
              <a:t>(15 </a:t>
            </a:r>
            <a:r>
              <a:rPr lang="en-US" dirty="0"/>
              <a:t>Hours </a:t>
            </a:r>
            <a:r>
              <a:rPr lang="en-US" dirty="0" smtClean="0"/>
              <a:t>UL/DL </a:t>
            </a:r>
            <a:r>
              <a:rPr lang="en-US" dirty="0"/>
              <a:t>for 1 device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Numbers of DUT</a:t>
            </a:r>
          </a:p>
          <a:p>
            <a:pPr lvl="1"/>
            <a:r>
              <a:rPr lang="en-US" dirty="0"/>
              <a:t>Projects with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Platform: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DUT</a:t>
            </a:r>
            <a:endParaRPr lang="en-US" dirty="0"/>
          </a:p>
          <a:p>
            <a:pPr lvl="1"/>
            <a:r>
              <a:rPr lang="en-US" dirty="0"/>
              <a:t>Projects </a:t>
            </a:r>
            <a:r>
              <a:rPr lang="en-US" b="1" dirty="0">
                <a:solidFill>
                  <a:srgbClr val="FF0000"/>
                </a:solidFill>
              </a:rPr>
              <a:t>Followed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0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50490" y="4456555"/>
            <a:ext cx="9545233" cy="80155"/>
          </a:xfrm>
          <a:custGeom>
            <a:avLst/>
            <a:gdLst>
              <a:gd name="G0" fmla="+- 20102 0 0"/>
              <a:gd name="G1" fmla="+- 4838 0 0"/>
              <a:gd name="G2" fmla="+- 21600 0 4838"/>
              <a:gd name="G3" fmla="+- 10800 0 4838"/>
              <a:gd name="G4" fmla="+- 21600 0 20102"/>
              <a:gd name="G5" fmla="*/ G4 G3 10800"/>
              <a:gd name="G6" fmla="+- 21600 0 G5"/>
              <a:gd name="T0" fmla="*/ 20102 w 21600"/>
              <a:gd name="T1" fmla="*/ 0 h 21600"/>
              <a:gd name="T2" fmla="*/ 0 w 21600"/>
              <a:gd name="T3" fmla="*/ 10800 h 21600"/>
              <a:gd name="T4" fmla="*/ 2010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102" y="0"/>
                </a:moveTo>
                <a:lnTo>
                  <a:pt x="20102" y="4838"/>
                </a:lnTo>
                <a:lnTo>
                  <a:pt x="3375" y="4838"/>
                </a:lnTo>
                <a:lnTo>
                  <a:pt x="3375" y="16762"/>
                </a:lnTo>
                <a:lnTo>
                  <a:pt x="20102" y="16762"/>
                </a:lnTo>
                <a:lnTo>
                  <a:pt x="2010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838"/>
                </a:moveTo>
                <a:lnTo>
                  <a:pt x="1350" y="16762"/>
                </a:lnTo>
                <a:lnTo>
                  <a:pt x="2700" y="16762"/>
                </a:lnTo>
                <a:lnTo>
                  <a:pt x="2700" y="4838"/>
                </a:lnTo>
                <a:close/>
              </a:path>
              <a:path w="21600" h="21600">
                <a:moveTo>
                  <a:pt x="0" y="4838"/>
                </a:moveTo>
                <a:lnTo>
                  <a:pt x="0" y="16762"/>
                </a:lnTo>
                <a:lnTo>
                  <a:pt x="675" y="16762"/>
                </a:lnTo>
                <a:lnTo>
                  <a:pt x="675" y="4838"/>
                </a:lnTo>
                <a:close/>
              </a:path>
            </a:pathLst>
          </a:cu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Text Box 487"/>
          <p:cNvSpPr txBox="1">
            <a:spLocks noChangeArrowheads="1"/>
          </p:cNvSpPr>
          <p:nvPr/>
        </p:nvSpPr>
        <p:spPr bwMode="auto">
          <a:xfrm>
            <a:off x="662523" y="995850"/>
            <a:ext cx="1279111" cy="272913"/>
          </a:xfrm>
          <a:prstGeom prst="rect">
            <a:avLst/>
          </a:prstGeom>
          <a:solidFill>
            <a:srgbClr val="7030A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prstClr val="white"/>
                </a:solidFill>
                <a:latin typeface="Arial"/>
                <a:cs typeface="Arial"/>
              </a:rPr>
              <a:t>Mockup</a:t>
            </a:r>
            <a:endParaRPr lang="en-US" sz="16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819" y="2471458"/>
            <a:ext cx="9711720" cy="102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 Box 487"/>
          <p:cNvSpPr txBox="1">
            <a:spLocks noChangeArrowheads="1"/>
          </p:cNvSpPr>
          <p:nvPr/>
        </p:nvSpPr>
        <p:spPr bwMode="auto">
          <a:xfrm>
            <a:off x="1941634" y="1081336"/>
            <a:ext cx="1955196" cy="268578"/>
          </a:xfrm>
          <a:prstGeom prst="rect">
            <a:avLst/>
          </a:prstGeom>
          <a:solidFill>
            <a:srgbClr val="7030A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prstClr val="white"/>
                </a:solidFill>
                <a:latin typeface="Arial"/>
                <a:cs typeface="Arial"/>
              </a:rPr>
              <a:t>Proto</a:t>
            </a:r>
            <a:endParaRPr lang="en-US" sz="16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1" name="Text Box 487"/>
          <p:cNvSpPr txBox="1">
            <a:spLocks noChangeArrowheads="1"/>
          </p:cNvSpPr>
          <p:nvPr/>
        </p:nvSpPr>
        <p:spPr bwMode="auto">
          <a:xfrm>
            <a:off x="3896831" y="1052736"/>
            <a:ext cx="3396430" cy="239978"/>
          </a:xfrm>
          <a:prstGeom prst="rect">
            <a:avLst/>
          </a:prstGeom>
          <a:solidFill>
            <a:srgbClr val="7030A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prstClr val="white"/>
                </a:solidFill>
                <a:latin typeface="Arial"/>
                <a:cs typeface="Arial"/>
              </a:rPr>
              <a:t>PIO</a:t>
            </a:r>
            <a:endParaRPr lang="en-US" sz="16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2" name="Text Box 487"/>
          <p:cNvSpPr txBox="1">
            <a:spLocks noChangeArrowheads="1"/>
          </p:cNvSpPr>
          <p:nvPr/>
        </p:nvSpPr>
        <p:spPr bwMode="auto">
          <a:xfrm>
            <a:off x="7293263" y="1120960"/>
            <a:ext cx="565505" cy="228957"/>
          </a:xfrm>
          <a:prstGeom prst="rect">
            <a:avLst/>
          </a:prstGeom>
          <a:solidFill>
            <a:srgbClr val="7030A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prstClr val="white"/>
                </a:solidFill>
                <a:latin typeface="Arial"/>
                <a:cs typeface="Arial"/>
              </a:rPr>
              <a:t>Lot</a:t>
            </a:r>
            <a:endParaRPr lang="en-US" sz="16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2138264" y="2509948"/>
            <a:ext cx="331257" cy="322113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2612" y="2195572"/>
            <a:ext cx="163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SW Alpha</a:t>
            </a:r>
            <a:endParaRPr lang="zh-CN" altLang="en-US" sz="18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4856603" y="2494922"/>
            <a:ext cx="331257" cy="322113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4904" y="2132856"/>
            <a:ext cx="311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SW Homo/LE</a:t>
            </a:r>
            <a:endParaRPr lang="zh-CN" altLang="en-US" sz="18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7" name="Text Box 487"/>
          <p:cNvSpPr txBox="1">
            <a:spLocks noChangeArrowheads="1"/>
          </p:cNvSpPr>
          <p:nvPr/>
        </p:nvSpPr>
        <p:spPr bwMode="auto">
          <a:xfrm>
            <a:off x="1841679" y="3169568"/>
            <a:ext cx="159054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srgbClr val="002060"/>
                </a:solidFill>
              </a:rPr>
              <a:t>1</a:t>
            </a:r>
            <a:r>
              <a:rPr lang="en-US" sz="1600" baseline="30000" dirty="0" smtClean="0">
                <a:solidFill>
                  <a:srgbClr val="002060"/>
                </a:solidFill>
              </a:rPr>
              <a:t>st</a:t>
            </a:r>
            <a:r>
              <a:rPr lang="en-US" sz="1600" dirty="0" smtClean="0">
                <a:solidFill>
                  <a:srgbClr val="002060"/>
                </a:solidFill>
              </a:rPr>
              <a:t> Round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513173" y="2492776"/>
            <a:ext cx="331257" cy="322113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 Box 487"/>
          <p:cNvSpPr txBox="1">
            <a:spLocks noChangeArrowheads="1"/>
          </p:cNvSpPr>
          <p:nvPr/>
        </p:nvSpPr>
        <p:spPr bwMode="auto">
          <a:xfrm>
            <a:off x="3432222" y="3169571"/>
            <a:ext cx="1614471" cy="434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srgbClr val="002060"/>
                </a:solidFill>
              </a:rPr>
              <a:t>2</a:t>
            </a:r>
            <a:r>
              <a:rPr lang="en-US" sz="1600" baseline="30000" dirty="0" smtClean="0">
                <a:solidFill>
                  <a:srgbClr val="002060"/>
                </a:solidFill>
              </a:rPr>
              <a:t>nd</a:t>
            </a:r>
            <a:r>
              <a:rPr lang="en-US" sz="1600" dirty="0" smtClean="0">
                <a:solidFill>
                  <a:srgbClr val="002060"/>
                </a:solidFill>
              </a:rPr>
              <a:t> Round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0" name="Text Box 487"/>
          <p:cNvSpPr txBox="1">
            <a:spLocks noChangeArrowheads="1"/>
          </p:cNvSpPr>
          <p:nvPr/>
        </p:nvSpPr>
        <p:spPr bwMode="auto">
          <a:xfrm>
            <a:off x="6709006" y="3166852"/>
            <a:ext cx="584255" cy="434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srgbClr val="002060"/>
                </a:solidFill>
              </a:rPr>
              <a:t>TA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1" name="Text Box 487"/>
          <p:cNvSpPr txBox="1">
            <a:spLocks noChangeArrowheads="1"/>
          </p:cNvSpPr>
          <p:nvPr/>
        </p:nvSpPr>
        <p:spPr bwMode="auto">
          <a:xfrm>
            <a:off x="5031010" y="3169571"/>
            <a:ext cx="858095" cy="434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srgbClr val="002060"/>
                </a:solidFill>
              </a:rPr>
              <a:t>Homo 1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754803" y="1557062"/>
            <a:ext cx="6977" cy="5300941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996823" y="1554914"/>
            <a:ext cx="34187" cy="530308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68757" y="5633058"/>
            <a:ext cx="5041569" cy="3882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</a:rPr>
              <a:t>Stability</a:t>
            </a:r>
          </a:p>
        </p:txBody>
      </p:sp>
      <p:sp>
        <p:nvSpPr>
          <p:cNvPr id="27" name="Isosceles Triangle 26"/>
          <p:cNvSpPr/>
          <p:nvPr/>
        </p:nvSpPr>
        <p:spPr>
          <a:xfrm>
            <a:off x="4866831" y="4465715"/>
            <a:ext cx="359722" cy="295969"/>
          </a:xfrm>
          <a:prstGeom prst="triangl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2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2565053" y="4457778"/>
            <a:ext cx="359722" cy="295969"/>
          </a:xfrm>
          <a:prstGeom prst="triangl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2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16463" y="1431152"/>
            <a:ext cx="9711720" cy="102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 Box 487"/>
          <p:cNvSpPr txBox="1">
            <a:spLocks noChangeArrowheads="1"/>
          </p:cNvSpPr>
          <p:nvPr/>
        </p:nvSpPr>
        <p:spPr bwMode="auto">
          <a:xfrm>
            <a:off x="5889106" y="3166852"/>
            <a:ext cx="819902" cy="434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srgbClr val="002060"/>
                </a:solidFill>
              </a:rPr>
              <a:t>Homo 2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3" name="Text Box 487"/>
          <p:cNvSpPr txBox="1">
            <a:spLocks noChangeArrowheads="1"/>
          </p:cNvSpPr>
          <p:nvPr/>
        </p:nvSpPr>
        <p:spPr bwMode="auto">
          <a:xfrm>
            <a:off x="7293260" y="3166852"/>
            <a:ext cx="517066" cy="434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27432" tIns="22860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600" dirty="0" smtClean="0">
                <a:solidFill>
                  <a:srgbClr val="002060"/>
                </a:solidFill>
              </a:rPr>
              <a:t>MR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4645" y="4149083"/>
            <a:ext cx="12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ea typeface="+mn-ea"/>
              </a:rPr>
              <a:t>1</a:t>
            </a:r>
            <a:r>
              <a:rPr lang="en-US" sz="1400" baseline="30000" dirty="0" smtClean="0">
                <a:solidFill>
                  <a:prstClr val="black"/>
                </a:solidFill>
                <a:latin typeface="Calibri"/>
                <a:ea typeface="+mn-ea"/>
              </a:rPr>
              <a:t>st</a:t>
            </a:r>
            <a:r>
              <a:rPr lang="en-US" sz="1400" dirty="0" smtClean="0">
                <a:solidFill>
                  <a:prstClr val="black"/>
                </a:solidFill>
                <a:latin typeface="Calibri"/>
                <a:ea typeface="+mn-ea"/>
              </a:rPr>
              <a:t> Round+2 W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938889" y="1556796"/>
            <a:ext cx="13954" cy="530120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0609" y="4201346"/>
            <a:ext cx="125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ea typeface="+mn-ea"/>
              </a:rPr>
              <a:t>2</a:t>
            </a:r>
            <a:r>
              <a:rPr lang="en-US" sz="1400" baseline="30000" dirty="0" smtClean="0">
                <a:solidFill>
                  <a:prstClr val="black"/>
                </a:solidFill>
                <a:latin typeface="Calibri"/>
                <a:ea typeface="+mn-ea"/>
              </a:rPr>
              <a:t>nd</a:t>
            </a:r>
            <a:r>
              <a:rPr lang="en-US" sz="1400" dirty="0" smtClean="0">
                <a:solidFill>
                  <a:prstClr val="black"/>
                </a:solidFill>
                <a:latin typeface="Calibri"/>
                <a:ea typeface="+mn-ea"/>
              </a:rPr>
              <a:t> Round+1W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669192" y="1510289"/>
            <a:ext cx="34187" cy="530308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805135" y="1484785"/>
            <a:ext cx="34187" cy="530308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7664082" y="2492899"/>
            <a:ext cx="331257" cy="322113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95300" y="154318"/>
            <a:ext cx="8915400" cy="80820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Test Phase</a:t>
            </a:r>
            <a:endParaRPr lang="zh-CN" altLang="en-US" sz="3600" b="1" dirty="0">
              <a:solidFill>
                <a:srgbClr val="339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44888" y="6137114"/>
            <a:ext cx="1178218" cy="3882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</a:rPr>
              <a:t>Data Stability</a:t>
            </a:r>
          </a:p>
        </p:txBody>
      </p:sp>
    </p:spTree>
    <p:extLst>
      <p:ext uri="{BB962C8B-B14F-4D97-AF65-F5344CB8AC3E}">
        <p14:creationId xmlns:p14="http://schemas.microsoft.com/office/powerpoint/2010/main" val="21750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"/>
          <p:cNvSpPr>
            <a:spLocks noChangeArrowheads="1" noChangeShapeType="1" noTextEdit="1"/>
          </p:cNvSpPr>
          <p:nvPr/>
        </p:nvSpPr>
        <p:spPr bwMode="gray">
          <a:xfrm>
            <a:off x="1403350" y="1628800"/>
            <a:ext cx="6191250" cy="1828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folHlink"/>
                    </a:gs>
                    <a:gs pos="100000">
                      <a:srgbClr val="00475E"/>
                    </a:gs>
                  </a:gsLst>
                  <a:lin ang="5400000" scaled="1"/>
                </a:gradFill>
                <a:latin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folHlink"/>
                  </a:gs>
                  <a:gs pos="100000">
                    <a:srgbClr val="00475E"/>
                  </a:gs>
                </a:gsLst>
                <a:lin ang="5400000" scaled="1"/>
              </a:gra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813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700301"/>
              </p:ext>
            </p:extLst>
          </p:nvPr>
        </p:nvGraphicFramePr>
        <p:xfrm>
          <a:off x="495300" y="1600200"/>
          <a:ext cx="8915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0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Stability Test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Technique View,  find deep/potential issues such as Memory Leak</a:t>
            </a:r>
          </a:p>
          <a:p>
            <a:r>
              <a:rPr lang="en-US" altLang="zh-CN" dirty="0" smtClean="0"/>
              <a:t>User Experience will be better, as Most Frequent APPs will not have Force Close,  ANR, Crash,  or Reset</a:t>
            </a:r>
          </a:p>
        </p:txBody>
      </p:sp>
    </p:spTree>
    <p:extLst>
      <p:ext uri="{BB962C8B-B14F-4D97-AF65-F5344CB8AC3E}">
        <p14:creationId xmlns:p14="http://schemas.microsoft.com/office/powerpoint/2010/main" val="19329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Stability</a:t>
            </a:r>
            <a:endParaRPr lang="zh-CN" altLang="en-US" dirty="0"/>
          </a:p>
        </p:txBody>
      </p:sp>
      <p:sp>
        <p:nvSpPr>
          <p:cNvPr id="6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800" b="1" dirty="0" smtClean="0">
                <a:latin typeface="Verdana" pitchFamily="34" charset="0"/>
                <a:ea typeface="宋体" pitchFamily="2" charset="-122"/>
              </a:rPr>
              <a:t>Objective: </a:t>
            </a:r>
          </a:p>
          <a:p>
            <a:pPr marL="400050" lvl="1" indent="0">
              <a:buNone/>
            </a:pPr>
            <a:r>
              <a:rPr lang="en-US" altLang="zh-CN" b="0" dirty="0">
                <a:solidFill>
                  <a:schemeClr val="tx1"/>
                </a:solidFill>
                <a:ea typeface="宋体" pitchFamily="2" charset="-122"/>
              </a:rPr>
              <a:t>To Find </a:t>
            </a:r>
            <a:r>
              <a:rPr lang="en-US" altLang="zh-CN" b="0" dirty="0" smtClean="0">
                <a:solidFill>
                  <a:schemeClr val="tx1"/>
                </a:solidFill>
                <a:ea typeface="宋体" pitchFamily="2" charset="-122"/>
              </a:rPr>
              <a:t>device reboot, lock ups</a:t>
            </a:r>
          </a:p>
          <a:p>
            <a:pPr marL="400050" lvl="1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ea typeface="宋体" pitchFamily="2" charset="-122"/>
              </a:rPr>
              <a:t>To Find APP Force Close, ANR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2800" b="1" dirty="0" smtClean="0">
                <a:latin typeface="Verdana" pitchFamily="34" charset="0"/>
              </a:rPr>
              <a:t>Test Strategy:</a:t>
            </a:r>
            <a:r>
              <a:rPr lang="zh-CN" altLang="en-US" sz="2800" b="1" dirty="0" smtClean="0">
                <a:latin typeface="Verdana" pitchFamily="34" charset="0"/>
              </a:rPr>
              <a:t> </a:t>
            </a:r>
            <a:endParaRPr lang="en-US" altLang="zh-CN" sz="2800" b="1" dirty="0" smtClean="0">
              <a:latin typeface="Verdana" pitchFamily="34" charset="0"/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    D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evice to perform many tasks (looping) over a period time to arrive at a Mean Time Between Failure (MTBF) for the device under test (software and hardware combination).</a:t>
            </a:r>
            <a:endParaRPr lang="en-US" altLang="zh-CN" sz="2400" b="0" dirty="0" smtClean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9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Stability</a:t>
            </a:r>
            <a:endParaRPr lang="zh-CN" altLang="en-US" dirty="0"/>
          </a:p>
        </p:txBody>
      </p:sp>
      <p:sp>
        <p:nvSpPr>
          <p:cNvPr id="6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800" b="1" dirty="0" smtClean="0">
                <a:latin typeface="Verdana" pitchFamily="34" charset="0"/>
                <a:ea typeface="宋体" pitchFamily="2" charset="-122"/>
              </a:rPr>
              <a:t>Objective</a:t>
            </a:r>
            <a:r>
              <a:rPr lang="en-US" altLang="zh-CN" sz="2800" b="0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: </a:t>
            </a:r>
          </a:p>
          <a:p>
            <a:pPr marL="400050" lvl="1" indent="0">
              <a:buNone/>
            </a:pPr>
            <a:r>
              <a:rPr lang="en-US" altLang="zh-CN" sz="2800" b="0" dirty="0" smtClean="0">
                <a:solidFill>
                  <a:schemeClr val="tx1"/>
                </a:solidFill>
              </a:rPr>
              <a:t>To ensure the mobile handset can transmit data in the uplink &amp; downlink without any resets or lockups in PC tethering/BT/Mobile Hotspot</a:t>
            </a:r>
            <a:endParaRPr lang="en-US" altLang="zh-CN" sz="28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800" b="1" dirty="0" smtClean="0">
                <a:latin typeface="Verdana" pitchFamily="34" charset="0"/>
                <a:ea typeface="宋体" pitchFamily="2" charset="-122"/>
              </a:rPr>
              <a:t>Test Strategy: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Using</a:t>
            </a:r>
            <a:r>
              <a:rPr lang="en-US" altLang="zh-CN" sz="2800" b="0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VBScript  loop to upload/download file to/from FTP Server, loop time shall be &gt; </a:t>
            </a:r>
            <a:r>
              <a:rPr lang="en-US" altLang="zh-CN" b="0" dirty="0" smtClean="0">
                <a:solidFill>
                  <a:schemeClr val="tx1"/>
                </a:solidFill>
              </a:rPr>
              <a:t>15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hours or 30 Hours</a:t>
            </a:r>
            <a:endParaRPr lang="en-US" altLang="zh-CN" sz="2400" b="0" dirty="0" smtClean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Stability Test Function List</a:t>
            </a:r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75276"/>
              </p:ext>
            </p:extLst>
          </p:nvPr>
        </p:nvGraphicFramePr>
        <p:xfrm>
          <a:off x="272480" y="1124742"/>
          <a:ext cx="9361040" cy="475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6364"/>
                <a:gridCol w="5024676"/>
              </a:tblGrid>
              <a:tr h="3978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Telephony 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u="none" strike="noStrike" dirty="0">
                          <a:effectLst/>
                        </a:rPr>
                        <a:t>Telephone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ctr"/>
                </a:tc>
              </a:tr>
              <a:tr h="3978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Messaging 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SMS, MMS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b"/>
                </a:tc>
              </a:tr>
              <a:tr h="3978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Email 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Email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b"/>
                </a:tc>
              </a:tr>
              <a:tr h="3978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Browser 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Browser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b"/>
                </a:tc>
              </a:tr>
              <a:tr h="3978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Store Front / Download 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Store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b"/>
                </a:tc>
              </a:tr>
              <a:tr h="3978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PIM 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C</a:t>
                      </a:r>
                      <a:r>
                        <a:rPr lang="en-US" sz="1800" b="0" u="none" strike="noStrike" dirty="0" smtClean="0">
                          <a:effectLst/>
                        </a:rPr>
                        <a:t>alendar, alarm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b"/>
                </a:tc>
              </a:tr>
              <a:tr h="7849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Multi-Media 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Camera , video,  </a:t>
                      </a:r>
                      <a:r>
                        <a:rPr lang="en-US" sz="1800" b="0" u="none" strike="noStrike" dirty="0" err="1">
                          <a:effectLst/>
                        </a:rPr>
                        <a:t>SoundRecorder</a:t>
                      </a:r>
                      <a:r>
                        <a:rPr lang="en-US" sz="1800" b="0" u="none" strike="noStrike" dirty="0">
                          <a:effectLst/>
                        </a:rPr>
                        <a:t>,  streaming,  music player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b"/>
                </a:tc>
              </a:tr>
              <a:tr h="7849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Multi Tasking 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Make a phone call, Start a browser session and load home page.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b"/>
                </a:tc>
              </a:tr>
              <a:tr h="3978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Menu Navigation 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>
                          <a:effectLst/>
                        </a:rPr>
                        <a:t>Launcher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b"/>
                </a:tc>
              </a:tr>
              <a:tr h="3978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 err="1" smtClean="0">
                          <a:effectLst/>
                        </a:rPr>
                        <a:t>Wifi</a:t>
                      </a:r>
                      <a:r>
                        <a:rPr lang="en-US" sz="1800" b="1" u="none" strike="noStrike" dirty="0" smtClean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Stability Tests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84" marR="7684" marT="768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u="none" strike="noStrike" dirty="0" err="1">
                          <a:effectLst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84" marR="7684" marT="768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5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 Stability MTBF Target (5 devices)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7688" y="1700805"/>
            <a:ext cx="9467840" cy="3591310"/>
            <a:chOff x="1029" y="1488"/>
            <a:chExt cx="4251" cy="1266"/>
          </a:xfrm>
        </p:grpSpPr>
        <p:sp>
          <p:nvSpPr>
            <p:cNvPr id="5" name="Freeform 4"/>
            <p:cNvSpPr>
              <a:spLocks/>
            </p:cNvSpPr>
            <p:nvPr/>
          </p:nvSpPr>
          <p:spPr bwMode="gray">
            <a:xfrm>
              <a:off x="4949" y="1488"/>
              <a:ext cx="327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3380" y="1488"/>
              <a:ext cx="1900" cy="34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Level 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4619" y="2018"/>
              <a:ext cx="328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2908" y="2018"/>
              <a:ext cx="2042" cy="34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Level 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gray">
            <a:xfrm flipH="1">
              <a:off x="1029" y="2544"/>
              <a:ext cx="17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gray">
            <a:xfrm flipH="1">
              <a:off x="1029" y="2022"/>
              <a:ext cx="2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gray">
            <a:xfrm flipH="1">
              <a:off x="1029" y="1492"/>
              <a:ext cx="28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gray">
            <a:xfrm>
              <a:off x="1131" y="1488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gray">
            <a:xfrm>
              <a:off x="1131" y="2037"/>
              <a:ext cx="0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2295" y="1793"/>
              <a:ext cx="1045" cy="961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gray">
            <a:xfrm>
              <a:off x="3383" y="1829"/>
              <a:ext cx="1573" cy="192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chemeClr val="bg1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gray">
            <a:xfrm>
              <a:off x="2909" y="2358"/>
              <a:ext cx="1714" cy="18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chemeClr val="bg1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gray">
            <a:xfrm>
              <a:off x="1126" y="1692"/>
              <a:ext cx="141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dirty="0" smtClean="0">
                  <a:latin typeface="Verdana" pitchFamily="34" charset="0"/>
                  <a:ea typeface="宋体" charset="-122"/>
                </a:rPr>
                <a:t>LE: 400H  TA: 600H</a:t>
              </a:r>
              <a:endParaRPr lang="en-US" altLang="zh-CN" sz="2000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gray">
            <a:xfrm>
              <a:off x="1126" y="2213"/>
              <a:ext cx="141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dirty="0" smtClean="0">
                  <a:latin typeface="Verdana" pitchFamily="34" charset="0"/>
                  <a:ea typeface="宋体" charset="-122"/>
                </a:rPr>
                <a:t>LE: 300H  TA: 400H</a:t>
              </a:r>
              <a:endParaRPr lang="en-US" altLang="zh-CN" sz="2000" dirty="0"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4863" y="5229200"/>
            <a:ext cx="8664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 Rate for every </a:t>
            </a:r>
            <a:r>
              <a:rPr lang="en-US" sz="2400" dirty="0" smtClean="0"/>
              <a:t>module SHOULD </a:t>
            </a:r>
            <a:r>
              <a:rPr lang="en-US" sz="2400" b="1" dirty="0" smtClean="0">
                <a:solidFill>
                  <a:srgbClr val="FF0000"/>
                </a:solidFill>
              </a:rPr>
              <a:t>&gt;=95%</a:t>
            </a:r>
          </a:p>
          <a:p>
            <a:r>
              <a:rPr lang="en-US" sz="2400" dirty="0" smtClean="0"/>
              <a:t>Valid MTBF </a:t>
            </a:r>
            <a:r>
              <a:rPr lang="en-US" sz="2400" dirty="0" smtClean="0"/>
              <a:t>for single DUT(Device Under Test</a:t>
            </a:r>
            <a:r>
              <a:rPr lang="en-US" sz="2400" dirty="0" smtClean="0"/>
              <a:t>) MUST </a:t>
            </a:r>
            <a:r>
              <a:rPr lang="en-US" sz="2400" b="1" dirty="0" smtClean="0">
                <a:solidFill>
                  <a:srgbClr val="FF0000"/>
                </a:solidFill>
              </a:rPr>
              <a:t>&gt;=40 </a:t>
            </a:r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32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Stability MTBF Practice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Operator own standard </a:t>
            </a:r>
            <a:r>
              <a:rPr lang="en-US" dirty="0" smtClean="0"/>
              <a:t>Preferred</a:t>
            </a:r>
          </a:p>
          <a:p>
            <a:r>
              <a:rPr lang="en-US" dirty="0" smtClean="0"/>
              <a:t>Project with </a:t>
            </a:r>
            <a:r>
              <a:rPr lang="en-US" b="1" dirty="0" smtClean="0">
                <a:solidFill>
                  <a:srgbClr val="FF0000"/>
                </a:solidFill>
              </a:rPr>
              <a:t>specific </a:t>
            </a:r>
            <a:r>
              <a:rPr lang="en-US" b="1" dirty="0" err="1" smtClean="0">
                <a:solidFill>
                  <a:srgbClr val="FF0000"/>
                </a:solidFill>
              </a:rPr>
              <a:t>req</a:t>
            </a:r>
            <a:r>
              <a:rPr lang="en-US" b="1" dirty="0" smtClean="0">
                <a:solidFill>
                  <a:srgbClr val="FF0000"/>
                </a:solidFill>
              </a:rPr>
              <a:t> for Level 2 </a:t>
            </a:r>
            <a:r>
              <a:rPr lang="en-US" dirty="0" smtClean="0"/>
              <a:t>(LE 400/TA 600 for 5 devices)</a:t>
            </a:r>
          </a:p>
          <a:p>
            <a:r>
              <a:rPr lang="en-US" dirty="0" smtClean="0"/>
              <a:t>Project </a:t>
            </a:r>
            <a:r>
              <a:rPr lang="en-US" b="1" dirty="0" smtClean="0">
                <a:solidFill>
                  <a:srgbClr val="FF0000"/>
                </a:solidFill>
              </a:rPr>
              <a:t>without specific </a:t>
            </a:r>
            <a:r>
              <a:rPr lang="en-US" b="1" dirty="0" err="1" smtClean="0">
                <a:solidFill>
                  <a:srgbClr val="FF0000"/>
                </a:solidFill>
              </a:rPr>
              <a:t>req</a:t>
            </a:r>
            <a:r>
              <a:rPr lang="en-US" b="1" dirty="0" smtClean="0">
                <a:solidFill>
                  <a:srgbClr val="FF0000"/>
                </a:solidFill>
              </a:rPr>
              <a:t> or GL Project </a:t>
            </a:r>
            <a:r>
              <a:rPr lang="en-US" dirty="0" smtClean="0"/>
              <a:t>applies  </a:t>
            </a:r>
            <a:r>
              <a:rPr lang="en-US" b="1" dirty="0" smtClean="0">
                <a:solidFill>
                  <a:srgbClr val="FF0000"/>
                </a:solidFill>
              </a:rPr>
              <a:t>Level 1 </a:t>
            </a:r>
            <a:r>
              <a:rPr lang="en-US" dirty="0" smtClean="0"/>
              <a:t>(LE 300/TA 400 for 5 devices)</a:t>
            </a:r>
          </a:p>
          <a:p>
            <a:r>
              <a:rPr lang="en-US" dirty="0" smtClean="0"/>
              <a:t>Numbers of DUT:</a:t>
            </a:r>
          </a:p>
          <a:p>
            <a:pPr lvl="1"/>
            <a:r>
              <a:rPr lang="en-US" dirty="0" smtClean="0"/>
              <a:t>Projects with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Platform: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DUTs</a:t>
            </a:r>
          </a:p>
          <a:p>
            <a:pPr lvl="1"/>
            <a:r>
              <a:rPr lang="en-US" dirty="0" smtClean="0"/>
              <a:t>Projects </a:t>
            </a:r>
            <a:r>
              <a:rPr lang="en-US" b="1" dirty="0" smtClean="0">
                <a:solidFill>
                  <a:srgbClr val="FF0000"/>
                </a:solidFill>
              </a:rPr>
              <a:t>Followed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DUTs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Stability MTBF Target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4488" y="1503833"/>
            <a:ext cx="7848872" cy="4589463"/>
            <a:chOff x="1773" y="768"/>
            <a:chExt cx="3411" cy="2891"/>
          </a:xfrm>
        </p:grpSpPr>
        <p:sp>
          <p:nvSpPr>
            <p:cNvPr id="5" name="Freeform 4"/>
            <p:cNvSpPr>
              <a:spLocks/>
            </p:cNvSpPr>
            <p:nvPr/>
          </p:nvSpPr>
          <p:spPr bwMode="gray">
            <a:xfrm>
              <a:off x="3196" y="768"/>
              <a:ext cx="924" cy="728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90980"/>
                    <a:invGamma/>
                    <a:alpha val="32001"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157" y="1671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2304" y="1584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 flipH="1">
              <a:off x="3360" y="1632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flipH="1">
              <a:off x="2358" y="1626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38" y="1355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3874" y="1265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4936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2675" y="1566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dirty="0" smtClean="0">
                  <a:solidFill>
                    <a:schemeClr val="bg1"/>
                  </a:solidFill>
                  <a:ea typeface="宋体" charset="-122"/>
                </a:rPr>
                <a:t>Level 1</a:t>
              </a:r>
              <a:endParaRPr lang="en-US" altLang="zh-CN" sz="18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gray">
            <a:xfrm>
              <a:off x="4260" y="125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dirty="0" smtClean="0">
                  <a:solidFill>
                    <a:srgbClr val="FFFFFF"/>
                  </a:solidFill>
                  <a:ea typeface="宋体" charset="-122"/>
                </a:rPr>
                <a:t>Level 2</a:t>
              </a:r>
              <a:endParaRPr lang="en-US" altLang="zh-CN" sz="1800" dirty="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2208" y="1818"/>
              <a:ext cx="1344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b="1" dirty="0" smtClean="0">
                  <a:solidFill>
                    <a:srgbClr val="000000"/>
                  </a:solidFill>
                  <a:ea typeface="宋体" charset="-122"/>
                </a:rPr>
                <a:t>15 Hours upload </a:t>
              </a:r>
            </a:p>
            <a:p>
              <a:pPr eaLnBrk="0" hangingPunct="0"/>
              <a:endParaRPr lang="en-US" altLang="zh-CN" sz="18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en-US" altLang="zh-CN" sz="1800" b="1" smtClean="0">
                  <a:solidFill>
                    <a:srgbClr val="000000"/>
                  </a:solidFill>
                  <a:ea typeface="宋体" charset="-122"/>
                </a:rPr>
                <a:t>15 </a:t>
              </a:r>
              <a:r>
                <a:rPr lang="en-US" altLang="zh-CN" sz="1800" b="1" smtClean="0">
                  <a:solidFill>
                    <a:srgbClr val="000000"/>
                  </a:solidFill>
                  <a:ea typeface="宋体" charset="-122"/>
                </a:rPr>
                <a:t>Hours download </a:t>
              </a:r>
              <a:endParaRPr lang="en-US" altLang="zh-CN" sz="18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endParaRPr lang="en-US" altLang="zh-CN" sz="1800" b="1" dirty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en-US" altLang="zh-CN" sz="1800" dirty="0" smtClean="0">
                  <a:solidFill>
                    <a:srgbClr val="000000"/>
                  </a:solidFill>
                  <a:ea typeface="宋体" charset="-122"/>
                </a:rPr>
                <a:t>by WIFI Tethering</a:t>
              </a:r>
              <a:endParaRPr lang="en-US" altLang="zh-CN" sz="1800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792" y="1482"/>
              <a:ext cx="1344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0000"/>
                  </a:solidFill>
                  <a:ea typeface="宋体" charset="-122"/>
                </a:rPr>
                <a:t>30 </a:t>
              </a:r>
              <a:r>
                <a:rPr lang="en-US" altLang="zh-CN" sz="1800" b="1" dirty="0">
                  <a:solidFill>
                    <a:srgbClr val="000000"/>
                  </a:solidFill>
                  <a:ea typeface="宋体" charset="-122"/>
                </a:rPr>
                <a:t>Hours </a:t>
              </a:r>
              <a:r>
                <a:rPr lang="en-US" altLang="zh-CN" sz="1800" b="1" dirty="0" smtClean="0">
                  <a:solidFill>
                    <a:srgbClr val="000000"/>
                  </a:solidFill>
                  <a:ea typeface="宋体" charset="-122"/>
                </a:rPr>
                <a:t>upload</a:t>
              </a:r>
            </a:p>
            <a:p>
              <a:endParaRPr lang="en-US" altLang="zh-CN" sz="1800" b="1" dirty="0">
                <a:solidFill>
                  <a:srgbClr val="000000"/>
                </a:solidFill>
                <a:ea typeface="宋体" charset="-122"/>
              </a:endParaRPr>
            </a:p>
            <a:p>
              <a:r>
                <a:rPr lang="en-US" altLang="zh-CN" sz="1800" b="1" dirty="0" smtClean="0">
                  <a:solidFill>
                    <a:srgbClr val="000000"/>
                  </a:solidFill>
                  <a:ea typeface="宋体" charset="-122"/>
                </a:rPr>
                <a:t>30 Hours download </a:t>
              </a:r>
            </a:p>
            <a:p>
              <a:endParaRPr lang="en-US" altLang="zh-CN" sz="1800" b="1" dirty="0">
                <a:solidFill>
                  <a:srgbClr val="000000"/>
                </a:solidFill>
                <a:ea typeface="宋体" charset="-122"/>
              </a:endParaRPr>
            </a:p>
            <a:p>
              <a:r>
                <a:rPr lang="en-US" altLang="zh-CN" sz="1800" dirty="0" smtClean="0">
                  <a:solidFill>
                    <a:srgbClr val="000000"/>
                  </a:solidFill>
                  <a:ea typeface="宋体" charset="-122"/>
                </a:rPr>
                <a:t>by WIFI tethering</a:t>
              </a:r>
              <a:endParaRPr lang="en-US" altLang="zh-CN" sz="18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6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制模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Conten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onte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n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447</Words>
  <Application>Microsoft Office PowerPoint</Application>
  <PresentationFormat>A4 Paper (210x297 mm)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自制模板1</vt:lpstr>
      <vt:lpstr>Content</vt:lpstr>
      <vt:lpstr>Office Theme</vt:lpstr>
      <vt:lpstr>Stability Test Strategy</vt:lpstr>
      <vt:lpstr>Agenda</vt:lpstr>
      <vt:lpstr>Why Stability Test</vt:lpstr>
      <vt:lpstr>Feature Stability</vt:lpstr>
      <vt:lpstr>Data Stability</vt:lpstr>
      <vt:lpstr>Feature Stability Test Function List</vt:lpstr>
      <vt:lpstr>Feature Stability MTBF Target (5 devices)</vt:lpstr>
      <vt:lpstr>Feature Stability MTBF Practice Tips</vt:lpstr>
      <vt:lpstr>Data Stability MTBF Target</vt:lpstr>
      <vt:lpstr>Data Stability MTBF Practice Tips</vt:lpstr>
      <vt:lpstr>Test Phase</vt:lpstr>
      <vt:lpstr>PowerPoint Presentation</vt:lpstr>
    </vt:vector>
  </TitlesOfParts>
  <Company>TCT-NBRD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NBPIC VAL Monthly Report</dc:title>
  <dc:creator>Wu Qiaoyun</dc:creator>
  <cp:lastModifiedBy>Xinjian, ZHA (VAL-NB-TCT)</cp:lastModifiedBy>
  <cp:revision>382</cp:revision>
  <dcterms:created xsi:type="dcterms:W3CDTF">2013-02-22T07:27:17Z</dcterms:created>
  <dcterms:modified xsi:type="dcterms:W3CDTF">2015-03-04T04:54:59Z</dcterms:modified>
</cp:coreProperties>
</file>