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oppins Light"/>
      <p:regular r:id="rId21"/>
      <p:bold r:id="rId22"/>
      <p:italic r:id="rId23"/>
      <p:boldItalic r:id="rId24"/>
    </p:embeddedFont>
    <p:embeddedFont>
      <p:font typeface="Poppins Black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oppinsLight-bold.fntdata"/><Relationship Id="rId21" Type="http://schemas.openxmlformats.org/officeDocument/2006/relationships/font" Target="fonts/PoppinsLight-regular.fntdata"/><Relationship Id="rId24" Type="http://schemas.openxmlformats.org/officeDocument/2006/relationships/font" Target="fonts/PoppinsLight-boldItalic.fntdata"/><Relationship Id="rId23" Type="http://schemas.openxmlformats.org/officeDocument/2006/relationships/font" Target="fonts/Poppins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Black-boldItalic.fntdata"/><Relationship Id="rId25" Type="http://schemas.openxmlformats.org/officeDocument/2006/relationships/font" Target="fonts/PoppinsBlack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c883d3cd5_2_1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bc883d3cd5_2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c883d3cd5_2_2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bc883d3cd5_2_2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c883d3cd5_2_2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bc883d3cd5_2_2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c883d3cd5_2_2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bc883d3cd5_2_2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c883d3cd5_2_2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bc883d3cd5_2_2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42766fb769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342766fb769_1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bc883d3cd5_2_1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bc883d3cd5_2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c883d3cd5_2_1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bc883d3cd5_2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c883d3cd5_2_1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bc883d3cd5_2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c883d3cd5_2_1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bc883d3cd5_2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bc883d3cd5_2_2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bc883d3cd5_2_2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c883d3cd5_2_2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bc883d3cd5_2_2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c883d3cd5_2_2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bc883d3cd5_2_2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42766fb769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42766fb769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hyperlink" Target="http://pptmon.com/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pptmon.com/" TargetMode="External"/><Relationship Id="rId6" Type="http://schemas.openxmlformats.org/officeDocument/2006/relationships/hyperlink" Target="http://www.pptmon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Relationship Id="rId6" Type="http://schemas.openxmlformats.org/officeDocument/2006/relationships/image" Target="../media/image4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pptmon.com/" TargetMode="External"/><Relationship Id="rId3" Type="http://schemas.openxmlformats.org/officeDocument/2006/relationships/image" Target="../media/image1.png"/><Relationship Id="rId4" Type="http://schemas.openxmlformats.org/officeDocument/2006/relationships/hyperlink" Target="https://pptmon.com/" TargetMode="External"/><Relationship Id="rId5" Type="http://schemas.openxmlformats.org/officeDocument/2006/relationships/hyperlink" Target="http://www.pptmon.com/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title">
  <p:cSld name="PPTMON 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4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/>
          <p:nvPr/>
        </p:nvSpPr>
        <p:spPr>
          <a:xfrm>
            <a:off x="0" y="0"/>
            <a:ext cx="2590800" cy="51435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55" name="Google Shape;55;p14"/>
          <p:cNvPicPr preferRelativeResize="0"/>
          <p:nvPr/>
        </p:nvPicPr>
        <p:blipFill rotWithShape="1">
          <a:blip r:embed="rId6">
            <a:alphaModFix/>
          </a:blip>
          <a:srcRect b="0" l="0" r="29970" t="0"/>
          <a:stretch/>
        </p:blipFill>
        <p:spPr>
          <a:xfrm>
            <a:off x="1820498" y="275002"/>
            <a:ext cx="770302" cy="41295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/>
          <p:nvPr/>
        </p:nvSpPr>
        <p:spPr>
          <a:xfrm>
            <a:off x="552587" y="3077810"/>
            <a:ext cx="1278797" cy="1278797"/>
          </a:xfrm>
          <a:prstGeom prst="donut">
            <a:avLst>
              <a:gd fmla="val 29534" name="adj"/>
            </a:avLst>
          </a:pr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8504602" y="3589702"/>
            <a:ext cx="639398" cy="1278796"/>
          </a:xfrm>
          <a:custGeom>
            <a:rect b="b" l="l" r="r" t="t"/>
            <a:pathLst>
              <a:path extrusionOk="0" h="4136572" w="2068286">
                <a:moveTo>
                  <a:pt x="2068286" y="0"/>
                </a:moveTo>
                <a:lnTo>
                  <a:pt x="2068286" y="1221695"/>
                </a:lnTo>
                <a:cubicBezTo>
                  <a:pt x="1600727" y="1221695"/>
                  <a:pt x="1221695" y="1600727"/>
                  <a:pt x="1221695" y="2068286"/>
                </a:cubicBezTo>
                <a:cubicBezTo>
                  <a:pt x="1221695" y="2535845"/>
                  <a:pt x="1600727" y="2914877"/>
                  <a:pt x="2068286" y="2914877"/>
                </a:cubicBezTo>
                <a:lnTo>
                  <a:pt x="2068286" y="4136572"/>
                </a:lnTo>
                <a:cubicBezTo>
                  <a:pt x="926003" y="4136572"/>
                  <a:pt x="0" y="3210569"/>
                  <a:pt x="0" y="2068286"/>
                </a:cubicBezTo>
                <a:cubicBezTo>
                  <a:pt x="0" y="926003"/>
                  <a:pt x="926003" y="0"/>
                  <a:pt x="2068286" y="0"/>
                </a:cubicBez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933450" y="914400"/>
            <a:ext cx="3314700" cy="3314700"/>
          </a:xfrm>
          <a:prstGeom prst="ellipse">
            <a:avLst/>
          </a:prstGeom>
          <a:solidFill>
            <a:srgbClr val="F5F7F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59" name="Google Shape;59;p14"/>
          <p:cNvSpPr/>
          <p:nvPr>
            <p:ph idx="2" type="pic"/>
          </p:nvPr>
        </p:nvSpPr>
        <p:spPr>
          <a:xfrm>
            <a:off x="1189264" y="1169413"/>
            <a:ext cx="2803073" cy="280467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54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PTMON slide">
  <p:cSld name="1_PPTMON slide">
    <p:bg>
      <p:bgPr>
        <a:solidFill>
          <a:srgbClr val="0C0C0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6572250" y="0"/>
            <a:ext cx="2571751" cy="5143500"/>
          </a:xfrm>
          <a:custGeom>
            <a:rect b="b" l="l" r="r" t="t"/>
            <a:pathLst>
              <a:path extrusionOk="0" h="4136572" w="2068286">
                <a:moveTo>
                  <a:pt x="2068286" y="0"/>
                </a:moveTo>
                <a:lnTo>
                  <a:pt x="2068286" y="1221695"/>
                </a:lnTo>
                <a:cubicBezTo>
                  <a:pt x="1600727" y="1221695"/>
                  <a:pt x="1221695" y="1600727"/>
                  <a:pt x="1221695" y="2068286"/>
                </a:cubicBezTo>
                <a:cubicBezTo>
                  <a:pt x="1221695" y="2535845"/>
                  <a:pt x="1600727" y="2914877"/>
                  <a:pt x="2068286" y="2914877"/>
                </a:cubicBezTo>
                <a:lnTo>
                  <a:pt x="2068286" y="4136572"/>
                </a:lnTo>
                <a:cubicBezTo>
                  <a:pt x="926003" y="4136572"/>
                  <a:pt x="0" y="3210569"/>
                  <a:pt x="0" y="2068286"/>
                </a:cubicBezTo>
                <a:cubicBezTo>
                  <a:pt x="0" y="926003"/>
                  <a:pt x="926003" y="0"/>
                  <a:pt x="2068286" y="0"/>
                </a:cubicBez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6">
            <a:alphaModFix/>
          </a:blip>
          <a:srcRect b="0" l="0" r="29970" t="0"/>
          <a:stretch/>
        </p:blipFill>
        <p:spPr>
          <a:xfrm>
            <a:off x="258398" y="275002"/>
            <a:ext cx="770302" cy="412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PTMON slide">
  <p:cSld name="2_PPTMON sl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6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6"/>
          <p:cNvSpPr/>
          <p:nvPr/>
        </p:nvSpPr>
        <p:spPr>
          <a:xfrm flipH="1">
            <a:off x="-1" y="0"/>
            <a:ext cx="904875" cy="904875"/>
          </a:xfrm>
          <a:custGeom>
            <a:rect b="b" l="l" r="r" t="t"/>
            <a:pathLst>
              <a:path extrusionOk="0" h="2068287" w="2068286">
                <a:moveTo>
                  <a:pt x="0" y="0"/>
                </a:moveTo>
                <a:lnTo>
                  <a:pt x="1221695" y="0"/>
                </a:lnTo>
                <a:lnTo>
                  <a:pt x="1221695" y="1"/>
                </a:lnTo>
                <a:cubicBezTo>
                  <a:pt x="1221695" y="467560"/>
                  <a:pt x="1600727" y="846592"/>
                  <a:pt x="2068286" y="846592"/>
                </a:cubicBezTo>
                <a:lnTo>
                  <a:pt x="2068286" y="2068287"/>
                </a:lnTo>
                <a:cubicBezTo>
                  <a:pt x="926003" y="2068287"/>
                  <a:pt x="0" y="1142284"/>
                  <a:pt x="0" y="1"/>
                </a:cubicBez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69" name="Google Shape;69;p16"/>
          <p:cNvSpPr/>
          <p:nvPr/>
        </p:nvSpPr>
        <p:spPr>
          <a:xfrm rot="5400000">
            <a:off x="7786685" y="3786185"/>
            <a:ext cx="904877" cy="1809753"/>
          </a:xfrm>
          <a:custGeom>
            <a:rect b="b" l="l" r="r" t="t"/>
            <a:pathLst>
              <a:path extrusionOk="0" h="4136572" w="2068286">
                <a:moveTo>
                  <a:pt x="2068286" y="0"/>
                </a:moveTo>
                <a:lnTo>
                  <a:pt x="2068286" y="1221695"/>
                </a:lnTo>
                <a:cubicBezTo>
                  <a:pt x="1600727" y="1221695"/>
                  <a:pt x="1221695" y="1600727"/>
                  <a:pt x="1221695" y="2068286"/>
                </a:cubicBezTo>
                <a:cubicBezTo>
                  <a:pt x="1221695" y="2535845"/>
                  <a:pt x="1600727" y="2914877"/>
                  <a:pt x="2068286" y="2914877"/>
                </a:cubicBezTo>
                <a:lnTo>
                  <a:pt x="2068286" y="4136572"/>
                </a:lnTo>
                <a:cubicBezTo>
                  <a:pt x="926003" y="4136572"/>
                  <a:pt x="0" y="3210569"/>
                  <a:pt x="0" y="2068286"/>
                </a:cubicBezTo>
                <a:cubicBezTo>
                  <a:pt x="0" y="926003"/>
                  <a:pt x="926003" y="0"/>
                  <a:pt x="2068286" y="0"/>
                </a:cubicBez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PTMON slide">
  <p:cSld name="3_PPTMON slide">
    <p:bg>
      <p:bgPr>
        <a:solidFill>
          <a:srgbClr val="0C0C0C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7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7"/>
          <p:cNvSpPr/>
          <p:nvPr/>
        </p:nvSpPr>
        <p:spPr>
          <a:xfrm flipH="1">
            <a:off x="0" y="1666874"/>
            <a:ext cx="904877" cy="1809753"/>
          </a:xfrm>
          <a:custGeom>
            <a:rect b="b" l="l" r="r" t="t"/>
            <a:pathLst>
              <a:path extrusionOk="0" h="4136572" w="2068286">
                <a:moveTo>
                  <a:pt x="2068286" y="0"/>
                </a:moveTo>
                <a:lnTo>
                  <a:pt x="2068286" y="1221695"/>
                </a:lnTo>
                <a:cubicBezTo>
                  <a:pt x="1600727" y="1221695"/>
                  <a:pt x="1221695" y="1600727"/>
                  <a:pt x="1221695" y="2068286"/>
                </a:cubicBezTo>
                <a:cubicBezTo>
                  <a:pt x="1221695" y="2535845"/>
                  <a:pt x="1600727" y="2914877"/>
                  <a:pt x="2068286" y="2914877"/>
                </a:cubicBezTo>
                <a:lnTo>
                  <a:pt x="2068286" y="4136572"/>
                </a:lnTo>
                <a:cubicBezTo>
                  <a:pt x="926003" y="4136572"/>
                  <a:pt x="0" y="3210569"/>
                  <a:pt x="0" y="2068286"/>
                </a:cubicBezTo>
                <a:cubicBezTo>
                  <a:pt x="0" y="926003"/>
                  <a:pt x="926003" y="0"/>
                  <a:pt x="2068286" y="0"/>
                </a:cubicBez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74" name="Google Shape;74;p17"/>
          <p:cNvSpPr/>
          <p:nvPr/>
        </p:nvSpPr>
        <p:spPr>
          <a:xfrm>
            <a:off x="8239123" y="1666874"/>
            <a:ext cx="904877" cy="1809753"/>
          </a:xfrm>
          <a:custGeom>
            <a:rect b="b" l="l" r="r" t="t"/>
            <a:pathLst>
              <a:path extrusionOk="0" h="4136572" w="2068286">
                <a:moveTo>
                  <a:pt x="2068286" y="0"/>
                </a:moveTo>
                <a:lnTo>
                  <a:pt x="2068286" y="1221695"/>
                </a:lnTo>
                <a:cubicBezTo>
                  <a:pt x="1600727" y="1221695"/>
                  <a:pt x="1221695" y="1600727"/>
                  <a:pt x="1221695" y="2068286"/>
                </a:cubicBezTo>
                <a:cubicBezTo>
                  <a:pt x="1221695" y="2535845"/>
                  <a:pt x="1600727" y="2914877"/>
                  <a:pt x="2068286" y="2914877"/>
                </a:cubicBezTo>
                <a:lnTo>
                  <a:pt x="2068286" y="4136572"/>
                </a:lnTo>
                <a:cubicBezTo>
                  <a:pt x="926003" y="4136572"/>
                  <a:pt x="0" y="3210569"/>
                  <a:pt x="0" y="2068286"/>
                </a:cubicBezTo>
                <a:cubicBezTo>
                  <a:pt x="0" y="926003"/>
                  <a:pt x="926003" y="0"/>
                  <a:pt x="2068286" y="0"/>
                </a:cubicBez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PPTMON slide">
  <p:cSld name="4_PPTMON slid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8"/>
          <p:cNvSpPr/>
          <p:nvPr/>
        </p:nvSpPr>
        <p:spPr>
          <a:xfrm flipH="1" rot="-5400000">
            <a:off x="-2" y="3171824"/>
            <a:ext cx="1971676" cy="1971676"/>
          </a:xfrm>
          <a:custGeom>
            <a:rect b="b" l="l" r="r" t="t"/>
            <a:pathLst>
              <a:path extrusionOk="0" h="2068287" w="2068286">
                <a:moveTo>
                  <a:pt x="0" y="0"/>
                </a:moveTo>
                <a:lnTo>
                  <a:pt x="1221695" y="0"/>
                </a:lnTo>
                <a:lnTo>
                  <a:pt x="1221695" y="1"/>
                </a:lnTo>
                <a:cubicBezTo>
                  <a:pt x="1221695" y="467560"/>
                  <a:pt x="1600727" y="846592"/>
                  <a:pt x="2068286" y="846592"/>
                </a:cubicBezTo>
                <a:lnTo>
                  <a:pt x="2068286" y="2068287"/>
                </a:lnTo>
                <a:cubicBezTo>
                  <a:pt x="926003" y="2068287"/>
                  <a:pt x="0" y="1142284"/>
                  <a:pt x="0" y="1"/>
                </a:cubicBez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79" name="Google Shape;79;p18"/>
          <p:cNvSpPr/>
          <p:nvPr/>
        </p:nvSpPr>
        <p:spPr>
          <a:xfrm flipH="1" rot="-5400000">
            <a:off x="8372475" y="1"/>
            <a:ext cx="771525" cy="771525"/>
          </a:xfrm>
          <a:custGeom>
            <a:rect b="b" l="l" r="r" t="t"/>
            <a:pathLst>
              <a:path extrusionOk="0" h="2068287" w="2068286">
                <a:moveTo>
                  <a:pt x="0" y="0"/>
                </a:moveTo>
                <a:lnTo>
                  <a:pt x="1221695" y="0"/>
                </a:lnTo>
                <a:lnTo>
                  <a:pt x="1221695" y="1"/>
                </a:lnTo>
                <a:cubicBezTo>
                  <a:pt x="1221695" y="467560"/>
                  <a:pt x="1600727" y="846592"/>
                  <a:pt x="2068286" y="846592"/>
                </a:cubicBezTo>
                <a:lnTo>
                  <a:pt x="2068286" y="2068287"/>
                </a:lnTo>
                <a:cubicBezTo>
                  <a:pt x="926003" y="2068287"/>
                  <a:pt x="0" y="1142284"/>
                  <a:pt x="0" y="1"/>
                </a:cubicBez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PPTMON slide">
  <p:cSld name="5_PPTMON slid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9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9"/>
          <p:cNvSpPr/>
          <p:nvPr/>
        </p:nvSpPr>
        <p:spPr>
          <a:xfrm flipH="1">
            <a:off x="-1" y="0"/>
            <a:ext cx="904875" cy="904875"/>
          </a:xfrm>
          <a:custGeom>
            <a:rect b="b" l="l" r="r" t="t"/>
            <a:pathLst>
              <a:path extrusionOk="0" h="2068287" w="2068286">
                <a:moveTo>
                  <a:pt x="0" y="0"/>
                </a:moveTo>
                <a:lnTo>
                  <a:pt x="1221695" y="0"/>
                </a:lnTo>
                <a:lnTo>
                  <a:pt x="1221695" y="1"/>
                </a:lnTo>
                <a:cubicBezTo>
                  <a:pt x="1221695" y="467560"/>
                  <a:pt x="1600727" y="846592"/>
                  <a:pt x="2068286" y="846592"/>
                </a:cubicBezTo>
                <a:lnTo>
                  <a:pt x="2068286" y="2068287"/>
                </a:lnTo>
                <a:cubicBezTo>
                  <a:pt x="926003" y="2068287"/>
                  <a:pt x="0" y="1142284"/>
                  <a:pt x="0" y="1"/>
                </a:cubicBez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84" name="Google Shape;84;p19"/>
          <p:cNvSpPr/>
          <p:nvPr/>
        </p:nvSpPr>
        <p:spPr>
          <a:xfrm rot="5400000">
            <a:off x="5857875" y="1857375"/>
            <a:ext cx="2190750" cy="4381500"/>
          </a:xfrm>
          <a:custGeom>
            <a:rect b="b" l="l" r="r" t="t"/>
            <a:pathLst>
              <a:path extrusionOk="0" h="4136572" w="2068286">
                <a:moveTo>
                  <a:pt x="2068286" y="0"/>
                </a:moveTo>
                <a:lnTo>
                  <a:pt x="2068286" y="1221695"/>
                </a:lnTo>
                <a:cubicBezTo>
                  <a:pt x="1600727" y="1221695"/>
                  <a:pt x="1221695" y="1600727"/>
                  <a:pt x="1221695" y="2068286"/>
                </a:cubicBezTo>
                <a:cubicBezTo>
                  <a:pt x="1221695" y="2535845"/>
                  <a:pt x="1600727" y="2914877"/>
                  <a:pt x="2068286" y="2914877"/>
                </a:cubicBezTo>
                <a:lnTo>
                  <a:pt x="2068286" y="4136572"/>
                </a:lnTo>
                <a:cubicBezTo>
                  <a:pt x="926003" y="4136572"/>
                  <a:pt x="0" y="3210569"/>
                  <a:pt x="0" y="2068286"/>
                </a:cubicBezTo>
                <a:cubicBezTo>
                  <a:pt x="0" y="926003"/>
                  <a:pt x="926003" y="0"/>
                  <a:pt x="2068286" y="0"/>
                </a:cubicBez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85" name="Google Shape;85;p19"/>
          <p:cNvSpPr/>
          <p:nvPr>
            <p:ph idx="2" type="pic"/>
          </p:nvPr>
        </p:nvSpPr>
        <p:spPr>
          <a:xfrm>
            <a:off x="5641075" y="549728"/>
            <a:ext cx="2624351" cy="4044044"/>
          </a:xfrm>
          <a:prstGeom prst="roundRect">
            <a:avLst>
              <a:gd fmla="val 5727" name="adj"/>
            </a:avLst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PPTMON slide">
  <p:cSld name="6_PPTMON sli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0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/>
          <p:nvPr/>
        </p:nvSpPr>
        <p:spPr>
          <a:xfrm>
            <a:off x="8239125" y="0"/>
            <a:ext cx="904875" cy="904875"/>
          </a:xfrm>
          <a:custGeom>
            <a:rect b="b" l="l" r="r" t="t"/>
            <a:pathLst>
              <a:path extrusionOk="0" h="2068287" w="2068286">
                <a:moveTo>
                  <a:pt x="0" y="0"/>
                </a:moveTo>
                <a:lnTo>
                  <a:pt x="1221695" y="0"/>
                </a:lnTo>
                <a:lnTo>
                  <a:pt x="1221695" y="1"/>
                </a:lnTo>
                <a:cubicBezTo>
                  <a:pt x="1221695" y="467560"/>
                  <a:pt x="1600727" y="846592"/>
                  <a:pt x="2068286" y="846592"/>
                </a:cubicBezTo>
                <a:lnTo>
                  <a:pt x="2068286" y="2068287"/>
                </a:lnTo>
                <a:cubicBezTo>
                  <a:pt x="926003" y="2068287"/>
                  <a:pt x="0" y="1142284"/>
                  <a:pt x="0" y="1"/>
                </a:cubicBez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0" name="Google Shape;90;p20"/>
          <p:cNvSpPr/>
          <p:nvPr/>
        </p:nvSpPr>
        <p:spPr>
          <a:xfrm flipH="1" rot="-5400000">
            <a:off x="728662" y="2957513"/>
            <a:ext cx="1457325" cy="2914650"/>
          </a:xfrm>
          <a:custGeom>
            <a:rect b="b" l="l" r="r" t="t"/>
            <a:pathLst>
              <a:path extrusionOk="0" h="4136572" w="2068286">
                <a:moveTo>
                  <a:pt x="2068286" y="0"/>
                </a:moveTo>
                <a:lnTo>
                  <a:pt x="2068286" y="1221695"/>
                </a:lnTo>
                <a:cubicBezTo>
                  <a:pt x="1600727" y="1221695"/>
                  <a:pt x="1221695" y="1600727"/>
                  <a:pt x="1221695" y="2068286"/>
                </a:cubicBezTo>
                <a:cubicBezTo>
                  <a:pt x="1221695" y="2535845"/>
                  <a:pt x="1600727" y="2914877"/>
                  <a:pt x="2068286" y="2914877"/>
                </a:cubicBezTo>
                <a:lnTo>
                  <a:pt x="2068286" y="4136572"/>
                </a:lnTo>
                <a:cubicBezTo>
                  <a:pt x="926003" y="4136572"/>
                  <a:pt x="0" y="3210569"/>
                  <a:pt x="0" y="2068286"/>
                </a:cubicBezTo>
                <a:cubicBezTo>
                  <a:pt x="0" y="926003"/>
                  <a:pt x="926003" y="0"/>
                  <a:pt x="2068286" y="0"/>
                </a:cubicBez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PPTMON slide">
  <p:cSld name="9_PPTMON slid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1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1"/>
          <p:cNvSpPr/>
          <p:nvPr/>
        </p:nvSpPr>
        <p:spPr>
          <a:xfrm flipH="1" rot="10800000">
            <a:off x="8239125" y="4238625"/>
            <a:ext cx="904875" cy="904875"/>
          </a:xfrm>
          <a:custGeom>
            <a:rect b="b" l="l" r="r" t="t"/>
            <a:pathLst>
              <a:path extrusionOk="0" h="2068287" w="2068286">
                <a:moveTo>
                  <a:pt x="0" y="0"/>
                </a:moveTo>
                <a:lnTo>
                  <a:pt x="1221695" y="0"/>
                </a:lnTo>
                <a:lnTo>
                  <a:pt x="1221695" y="1"/>
                </a:lnTo>
                <a:cubicBezTo>
                  <a:pt x="1221695" y="467560"/>
                  <a:pt x="1600727" y="846592"/>
                  <a:pt x="2068286" y="846592"/>
                </a:cubicBezTo>
                <a:lnTo>
                  <a:pt x="2068286" y="2068287"/>
                </a:lnTo>
                <a:cubicBezTo>
                  <a:pt x="926003" y="2068287"/>
                  <a:pt x="0" y="1142284"/>
                  <a:pt x="0" y="1"/>
                </a:cubicBez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95" name="Google Shape;95;p21"/>
          <p:cNvSpPr/>
          <p:nvPr/>
        </p:nvSpPr>
        <p:spPr>
          <a:xfrm rot="-5400000">
            <a:off x="452438" y="-452438"/>
            <a:ext cx="904877" cy="1809753"/>
          </a:xfrm>
          <a:custGeom>
            <a:rect b="b" l="l" r="r" t="t"/>
            <a:pathLst>
              <a:path extrusionOk="0" h="4136572" w="2068286">
                <a:moveTo>
                  <a:pt x="2068286" y="0"/>
                </a:moveTo>
                <a:lnTo>
                  <a:pt x="2068286" y="1221695"/>
                </a:lnTo>
                <a:cubicBezTo>
                  <a:pt x="1600727" y="1221695"/>
                  <a:pt x="1221695" y="1600727"/>
                  <a:pt x="1221695" y="2068286"/>
                </a:cubicBezTo>
                <a:cubicBezTo>
                  <a:pt x="1221695" y="2535845"/>
                  <a:pt x="1600727" y="2914877"/>
                  <a:pt x="2068286" y="2914877"/>
                </a:cubicBezTo>
                <a:lnTo>
                  <a:pt x="2068286" y="4136572"/>
                </a:lnTo>
                <a:cubicBezTo>
                  <a:pt x="926003" y="4136572"/>
                  <a:pt x="0" y="3210569"/>
                  <a:pt x="0" y="2068286"/>
                </a:cubicBezTo>
                <a:cubicBezTo>
                  <a:pt x="0" y="926003"/>
                  <a:pt x="926003" y="0"/>
                  <a:pt x="2068286" y="0"/>
                </a:cubicBez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PPTMON slide">
  <p:cSld name="8_PPTMON slid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/>
          <p:nvPr/>
        </p:nvSpPr>
        <p:spPr>
          <a:xfrm flipH="1">
            <a:off x="0" y="0"/>
            <a:ext cx="2571751" cy="5143500"/>
          </a:xfrm>
          <a:custGeom>
            <a:rect b="b" l="l" r="r" t="t"/>
            <a:pathLst>
              <a:path extrusionOk="0" h="4136572" w="2068286">
                <a:moveTo>
                  <a:pt x="2068286" y="0"/>
                </a:moveTo>
                <a:lnTo>
                  <a:pt x="2068286" y="1221695"/>
                </a:lnTo>
                <a:cubicBezTo>
                  <a:pt x="1600727" y="1221695"/>
                  <a:pt x="1221695" y="1600727"/>
                  <a:pt x="1221695" y="2068286"/>
                </a:cubicBezTo>
                <a:cubicBezTo>
                  <a:pt x="1221695" y="2535845"/>
                  <a:pt x="1600727" y="2914877"/>
                  <a:pt x="2068286" y="2914877"/>
                </a:cubicBezTo>
                <a:lnTo>
                  <a:pt x="2068286" y="4136572"/>
                </a:lnTo>
                <a:cubicBezTo>
                  <a:pt x="926003" y="4136572"/>
                  <a:pt x="0" y="3210569"/>
                  <a:pt x="0" y="2068286"/>
                </a:cubicBezTo>
                <a:cubicBezTo>
                  <a:pt x="0" y="926003"/>
                  <a:pt x="926003" y="0"/>
                  <a:pt x="2068286" y="0"/>
                </a:cubicBez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98" name="Google Shape;98;p2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2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2"/>
          <p:cNvSpPr/>
          <p:nvPr>
            <p:ph idx="2" type="pic"/>
          </p:nvPr>
        </p:nvSpPr>
        <p:spPr>
          <a:xfrm>
            <a:off x="954371" y="811864"/>
            <a:ext cx="2284130" cy="3519772"/>
          </a:xfrm>
          <a:prstGeom prst="roundRect">
            <a:avLst>
              <a:gd fmla="val 8446" name="adj"/>
            </a:avLst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pic>
        <p:nvPicPr>
          <p:cNvPr id="101" name="Google Shape;101;p22"/>
          <p:cNvPicPr preferRelativeResize="0"/>
          <p:nvPr/>
        </p:nvPicPr>
        <p:blipFill rotWithShape="1">
          <a:blip r:embed="rId6">
            <a:alphaModFix/>
          </a:blip>
          <a:srcRect b="0" l="0" r="29970" t="0"/>
          <a:stretch/>
        </p:blipFill>
        <p:spPr>
          <a:xfrm>
            <a:off x="8115300" y="275002"/>
            <a:ext cx="770302" cy="412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PPTMON slide">
  <p:cSld name="7_PPTMON slide">
    <p:bg>
      <p:bgPr>
        <a:solidFill>
          <a:srgbClr val="0C0C0C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/>
          <p:nvPr/>
        </p:nvSpPr>
        <p:spPr>
          <a:xfrm>
            <a:off x="6572250" y="0"/>
            <a:ext cx="2571751" cy="5143500"/>
          </a:xfrm>
          <a:custGeom>
            <a:rect b="b" l="l" r="r" t="t"/>
            <a:pathLst>
              <a:path extrusionOk="0" h="4136572" w="2068286">
                <a:moveTo>
                  <a:pt x="2068286" y="0"/>
                </a:moveTo>
                <a:lnTo>
                  <a:pt x="2068286" y="1221695"/>
                </a:lnTo>
                <a:cubicBezTo>
                  <a:pt x="1600727" y="1221695"/>
                  <a:pt x="1221695" y="1600727"/>
                  <a:pt x="1221695" y="2068286"/>
                </a:cubicBezTo>
                <a:cubicBezTo>
                  <a:pt x="1221695" y="2535845"/>
                  <a:pt x="1600727" y="2914877"/>
                  <a:pt x="2068286" y="2914877"/>
                </a:cubicBezTo>
                <a:lnTo>
                  <a:pt x="2068286" y="4136572"/>
                </a:lnTo>
                <a:cubicBezTo>
                  <a:pt x="926003" y="4136572"/>
                  <a:pt x="0" y="3210569"/>
                  <a:pt x="0" y="2068286"/>
                </a:cubicBezTo>
                <a:cubicBezTo>
                  <a:pt x="0" y="926003"/>
                  <a:pt x="926003" y="0"/>
                  <a:pt x="2068286" y="0"/>
                </a:cubicBez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104" name="Google Shape;104;p23"/>
          <p:cNvPicPr preferRelativeResize="0"/>
          <p:nvPr/>
        </p:nvPicPr>
        <p:blipFill rotWithShape="1">
          <a:blip r:embed="rId2">
            <a:alphaModFix/>
          </a:blip>
          <a:srcRect b="0" l="0" r="29970" t="0"/>
          <a:stretch/>
        </p:blipFill>
        <p:spPr>
          <a:xfrm>
            <a:off x="258398" y="275002"/>
            <a:ext cx="770302" cy="412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3">
            <a:hlinkClick r:id="rId5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3"/>
          <p:cNvSpPr/>
          <p:nvPr>
            <p:ph idx="2" type="pic"/>
          </p:nvPr>
        </p:nvSpPr>
        <p:spPr>
          <a:xfrm>
            <a:off x="5168095" y="1404825"/>
            <a:ext cx="3480004" cy="2333851"/>
          </a:xfrm>
          <a:prstGeom prst="roundRect">
            <a:avLst>
              <a:gd fmla="val 8594" name="adj"/>
            </a:avLst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PPTMON slide">
  <p:cSld name="10_PPTMON slid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4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4"/>
          <p:cNvSpPr/>
          <p:nvPr/>
        </p:nvSpPr>
        <p:spPr>
          <a:xfrm rot="5400000">
            <a:off x="8372475" y="1"/>
            <a:ext cx="771525" cy="771525"/>
          </a:xfrm>
          <a:custGeom>
            <a:rect b="b" l="l" r="r" t="t"/>
            <a:pathLst>
              <a:path extrusionOk="0" h="2068287" w="2068286">
                <a:moveTo>
                  <a:pt x="0" y="0"/>
                </a:moveTo>
                <a:lnTo>
                  <a:pt x="1221695" y="0"/>
                </a:lnTo>
                <a:lnTo>
                  <a:pt x="1221695" y="1"/>
                </a:lnTo>
                <a:cubicBezTo>
                  <a:pt x="1221695" y="467560"/>
                  <a:pt x="1600727" y="846592"/>
                  <a:pt x="2068286" y="846592"/>
                </a:cubicBezTo>
                <a:lnTo>
                  <a:pt x="2068286" y="2068287"/>
                </a:lnTo>
                <a:cubicBezTo>
                  <a:pt x="926003" y="2068287"/>
                  <a:pt x="0" y="1142284"/>
                  <a:pt x="0" y="1"/>
                </a:cubicBez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12" name="Google Shape;112;p24"/>
          <p:cNvSpPr/>
          <p:nvPr/>
        </p:nvSpPr>
        <p:spPr>
          <a:xfrm rot="-5400000">
            <a:off x="0" y="4371975"/>
            <a:ext cx="771525" cy="771525"/>
          </a:xfrm>
          <a:custGeom>
            <a:rect b="b" l="l" r="r" t="t"/>
            <a:pathLst>
              <a:path extrusionOk="0" h="2068287" w="2068286">
                <a:moveTo>
                  <a:pt x="0" y="0"/>
                </a:moveTo>
                <a:lnTo>
                  <a:pt x="1221695" y="0"/>
                </a:lnTo>
                <a:lnTo>
                  <a:pt x="1221695" y="1"/>
                </a:lnTo>
                <a:cubicBezTo>
                  <a:pt x="1221695" y="467560"/>
                  <a:pt x="1600727" y="846592"/>
                  <a:pt x="2068286" y="846592"/>
                </a:cubicBezTo>
                <a:lnTo>
                  <a:pt x="2068286" y="2068287"/>
                </a:lnTo>
                <a:cubicBezTo>
                  <a:pt x="926003" y="2068287"/>
                  <a:pt x="0" y="1142284"/>
                  <a:pt x="0" y="1"/>
                </a:cubicBez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PPTMON slide">
  <p:cSld name="11_PPTMON slid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5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5"/>
          <p:cNvSpPr/>
          <p:nvPr/>
        </p:nvSpPr>
        <p:spPr>
          <a:xfrm rot="10800000">
            <a:off x="-1" y="4238625"/>
            <a:ext cx="904875" cy="904875"/>
          </a:xfrm>
          <a:custGeom>
            <a:rect b="b" l="l" r="r" t="t"/>
            <a:pathLst>
              <a:path extrusionOk="0" h="2068287" w="2068286">
                <a:moveTo>
                  <a:pt x="0" y="0"/>
                </a:moveTo>
                <a:lnTo>
                  <a:pt x="1221695" y="0"/>
                </a:lnTo>
                <a:lnTo>
                  <a:pt x="1221695" y="1"/>
                </a:lnTo>
                <a:cubicBezTo>
                  <a:pt x="1221695" y="467560"/>
                  <a:pt x="1600727" y="846592"/>
                  <a:pt x="2068286" y="846592"/>
                </a:cubicBezTo>
                <a:lnTo>
                  <a:pt x="2068286" y="2068287"/>
                </a:lnTo>
                <a:cubicBezTo>
                  <a:pt x="926003" y="2068287"/>
                  <a:pt x="0" y="1142284"/>
                  <a:pt x="0" y="1"/>
                </a:cubicBez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17" name="Google Shape;117;p25"/>
          <p:cNvSpPr/>
          <p:nvPr/>
        </p:nvSpPr>
        <p:spPr>
          <a:xfrm flipH="1" rot="5400000">
            <a:off x="7058025" y="-695325"/>
            <a:ext cx="1390650" cy="2781300"/>
          </a:xfrm>
          <a:custGeom>
            <a:rect b="b" l="l" r="r" t="t"/>
            <a:pathLst>
              <a:path extrusionOk="0" h="4136572" w="2068286">
                <a:moveTo>
                  <a:pt x="2068286" y="0"/>
                </a:moveTo>
                <a:lnTo>
                  <a:pt x="2068286" y="1221695"/>
                </a:lnTo>
                <a:cubicBezTo>
                  <a:pt x="1600727" y="1221695"/>
                  <a:pt x="1221695" y="1600727"/>
                  <a:pt x="1221695" y="2068286"/>
                </a:cubicBezTo>
                <a:cubicBezTo>
                  <a:pt x="1221695" y="2535845"/>
                  <a:pt x="1600727" y="2914877"/>
                  <a:pt x="2068286" y="2914877"/>
                </a:cubicBezTo>
                <a:lnTo>
                  <a:pt x="2068286" y="4136572"/>
                </a:lnTo>
                <a:cubicBezTo>
                  <a:pt x="926003" y="4136572"/>
                  <a:pt x="0" y="3210569"/>
                  <a:pt x="0" y="2068286"/>
                </a:cubicBezTo>
                <a:cubicBezTo>
                  <a:pt x="0" y="926003"/>
                  <a:pt x="926003" y="0"/>
                  <a:pt x="2068286" y="0"/>
                </a:cubicBez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PPTMON slide">
  <p:cSld name="12_PPTMON slide">
    <p:bg>
      <p:bgPr>
        <a:solidFill>
          <a:srgbClr val="0C0C0C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6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6"/>
          <p:cNvSpPr/>
          <p:nvPr>
            <p:ph idx="2" type="pic"/>
          </p:nvPr>
        </p:nvSpPr>
        <p:spPr>
          <a:xfrm>
            <a:off x="5806165" y="0"/>
            <a:ext cx="3337835" cy="5143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621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pic>
        <p:nvPicPr>
          <p:cNvPr id="122" name="Google Shape;122;p26"/>
          <p:cNvPicPr preferRelativeResize="0"/>
          <p:nvPr/>
        </p:nvPicPr>
        <p:blipFill rotWithShape="1">
          <a:blip r:embed="rId6">
            <a:alphaModFix/>
          </a:blip>
          <a:srcRect b="0" l="0" r="29970" t="0"/>
          <a:stretch/>
        </p:blipFill>
        <p:spPr>
          <a:xfrm>
            <a:off x="258398" y="275002"/>
            <a:ext cx="770302" cy="412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PPTMON slide">
  <p:cSld name="13_PPTMON slid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7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7"/>
          <p:cNvSpPr/>
          <p:nvPr/>
        </p:nvSpPr>
        <p:spPr>
          <a:xfrm rot="10800000">
            <a:off x="-1" y="4238625"/>
            <a:ext cx="904875" cy="904875"/>
          </a:xfrm>
          <a:custGeom>
            <a:rect b="b" l="l" r="r" t="t"/>
            <a:pathLst>
              <a:path extrusionOk="0" h="2068287" w="2068286">
                <a:moveTo>
                  <a:pt x="0" y="0"/>
                </a:moveTo>
                <a:lnTo>
                  <a:pt x="1221695" y="0"/>
                </a:lnTo>
                <a:lnTo>
                  <a:pt x="1221695" y="1"/>
                </a:lnTo>
                <a:cubicBezTo>
                  <a:pt x="1221695" y="467560"/>
                  <a:pt x="1600727" y="846592"/>
                  <a:pt x="2068286" y="846592"/>
                </a:cubicBezTo>
                <a:lnTo>
                  <a:pt x="2068286" y="2068287"/>
                </a:lnTo>
                <a:cubicBezTo>
                  <a:pt x="926003" y="2068287"/>
                  <a:pt x="0" y="1142284"/>
                  <a:pt x="0" y="1"/>
                </a:cubicBez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27" name="Google Shape;127;p27"/>
          <p:cNvSpPr/>
          <p:nvPr/>
        </p:nvSpPr>
        <p:spPr>
          <a:xfrm flipH="1" rot="5400000">
            <a:off x="7786685" y="-452438"/>
            <a:ext cx="904877" cy="1809753"/>
          </a:xfrm>
          <a:custGeom>
            <a:rect b="b" l="l" r="r" t="t"/>
            <a:pathLst>
              <a:path extrusionOk="0" h="4136572" w="2068286">
                <a:moveTo>
                  <a:pt x="2068286" y="0"/>
                </a:moveTo>
                <a:lnTo>
                  <a:pt x="2068286" y="1221695"/>
                </a:lnTo>
                <a:cubicBezTo>
                  <a:pt x="1600727" y="1221695"/>
                  <a:pt x="1221695" y="1600727"/>
                  <a:pt x="1221695" y="2068286"/>
                </a:cubicBezTo>
                <a:cubicBezTo>
                  <a:pt x="1221695" y="2535845"/>
                  <a:pt x="1600727" y="2914877"/>
                  <a:pt x="2068286" y="2914877"/>
                </a:cubicBezTo>
                <a:lnTo>
                  <a:pt x="2068286" y="4136572"/>
                </a:lnTo>
                <a:cubicBezTo>
                  <a:pt x="926003" y="4136572"/>
                  <a:pt x="0" y="3210569"/>
                  <a:pt x="0" y="2068286"/>
                </a:cubicBezTo>
                <a:cubicBezTo>
                  <a:pt x="0" y="926003"/>
                  <a:pt x="926003" y="0"/>
                  <a:pt x="2068286" y="0"/>
                </a:cubicBez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PPTMON slide">
  <p:cSld name="14_PPTMON slide">
    <p:bg>
      <p:bgPr>
        <a:solidFill>
          <a:srgbClr val="0C0C0C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8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8"/>
          <p:cNvSpPr/>
          <p:nvPr/>
        </p:nvSpPr>
        <p:spPr>
          <a:xfrm flipH="1">
            <a:off x="0" y="1038225"/>
            <a:ext cx="1533525" cy="3067050"/>
          </a:xfrm>
          <a:custGeom>
            <a:rect b="b" l="l" r="r" t="t"/>
            <a:pathLst>
              <a:path extrusionOk="0" h="4136572" w="2068286">
                <a:moveTo>
                  <a:pt x="2068286" y="0"/>
                </a:moveTo>
                <a:lnTo>
                  <a:pt x="2068286" y="1221695"/>
                </a:lnTo>
                <a:cubicBezTo>
                  <a:pt x="1600727" y="1221695"/>
                  <a:pt x="1221695" y="1600727"/>
                  <a:pt x="1221695" y="2068286"/>
                </a:cubicBezTo>
                <a:cubicBezTo>
                  <a:pt x="1221695" y="2535845"/>
                  <a:pt x="1600727" y="2914877"/>
                  <a:pt x="2068286" y="2914877"/>
                </a:cubicBezTo>
                <a:lnTo>
                  <a:pt x="2068286" y="4136572"/>
                </a:lnTo>
                <a:cubicBezTo>
                  <a:pt x="926003" y="4136572"/>
                  <a:pt x="0" y="3210569"/>
                  <a:pt x="0" y="2068286"/>
                </a:cubicBezTo>
                <a:cubicBezTo>
                  <a:pt x="0" y="926003"/>
                  <a:pt x="926003" y="0"/>
                  <a:pt x="2068286" y="0"/>
                </a:cubicBez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PPTMON slide">
  <p:cSld name="15_PPTMON slid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9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9"/>
          <p:cNvSpPr/>
          <p:nvPr/>
        </p:nvSpPr>
        <p:spPr>
          <a:xfrm>
            <a:off x="7610475" y="1038225"/>
            <a:ext cx="1533525" cy="3067050"/>
          </a:xfrm>
          <a:custGeom>
            <a:rect b="b" l="l" r="r" t="t"/>
            <a:pathLst>
              <a:path extrusionOk="0" h="4136572" w="2068286">
                <a:moveTo>
                  <a:pt x="2068286" y="0"/>
                </a:moveTo>
                <a:lnTo>
                  <a:pt x="2068286" y="1221695"/>
                </a:lnTo>
                <a:cubicBezTo>
                  <a:pt x="1600727" y="1221695"/>
                  <a:pt x="1221695" y="1600727"/>
                  <a:pt x="1221695" y="2068286"/>
                </a:cubicBezTo>
                <a:cubicBezTo>
                  <a:pt x="1221695" y="2535845"/>
                  <a:pt x="1600727" y="2914877"/>
                  <a:pt x="2068286" y="2914877"/>
                </a:cubicBezTo>
                <a:lnTo>
                  <a:pt x="2068286" y="4136572"/>
                </a:lnTo>
                <a:cubicBezTo>
                  <a:pt x="926003" y="4136572"/>
                  <a:pt x="0" y="3210569"/>
                  <a:pt x="0" y="2068286"/>
                </a:cubicBezTo>
                <a:cubicBezTo>
                  <a:pt x="0" y="926003"/>
                  <a:pt x="926003" y="0"/>
                  <a:pt x="2068286" y="0"/>
                </a:cubicBez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36" name="Google Shape;136;p29"/>
          <p:cNvSpPr/>
          <p:nvPr>
            <p:ph idx="2" type="pic"/>
          </p:nvPr>
        </p:nvSpPr>
        <p:spPr>
          <a:xfrm>
            <a:off x="5446939" y="1169413"/>
            <a:ext cx="2803073" cy="2804673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54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pic>
        <p:nvPicPr>
          <p:cNvPr id="137" name="Google Shape;137;p29"/>
          <p:cNvPicPr preferRelativeResize="0"/>
          <p:nvPr/>
        </p:nvPicPr>
        <p:blipFill rotWithShape="1">
          <a:blip r:embed="rId6">
            <a:alphaModFix/>
          </a:blip>
          <a:srcRect b="0" l="0" r="29970" t="0"/>
          <a:stretch/>
        </p:blipFill>
        <p:spPr>
          <a:xfrm>
            <a:off x="258398" y="275002"/>
            <a:ext cx="770302" cy="412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PPTMON slide">
  <p:cSld name="16_PPTMON slid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3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0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0"/>
          <p:cNvSpPr/>
          <p:nvPr>
            <p:ph idx="2" type="pic"/>
          </p:nvPr>
        </p:nvSpPr>
        <p:spPr>
          <a:xfrm>
            <a:off x="1252736" y="687518"/>
            <a:ext cx="980505" cy="98106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54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142" name="Google Shape;142;p30"/>
          <p:cNvSpPr/>
          <p:nvPr>
            <p:ph idx="3" type="pic"/>
          </p:nvPr>
        </p:nvSpPr>
        <p:spPr>
          <a:xfrm>
            <a:off x="5114926" y="687518"/>
            <a:ext cx="980505" cy="98106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54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143" name="Google Shape;143;p30"/>
          <p:cNvSpPr/>
          <p:nvPr>
            <p:ph idx="4" type="pic"/>
          </p:nvPr>
        </p:nvSpPr>
        <p:spPr>
          <a:xfrm>
            <a:off x="1252736" y="2748986"/>
            <a:ext cx="980505" cy="98106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54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144" name="Google Shape;144;p30"/>
          <p:cNvSpPr/>
          <p:nvPr>
            <p:ph idx="5" type="pic"/>
          </p:nvPr>
        </p:nvSpPr>
        <p:spPr>
          <a:xfrm>
            <a:off x="5114926" y="2748986"/>
            <a:ext cx="980505" cy="98106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34275" lIns="68575" spcFirstLastPara="1" rIns="68575" wrap="square" tIns="540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145" name="Google Shape;145;p30"/>
          <p:cNvSpPr/>
          <p:nvPr/>
        </p:nvSpPr>
        <p:spPr>
          <a:xfrm rot="10800000">
            <a:off x="0" y="4371975"/>
            <a:ext cx="771525" cy="771525"/>
          </a:xfrm>
          <a:custGeom>
            <a:rect b="b" l="l" r="r" t="t"/>
            <a:pathLst>
              <a:path extrusionOk="0" h="2068287" w="2068286">
                <a:moveTo>
                  <a:pt x="0" y="0"/>
                </a:moveTo>
                <a:lnTo>
                  <a:pt x="1221695" y="0"/>
                </a:lnTo>
                <a:lnTo>
                  <a:pt x="1221695" y="1"/>
                </a:lnTo>
                <a:cubicBezTo>
                  <a:pt x="1221695" y="467560"/>
                  <a:pt x="1600727" y="846592"/>
                  <a:pt x="2068286" y="846592"/>
                </a:cubicBezTo>
                <a:lnTo>
                  <a:pt x="2068286" y="2068287"/>
                </a:lnTo>
                <a:cubicBezTo>
                  <a:pt x="926003" y="2068287"/>
                  <a:pt x="0" y="1142284"/>
                  <a:pt x="0" y="1"/>
                </a:cubicBez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46" name="Google Shape;146;p30"/>
          <p:cNvSpPr/>
          <p:nvPr/>
        </p:nvSpPr>
        <p:spPr>
          <a:xfrm>
            <a:off x="8372475" y="1"/>
            <a:ext cx="771525" cy="771525"/>
          </a:xfrm>
          <a:custGeom>
            <a:rect b="b" l="l" r="r" t="t"/>
            <a:pathLst>
              <a:path extrusionOk="0" h="2068287" w="2068286">
                <a:moveTo>
                  <a:pt x="0" y="0"/>
                </a:moveTo>
                <a:lnTo>
                  <a:pt x="1221695" y="0"/>
                </a:lnTo>
                <a:lnTo>
                  <a:pt x="1221695" y="1"/>
                </a:lnTo>
                <a:cubicBezTo>
                  <a:pt x="1221695" y="467560"/>
                  <a:pt x="1600727" y="846592"/>
                  <a:pt x="2068286" y="846592"/>
                </a:cubicBezTo>
                <a:lnTo>
                  <a:pt x="2068286" y="2068287"/>
                </a:lnTo>
                <a:cubicBezTo>
                  <a:pt x="926003" y="2068287"/>
                  <a:pt x="0" y="1142284"/>
                  <a:pt x="0" y="1"/>
                </a:cubicBez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PPTMON slide">
  <p:cSld name="17_PPTMON slid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1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1"/>
          <p:cNvSpPr/>
          <p:nvPr/>
        </p:nvSpPr>
        <p:spPr>
          <a:xfrm flipH="1">
            <a:off x="-1" y="0"/>
            <a:ext cx="904875" cy="904875"/>
          </a:xfrm>
          <a:custGeom>
            <a:rect b="b" l="l" r="r" t="t"/>
            <a:pathLst>
              <a:path extrusionOk="0" h="2068287" w="2068286">
                <a:moveTo>
                  <a:pt x="0" y="0"/>
                </a:moveTo>
                <a:lnTo>
                  <a:pt x="1221695" y="0"/>
                </a:lnTo>
                <a:lnTo>
                  <a:pt x="1221695" y="1"/>
                </a:lnTo>
                <a:cubicBezTo>
                  <a:pt x="1221695" y="467560"/>
                  <a:pt x="1600727" y="846592"/>
                  <a:pt x="2068286" y="846592"/>
                </a:cubicBezTo>
                <a:lnTo>
                  <a:pt x="2068286" y="2068287"/>
                </a:lnTo>
                <a:cubicBezTo>
                  <a:pt x="926003" y="2068287"/>
                  <a:pt x="0" y="1142284"/>
                  <a:pt x="0" y="1"/>
                </a:cubicBez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51" name="Google Shape;151;p31"/>
          <p:cNvSpPr/>
          <p:nvPr/>
        </p:nvSpPr>
        <p:spPr>
          <a:xfrm rot="5400000">
            <a:off x="5514977" y="1514478"/>
            <a:ext cx="2419348" cy="4838696"/>
          </a:xfrm>
          <a:custGeom>
            <a:rect b="b" l="l" r="r" t="t"/>
            <a:pathLst>
              <a:path extrusionOk="0" h="4136572" w="2068286">
                <a:moveTo>
                  <a:pt x="2068286" y="0"/>
                </a:moveTo>
                <a:lnTo>
                  <a:pt x="2068286" y="1221695"/>
                </a:lnTo>
                <a:cubicBezTo>
                  <a:pt x="1600727" y="1221695"/>
                  <a:pt x="1221695" y="1600727"/>
                  <a:pt x="1221695" y="2068286"/>
                </a:cubicBezTo>
                <a:cubicBezTo>
                  <a:pt x="1221695" y="2535845"/>
                  <a:pt x="1600727" y="2914877"/>
                  <a:pt x="2068286" y="2914877"/>
                </a:cubicBezTo>
                <a:lnTo>
                  <a:pt x="2068286" y="4136572"/>
                </a:lnTo>
                <a:cubicBezTo>
                  <a:pt x="926003" y="4136572"/>
                  <a:pt x="0" y="3210569"/>
                  <a:pt x="0" y="2068286"/>
                </a:cubicBezTo>
                <a:cubicBezTo>
                  <a:pt x="0" y="926003"/>
                  <a:pt x="926003" y="0"/>
                  <a:pt x="2068286" y="0"/>
                </a:cubicBez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52" name="Google Shape;152;p31"/>
          <p:cNvSpPr/>
          <p:nvPr>
            <p:ph idx="2" type="pic"/>
          </p:nvPr>
        </p:nvSpPr>
        <p:spPr>
          <a:xfrm>
            <a:off x="5787208" y="647356"/>
            <a:ext cx="1816835" cy="3942000"/>
          </a:xfrm>
          <a:prstGeom prst="roundRect">
            <a:avLst>
              <a:gd fmla="val 14137" name="adj"/>
            </a:avLst>
          </a:prstGeom>
          <a:solidFill>
            <a:schemeClr val="lt1"/>
          </a:solidFill>
          <a:ln>
            <a:noFill/>
          </a:ln>
        </p:spPr>
        <p:txBody>
          <a:bodyPr anchorCtr="1" anchor="ctr" bIns="34275" lIns="68575" spcFirstLastPara="1" rIns="68575" wrap="square" tIns="8640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PPTMON slide">
  <p:cSld name="18_PPTMON slid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2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2"/>
          <p:cNvSpPr/>
          <p:nvPr/>
        </p:nvSpPr>
        <p:spPr>
          <a:xfrm flipH="1">
            <a:off x="-1" y="0"/>
            <a:ext cx="904875" cy="904875"/>
          </a:xfrm>
          <a:custGeom>
            <a:rect b="b" l="l" r="r" t="t"/>
            <a:pathLst>
              <a:path extrusionOk="0" h="2068287" w="2068286">
                <a:moveTo>
                  <a:pt x="0" y="0"/>
                </a:moveTo>
                <a:lnTo>
                  <a:pt x="1221695" y="0"/>
                </a:lnTo>
                <a:lnTo>
                  <a:pt x="1221695" y="1"/>
                </a:lnTo>
                <a:cubicBezTo>
                  <a:pt x="1221695" y="467560"/>
                  <a:pt x="1600727" y="846592"/>
                  <a:pt x="2068286" y="846592"/>
                </a:cubicBezTo>
                <a:lnTo>
                  <a:pt x="2068286" y="2068287"/>
                </a:lnTo>
                <a:cubicBezTo>
                  <a:pt x="926003" y="2068287"/>
                  <a:pt x="0" y="1142284"/>
                  <a:pt x="0" y="1"/>
                </a:cubicBez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57" name="Google Shape;157;p32"/>
          <p:cNvSpPr/>
          <p:nvPr/>
        </p:nvSpPr>
        <p:spPr>
          <a:xfrm rot="5400000">
            <a:off x="5279230" y="1278732"/>
            <a:ext cx="2576513" cy="5153025"/>
          </a:xfrm>
          <a:custGeom>
            <a:rect b="b" l="l" r="r" t="t"/>
            <a:pathLst>
              <a:path extrusionOk="0" h="4136572" w="2068286">
                <a:moveTo>
                  <a:pt x="2068286" y="0"/>
                </a:moveTo>
                <a:lnTo>
                  <a:pt x="2068286" y="1221695"/>
                </a:lnTo>
                <a:cubicBezTo>
                  <a:pt x="1600727" y="1221695"/>
                  <a:pt x="1221695" y="1600727"/>
                  <a:pt x="1221695" y="2068286"/>
                </a:cubicBezTo>
                <a:cubicBezTo>
                  <a:pt x="1221695" y="2535845"/>
                  <a:pt x="1600727" y="2914877"/>
                  <a:pt x="2068286" y="2914877"/>
                </a:cubicBezTo>
                <a:lnTo>
                  <a:pt x="2068286" y="4136572"/>
                </a:lnTo>
                <a:cubicBezTo>
                  <a:pt x="926003" y="4136572"/>
                  <a:pt x="0" y="3210569"/>
                  <a:pt x="0" y="2068286"/>
                </a:cubicBezTo>
                <a:cubicBezTo>
                  <a:pt x="0" y="926003"/>
                  <a:pt x="926003" y="0"/>
                  <a:pt x="2068286" y="0"/>
                </a:cubicBez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58" name="Google Shape;158;p32"/>
          <p:cNvSpPr/>
          <p:nvPr>
            <p:ph idx="2" type="pic"/>
          </p:nvPr>
        </p:nvSpPr>
        <p:spPr>
          <a:xfrm>
            <a:off x="5072623" y="565540"/>
            <a:ext cx="2998403" cy="3999317"/>
          </a:xfrm>
          <a:prstGeom prst="roundRect">
            <a:avLst>
              <a:gd fmla="val 1370" name="adj"/>
            </a:avLst>
          </a:prstGeom>
          <a:solidFill>
            <a:schemeClr val="lt1"/>
          </a:solidFill>
          <a:ln>
            <a:noFill/>
          </a:ln>
        </p:spPr>
        <p:txBody>
          <a:bodyPr anchorCtr="1" anchor="ctr" bIns="34275" lIns="68575" spcFirstLastPara="1" rIns="68575" wrap="square" tIns="864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PPTMON slide">
  <p:cSld name="19_PPTMON slide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3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3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3"/>
          <p:cNvSpPr/>
          <p:nvPr/>
        </p:nvSpPr>
        <p:spPr>
          <a:xfrm flipH="1">
            <a:off x="-1" y="0"/>
            <a:ext cx="904875" cy="904875"/>
          </a:xfrm>
          <a:custGeom>
            <a:rect b="b" l="l" r="r" t="t"/>
            <a:pathLst>
              <a:path extrusionOk="0" h="2068287" w="2068286">
                <a:moveTo>
                  <a:pt x="0" y="0"/>
                </a:moveTo>
                <a:lnTo>
                  <a:pt x="1221695" y="0"/>
                </a:lnTo>
                <a:lnTo>
                  <a:pt x="1221695" y="1"/>
                </a:lnTo>
                <a:cubicBezTo>
                  <a:pt x="1221695" y="467560"/>
                  <a:pt x="1600727" y="846592"/>
                  <a:pt x="2068286" y="846592"/>
                </a:cubicBezTo>
                <a:lnTo>
                  <a:pt x="2068286" y="2068287"/>
                </a:lnTo>
                <a:cubicBezTo>
                  <a:pt x="926003" y="2068287"/>
                  <a:pt x="0" y="1142284"/>
                  <a:pt x="0" y="1"/>
                </a:cubicBez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63" name="Google Shape;163;p33"/>
          <p:cNvSpPr/>
          <p:nvPr/>
        </p:nvSpPr>
        <p:spPr>
          <a:xfrm rot="5400000">
            <a:off x="4214814" y="214316"/>
            <a:ext cx="3286124" cy="6572247"/>
          </a:xfrm>
          <a:custGeom>
            <a:rect b="b" l="l" r="r" t="t"/>
            <a:pathLst>
              <a:path extrusionOk="0" h="4136572" w="2068286">
                <a:moveTo>
                  <a:pt x="2068286" y="0"/>
                </a:moveTo>
                <a:lnTo>
                  <a:pt x="2068286" y="1221695"/>
                </a:lnTo>
                <a:cubicBezTo>
                  <a:pt x="1600727" y="1221695"/>
                  <a:pt x="1221695" y="1600727"/>
                  <a:pt x="1221695" y="2068286"/>
                </a:cubicBezTo>
                <a:cubicBezTo>
                  <a:pt x="1221695" y="2535845"/>
                  <a:pt x="1600727" y="2914877"/>
                  <a:pt x="2068286" y="2914877"/>
                </a:cubicBezTo>
                <a:lnTo>
                  <a:pt x="2068286" y="4136572"/>
                </a:lnTo>
                <a:cubicBezTo>
                  <a:pt x="926003" y="4136572"/>
                  <a:pt x="0" y="3210569"/>
                  <a:pt x="0" y="2068286"/>
                </a:cubicBezTo>
                <a:cubicBezTo>
                  <a:pt x="0" y="926003"/>
                  <a:pt x="926003" y="0"/>
                  <a:pt x="2068286" y="0"/>
                </a:cubicBez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64" name="Google Shape;164;p33"/>
          <p:cNvSpPr/>
          <p:nvPr>
            <p:ph idx="2" type="pic"/>
          </p:nvPr>
        </p:nvSpPr>
        <p:spPr>
          <a:xfrm>
            <a:off x="3930399" y="994083"/>
            <a:ext cx="3907074" cy="241705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1" anchor="ctr" bIns="34275" lIns="68575" spcFirstLastPara="1" rIns="68575" wrap="square" tIns="8640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custom">
  <p:cSld name="PPTMON custom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4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PTMON slide">
  <p:cSld name="PPTMON slide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29909" r="0" t="0"/>
          <a:stretch/>
        </p:blipFill>
        <p:spPr>
          <a:xfrm>
            <a:off x="4518422" y="5297943"/>
            <a:ext cx="1299346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5">
            <a:hlinkClick r:id="rId4"/>
          </p:cNvPr>
          <p:cNvSpPr txBox="1"/>
          <p:nvPr/>
        </p:nvSpPr>
        <p:spPr>
          <a:xfrm>
            <a:off x="3326232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template by</a:t>
            </a:r>
            <a:endParaRPr sz="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7FB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6" title="image_2025-03-21_160410294.png"/>
          <p:cNvPicPr preferRelativeResize="0"/>
          <p:nvPr/>
        </p:nvPicPr>
        <p:blipFill rotWithShape="1">
          <a:blip r:embed="rId3">
            <a:alphaModFix/>
          </a:blip>
          <a:srcRect b="0" l="573" r="563" t="0"/>
          <a:stretch/>
        </p:blipFill>
        <p:spPr>
          <a:xfrm>
            <a:off x="1189283" y="1169433"/>
            <a:ext cx="2803200" cy="2803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76" name="Google Shape;176;p36"/>
          <p:cNvSpPr txBox="1"/>
          <p:nvPr/>
        </p:nvSpPr>
        <p:spPr>
          <a:xfrm>
            <a:off x="4399189" y="2180014"/>
            <a:ext cx="4191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>
                <a:solidFill>
                  <a:srgbClr val="0C0C0C"/>
                </a:solidFill>
                <a:latin typeface="Poppins Black"/>
                <a:ea typeface="Poppins Black"/>
                <a:cs typeface="Poppins Black"/>
                <a:sym typeface="Poppins Black"/>
              </a:rPr>
              <a:t>NutriScan</a:t>
            </a:r>
            <a:endParaRPr sz="4100">
              <a:solidFill>
                <a:srgbClr val="6DF2A5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77" name="Google Shape;177;p36"/>
          <p:cNvSpPr txBox="1"/>
          <p:nvPr/>
        </p:nvSpPr>
        <p:spPr>
          <a:xfrm>
            <a:off x="4433209" y="3039836"/>
            <a:ext cx="4157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C0C0C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easiest way to stay healthy</a:t>
            </a:r>
            <a:endParaRPr sz="1400">
              <a:solidFill>
                <a:srgbClr val="0C0C0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8" name="Google Shape;178;p36"/>
          <p:cNvSpPr txBox="1"/>
          <p:nvPr/>
        </p:nvSpPr>
        <p:spPr>
          <a:xfrm>
            <a:off x="283892" y="366061"/>
            <a:ext cx="3264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5F7FB"/>
                </a:solidFill>
                <a:latin typeface="Poppins Light"/>
                <a:ea typeface="Poppins Light"/>
                <a:cs typeface="Poppins Light"/>
                <a:sym typeface="Poppins Light"/>
              </a:rPr>
              <a:t>Мечки на кокили</a:t>
            </a:r>
            <a:endParaRPr sz="1100">
              <a:solidFill>
                <a:srgbClr val="F5F7FB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9" name="Google Shape;179;p36"/>
          <p:cNvSpPr txBox="1"/>
          <p:nvPr/>
        </p:nvSpPr>
        <p:spPr>
          <a:xfrm>
            <a:off x="4399189" y="1637500"/>
            <a:ext cx="3298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DF2A5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80" name="Google Shape;180;p36"/>
          <p:cNvSpPr txBox="1"/>
          <p:nvPr/>
        </p:nvSpPr>
        <p:spPr>
          <a:xfrm>
            <a:off x="4399189" y="1878753"/>
            <a:ext cx="3298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DF2A5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45" title="istockphoto-1472932742-612x612.jpg"/>
          <p:cNvPicPr preferRelativeResize="0"/>
          <p:nvPr/>
        </p:nvPicPr>
        <p:blipFill rotWithShape="1">
          <a:blip r:embed="rId3">
            <a:alphaModFix/>
          </a:blip>
          <a:srcRect b="0" l="28371" r="28366" t="0"/>
          <a:stretch/>
        </p:blipFill>
        <p:spPr>
          <a:xfrm>
            <a:off x="5806200" y="0"/>
            <a:ext cx="3337801" cy="514365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5"/>
          <p:cNvSpPr/>
          <p:nvPr/>
        </p:nvSpPr>
        <p:spPr>
          <a:xfrm>
            <a:off x="4991778" y="1757363"/>
            <a:ext cx="1628700" cy="1628700"/>
          </a:xfrm>
          <a:prstGeom prst="donut">
            <a:avLst>
              <a:gd fmla="val 29534" name="adj"/>
            </a:avLst>
          </a:pr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52438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66" name="Google Shape;266;p45"/>
          <p:cNvSpPr txBox="1"/>
          <p:nvPr/>
        </p:nvSpPr>
        <p:spPr>
          <a:xfrm>
            <a:off x="568556" y="1228169"/>
            <a:ext cx="36681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r>
              <a:rPr b="1"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Хора, които държат на здравословното хранене – искат да знаят какво консумират.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r>
              <a:rPr b="1"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 Родители – търсят безопасни и качествени продукти за децата си.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r>
              <a:rPr b="1"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Хора с алергии – нуждаят се от детайлна информация за съставките. </a:t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omic Sans MS"/>
              <a:buNone/>
            </a:pPr>
            <a:r>
              <a:rPr b="1" lang="ko" sz="1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Хора със специфични заболявания (диабет, сърдечни проблеми, автоимунни заболявания и др.) – трябва да следят съдържанието на захар, натрий, въглехидрати и други със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267" name="Google Shape;267;p45"/>
          <p:cNvSpPr txBox="1"/>
          <p:nvPr/>
        </p:nvSpPr>
        <p:spPr>
          <a:xfrm>
            <a:off x="962775" y="275298"/>
            <a:ext cx="4029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03.1 Потребителите ни</a:t>
            </a:r>
            <a:endParaRPr b="1" sz="21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/>
        </p:nvSpPr>
        <p:spPr>
          <a:xfrm>
            <a:off x="476675" y="982650"/>
            <a:ext cx="4445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03.2 Как се свързваме с хората</a:t>
            </a:r>
            <a:endParaRPr b="1" sz="21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3" name="Google Shape;273;p46"/>
          <p:cNvSpPr txBox="1"/>
          <p:nvPr/>
        </p:nvSpPr>
        <p:spPr>
          <a:xfrm>
            <a:off x="838076" y="2853714"/>
            <a:ext cx="3601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4" name="Google Shape;274;p46"/>
          <p:cNvSpPr txBox="1"/>
          <p:nvPr/>
        </p:nvSpPr>
        <p:spPr>
          <a:xfrm>
            <a:off x="838076" y="3325105"/>
            <a:ext cx="3601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5" name="Google Shape;275;p46"/>
          <p:cNvSpPr txBox="1"/>
          <p:nvPr/>
        </p:nvSpPr>
        <p:spPr>
          <a:xfrm>
            <a:off x="0" y="1656600"/>
            <a:ext cx="45093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lang="ko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Препоръки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От потребители, ревюта и партньори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br>
              <a:rPr lang="ko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ko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Реклами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Билбордове, реклами в приложения/интернет </a:t>
            </a:r>
            <a:br>
              <a:rPr lang="ko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Партньорства: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Магазини, фитнеси, спортни центрове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ko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ko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Социални мрежи: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X, tiktok, instagramр 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76" name="Google Shape;276;p46" title="image_2025-03-21_174838976.png"/>
          <p:cNvPicPr preferRelativeResize="0"/>
          <p:nvPr/>
        </p:nvPicPr>
        <p:blipFill rotWithShape="1">
          <a:blip r:embed="rId3">
            <a:alphaModFix/>
          </a:blip>
          <a:srcRect b="0" l="17169" r="24882" t="0"/>
          <a:stretch/>
        </p:blipFill>
        <p:spPr>
          <a:xfrm>
            <a:off x="6122500" y="0"/>
            <a:ext cx="3021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/>
        </p:nvSpPr>
        <p:spPr>
          <a:xfrm>
            <a:off x="482719" y="906696"/>
            <a:ext cx="4927481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04 Бъдещо развитие</a:t>
            </a:r>
            <a:endParaRPr b="1" sz="24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2" name="Google Shape;282;p47"/>
          <p:cNvSpPr/>
          <p:nvPr/>
        </p:nvSpPr>
        <p:spPr>
          <a:xfrm>
            <a:off x="2956151" y="1604805"/>
            <a:ext cx="3667805" cy="1438275"/>
          </a:xfrm>
          <a:custGeom>
            <a:rect b="b" l="l" r="r" t="t"/>
            <a:pathLst>
              <a:path extrusionOk="0" h="1917700" w="4890407">
                <a:moveTo>
                  <a:pt x="0" y="0"/>
                </a:moveTo>
                <a:lnTo>
                  <a:pt x="3931557" y="0"/>
                </a:lnTo>
                <a:cubicBezTo>
                  <a:pt x="4461115" y="0"/>
                  <a:pt x="4890407" y="429292"/>
                  <a:pt x="4890407" y="958850"/>
                </a:cubicBezTo>
                <a:cubicBezTo>
                  <a:pt x="4890407" y="1488408"/>
                  <a:pt x="4461115" y="1917700"/>
                  <a:pt x="3931557" y="1917700"/>
                </a:cubicBezTo>
                <a:lnTo>
                  <a:pt x="0" y="1917700"/>
                </a:lnTo>
                <a:close/>
              </a:path>
            </a:pathLst>
          </a:custGeom>
          <a:solidFill>
            <a:srgbClr val="6DF2A5"/>
          </a:solidFill>
          <a:ln>
            <a:noFill/>
          </a:ln>
        </p:spPr>
        <p:txBody>
          <a:bodyPr anchorCtr="0" anchor="ctr" bIns="27000" lIns="1242000" spcFirstLastPara="1" rIns="540000" wrap="square" tIns="27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C0C0C"/>
                </a:solidFill>
                <a:latin typeface="Poppins Black"/>
                <a:ea typeface="Poppins Black"/>
                <a:cs typeface="Poppins Black"/>
                <a:sym typeface="Poppins Black"/>
              </a:rPr>
              <a:t>Бъдещето</a:t>
            </a:r>
            <a:endParaRPr sz="1500">
              <a:solidFill>
                <a:srgbClr val="0C0C0C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83" name="Google Shape;283;p47"/>
          <p:cNvSpPr/>
          <p:nvPr/>
        </p:nvSpPr>
        <p:spPr>
          <a:xfrm>
            <a:off x="0" y="1604805"/>
            <a:ext cx="3667805" cy="1438275"/>
          </a:xfrm>
          <a:custGeom>
            <a:rect b="b" l="l" r="r" t="t"/>
            <a:pathLst>
              <a:path extrusionOk="0" h="1917700" w="4890407">
                <a:moveTo>
                  <a:pt x="0" y="0"/>
                </a:moveTo>
                <a:lnTo>
                  <a:pt x="3931557" y="0"/>
                </a:lnTo>
                <a:cubicBezTo>
                  <a:pt x="4461115" y="0"/>
                  <a:pt x="4890407" y="429292"/>
                  <a:pt x="4890407" y="958850"/>
                </a:cubicBezTo>
                <a:cubicBezTo>
                  <a:pt x="4890407" y="1488408"/>
                  <a:pt x="4461115" y="1917700"/>
                  <a:pt x="3931557" y="1917700"/>
                </a:cubicBezTo>
                <a:lnTo>
                  <a:pt x="0" y="1917700"/>
                </a:lnTo>
                <a:close/>
              </a:path>
            </a:pathLst>
          </a:custGeom>
          <a:solidFill>
            <a:srgbClr val="0C0C0C"/>
          </a:solidFill>
          <a:ln>
            <a:noFill/>
          </a:ln>
        </p:spPr>
        <p:txBody>
          <a:bodyPr anchorCtr="0" anchor="ctr" bIns="27000" lIns="1242000" spcFirstLastPara="1" rIns="540000" wrap="square" tIns="27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6DF2A5"/>
                </a:solidFill>
                <a:latin typeface="Comic Sans MS"/>
                <a:ea typeface="Comic Sans MS"/>
                <a:cs typeface="Comic Sans MS"/>
                <a:sym typeface="Comic Sans MS"/>
              </a:rPr>
              <a:t>Настоящето</a:t>
            </a:r>
            <a:endParaRPr b="1" sz="1500">
              <a:solidFill>
                <a:srgbClr val="6DF2A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4" name="Google Shape;284;p47"/>
          <p:cNvSpPr txBox="1"/>
          <p:nvPr/>
        </p:nvSpPr>
        <p:spPr>
          <a:xfrm>
            <a:off x="215275" y="3117950"/>
            <a:ext cx="28824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Четене на баркодове;</a:t>
            </a:r>
            <a:endParaRPr sz="12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Интеграция на AI; </a:t>
            </a:r>
            <a:endParaRPr sz="12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2.6 милиона продукти от цял свят;</a:t>
            </a:r>
            <a:endParaRPr sz="12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Създаване на график за хранене и предоставяне на здравословни рецепти</a:t>
            </a:r>
            <a:endParaRPr sz="12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5" name="Google Shape;285;p47"/>
          <p:cNvSpPr txBox="1"/>
          <p:nvPr/>
        </p:nvSpPr>
        <p:spPr>
          <a:xfrm>
            <a:off x="3631643" y="3210350"/>
            <a:ext cx="30342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Добавяне на нови и разширяване на съществуващи функции;</a:t>
            </a:r>
            <a:endParaRPr sz="12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Съвместимост с google lens и QR код скенери;</a:t>
            </a:r>
            <a:endParaRPr sz="12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Още по-голяма достъпност;</a:t>
            </a:r>
            <a:endParaRPr sz="12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Разширяване на базата данни</a:t>
            </a:r>
            <a:endParaRPr sz="12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"/>
          <p:cNvSpPr txBox="1"/>
          <p:nvPr/>
        </p:nvSpPr>
        <p:spPr>
          <a:xfrm>
            <a:off x="1728644" y="2321694"/>
            <a:ext cx="2764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Технологии</a:t>
            </a:r>
            <a:endParaRPr sz="2300">
              <a:solidFill>
                <a:schemeClr val="l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91" name="Google Shape;291;p48"/>
          <p:cNvSpPr txBox="1"/>
          <p:nvPr/>
        </p:nvSpPr>
        <p:spPr>
          <a:xfrm>
            <a:off x="4704796" y="3993505"/>
            <a:ext cx="3914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C0C0C"/>
                </a:solidFill>
                <a:latin typeface="Poppins Light"/>
                <a:ea typeface="Poppins Light"/>
                <a:cs typeface="Poppins Light"/>
                <a:sym typeface="Poppins Light"/>
              </a:rPr>
              <a:t>- скенер за баркодове написан изцяло на javascript</a:t>
            </a:r>
            <a:endParaRPr sz="1100">
              <a:solidFill>
                <a:srgbClr val="0C0C0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92" name="Google Shape;292;p48"/>
          <p:cNvSpPr/>
          <p:nvPr/>
        </p:nvSpPr>
        <p:spPr>
          <a:xfrm>
            <a:off x="4704796" y="3617781"/>
            <a:ext cx="3914508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C0C0C"/>
                </a:solidFill>
                <a:latin typeface="Poppins Black"/>
                <a:ea typeface="Poppins Black"/>
                <a:cs typeface="Poppins Black"/>
                <a:sym typeface="Poppins Black"/>
              </a:rPr>
              <a:t>Quagga</a:t>
            </a:r>
            <a:endParaRPr sz="1500">
              <a:solidFill>
                <a:srgbClr val="0C0C0C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93" name="Google Shape;293;p48"/>
          <p:cNvSpPr/>
          <p:nvPr/>
        </p:nvSpPr>
        <p:spPr>
          <a:xfrm>
            <a:off x="4536300" y="1100651"/>
            <a:ext cx="4251600" cy="1143000"/>
          </a:xfrm>
          <a:prstGeom prst="roundRect">
            <a:avLst>
              <a:gd fmla="val 16667" name="adj"/>
            </a:avLst>
          </a:pr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94" name="Google Shape;294;p48"/>
          <p:cNvSpPr txBox="1"/>
          <p:nvPr/>
        </p:nvSpPr>
        <p:spPr>
          <a:xfrm>
            <a:off x="4669096" y="1663806"/>
            <a:ext cx="3914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C0C0C"/>
                </a:solidFill>
                <a:latin typeface="Poppins Light"/>
                <a:ea typeface="Poppins Light"/>
                <a:cs typeface="Poppins Light"/>
                <a:sym typeface="Poppins Light"/>
              </a:rPr>
              <a:t>- Frontend</a:t>
            </a:r>
            <a:endParaRPr sz="1100">
              <a:solidFill>
                <a:srgbClr val="0C0C0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95" name="Google Shape;295;p48"/>
          <p:cNvSpPr/>
          <p:nvPr/>
        </p:nvSpPr>
        <p:spPr>
          <a:xfrm>
            <a:off x="4669096" y="1288082"/>
            <a:ext cx="391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C0C0C"/>
                </a:solidFill>
                <a:latin typeface="Poppins Black"/>
                <a:ea typeface="Poppins Black"/>
                <a:cs typeface="Poppins Black"/>
                <a:sym typeface="Poppins Black"/>
              </a:rPr>
              <a:t>HTML, CSS, Javascript</a:t>
            </a:r>
            <a:endParaRPr sz="1500">
              <a:solidFill>
                <a:srgbClr val="0C0C0C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96" name="Google Shape;296;p48"/>
          <p:cNvSpPr/>
          <p:nvPr/>
        </p:nvSpPr>
        <p:spPr>
          <a:xfrm>
            <a:off x="4536250" y="3038176"/>
            <a:ext cx="4251600" cy="1143000"/>
          </a:xfrm>
          <a:prstGeom prst="roundRect">
            <a:avLst>
              <a:gd fmla="val 16667" name="adj"/>
            </a:avLst>
          </a:pr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97" name="Google Shape;297;p48"/>
          <p:cNvSpPr txBox="1"/>
          <p:nvPr/>
        </p:nvSpPr>
        <p:spPr>
          <a:xfrm>
            <a:off x="4740496" y="3678293"/>
            <a:ext cx="3914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0C0C0C"/>
                </a:solidFill>
                <a:latin typeface="Poppins Light"/>
                <a:ea typeface="Poppins Light"/>
                <a:cs typeface="Poppins Light"/>
                <a:sym typeface="Poppins Light"/>
              </a:rPr>
              <a:t>- Backend</a:t>
            </a:r>
            <a:endParaRPr sz="1100">
              <a:solidFill>
                <a:srgbClr val="0C0C0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98" name="Google Shape;298;p48"/>
          <p:cNvSpPr/>
          <p:nvPr/>
        </p:nvSpPr>
        <p:spPr>
          <a:xfrm>
            <a:off x="4740496" y="3302569"/>
            <a:ext cx="391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C0C0C"/>
                </a:solidFill>
                <a:latin typeface="Poppins Black"/>
                <a:ea typeface="Poppins Black"/>
                <a:cs typeface="Poppins Black"/>
                <a:sym typeface="Poppins Black"/>
              </a:rPr>
              <a:t>Flask</a:t>
            </a:r>
            <a:endParaRPr sz="1500">
              <a:solidFill>
                <a:srgbClr val="0C0C0C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/>
          <p:nvPr/>
        </p:nvSpPr>
        <p:spPr>
          <a:xfrm>
            <a:off x="2505450" y="647700"/>
            <a:ext cx="4133100" cy="3848100"/>
          </a:xfrm>
          <a:prstGeom prst="ellipse">
            <a:avLst/>
          </a:pr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DEMO</a:t>
            </a:r>
            <a:endParaRPr b="1" sz="27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/>
        </p:nvSpPr>
        <p:spPr>
          <a:xfrm>
            <a:off x="1057274" y="295059"/>
            <a:ext cx="6134102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6DF2A5"/>
                </a:solidFill>
                <a:latin typeface="Comic Sans MS"/>
                <a:ea typeface="Comic Sans MS"/>
                <a:cs typeface="Comic Sans MS"/>
                <a:sym typeface="Comic Sans MS"/>
              </a:rPr>
              <a:t>Съдържание</a:t>
            </a:r>
            <a:endParaRPr b="1" sz="2400">
              <a:solidFill>
                <a:srgbClr val="6DF2A5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6" name="Google Shape;186;p37"/>
          <p:cNvSpPr txBox="1"/>
          <p:nvPr/>
        </p:nvSpPr>
        <p:spPr>
          <a:xfrm>
            <a:off x="1057274" y="1992672"/>
            <a:ext cx="23133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3335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mic Sans MS"/>
              <a:buChar char="▪"/>
            </a:pPr>
            <a:r>
              <a:rPr lang="ko" sz="11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Проблемът</a:t>
            </a:r>
            <a:endParaRPr sz="11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3335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mic Sans MS"/>
              <a:buChar char="▪"/>
            </a:pPr>
            <a:r>
              <a:rPr lang="ko" sz="11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Как го решаваме</a:t>
            </a:r>
            <a:endParaRPr sz="11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3335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mic Sans MS"/>
              <a:buChar char="▪"/>
            </a:pPr>
            <a:r>
              <a:rPr lang="ko" sz="11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Защо го решаваме</a:t>
            </a:r>
            <a:endParaRPr sz="11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7" name="Google Shape;187;p37"/>
          <p:cNvSpPr/>
          <p:nvPr/>
        </p:nvSpPr>
        <p:spPr>
          <a:xfrm>
            <a:off x="809625" y="1683900"/>
            <a:ext cx="34344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01.Проблемът</a:t>
            </a:r>
            <a:endParaRPr b="1" sz="15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8" name="Google Shape;188;p37"/>
          <p:cNvSpPr txBox="1"/>
          <p:nvPr/>
        </p:nvSpPr>
        <p:spPr>
          <a:xfrm>
            <a:off x="4199623" y="1992673"/>
            <a:ext cx="25908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3335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mic Sans MS"/>
              <a:buChar char="▪"/>
            </a:pPr>
            <a:r>
              <a:rPr lang="ko" sz="11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Нашата стратегия</a:t>
            </a:r>
            <a:endParaRPr sz="11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3335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mic Sans MS"/>
              <a:buChar char="▪"/>
            </a:pPr>
            <a:r>
              <a:rPr lang="ko" sz="11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Потребители</a:t>
            </a:r>
            <a:endParaRPr sz="11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9" name="Google Shape;189;p37"/>
          <p:cNvSpPr/>
          <p:nvPr/>
        </p:nvSpPr>
        <p:spPr>
          <a:xfrm>
            <a:off x="3922274" y="1683900"/>
            <a:ext cx="2590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03.Пазарна стратегия</a:t>
            </a:r>
            <a:endParaRPr b="1" sz="15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0" name="Google Shape;190;p37"/>
          <p:cNvSpPr txBox="1"/>
          <p:nvPr/>
        </p:nvSpPr>
        <p:spPr>
          <a:xfrm>
            <a:off x="1057274" y="3366205"/>
            <a:ext cx="23133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3335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mic Sans MS"/>
              <a:buChar char="▪"/>
            </a:pPr>
            <a:r>
              <a:rPr lang="ko" sz="11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Съществуващата конкоренция</a:t>
            </a:r>
            <a:endParaRPr sz="11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3335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mic Sans MS"/>
              <a:buChar char="▪"/>
            </a:pPr>
            <a:r>
              <a:rPr lang="ko" sz="11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С какво се отличаваме</a:t>
            </a:r>
            <a:endParaRPr sz="11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1" name="Google Shape;191;p37"/>
          <p:cNvSpPr/>
          <p:nvPr/>
        </p:nvSpPr>
        <p:spPr>
          <a:xfrm>
            <a:off x="809624" y="3057430"/>
            <a:ext cx="2313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02.Конкурентите ни</a:t>
            </a:r>
            <a:endParaRPr b="1" sz="15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2" name="Google Shape;192;p37"/>
          <p:cNvSpPr txBox="1"/>
          <p:nvPr/>
        </p:nvSpPr>
        <p:spPr>
          <a:xfrm>
            <a:off x="4184826" y="3366200"/>
            <a:ext cx="2519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3335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mic Sans MS"/>
              <a:buChar char="▪"/>
            </a:pPr>
            <a:r>
              <a:rPr lang="ko" sz="11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Допълване на пропуски</a:t>
            </a:r>
            <a:endParaRPr sz="11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33350" lvl="0" marL="127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mic Sans MS"/>
              <a:buChar char="▪"/>
            </a:pPr>
            <a:r>
              <a:rPr lang="ko" sz="11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Реализация на  нови функционалности </a:t>
            </a:r>
            <a:endParaRPr sz="11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3" name="Google Shape;193;p37"/>
          <p:cNvSpPr/>
          <p:nvPr/>
        </p:nvSpPr>
        <p:spPr>
          <a:xfrm>
            <a:off x="3937178" y="3057425"/>
            <a:ext cx="3254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04.Бъдеща реализация</a:t>
            </a:r>
            <a:endParaRPr b="1" sz="15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/>
          <p:nvPr/>
        </p:nvSpPr>
        <p:spPr>
          <a:xfrm>
            <a:off x="2647950" y="647700"/>
            <a:ext cx="3848100" cy="3848100"/>
          </a:xfrm>
          <a:prstGeom prst="ellipse">
            <a:avLst/>
          </a:pr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4000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700"/>
              <a:buFont typeface="Comic Sans MS"/>
              <a:buAutoNum type="arabicPeriod"/>
            </a:pPr>
            <a:r>
              <a:rPr b="1" lang="ko" sz="2700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Проблемът</a:t>
            </a:r>
            <a:endParaRPr b="1" sz="27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/>
        </p:nvSpPr>
        <p:spPr>
          <a:xfrm>
            <a:off x="935650" y="1205925"/>
            <a:ext cx="5311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01 Проблема, който решаваме </a:t>
            </a:r>
            <a:endParaRPr b="1" sz="24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4" name="Google Shape;204;p39"/>
          <p:cNvSpPr txBox="1"/>
          <p:nvPr/>
        </p:nvSpPr>
        <p:spPr>
          <a:xfrm>
            <a:off x="935650" y="1962100"/>
            <a:ext cx="3636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Няма достатъчно надеждна платформа за проверяване на баркодове</a:t>
            </a:r>
            <a:endParaRPr b="1" sz="15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5" name="Google Shape;205;p39"/>
          <p:cNvSpPr txBox="1"/>
          <p:nvPr/>
        </p:nvSpPr>
        <p:spPr>
          <a:xfrm>
            <a:off x="935656" y="2454504"/>
            <a:ext cx="3882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06" name="Google Shape;206;p39"/>
          <p:cNvSpPr txBox="1"/>
          <p:nvPr/>
        </p:nvSpPr>
        <p:spPr>
          <a:xfrm>
            <a:off x="935655" y="3041666"/>
            <a:ext cx="3882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Много хора не могат да водят здравословен начин на живот</a:t>
            </a:r>
            <a:endParaRPr b="1" sz="15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/>
        </p:nvSpPr>
        <p:spPr>
          <a:xfrm>
            <a:off x="723900" y="1325494"/>
            <a:ext cx="27642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01.1 Как решаваме проблема</a:t>
            </a:r>
            <a:endParaRPr b="1" sz="24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2" name="Google Shape;212;p40"/>
          <p:cNvSpPr txBox="1"/>
          <p:nvPr/>
        </p:nvSpPr>
        <p:spPr>
          <a:xfrm>
            <a:off x="4829175" y="1640470"/>
            <a:ext cx="3591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3" name="Google Shape;213;p40"/>
          <p:cNvSpPr/>
          <p:nvPr/>
        </p:nvSpPr>
        <p:spPr>
          <a:xfrm>
            <a:off x="4829175" y="1591099"/>
            <a:ext cx="3583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Сайт, който всеки може да посети!</a:t>
            </a:r>
            <a:endParaRPr b="1" sz="14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4" name="Google Shape;214;p40"/>
          <p:cNvSpPr/>
          <p:nvPr/>
        </p:nvSpPr>
        <p:spPr>
          <a:xfrm>
            <a:off x="3905250" y="1447608"/>
            <a:ext cx="685800" cy="685800"/>
          </a:xfrm>
          <a:prstGeom prst="ellipse">
            <a:avLst/>
          </a:pr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01</a:t>
            </a:r>
            <a:endParaRPr b="1" sz="18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5" name="Google Shape;215;p40"/>
          <p:cNvSpPr txBox="1"/>
          <p:nvPr/>
        </p:nvSpPr>
        <p:spPr>
          <a:xfrm>
            <a:off x="4829175" y="3202954"/>
            <a:ext cx="3591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6" name="Google Shape;216;p40"/>
          <p:cNvSpPr/>
          <p:nvPr/>
        </p:nvSpPr>
        <p:spPr>
          <a:xfrm>
            <a:off x="4829175" y="3214550"/>
            <a:ext cx="4604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AI, който помага да постигнеш целите си!</a:t>
            </a:r>
            <a:endParaRPr b="1" sz="14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7" name="Google Shape;217;p40"/>
          <p:cNvSpPr/>
          <p:nvPr/>
        </p:nvSpPr>
        <p:spPr>
          <a:xfrm>
            <a:off x="3905250" y="3010092"/>
            <a:ext cx="685800" cy="685800"/>
          </a:xfrm>
          <a:prstGeom prst="ellipse">
            <a:avLst/>
          </a:pr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02</a:t>
            </a:r>
            <a:endParaRPr b="1" sz="18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/>
        </p:nvSpPr>
        <p:spPr>
          <a:xfrm>
            <a:off x="4934184" y="2047036"/>
            <a:ext cx="36525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Comic Sans MS"/>
              <a:buChar char="•"/>
            </a:pPr>
            <a:r>
              <a:rPr lang="ko" sz="1200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Да помогнем на хората със специални нужди да водят здравословен начин на живот</a:t>
            </a:r>
            <a:endParaRPr sz="12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397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Comic Sans MS"/>
              <a:buChar char="•"/>
            </a:pPr>
            <a:r>
              <a:rPr lang="ko" sz="1200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Да има достъпен и лесночетим начин да се изведе информация за даден продукт от баркода му</a:t>
            </a:r>
            <a:endParaRPr sz="12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397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Comic Sans MS"/>
              <a:buChar char="•"/>
            </a:pPr>
            <a:r>
              <a:rPr lang="ko" sz="1200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Да създадем лесен начин за менежиране на диета</a:t>
            </a:r>
            <a:endParaRPr sz="12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3" name="Google Shape;223;p41"/>
          <p:cNvSpPr/>
          <p:nvPr/>
        </p:nvSpPr>
        <p:spPr>
          <a:xfrm>
            <a:off x="4869901" y="1545325"/>
            <a:ext cx="4064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01.2 Защо решаваме проблема</a:t>
            </a:r>
            <a:endParaRPr b="1" sz="18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4" name="Google Shape;224;p41"/>
          <p:cNvSpPr/>
          <p:nvPr/>
        </p:nvSpPr>
        <p:spPr>
          <a:xfrm>
            <a:off x="3731250" y="1446987"/>
            <a:ext cx="937207" cy="937207"/>
          </a:xfrm>
          <a:prstGeom prst="ellipse">
            <a:avLst/>
          </a:pr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25" name="Google Shape;22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4029094" y="1744831"/>
            <a:ext cx="341520" cy="34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/>
        </p:nvSpPr>
        <p:spPr>
          <a:xfrm>
            <a:off x="1422330" y="2123236"/>
            <a:ext cx="36525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413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Char char="•"/>
            </a:pPr>
            <a:r>
              <a:rPr lang="ko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Barcode bg</a:t>
            </a: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413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Char char="•"/>
            </a:pPr>
            <a:r>
              <a:rPr lang="ko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Food barcode scanner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413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mic Sans MS"/>
              <a:buChar char="•"/>
            </a:pPr>
            <a:r>
              <a:rPr lang="ko" sz="16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Cronometer</a:t>
            </a:r>
            <a:endParaRPr sz="16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1" name="Google Shape;231;p42"/>
          <p:cNvSpPr/>
          <p:nvPr/>
        </p:nvSpPr>
        <p:spPr>
          <a:xfrm>
            <a:off x="1358036" y="1621517"/>
            <a:ext cx="3716820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200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02 Конкурентите ни</a:t>
            </a:r>
            <a:endParaRPr b="1" sz="22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2" name="Google Shape;232;p42"/>
          <p:cNvSpPr/>
          <p:nvPr/>
        </p:nvSpPr>
        <p:spPr>
          <a:xfrm>
            <a:off x="219396" y="1523187"/>
            <a:ext cx="937207" cy="937207"/>
          </a:xfrm>
          <a:prstGeom prst="ellipse">
            <a:avLst/>
          </a:pr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33" name="Google Shape;23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240" y="1829568"/>
            <a:ext cx="341520" cy="324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/>
        </p:nvSpPr>
        <p:spPr>
          <a:xfrm>
            <a:off x="1952959" y="947959"/>
            <a:ext cx="5238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Какво ни различава - SWOT</a:t>
            </a:r>
            <a:endParaRPr b="1" sz="21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9" name="Google Shape;239;p43"/>
          <p:cNvSpPr txBox="1"/>
          <p:nvPr/>
        </p:nvSpPr>
        <p:spPr>
          <a:xfrm>
            <a:off x="6176660" y="1955262"/>
            <a:ext cx="2329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Скенерът зависи от качеството на камерата</a:t>
            </a:r>
            <a:endParaRPr sz="12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0" name="Google Shape;240;p43"/>
          <p:cNvSpPr txBox="1"/>
          <p:nvPr/>
        </p:nvSpPr>
        <p:spPr>
          <a:xfrm>
            <a:off x="6176660" y="3157391"/>
            <a:ext cx="2329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Конкуренцията ни, която постоянно се развива</a:t>
            </a:r>
            <a:endParaRPr sz="12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1" name="Google Shape;241;p43"/>
          <p:cNvSpPr txBox="1"/>
          <p:nvPr/>
        </p:nvSpPr>
        <p:spPr>
          <a:xfrm>
            <a:off x="638163" y="2002549"/>
            <a:ext cx="23292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Лесен и достъпен начин да поддържаш здравословен начин на живот, рецепти създадени от изкуствен интелект и още много!</a:t>
            </a:r>
            <a:endParaRPr sz="12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2" name="Google Shape;242;p43"/>
          <p:cNvSpPr txBox="1"/>
          <p:nvPr/>
        </p:nvSpPr>
        <p:spPr>
          <a:xfrm>
            <a:off x="638175" y="3191779"/>
            <a:ext cx="2329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Разширяване на базата данни, подобрения в AI модела</a:t>
            </a:r>
            <a:endParaRPr sz="12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3" name="Google Shape;243;p43"/>
          <p:cNvSpPr/>
          <p:nvPr/>
        </p:nvSpPr>
        <p:spPr>
          <a:xfrm>
            <a:off x="3211286" y="1773875"/>
            <a:ext cx="1281605" cy="985994"/>
          </a:xfrm>
          <a:prstGeom prst="roundRect">
            <a:avLst>
              <a:gd fmla="val 16667" name="adj"/>
            </a:avLst>
          </a:prstGeom>
          <a:solidFill>
            <a:srgbClr val="6DF2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334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44" name="Google Shape;244;p43"/>
          <p:cNvSpPr/>
          <p:nvPr/>
        </p:nvSpPr>
        <p:spPr>
          <a:xfrm>
            <a:off x="4651110" y="1773875"/>
            <a:ext cx="1281605" cy="985994"/>
          </a:xfrm>
          <a:prstGeom prst="roundRect">
            <a:avLst>
              <a:gd fmla="val 16667" name="adj"/>
            </a:avLst>
          </a:prstGeom>
          <a:solidFill>
            <a:srgbClr val="6DF2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334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45" name="Google Shape;245;p43"/>
          <p:cNvSpPr/>
          <p:nvPr/>
        </p:nvSpPr>
        <p:spPr>
          <a:xfrm>
            <a:off x="3211286" y="2918089"/>
            <a:ext cx="1281605" cy="985994"/>
          </a:xfrm>
          <a:prstGeom prst="roundRect">
            <a:avLst>
              <a:gd fmla="val 16667" name="adj"/>
            </a:avLst>
          </a:prstGeom>
          <a:solidFill>
            <a:srgbClr val="6DF2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334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246" name="Google Shape;246;p43"/>
          <p:cNvSpPr/>
          <p:nvPr/>
        </p:nvSpPr>
        <p:spPr>
          <a:xfrm>
            <a:off x="4651110" y="2918089"/>
            <a:ext cx="1281605" cy="985994"/>
          </a:xfrm>
          <a:prstGeom prst="roundRect">
            <a:avLst>
              <a:gd fmla="val 16667" name="adj"/>
            </a:avLst>
          </a:prstGeom>
          <a:solidFill>
            <a:srgbClr val="6DF2A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334"/>
              </a:solidFill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pic>
        <p:nvPicPr>
          <p:cNvPr id="247" name="Google Shape;24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2799" y="2000007"/>
            <a:ext cx="278577" cy="167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0612" y="2000007"/>
            <a:ext cx="202601" cy="20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12800" y="3120505"/>
            <a:ext cx="278576" cy="270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90612" y="3157407"/>
            <a:ext cx="202601" cy="19247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3"/>
          <p:cNvSpPr/>
          <p:nvPr/>
        </p:nvSpPr>
        <p:spPr>
          <a:xfrm>
            <a:off x="3211286" y="3463066"/>
            <a:ext cx="1281605" cy="216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Opportunities</a:t>
            </a:r>
            <a:endParaRPr b="1" sz="11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2" name="Google Shape;252;p43"/>
          <p:cNvSpPr/>
          <p:nvPr/>
        </p:nvSpPr>
        <p:spPr>
          <a:xfrm>
            <a:off x="4651110" y="3463066"/>
            <a:ext cx="1281605" cy="216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Threats</a:t>
            </a:r>
            <a:endParaRPr b="1" sz="11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3" name="Google Shape;253;p43"/>
          <p:cNvSpPr/>
          <p:nvPr/>
        </p:nvSpPr>
        <p:spPr>
          <a:xfrm>
            <a:off x="3211286" y="2315795"/>
            <a:ext cx="1281605" cy="216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Strengths</a:t>
            </a:r>
            <a:endParaRPr b="1" sz="11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4" name="Google Shape;254;p43"/>
          <p:cNvSpPr/>
          <p:nvPr/>
        </p:nvSpPr>
        <p:spPr>
          <a:xfrm>
            <a:off x="4651110" y="2315795"/>
            <a:ext cx="1281605" cy="216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000" lIns="0" spcFirstLastPara="1" rIns="0" wrap="square" tIns="27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Weakness</a:t>
            </a:r>
            <a:endParaRPr b="1" sz="11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/>
          <p:nvPr/>
        </p:nvSpPr>
        <p:spPr>
          <a:xfrm>
            <a:off x="2505450" y="647700"/>
            <a:ext cx="4133100" cy="3848100"/>
          </a:xfrm>
          <a:prstGeom prst="ellipse">
            <a:avLst/>
          </a:prstGeom>
          <a:solidFill>
            <a:srgbClr val="6DF2A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700">
                <a:solidFill>
                  <a:srgbClr val="0C0C0C"/>
                </a:solidFill>
                <a:latin typeface="Comic Sans MS"/>
                <a:ea typeface="Comic Sans MS"/>
                <a:cs typeface="Comic Sans MS"/>
                <a:sym typeface="Comic Sans MS"/>
              </a:rPr>
              <a:t>03.Стратегията</a:t>
            </a:r>
            <a:endParaRPr b="1" sz="2700">
              <a:solidFill>
                <a:srgbClr val="0C0C0C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PTMON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