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9" r:id="rId3"/>
    <p:sldId id="282" r:id="rId4"/>
    <p:sldId id="281" r:id="rId5"/>
    <p:sldId id="261" r:id="rId6"/>
    <p:sldId id="265" r:id="rId7"/>
    <p:sldId id="263" r:id="rId8"/>
    <p:sldId id="273" r:id="rId9"/>
    <p:sldId id="276" r:id="rId10"/>
    <p:sldId id="260" r:id="rId11"/>
    <p:sldId id="269" r:id="rId12"/>
    <p:sldId id="268" r:id="rId13"/>
    <p:sldId id="278" r:id="rId14"/>
    <p:sldId id="277"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5FA1BC-F4CA-47E6-93F2-CB4EC8D7EC53}" v="1" dt="2022-04-25T15:20:42.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Sherriff" userId="4a658fc934ab1d69" providerId="LiveId" clId="{305FA1BC-F4CA-47E6-93F2-CB4EC8D7EC53}"/>
    <pc:docChg chg="delSld modSld">
      <pc:chgData name="Julia Sherriff" userId="4a658fc934ab1d69" providerId="LiveId" clId="{305FA1BC-F4CA-47E6-93F2-CB4EC8D7EC53}" dt="2022-04-25T19:38:47.591" v="15" actId="47"/>
      <pc:docMkLst>
        <pc:docMk/>
      </pc:docMkLst>
      <pc:sldChg chg="modSp">
        <pc:chgData name="Julia Sherriff" userId="4a658fc934ab1d69" providerId="LiveId" clId="{305FA1BC-F4CA-47E6-93F2-CB4EC8D7EC53}" dt="2022-04-25T15:20:42.834" v="14" actId="313"/>
        <pc:sldMkLst>
          <pc:docMk/>
          <pc:sldMk cId="95992585" sldId="263"/>
        </pc:sldMkLst>
        <pc:spChg chg="mod">
          <ac:chgData name="Julia Sherriff" userId="4a658fc934ab1d69" providerId="LiveId" clId="{305FA1BC-F4CA-47E6-93F2-CB4EC8D7EC53}" dt="2022-04-25T15:20:42.834" v="14" actId="313"/>
          <ac:spMkLst>
            <pc:docMk/>
            <pc:sldMk cId="95992585" sldId="263"/>
            <ac:spMk id="3" creationId="{0C4C1BAA-6298-4410-AA25-C52C6BDDCE18}"/>
          </ac:spMkLst>
        </pc:spChg>
      </pc:sldChg>
      <pc:sldChg chg="del">
        <pc:chgData name="Julia Sherriff" userId="4a658fc934ab1d69" providerId="LiveId" clId="{305FA1BC-F4CA-47E6-93F2-CB4EC8D7EC53}" dt="2022-04-25T19:38:47.591" v="15" actId="47"/>
        <pc:sldMkLst>
          <pc:docMk/>
          <pc:sldMk cId="1839467336" sldId="271"/>
        </pc:sldMkLst>
      </pc:sldChg>
      <pc:sldChg chg="modSp mod">
        <pc:chgData name="Julia Sherriff" userId="4a658fc934ab1d69" providerId="LiveId" clId="{305FA1BC-F4CA-47E6-93F2-CB4EC8D7EC53}" dt="2022-04-25T13:43:18.285" v="13" actId="20577"/>
        <pc:sldMkLst>
          <pc:docMk/>
          <pc:sldMk cId="1224742499" sldId="282"/>
        </pc:sldMkLst>
        <pc:spChg chg="mod">
          <ac:chgData name="Julia Sherriff" userId="4a658fc934ab1d69" providerId="LiveId" clId="{305FA1BC-F4CA-47E6-93F2-CB4EC8D7EC53}" dt="2022-04-25T13:43:18.285" v="13" actId="20577"/>
          <ac:spMkLst>
            <pc:docMk/>
            <pc:sldMk cId="1224742499" sldId="282"/>
            <ac:spMk id="6" creationId="{9E78E6AA-670E-463E-99EC-14A6C350055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1D2DB-0018-4C6B-8817-07DA730E9060}" type="datetimeFigureOut">
              <a:rPr lang="en-US"/>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14A57-1465-4772-9EDE-96C9A230BB82}" type="slidenum">
              <a:rPr lang="en-US"/>
              <a:t>‹#›</a:t>
            </a:fld>
            <a:endParaRPr lang="en-US"/>
          </a:p>
        </p:txBody>
      </p:sp>
    </p:spTree>
    <p:extLst>
      <p:ext uri="{BB962C8B-B14F-4D97-AF65-F5344CB8AC3E}">
        <p14:creationId xmlns:p14="http://schemas.microsoft.com/office/powerpoint/2010/main" val="264430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a:p>
            <a:endParaRPr lang="en-US" b="1"/>
          </a:p>
          <a:p>
            <a:endParaRPr lang="en-US" b="1"/>
          </a:p>
          <a:p>
            <a:r>
              <a:rPr lang="en-US" b="1"/>
              <a:t>Study Purpose</a:t>
            </a:r>
            <a:endParaRPr lang="en-US">
              <a:cs typeface="Calibri"/>
            </a:endParaRPr>
          </a:p>
          <a:p>
            <a:r>
              <a:rPr lang="en-US" b="1">
                <a:cs typeface="Calibri"/>
              </a:rPr>
              <a:t>Is to rank the risk of dying from COVID from CDC mortality data by geographic location and age and race/</a:t>
            </a:r>
            <a:r>
              <a:rPr lang="en-US" b="1" err="1">
                <a:cs typeface="Calibri"/>
              </a:rPr>
              <a:t>hispanic</a:t>
            </a:r>
            <a:r>
              <a:rPr lang="en-US" b="1">
                <a:cs typeface="Calibri"/>
              </a:rPr>
              <a:t> ethnicity</a:t>
            </a:r>
            <a:endParaRPr lang="en-US" b="1"/>
          </a:p>
          <a:p>
            <a:endParaRPr lang="en-US" b="1"/>
          </a:p>
          <a:p>
            <a:r>
              <a:rPr lang="en-US" b="1"/>
              <a:t>We know that certain age groups are disproportionately affected by COVID-19 having greater risk  of dying. </a:t>
            </a:r>
            <a:endParaRPr lang="en-US">
              <a:cs typeface="Calibri"/>
            </a:endParaRPr>
          </a:p>
          <a:p>
            <a:r>
              <a:rPr lang="en-US" b="1"/>
              <a:t>However, it is not clear if belonging to a certain ethnic or racial group is associated with the increased risk.</a:t>
            </a:r>
            <a:endParaRPr lang="en-US"/>
          </a:p>
          <a:p>
            <a:r>
              <a:rPr lang="en-US" b="1"/>
              <a:t>Mortality gradients between different states and geographic locations are also not well elucidated.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2</a:t>
            </a:fld>
            <a:endParaRPr lang="en-US"/>
          </a:p>
        </p:txBody>
      </p:sp>
    </p:spTree>
    <p:extLst>
      <p:ext uri="{BB962C8B-B14F-4D97-AF65-F5344CB8AC3E}">
        <p14:creationId xmlns:p14="http://schemas.microsoft.com/office/powerpoint/2010/main" val="17222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Sans-Serif"/>
              <a:buChar char="Ø"/>
            </a:pPr>
            <a:r>
              <a:rPr lang="en-US" b="1"/>
              <a:t>American Indians and Alaskan Natives have significantly greater risk of mortality</a:t>
            </a:r>
            <a:endParaRPr lang="en-US"/>
          </a:p>
          <a:p>
            <a:pPr marL="342900" indent="-342900">
              <a:buFont typeface="Wingdings,Sans-Serif"/>
              <a:buChar char="Ø"/>
            </a:pPr>
            <a:r>
              <a:rPr lang="en-US" b="1"/>
              <a:t>American Indians and Native Hawaiians of 65y.o. - 74y.o. have the highest risk  </a:t>
            </a:r>
            <a:endParaRPr lang="en-US"/>
          </a:p>
          <a:p>
            <a:pPr marL="342900" indent="-342900">
              <a:buFont typeface="Wingdings,Sans-Serif"/>
              <a:buChar char="Ø"/>
            </a:pP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12</a:t>
            </a:fld>
            <a:endParaRPr lang="en-US"/>
          </a:p>
        </p:txBody>
      </p:sp>
    </p:spTree>
    <p:extLst>
      <p:ext uri="{BB962C8B-B14F-4D97-AF65-F5344CB8AC3E}">
        <p14:creationId xmlns:p14="http://schemas.microsoft.com/office/powerpoint/2010/main" val="3416024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Sans-Serif"/>
              <a:buChar char="Ø"/>
            </a:pPr>
            <a:r>
              <a:rPr lang="en-US" b="1"/>
              <a:t>States with higher mortality rates  seem to be more Northern and rural with greater distances to tertiary medical centers  (access to care).</a:t>
            </a:r>
            <a:endParaRPr lang="en-US"/>
          </a:p>
          <a:p>
            <a:pPr marL="457200" indent="-457200">
              <a:buFont typeface="Wingdings,Sans-Serif"/>
              <a:buChar char="Ø"/>
            </a:pPr>
            <a:r>
              <a:rPr lang="en-US" b="1">
                <a:cs typeface="Calibri"/>
              </a:rPr>
              <a:t>Better tracking of the cause of death?</a:t>
            </a:r>
            <a:endParaRPr lang="en-US"/>
          </a:p>
        </p:txBody>
      </p:sp>
      <p:sp>
        <p:nvSpPr>
          <p:cNvPr id="4" name="Slide Number Placeholder 3"/>
          <p:cNvSpPr>
            <a:spLocks noGrp="1"/>
          </p:cNvSpPr>
          <p:nvPr>
            <p:ph type="sldNum" sz="quarter" idx="5"/>
          </p:nvPr>
        </p:nvSpPr>
        <p:spPr/>
        <p:txBody>
          <a:bodyPr/>
          <a:lstStyle/>
          <a:p>
            <a:fld id="{33C14A57-1465-4772-9EDE-96C9A230BB82}" type="slidenum">
              <a:rPr lang="en-US"/>
              <a:t>13</a:t>
            </a:fld>
            <a:endParaRPr lang="en-US"/>
          </a:p>
        </p:txBody>
      </p:sp>
    </p:spTree>
    <p:extLst>
      <p:ext uri="{BB962C8B-B14F-4D97-AF65-F5344CB8AC3E}">
        <p14:creationId xmlns:p14="http://schemas.microsoft.com/office/powerpoint/2010/main" val="35065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a:t>The risk of dying from COVID – 19  infections increases every 10 years of age until the age 74 </a:t>
            </a:r>
            <a:r>
              <a:rPr lang="en-US" b="1" err="1"/>
              <a:t>y.o.</a:t>
            </a:r>
            <a:endParaRPr lang="en-US" err="1"/>
          </a:p>
          <a:p>
            <a:pPr marL="285750" indent="-285750">
              <a:buFont typeface="Arial,Sans-Serif"/>
              <a:buChar char="•"/>
            </a:pPr>
            <a:r>
              <a:rPr lang="en-US" b="1"/>
              <a:t>The risk of dying from COVID-19 is the highest among 65-74 </a:t>
            </a:r>
            <a:r>
              <a:rPr lang="en-US" b="1" err="1"/>
              <a:t>y.o.</a:t>
            </a:r>
            <a:r>
              <a:rPr lang="en-US" b="1"/>
              <a:t>, particularly for American Indians. </a:t>
            </a:r>
            <a:endParaRPr lang="en-US"/>
          </a:p>
          <a:p>
            <a:pPr marL="285750" indent="-285750">
              <a:buFont typeface="Arial,Sans-Serif"/>
              <a:buChar char="•"/>
            </a:pPr>
            <a:r>
              <a:rPr lang="en-US" b="1"/>
              <a:t>This risk is also high for 55-64 </a:t>
            </a:r>
            <a:r>
              <a:rPr lang="en-US" b="1" err="1"/>
              <a:t>y.o.</a:t>
            </a:r>
            <a:r>
              <a:rPr lang="en-US" b="1"/>
              <a:t> and 45-54 </a:t>
            </a:r>
            <a:r>
              <a:rPr lang="en-US" b="1" err="1"/>
              <a:t>y.o.</a:t>
            </a:r>
            <a:r>
              <a:rPr lang="en-US" b="1"/>
              <a:t> particularly among American Indians</a:t>
            </a: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14</a:t>
            </a:fld>
            <a:endParaRPr lang="en-US"/>
          </a:p>
        </p:txBody>
      </p:sp>
    </p:spTree>
    <p:extLst>
      <p:ext uri="{BB962C8B-B14F-4D97-AF65-F5344CB8AC3E}">
        <p14:creationId xmlns:p14="http://schemas.microsoft.com/office/powerpoint/2010/main" val="421231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Wingdings,Sans-Serif"/>
              <a:buChar char="Ø"/>
            </a:pPr>
            <a:r>
              <a:rPr lang="en-US" b="1"/>
              <a:t>States with higher mortality rates  seem to be more Northern and rural with greater distances to tertiary medical centers  (access to care).</a:t>
            </a:r>
            <a:endParaRPr lang="en-US"/>
          </a:p>
          <a:p>
            <a:pPr marL="457200" indent="-457200">
              <a:buFont typeface="Wingdings,Sans-Serif"/>
              <a:buChar char="Ø"/>
            </a:pPr>
            <a:r>
              <a:rPr lang="en-US" b="1">
                <a:cs typeface="Calibri"/>
              </a:rPr>
              <a:t>Better tracking of the cause of death?</a:t>
            </a:r>
            <a:endParaRPr lang="en-US"/>
          </a:p>
        </p:txBody>
      </p:sp>
      <p:sp>
        <p:nvSpPr>
          <p:cNvPr id="4" name="Slide Number Placeholder 3"/>
          <p:cNvSpPr>
            <a:spLocks noGrp="1"/>
          </p:cNvSpPr>
          <p:nvPr>
            <p:ph type="sldNum" sz="quarter" idx="5"/>
          </p:nvPr>
        </p:nvSpPr>
        <p:spPr/>
        <p:txBody>
          <a:bodyPr/>
          <a:lstStyle/>
          <a:p>
            <a:fld id="{33C14A57-1465-4772-9EDE-96C9A230BB82}" type="slidenum">
              <a:rPr lang="en-US"/>
              <a:t>15</a:t>
            </a:fld>
            <a:endParaRPr lang="en-US"/>
          </a:p>
        </p:txBody>
      </p:sp>
    </p:spTree>
    <p:extLst>
      <p:ext uri="{BB962C8B-B14F-4D97-AF65-F5344CB8AC3E}">
        <p14:creationId xmlns:p14="http://schemas.microsoft.com/office/powerpoint/2010/main" val="329830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Limitation: there could be  differences in State reporting requirements.</a:t>
            </a:r>
            <a:endParaRPr lang="en-US"/>
          </a:p>
          <a:p>
            <a:endParaRPr lang="en-US">
              <a:cs typeface="+mn-lt"/>
            </a:endParaRPr>
          </a:p>
        </p:txBody>
      </p:sp>
      <p:sp>
        <p:nvSpPr>
          <p:cNvPr id="4" name="Slide Number Placeholder 3"/>
          <p:cNvSpPr>
            <a:spLocks noGrp="1"/>
          </p:cNvSpPr>
          <p:nvPr>
            <p:ph type="sldNum" sz="quarter" idx="5"/>
          </p:nvPr>
        </p:nvSpPr>
        <p:spPr/>
        <p:txBody>
          <a:bodyPr/>
          <a:lstStyle/>
          <a:p>
            <a:fld id="{33C14A57-1465-4772-9EDE-96C9A230BB82}" type="slidenum">
              <a:rPr lang="en-US"/>
              <a:t>16</a:t>
            </a:fld>
            <a:endParaRPr lang="en-US"/>
          </a:p>
        </p:txBody>
      </p:sp>
    </p:spTree>
    <p:extLst>
      <p:ext uri="{BB962C8B-B14F-4D97-AF65-F5344CB8AC3E}">
        <p14:creationId xmlns:p14="http://schemas.microsoft.com/office/powerpoint/2010/main" val="221480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Sans-Serif"/>
              <a:buNone/>
            </a:pPr>
            <a:endParaRPr lang="en-US" dirty="0"/>
          </a:p>
        </p:txBody>
      </p:sp>
      <p:sp>
        <p:nvSpPr>
          <p:cNvPr id="4" name="Slide Number Placeholder 3"/>
          <p:cNvSpPr>
            <a:spLocks noGrp="1"/>
          </p:cNvSpPr>
          <p:nvPr>
            <p:ph type="sldNum" sz="quarter" idx="5"/>
          </p:nvPr>
        </p:nvSpPr>
        <p:spPr/>
        <p:txBody>
          <a:bodyPr/>
          <a:lstStyle/>
          <a:p>
            <a:fld id="{33C14A57-1465-4772-9EDE-96C9A230BB82}" type="slidenum">
              <a:rPr lang="en-US"/>
              <a:t>3</a:t>
            </a:fld>
            <a:endParaRPr lang="en-US"/>
          </a:p>
        </p:txBody>
      </p:sp>
    </p:spTree>
    <p:extLst>
      <p:ext uri="{BB962C8B-B14F-4D97-AF65-F5344CB8AC3E}">
        <p14:creationId xmlns:p14="http://schemas.microsoft.com/office/powerpoint/2010/main" val="315361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COVID-19 mortality rate unadjusted to the proportion of population seems to be the highest among white non-Hispanic White population.</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5</a:t>
            </a:fld>
            <a:endParaRPr lang="en-US"/>
          </a:p>
        </p:txBody>
      </p:sp>
    </p:spTree>
    <p:extLst>
      <p:ext uri="{BB962C8B-B14F-4D97-AF65-F5344CB8AC3E}">
        <p14:creationId xmlns:p14="http://schemas.microsoft.com/office/powerpoint/2010/main" val="267274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dirty="0"/>
              <a:t>Mortality rate adjusted for population density is the highest among American Indians and Alaskan Natives. </a:t>
            </a:r>
            <a:endParaRPr lang="en-US" dirty="0"/>
          </a:p>
          <a:p>
            <a:pPr marL="285750" indent="-285750">
              <a:buFont typeface="Arial,Sans-Serif"/>
              <a:buChar char="•"/>
            </a:pPr>
            <a:r>
              <a:rPr lang="en-US" b="1" dirty="0"/>
              <a:t>Non-Hispanic Black population has the second highest rate, although the difference may be not significant when compared to that among Hispanic and White. </a:t>
            </a:r>
            <a:endParaRPr lang="en-US" dirty="0"/>
          </a:p>
          <a:p>
            <a:pPr marL="285750" indent="-285750">
              <a:buFont typeface="Arial,Sans-Serif"/>
              <a:buChar char="•"/>
            </a:pPr>
            <a:r>
              <a:rPr lang="en-US" b="1" dirty="0"/>
              <a:t>Mortality rates among Hispanic and White do not seem to be significantly different. </a:t>
            </a:r>
            <a:endParaRPr lang="en-US" dirty="0"/>
          </a:p>
          <a:p>
            <a:pPr marL="285750" indent="-285750">
              <a:buFont typeface="Arial,Sans-Serif"/>
              <a:buChar char="•"/>
            </a:pPr>
            <a:r>
              <a:rPr lang="en-US" b="1" dirty="0"/>
              <a:t>The rate is the lowest in Asian population. </a:t>
            </a:r>
            <a:endParaRPr lang="en-US" dirty="0"/>
          </a:p>
          <a:p>
            <a:pPr marL="285750" indent="-285750">
              <a:buFont typeface="Arial,Sans-Serif"/>
              <a:buChar char="•"/>
            </a:pPr>
            <a:endParaRPr lang="en-US" b="1" dirty="0">
              <a:cs typeface="Calibri"/>
            </a:endParaRPr>
          </a:p>
          <a:p>
            <a:pPr marL="285750" indent="-285750">
              <a:buFont typeface="Arial,Sans-Serif"/>
              <a:buChar char="•"/>
            </a:pPr>
            <a:endParaRPr lang="en-US" b="1" dirty="0">
              <a:cs typeface="Calibri"/>
            </a:endParaRPr>
          </a:p>
          <a:p>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6</a:t>
            </a:fld>
            <a:endParaRPr lang="en-US"/>
          </a:p>
        </p:txBody>
      </p:sp>
    </p:spTree>
    <p:extLst>
      <p:ext uri="{BB962C8B-B14F-4D97-AF65-F5344CB8AC3E}">
        <p14:creationId xmlns:p14="http://schemas.microsoft.com/office/powerpoint/2010/main" val="156012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a:t>With rate adjusted per population density, the states with the highest mortality rate are North Dakota, Iowa, Mississippi, Arizona, and Utah. </a:t>
            </a:r>
            <a:endParaRPr lang="en-US"/>
          </a:p>
          <a:p>
            <a:pPr marL="285750" indent="-285750">
              <a:buFont typeface="Arial,Sans-Serif"/>
              <a:buChar char="•"/>
            </a:pPr>
            <a:r>
              <a:rPr lang="en-US" b="1"/>
              <a:t>Limitation: there could be significant differences in State reporting requirements.</a:t>
            </a:r>
            <a:endParaRPr lang="en-US"/>
          </a:p>
          <a:p>
            <a:pPr marL="285750" indent="-285750">
              <a:buFont typeface="Arial"/>
              <a:buChar char="•"/>
            </a:pPr>
            <a:r>
              <a:rPr lang="en-US"/>
              <a:t>"The weighted population distributions were calculated as follows. County-level population counts by race and Hispanic origin were multiplied by the corresponding total count of COVID-19 deaths by county (of residence). These weighted counts were then summed to the state (or national) level. The percentage of the population within each race and Hispanic origin group by state (or for the US) was then estimated using these weighted counts. Counties with no COVID-19 deaths received a weight of zero, and thus do not contribute to the weighted population totals. Population counts for counties with large numbers of COVID-19 deaths are upweighted proportional to their numbers of COVID-19 deaths. These weighted population distributions ensure that the population estimates and percentages of COVID-19 deaths represent comparable geographic areas, in order to provide information about whether certain racial and ethnic subgroups are experiencing a disproportionate burden of COVID-19 mortality. For example, assume that 75% of the total number of COVID-19 deaths occurred in a single county, County X, while the other 25% of COVID-19 deaths occurred in County Y, and all other counties reported zero deaths. The weighted population counts for County X would contribute 75% of the total population counts, while the population counts for County Y would contribute 25% of the total, while all other counties with zero COVID-19 deaths would not count toward the total population counts. In other words, County X population counts would be weighted by 0.75, County Y population counts would be weighted by 0.25, and all other county population counts would be weighted by 0. These weighted counts are then summed to a total (either state or US), and then the percent of the population in each race and Hispanic origin group is computed. These weighted distributions ensure that the population distributions are as closely matched to the geographic areas where COVID-19 deaths are occurring, to the extent possible." (https://www.cdc.gov/nchs/nvss/vsrr/covid19/tech_notes.htm)</a:t>
            </a:r>
            <a:br>
              <a:rPr lang="en-US">
                <a:cs typeface="+mn-lt"/>
              </a:rPr>
            </a:br>
            <a:endParaRPr lang="en-US"/>
          </a:p>
          <a:p>
            <a:pPr marL="285750" indent="-285750">
              <a:buFont typeface="Arial,Sans-Serif"/>
              <a:buChar char="•"/>
            </a:pP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7</a:t>
            </a:fld>
            <a:endParaRPr lang="en-US"/>
          </a:p>
        </p:txBody>
      </p:sp>
    </p:spTree>
    <p:extLst>
      <p:ext uri="{BB962C8B-B14F-4D97-AF65-F5344CB8AC3E}">
        <p14:creationId xmlns:p14="http://schemas.microsoft.com/office/powerpoint/2010/main" val="28403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a:t>With rate adjusted per population density, the states with the highest mortality rate are North Dakota, Iowa, Mississippi, Arizona, and Utah. </a:t>
            </a:r>
            <a:endParaRPr lang="en-US" b="1">
              <a:cs typeface="Calibri"/>
            </a:endParaRPr>
          </a:p>
          <a:p>
            <a:pPr marL="285750" indent="-285750">
              <a:buFont typeface="Arial,Sans-Serif"/>
              <a:buChar char="•"/>
            </a:pPr>
            <a:r>
              <a:rPr lang="en-US" b="1"/>
              <a:t>Limitation: there could be significant differences in State reporting requirements.</a:t>
            </a:r>
            <a:endParaRPr lang="en-US"/>
          </a:p>
          <a:p>
            <a:pPr marL="285750" indent="-285750">
              <a:buFont typeface="Arial"/>
              <a:buChar char="•"/>
            </a:pPr>
            <a:r>
              <a:rPr lang="en-US"/>
              <a:t>"The weighted population distributions were calculated as follows. County-level population counts by race and Hispanic origin were multiplied by the corresponding total count of COVID-19 deaths by county (of residence). These weighted counts were then summed to the state (or national) level. The percentage of the population within each race and Hispanic origin group by state (or for the US) was then estimated using these weighted counts. Counties with no COVID-19 deaths received a weight of zero, and thus do not contribute to the weighted population totals. Population counts for counties with large numbers of COVID-19 deaths are upweighted proportional to their numbers of COVID-19 deaths. These weighted population distributions ensure that the population estimates and percentages of COVID-19 deaths represent comparable geographic areas, in order to provide information about whether certain racial and ethnic subgroups are experiencing a disproportionate burden of COVID-19 mortality. For example, assume that 75% of the total number of COVID-19 deaths occurred in a single county, County X, while the other 25% of COVID-19 deaths occurred in County Y, and all other counties reported zero deaths. The weighted population counts for County X would contribute 75% of the total population counts, while the population counts for County Y would contribute 25% of the total, while all other counties with zero COVID-19 deaths would not count toward the total population counts. In other words, County X population counts would be weighted by 0.75, County Y population counts would be weighted by 0.25, and all other county population counts would be weighted by 0. These weighted counts are then summed to a total (either state or US), and then the percent of the population in each race and Hispanic origin group is computed. These weighted distributions ensure that the population distributions are as closely matched to the geographic areas where COVID-19 deaths are occurring, to the extent possible." (https://www.cdc.gov/nchs/nvss/vsrr/covid19/tech_notes.htm)</a:t>
            </a:r>
            <a:br>
              <a:rPr lang="en-US">
                <a:cs typeface="+mn-lt"/>
              </a:rPr>
            </a:br>
            <a:endParaRPr lang="en-US"/>
          </a:p>
          <a:p>
            <a:pPr marL="285750" indent="-285750">
              <a:buFont typeface="Arial,Sans-Serif"/>
              <a:buChar char="•"/>
            </a:pP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8</a:t>
            </a:fld>
            <a:endParaRPr lang="en-US"/>
          </a:p>
        </p:txBody>
      </p:sp>
    </p:spTree>
    <p:extLst>
      <p:ext uri="{BB962C8B-B14F-4D97-AF65-F5344CB8AC3E}">
        <p14:creationId xmlns:p14="http://schemas.microsoft.com/office/powerpoint/2010/main" val="170783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a:t>The risk for every ethnic group nearly  doubles with every 10 years of age until the age 65 </a:t>
            </a:r>
            <a:r>
              <a:rPr lang="en-US" b="1" err="1"/>
              <a:t>y.o.</a:t>
            </a:r>
            <a:endParaRPr lang="en-US" err="1"/>
          </a:p>
          <a:p>
            <a:pPr marL="285750" indent="-285750">
              <a:buFont typeface="Arial,Sans-Serif"/>
              <a:buChar char="•"/>
            </a:pPr>
            <a:r>
              <a:rPr lang="en-US" b="1"/>
              <a:t>The risk of dying from COVID-19 is the highest among 65-74 </a:t>
            </a:r>
            <a:r>
              <a:rPr lang="en-US" b="1" err="1"/>
              <a:t>y.o.</a:t>
            </a:r>
            <a:r>
              <a:rPr lang="en-US" b="1"/>
              <a:t>, particularly for Native Hawaiian and American Indians. </a:t>
            </a:r>
            <a:endParaRPr lang="en-US"/>
          </a:p>
          <a:p>
            <a:pPr marL="285750" indent="-285750">
              <a:buFont typeface="Arial,Sans-Serif"/>
              <a:buChar char="•"/>
            </a:pPr>
            <a:r>
              <a:rPr lang="en-US" b="1"/>
              <a:t>This risk is also high for 85 </a:t>
            </a:r>
            <a:r>
              <a:rPr lang="en-US" b="1" err="1"/>
              <a:t>y.o.</a:t>
            </a:r>
            <a:r>
              <a:rPr lang="en-US" b="1"/>
              <a:t> and older and 75-84 </a:t>
            </a:r>
            <a:r>
              <a:rPr lang="en-US" b="1" err="1"/>
              <a:t>y.o.</a:t>
            </a:r>
            <a:r>
              <a:rPr lang="en-US" b="1"/>
              <a:t>, again particularly among Native Hawaiian and American Indians. </a:t>
            </a:r>
            <a:endParaRPr lang="en-US"/>
          </a:p>
          <a:p>
            <a:pPr marL="285750" indent="-285750">
              <a:buFont typeface="Arial,Sans-Serif"/>
              <a:buChar char="•"/>
            </a:pPr>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9</a:t>
            </a:fld>
            <a:endParaRPr lang="en-US"/>
          </a:p>
        </p:txBody>
      </p:sp>
    </p:spTree>
    <p:extLst>
      <p:ext uri="{BB962C8B-B14F-4D97-AF65-F5344CB8AC3E}">
        <p14:creationId xmlns:p14="http://schemas.microsoft.com/office/powerpoint/2010/main" val="277963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b="1" dirty="0"/>
              <a:t>The risk for every ethnic group nearly  doubles with every 10 years of age until the age 65 </a:t>
            </a:r>
            <a:r>
              <a:rPr lang="en-US" b="1" dirty="0" err="1"/>
              <a:t>y.o</a:t>
            </a:r>
            <a:r>
              <a:rPr lang="en-US" b="1" dirty="0"/>
              <a:t>.</a:t>
            </a:r>
            <a:endParaRPr lang="en-US" dirty="0"/>
          </a:p>
          <a:p>
            <a:pPr marL="285750" indent="-285750">
              <a:buFont typeface="Arial,Sans-Serif"/>
              <a:buChar char="•"/>
            </a:pPr>
            <a:r>
              <a:rPr lang="en-US" b="1" dirty="0"/>
              <a:t>The risk of dying from COVID-19 is the highest among 65-74 </a:t>
            </a:r>
            <a:r>
              <a:rPr lang="en-US" b="1" dirty="0" err="1"/>
              <a:t>y.o</a:t>
            </a:r>
            <a:r>
              <a:rPr lang="en-US" b="1" dirty="0"/>
              <a:t>., particularly for Native Hawaiian and American Indians. </a:t>
            </a:r>
            <a:endParaRPr lang="en-US" dirty="0"/>
          </a:p>
          <a:p>
            <a:pPr marL="285750" indent="-285750">
              <a:buFont typeface="Arial,Sans-Serif"/>
              <a:buChar char="•"/>
            </a:pPr>
            <a:r>
              <a:rPr lang="en-US" b="1" dirty="0"/>
              <a:t>This risk is also high for 85 </a:t>
            </a:r>
            <a:r>
              <a:rPr lang="en-US" b="1" dirty="0" err="1"/>
              <a:t>y.o</a:t>
            </a:r>
            <a:r>
              <a:rPr lang="en-US" b="1" dirty="0"/>
              <a:t>. and older and 75-84 </a:t>
            </a:r>
            <a:r>
              <a:rPr lang="en-US" b="1" dirty="0" err="1"/>
              <a:t>y.o</a:t>
            </a:r>
            <a:r>
              <a:rPr lang="en-US" b="1" dirty="0"/>
              <a:t>., again particularly among Native Hawaiian and American Indians. </a:t>
            </a:r>
            <a:endParaRPr lang="en-US" dirty="0"/>
          </a:p>
          <a:p>
            <a:pPr marL="285750" indent="-285750">
              <a:buFont typeface="Arial,Sans-Serif"/>
              <a:buChar char="•"/>
            </a:pPr>
            <a:endParaRPr lang="en-US"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10</a:t>
            </a:fld>
            <a:endParaRPr lang="en-US"/>
          </a:p>
        </p:txBody>
      </p:sp>
    </p:spTree>
    <p:extLst>
      <p:ext uri="{BB962C8B-B14F-4D97-AF65-F5344CB8AC3E}">
        <p14:creationId xmlns:p14="http://schemas.microsoft.com/office/powerpoint/2010/main" val="315453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Limitation: this dataset does not consider sex/gender, other demographic and socio-economic factors</a:t>
            </a:r>
          </a:p>
          <a:p>
            <a:r>
              <a:rPr lang="en-US" dirty="0">
                <a:cs typeface="Calibri"/>
              </a:rPr>
              <a:t>Data are impacted by later incomplete records of the later 4-6 weeks.</a:t>
            </a:r>
          </a:p>
          <a:p>
            <a:r>
              <a:rPr lang="en-US" dirty="0">
                <a:cs typeface="Calibri"/>
              </a:rPr>
              <a:t>Reporting variations exit. Medical/osteopathic diagnostic variations could not be excluded.</a:t>
            </a:r>
          </a:p>
          <a:p>
            <a:r>
              <a:rPr lang="en-US" dirty="0">
                <a:cs typeface="Calibri"/>
              </a:rPr>
              <a:t>Place of death could be different from place of residence or the place of infection origin</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3C14A57-1465-4772-9EDE-96C9A230BB82}" type="slidenum">
              <a:rPr lang="en-US"/>
              <a:t>11</a:t>
            </a:fld>
            <a:endParaRPr lang="en-US"/>
          </a:p>
        </p:txBody>
      </p:sp>
    </p:spTree>
    <p:extLst>
      <p:ext uri="{BB962C8B-B14F-4D97-AF65-F5344CB8AC3E}">
        <p14:creationId xmlns:p14="http://schemas.microsoft.com/office/powerpoint/2010/main" val="27319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52347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879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6866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328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935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8385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1C14C-A143-42F5-B247-D0E80013100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4176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D1C14C-A143-42F5-B247-D0E800131009}"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7303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2808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806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007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ED1C14C-A143-42F5-B247-D0E800131009}" type="datetimeFigureOut">
              <a:rPr lang="en-US" smtClean="0"/>
              <a:t>4/25/2022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605810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ata.cdc.gov/NCHS/Distribution-of-COVID-19-Deaths-and-Populations-by/jwta-jxb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859AA9F6-FBCB-437B-B1D8-F23FD4F308A0}"/>
              </a:ext>
            </a:extLst>
          </p:cNvPr>
          <p:cNvSpPr>
            <a:spLocks noGrp="1"/>
          </p:cNvSpPr>
          <p:nvPr>
            <p:ph type="ctrTitle"/>
          </p:nvPr>
        </p:nvSpPr>
        <p:spPr>
          <a:xfrm>
            <a:off x="1016004" y="539553"/>
            <a:ext cx="6196916" cy="5768658"/>
          </a:xfrm>
        </p:spPr>
        <p:txBody>
          <a:bodyPr anchor="ctr">
            <a:normAutofit/>
          </a:bodyPr>
          <a:lstStyle/>
          <a:p>
            <a:r>
              <a:rPr lang="en-us" sz="6000">
                <a:solidFill>
                  <a:srgbClr val="FFFFFF"/>
                </a:solidFill>
              </a:rPr>
              <a:t>COVID 19 </a:t>
            </a:r>
            <a:br>
              <a:rPr lang="en-us" sz="6000">
                <a:solidFill>
                  <a:srgbClr val="FFFFFF"/>
                </a:solidFill>
              </a:rPr>
            </a:br>
            <a:r>
              <a:rPr lang="en-us" sz="6000">
                <a:solidFill>
                  <a:srgbClr val="FFFFFF"/>
                </a:solidFill>
              </a:rPr>
              <a:t>mortality risk analysis</a:t>
            </a:r>
          </a:p>
        </p:txBody>
      </p:sp>
      <p:sp>
        <p:nvSpPr>
          <p:cNvPr id="3" name="slide1">
            <a:extLst>
              <a:ext uri="{FF2B5EF4-FFF2-40B4-BE49-F238E27FC236}">
                <a16:creationId xmlns:a16="http://schemas.microsoft.com/office/drawing/2014/main" id="{E9C423C0-77C7-44DB-A9F1-C96964CF2B8B}"/>
              </a:ext>
            </a:extLst>
          </p:cNvPr>
          <p:cNvSpPr>
            <a:spLocks noGrp="1"/>
          </p:cNvSpPr>
          <p:nvPr>
            <p:ph type="subTitle" idx="1"/>
          </p:nvPr>
        </p:nvSpPr>
        <p:spPr>
          <a:xfrm>
            <a:off x="7534655" y="228601"/>
            <a:ext cx="3436450" cy="6431540"/>
          </a:xfrm>
          <a:noFill/>
        </p:spPr>
        <p:txBody>
          <a:bodyPr anchor="ctr">
            <a:normAutofit/>
          </a:bodyPr>
          <a:lstStyle/>
          <a:p>
            <a:pPr algn="r"/>
            <a:r>
              <a:rPr lang="en-US" sz="2800">
                <a:solidFill>
                  <a:srgbClr val="FFFFFF"/>
                </a:solidFill>
              </a:rPr>
              <a:t>File created on: 9/6/2021 6:53:36 PM</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17C24-BF18-4B0F-919B-11C1A6B69BDF}"/>
              </a:ext>
            </a:extLst>
          </p:cNvPr>
          <p:cNvSpPr txBox="1"/>
          <p:nvPr/>
        </p:nvSpPr>
        <p:spPr>
          <a:xfrm>
            <a:off x="8266282" y="2358352"/>
            <a:ext cx="3568827"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b="1">
              <a:solidFill>
                <a:schemeClr val="accent2">
                  <a:lumMod val="75000"/>
                </a:schemeClr>
              </a:solidFill>
            </a:endParaRPr>
          </a:p>
        </p:txBody>
      </p:sp>
      <p:sp>
        <p:nvSpPr>
          <p:cNvPr id="6" name="TextBox 1">
            <a:extLst>
              <a:ext uri="{FF2B5EF4-FFF2-40B4-BE49-F238E27FC236}">
                <a16:creationId xmlns:a16="http://schemas.microsoft.com/office/drawing/2014/main" id="{07B23169-73B8-4260-9B83-75D194157EA6}"/>
              </a:ext>
            </a:extLst>
          </p:cNvPr>
          <p:cNvSpPr txBox="1"/>
          <p:nvPr/>
        </p:nvSpPr>
        <p:spPr>
          <a:xfrm>
            <a:off x="1116495" y="1022156"/>
            <a:ext cx="3735934"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b="1">
              <a:solidFill>
                <a:schemeClr val="accent2">
                  <a:lumMod val="75000"/>
                </a:schemeClr>
              </a:solidFill>
            </a:endParaRPr>
          </a:p>
        </p:txBody>
      </p:sp>
      <p:sp>
        <p:nvSpPr>
          <p:cNvPr id="2" name="TextBox 1">
            <a:extLst>
              <a:ext uri="{FF2B5EF4-FFF2-40B4-BE49-F238E27FC236}">
                <a16:creationId xmlns:a16="http://schemas.microsoft.com/office/drawing/2014/main" id="{FBB68B25-C8CD-48ED-9D82-7FA71066036C}"/>
              </a:ext>
            </a:extLst>
          </p:cNvPr>
          <p:cNvSpPr txBox="1"/>
          <p:nvPr/>
        </p:nvSpPr>
        <p:spPr>
          <a:xfrm>
            <a:off x="9379582" y="72048"/>
            <a:ext cx="26390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FFFF"/>
                </a:solidFill>
              </a:rPr>
              <a:t>COVID –19 Adjusted Mortality </a:t>
            </a:r>
            <a:r>
              <a:rPr lang="en-US" sz="2000" b="1">
                <a:solidFill>
                  <a:srgbClr val="FFFFFF"/>
                </a:solidFill>
                <a:ea typeface="+mn-lt"/>
                <a:cs typeface="+mn-lt"/>
              </a:rPr>
              <a:t>by Age</a:t>
            </a:r>
            <a:r>
              <a:rPr lang="en-US" sz="2000" b="1">
                <a:solidFill>
                  <a:srgbClr val="FFFFFF"/>
                </a:solidFill>
              </a:rPr>
              <a:t> and Race/Hispanic origin</a:t>
            </a:r>
          </a:p>
        </p:txBody>
      </p:sp>
      <p:pic>
        <p:nvPicPr>
          <p:cNvPr id="7" name="Picture 8" descr="Graphical user interface, text, application&#10;&#10;Description automatically generated">
            <a:extLst>
              <a:ext uri="{FF2B5EF4-FFF2-40B4-BE49-F238E27FC236}">
                <a16:creationId xmlns:a16="http://schemas.microsoft.com/office/drawing/2014/main" id="{F53D948B-A83B-47FA-9D0B-1779A8545986}"/>
              </a:ext>
            </a:extLst>
          </p:cNvPr>
          <p:cNvPicPr>
            <a:picLocks noChangeAspect="1"/>
          </p:cNvPicPr>
          <p:nvPr/>
        </p:nvPicPr>
        <p:blipFill>
          <a:blip r:embed="rId3"/>
          <a:stretch>
            <a:fillRect/>
          </a:stretch>
        </p:blipFill>
        <p:spPr>
          <a:xfrm>
            <a:off x="9381067" y="2106433"/>
            <a:ext cx="2743200" cy="1864319"/>
          </a:xfrm>
          <a:prstGeom prst="rect">
            <a:avLst/>
          </a:prstGeom>
        </p:spPr>
      </p:pic>
      <p:pic>
        <p:nvPicPr>
          <p:cNvPr id="9" name="Picture 9" descr="Chart, bar chart&#10;&#10;Description automatically generated">
            <a:extLst>
              <a:ext uri="{FF2B5EF4-FFF2-40B4-BE49-F238E27FC236}">
                <a16:creationId xmlns:a16="http://schemas.microsoft.com/office/drawing/2014/main" id="{7C67758E-A08F-4DB7-A1E6-42F55DBCA957}"/>
              </a:ext>
            </a:extLst>
          </p:cNvPr>
          <p:cNvPicPr>
            <a:picLocks noChangeAspect="1"/>
          </p:cNvPicPr>
          <p:nvPr/>
        </p:nvPicPr>
        <p:blipFill>
          <a:blip r:embed="rId4"/>
          <a:stretch>
            <a:fillRect/>
          </a:stretch>
        </p:blipFill>
        <p:spPr>
          <a:xfrm>
            <a:off x="462845" y="4532"/>
            <a:ext cx="8867421" cy="6839528"/>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wo referees near the goal signaling touchdown to large stadium">
            <a:extLst>
              <a:ext uri="{FF2B5EF4-FFF2-40B4-BE49-F238E27FC236}">
                <a16:creationId xmlns:a16="http://schemas.microsoft.com/office/drawing/2014/main" id="{25FC6B1D-BF38-419B-940B-6DD949F4E8E2}"/>
              </a:ext>
            </a:extLst>
          </p:cNvPr>
          <p:cNvPicPr>
            <a:picLocks noChangeAspect="1"/>
          </p:cNvPicPr>
          <p:nvPr/>
        </p:nvPicPr>
        <p:blipFill rotWithShape="1">
          <a:blip r:embed="rId3"/>
          <a:srcRect t="6551" b="6551"/>
          <a:stretch/>
        </p:blipFill>
        <p:spPr>
          <a:xfrm>
            <a:off x="222843" y="-38100"/>
            <a:ext cx="11924143" cy="68961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a:extLst>
              <a:ext uri="{FF2B5EF4-FFF2-40B4-BE49-F238E27FC236}">
                <a16:creationId xmlns:a16="http://schemas.microsoft.com/office/drawing/2014/main" id="{CDD62B6B-3AD7-4F7A-AA69-F6BFE05487E6}"/>
              </a:ext>
            </a:extLst>
          </p:cNvPr>
          <p:cNvSpPr txBox="1"/>
          <p:nvPr/>
        </p:nvSpPr>
        <p:spPr>
          <a:xfrm>
            <a:off x="1069381" y="3122020"/>
            <a:ext cx="5373644"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pPr marL="342900" indent="-342900">
              <a:buFont typeface="Arial" panose="020B0604020202020204" pitchFamily="34" charset="0"/>
              <a:buChar char="•"/>
            </a:pPr>
            <a:r>
              <a:rPr lang="en-US" sz="2000" b="1" dirty="0">
                <a:solidFill>
                  <a:srgbClr val="405564"/>
                </a:solidFill>
              </a:rPr>
              <a:t>Previous incidence reflects future risk</a:t>
            </a:r>
          </a:p>
          <a:p>
            <a:pPr marL="342900" indent="-342900">
              <a:buFont typeface="Arial" panose="020B0604020202020204" pitchFamily="34" charset="0"/>
              <a:buChar char="•"/>
            </a:pPr>
            <a:r>
              <a:rPr lang="en-US" sz="2000" b="1" dirty="0">
                <a:solidFill>
                  <a:srgbClr val="405564"/>
                </a:solidFill>
              </a:rPr>
              <a:t>COVID-19 strain is not a significant distribution factor</a:t>
            </a:r>
            <a:endParaRPr lang="en-US" sz="2000" dirty="0"/>
          </a:p>
        </p:txBody>
      </p:sp>
      <p:sp>
        <p:nvSpPr>
          <p:cNvPr id="9" name="TextBox 8">
            <a:extLst>
              <a:ext uri="{FF2B5EF4-FFF2-40B4-BE49-F238E27FC236}">
                <a16:creationId xmlns:a16="http://schemas.microsoft.com/office/drawing/2014/main" id="{70D7A6A3-4F75-4DAC-B42B-0C20559022B0}"/>
              </a:ext>
            </a:extLst>
          </p:cNvPr>
          <p:cNvSpPr txBox="1"/>
          <p:nvPr/>
        </p:nvSpPr>
        <p:spPr>
          <a:xfrm>
            <a:off x="1069381" y="590078"/>
            <a:ext cx="2913405" cy="584775"/>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r>
              <a:rPr lang="en-US" sz="3200" b="1">
                <a:solidFill>
                  <a:srgbClr val="405564"/>
                </a:solidFill>
              </a:rPr>
              <a:t>Assumption</a:t>
            </a:r>
          </a:p>
        </p:txBody>
      </p:sp>
    </p:spTree>
    <p:extLst>
      <p:ext uri="{BB962C8B-B14F-4D97-AF65-F5344CB8AC3E}">
        <p14:creationId xmlns:p14="http://schemas.microsoft.com/office/powerpoint/2010/main" val="28456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text, application&#10;&#10;Description automatically generated">
            <a:extLst>
              <a:ext uri="{FF2B5EF4-FFF2-40B4-BE49-F238E27FC236}">
                <a16:creationId xmlns:a16="http://schemas.microsoft.com/office/drawing/2014/main" id="{4482D4F3-474F-4798-92CB-5144084AFD7B}"/>
              </a:ext>
            </a:extLst>
          </p:cNvPr>
          <p:cNvPicPr>
            <a:picLocks noChangeAspect="1"/>
          </p:cNvPicPr>
          <p:nvPr/>
        </p:nvPicPr>
        <p:blipFill>
          <a:blip r:embed="rId3"/>
          <a:stretch>
            <a:fillRect/>
          </a:stretch>
        </p:blipFill>
        <p:spPr>
          <a:xfrm>
            <a:off x="1347142" y="1386"/>
            <a:ext cx="9939865" cy="6855226"/>
          </a:xfrm>
          <a:prstGeom prst="rect">
            <a:avLst/>
          </a:prstGeom>
        </p:spPr>
      </p:pic>
      <p:sp>
        <p:nvSpPr>
          <p:cNvPr id="5" name="TextBox 4">
            <a:extLst>
              <a:ext uri="{FF2B5EF4-FFF2-40B4-BE49-F238E27FC236}">
                <a16:creationId xmlns:a16="http://schemas.microsoft.com/office/drawing/2014/main" id="{10083819-4B17-4643-87E7-A8703A25C00D}"/>
              </a:ext>
            </a:extLst>
          </p:cNvPr>
          <p:cNvSpPr txBox="1"/>
          <p:nvPr/>
        </p:nvSpPr>
        <p:spPr>
          <a:xfrm rot="16200000">
            <a:off x="-1315844" y="3148745"/>
            <a:ext cx="2977128" cy="523220"/>
          </a:xfrm>
          <a:prstGeom prst="rect">
            <a:avLst/>
          </a:prstGeom>
          <a:noFill/>
          <a:ln>
            <a:noFill/>
          </a:ln>
        </p:spPr>
        <p:txBody>
          <a:bodyPr wrap="square" lIns="91440" tIns="45720" rIns="91440" bIns="45720" rtlCol="0" anchor="t">
            <a:spAutoFit/>
          </a:bodyPr>
          <a:lstStyle/>
          <a:p>
            <a:r>
              <a:rPr lang="en-US" sz="2800" b="1">
                <a:solidFill>
                  <a:srgbClr val="618097"/>
                </a:solidFill>
                <a:ea typeface="+mn-lt"/>
                <a:cs typeface="+mn-lt"/>
              </a:rPr>
              <a:t>Mortality Risk</a:t>
            </a:r>
            <a:endParaRPr lang="en-US">
              <a:solidFill>
                <a:srgbClr val="618097"/>
              </a:solidFill>
            </a:endParaRPr>
          </a:p>
        </p:txBody>
      </p:sp>
    </p:spTree>
    <p:extLst>
      <p:ext uri="{BB962C8B-B14F-4D97-AF65-F5344CB8AC3E}">
        <p14:creationId xmlns:p14="http://schemas.microsoft.com/office/powerpoint/2010/main" val="37797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33A7CFA-3C7F-4B8A-AED0-F80719751957}"/>
              </a:ext>
            </a:extLst>
          </p:cNvPr>
          <p:cNvSpPr txBox="1"/>
          <p:nvPr/>
        </p:nvSpPr>
        <p:spPr>
          <a:xfrm>
            <a:off x="1726231" y="1426666"/>
            <a:ext cx="8654428" cy="44053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defTabSz="914400">
              <a:buFont typeface="Wingdings"/>
              <a:buChar char="Ø"/>
            </a:pPr>
            <a:r>
              <a:rPr lang="en-US" sz="2400" b="1" dirty="0">
                <a:ea typeface="+mn-lt"/>
                <a:cs typeface="+mn-lt"/>
              </a:rPr>
              <a:t>The risk is the highest among the non-Hispanic American Indian and Alaska Native (AIAN) population</a:t>
            </a:r>
          </a:p>
          <a:p>
            <a:pPr marL="342900" indent="-342900" defTabSz="914400">
              <a:buFont typeface="Wingdings"/>
              <a:buChar char="Ø"/>
            </a:pPr>
            <a:endParaRPr lang="en-US" sz="2400" dirty="0">
              <a:ea typeface="+mn-lt"/>
              <a:cs typeface="+mn-lt"/>
            </a:endParaRPr>
          </a:p>
          <a:p>
            <a:pPr marL="342900" indent="-342900" defTabSz="914400">
              <a:buFont typeface="Wingdings"/>
              <a:buChar char="Ø"/>
            </a:pPr>
            <a:r>
              <a:rPr lang="en-US" sz="2400" b="1" dirty="0">
                <a:ea typeface="+mn-lt"/>
                <a:cs typeface="+mn-lt"/>
              </a:rPr>
              <a:t>By age, the risk increases every 10 years of age </a:t>
            </a:r>
            <a:endParaRPr lang="en-US" sz="2400" dirty="0">
              <a:ea typeface="+mn-lt"/>
              <a:cs typeface="+mn-lt"/>
            </a:endParaRPr>
          </a:p>
          <a:p>
            <a:pPr defTabSz="914400"/>
            <a:r>
              <a:rPr lang="en-US" sz="2400" b="1" dirty="0">
                <a:ea typeface="+mn-lt"/>
                <a:cs typeface="+mn-lt"/>
              </a:rPr>
              <a:t>    until the age of 74 </a:t>
            </a:r>
            <a:r>
              <a:rPr lang="en-US" sz="2400" b="1" dirty="0" err="1">
                <a:ea typeface="+mn-lt"/>
                <a:cs typeface="+mn-lt"/>
              </a:rPr>
              <a:t>y.o</a:t>
            </a:r>
            <a:r>
              <a:rPr lang="en-US" sz="2400" b="1" dirty="0">
                <a:ea typeface="+mn-lt"/>
                <a:cs typeface="+mn-lt"/>
              </a:rPr>
              <a:t>.</a:t>
            </a:r>
          </a:p>
          <a:p>
            <a:pPr defTabSz="914400"/>
            <a:endParaRPr lang="en-US" sz="2400" dirty="0">
              <a:ea typeface="+mn-lt"/>
              <a:cs typeface="+mn-lt"/>
            </a:endParaRPr>
          </a:p>
          <a:p>
            <a:pPr marL="342900" indent="-342900" defTabSz="914400">
              <a:buFont typeface="Wingdings"/>
              <a:buChar char="Ø"/>
            </a:pPr>
            <a:r>
              <a:rPr lang="en-US" sz="2400" b="1" dirty="0">
                <a:ea typeface="+mn-lt"/>
                <a:cs typeface="+mn-lt"/>
              </a:rPr>
              <a:t>The risk is the highest among 45-74 </a:t>
            </a:r>
            <a:r>
              <a:rPr lang="en-US" sz="2400" b="1" dirty="0" err="1">
                <a:ea typeface="+mn-lt"/>
                <a:cs typeface="+mn-lt"/>
              </a:rPr>
              <a:t>y.o</a:t>
            </a:r>
            <a:r>
              <a:rPr lang="en-US" sz="2400" b="1" dirty="0">
                <a:ea typeface="+mn-lt"/>
                <a:cs typeface="+mn-lt"/>
              </a:rPr>
              <a:t>.</a:t>
            </a:r>
          </a:p>
          <a:p>
            <a:pPr marL="800100" lvl="1" indent="-342900" defTabSz="914400">
              <a:buFont typeface="Wingdings" panose="05000000000000000000" pitchFamily="2" charset="2"/>
              <a:buChar char="§"/>
            </a:pPr>
            <a:r>
              <a:rPr lang="en-US" sz="2400" b="1" dirty="0">
                <a:ea typeface="+mn-lt"/>
                <a:cs typeface="+mn-lt"/>
              </a:rPr>
              <a:t>AIAN </a:t>
            </a:r>
            <a:endParaRPr lang="en-US" sz="2400" dirty="0">
              <a:ea typeface="+mn-lt"/>
              <a:cs typeface="+mn-lt"/>
            </a:endParaRPr>
          </a:p>
          <a:p>
            <a:pPr marL="800100" lvl="1" indent="-342900" defTabSz="914400">
              <a:buFont typeface="Wingdings"/>
              <a:buChar char="§"/>
            </a:pPr>
            <a:r>
              <a:rPr lang="en-US" sz="2400" b="1" dirty="0">
                <a:ea typeface="+mn-lt"/>
                <a:cs typeface="+mn-lt"/>
              </a:rPr>
              <a:t>Hispanic</a:t>
            </a:r>
          </a:p>
        </p:txBody>
      </p:sp>
      <p:sp>
        <p:nvSpPr>
          <p:cNvPr id="2" name="TextBox 1">
            <a:extLst>
              <a:ext uri="{FF2B5EF4-FFF2-40B4-BE49-F238E27FC236}">
                <a16:creationId xmlns:a16="http://schemas.microsoft.com/office/drawing/2014/main" id="{CE18B212-C643-48B6-8CE8-94642161660E}"/>
              </a:ext>
            </a:extLst>
          </p:cNvPr>
          <p:cNvSpPr txBox="1"/>
          <p:nvPr/>
        </p:nvSpPr>
        <p:spPr>
          <a:xfrm>
            <a:off x="1726231" y="433033"/>
            <a:ext cx="25212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t>CONCLUSION</a:t>
            </a:r>
          </a:p>
        </p:txBody>
      </p:sp>
    </p:spTree>
    <p:extLst>
      <p:ext uri="{BB962C8B-B14F-4D97-AF65-F5344CB8AC3E}">
        <p14:creationId xmlns:p14="http://schemas.microsoft.com/office/powerpoint/2010/main" val="201353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17C24-BF18-4B0F-919B-11C1A6B69BDF}"/>
              </a:ext>
            </a:extLst>
          </p:cNvPr>
          <p:cNvSpPr txBox="1"/>
          <p:nvPr/>
        </p:nvSpPr>
        <p:spPr>
          <a:xfrm>
            <a:off x="8266282" y="2358352"/>
            <a:ext cx="3568827"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b="1">
              <a:solidFill>
                <a:schemeClr val="accent2">
                  <a:lumMod val="75000"/>
                </a:schemeClr>
              </a:solidFill>
            </a:endParaRPr>
          </a:p>
        </p:txBody>
      </p:sp>
      <p:sp>
        <p:nvSpPr>
          <p:cNvPr id="6" name="TextBox 1">
            <a:extLst>
              <a:ext uri="{FF2B5EF4-FFF2-40B4-BE49-F238E27FC236}">
                <a16:creationId xmlns:a16="http://schemas.microsoft.com/office/drawing/2014/main" id="{07B23169-73B8-4260-9B83-75D194157EA6}"/>
              </a:ext>
            </a:extLst>
          </p:cNvPr>
          <p:cNvSpPr txBox="1"/>
          <p:nvPr/>
        </p:nvSpPr>
        <p:spPr>
          <a:xfrm>
            <a:off x="1116495" y="1022156"/>
            <a:ext cx="3735934"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b="1">
              <a:solidFill>
                <a:schemeClr val="accent2">
                  <a:lumMod val="75000"/>
                </a:schemeClr>
              </a:solidFill>
            </a:endParaRPr>
          </a:p>
        </p:txBody>
      </p:sp>
      <p:sp>
        <p:nvSpPr>
          <p:cNvPr id="2" name="TextBox 1">
            <a:extLst>
              <a:ext uri="{FF2B5EF4-FFF2-40B4-BE49-F238E27FC236}">
                <a16:creationId xmlns:a16="http://schemas.microsoft.com/office/drawing/2014/main" id="{FBB68B25-C8CD-48ED-9D82-7FA71066036C}"/>
              </a:ext>
            </a:extLst>
          </p:cNvPr>
          <p:cNvSpPr txBox="1"/>
          <p:nvPr/>
        </p:nvSpPr>
        <p:spPr>
          <a:xfrm>
            <a:off x="9379582" y="72048"/>
            <a:ext cx="26390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FFFF"/>
                </a:solidFill>
              </a:rPr>
              <a:t>Race/Hispanic Origin and Age and the risk of dying from COVID –19 associated infection </a:t>
            </a:r>
          </a:p>
        </p:txBody>
      </p:sp>
      <p:pic>
        <p:nvPicPr>
          <p:cNvPr id="7" name="Picture 8" descr="Graphical user interface, text, application&#10;&#10;Description automatically generated">
            <a:extLst>
              <a:ext uri="{FF2B5EF4-FFF2-40B4-BE49-F238E27FC236}">
                <a16:creationId xmlns:a16="http://schemas.microsoft.com/office/drawing/2014/main" id="{F53D948B-A83B-47FA-9D0B-1779A8545986}"/>
              </a:ext>
            </a:extLst>
          </p:cNvPr>
          <p:cNvPicPr>
            <a:picLocks noChangeAspect="1"/>
          </p:cNvPicPr>
          <p:nvPr/>
        </p:nvPicPr>
        <p:blipFill>
          <a:blip r:embed="rId3"/>
          <a:stretch>
            <a:fillRect/>
          </a:stretch>
        </p:blipFill>
        <p:spPr>
          <a:xfrm>
            <a:off x="9381067" y="2106433"/>
            <a:ext cx="2743200" cy="1864319"/>
          </a:xfrm>
          <a:prstGeom prst="rect">
            <a:avLst/>
          </a:prstGeom>
        </p:spPr>
      </p:pic>
      <p:pic>
        <p:nvPicPr>
          <p:cNvPr id="9" name="Picture 9" descr="Chart, bar chart&#10;&#10;Description automatically generated">
            <a:extLst>
              <a:ext uri="{FF2B5EF4-FFF2-40B4-BE49-F238E27FC236}">
                <a16:creationId xmlns:a16="http://schemas.microsoft.com/office/drawing/2014/main" id="{7C67758E-A08F-4DB7-A1E6-42F55DBCA957}"/>
              </a:ext>
            </a:extLst>
          </p:cNvPr>
          <p:cNvPicPr>
            <a:picLocks noChangeAspect="1"/>
          </p:cNvPicPr>
          <p:nvPr/>
        </p:nvPicPr>
        <p:blipFill>
          <a:blip r:embed="rId4"/>
          <a:stretch>
            <a:fillRect/>
          </a:stretch>
        </p:blipFill>
        <p:spPr>
          <a:xfrm>
            <a:off x="462845" y="4532"/>
            <a:ext cx="8867421" cy="6839528"/>
          </a:xfrm>
          <a:prstGeom prst="rect">
            <a:avLst/>
          </a:prstGeom>
        </p:spPr>
      </p:pic>
    </p:spTree>
    <p:extLst>
      <p:ext uri="{BB962C8B-B14F-4D97-AF65-F5344CB8AC3E}">
        <p14:creationId xmlns:p14="http://schemas.microsoft.com/office/powerpoint/2010/main" val="360933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0C4C1BAA-6298-4410-AA25-C52C6BDDCE18}"/>
              </a:ext>
            </a:extLst>
          </p:cNvPr>
          <p:cNvSpPr txBox="1"/>
          <p:nvPr/>
        </p:nvSpPr>
        <p:spPr>
          <a:xfrm>
            <a:off x="7878675" y="640080"/>
            <a:ext cx="3075836"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700" b="1" spc="-50">
                <a:latin typeface="+mj-lt"/>
                <a:ea typeface="+mj-ea"/>
                <a:cs typeface="+mj-cs"/>
              </a:rPr>
              <a:t>Questions for future research</a:t>
            </a:r>
            <a:endParaRPr lang="en-US" sz="2700" spc="-50">
              <a:latin typeface="+mj-lt"/>
              <a:ea typeface="+mj-ea"/>
              <a:cs typeface="+mj-cs"/>
            </a:endParaRPr>
          </a:p>
        </p:txBody>
      </p:sp>
      <p:sp>
        <p:nvSpPr>
          <p:cNvPr id="4" name="TextBox 3">
            <a:extLst>
              <a:ext uri="{FF2B5EF4-FFF2-40B4-BE49-F238E27FC236}">
                <a16:creationId xmlns:a16="http://schemas.microsoft.com/office/drawing/2014/main" id="{333A7CFA-3C7F-4B8A-AED0-F80719751957}"/>
              </a:ext>
            </a:extLst>
          </p:cNvPr>
          <p:cNvSpPr txBox="1"/>
          <p:nvPr/>
        </p:nvSpPr>
        <p:spPr>
          <a:xfrm>
            <a:off x="7878675" y="2301555"/>
            <a:ext cx="3075836" cy="13197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defTabSz="914400">
              <a:spcAft>
                <a:spcPts val="600"/>
              </a:spcAft>
              <a:buClr>
                <a:schemeClr val="accent1"/>
              </a:buClr>
            </a:pPr>
            <a:r>
              <a:rPr lang="en-US" sz="1600" b="1"/>
              <a:t>Rural areas?</a:t>
            </a:r>
            <a:endParaRPr lang="en-US" sz="1600"/>
          </a:p>
          <a:p>
            <a:pPr indent="-182880" defTabSz="914400">
              <a:spcAft>
                <a:spcPts val="600"/>
              </a:spcAft>
              <a:buClr>
                <a:schemeClr val="accent1"/>
              </a:buClr>
            </a:pPr>
            <a:r>
              <a:rPr lang="en-US" sz="1600" b="1"/>
              <a:t>Reduced access to medical centers?</a:t>
            </a:r>
          </a:p>
          <a:p>
            <a:pPr indent="-182880" defTabSz="914400">
              <a:spcAft>
                <a:spcPts val="600"/>
              </a:spcAft>
              <a:buClr>
                <a:schemeClr val="accent1"/>
              </a:buClr>
            </a:pPr>
            <a:r>
              <a:rPr lang="en-US" sz="1600" b="1"/>
              <a:t>A combination of factors?</a:t>
            </a:r>
          </a:p>
        </p:txBody>
      </p:sp>
      <p:pic>
        <p:nvPicPr>
          <p:cNvPr id="2" name="Picture 5" descr="Chart, bubble chart&#10;&#10;Description automatically generated">
            <a:extLst>
              <a:ext uri="{FF2B5EF4-FFF2-40B4-BE49-F238E27FC236}">
                <a16:creationId xmlns:a16="http://schemas.microsoft.com/office/drawing/2014/main" id="{79A079EE-2A4F-4FE0-8618-C01DE9CE5638}"/>
              </a:ext>
            </a:extLst>
          </p:cNvPr>
          <p:cNvPicPr>
            <a:picLocks noChangeAspect="1"/>
          </p:cNvPicPr>
          <p:nvPr/>
        </p:nvPicPr>
        <p:blipFill>
          <a:blip r:embed="rId3"/>
          <a:stretch>
            <a:fillRect/>
          </a:stretch>
        </p:blipFill>
        <p:spPr>
          <a:xfrm>
            <a:off x="1017883" y="501791"/>
            <a:ext cx="6374458" cy="5845012"/>
          </a:xfrm>
          <a:prstGeom prst="rect">
            <a:avLst/>
          </a:prstGeom>
          <a:ln>
            <a:noFill/>
          </a:ln>
          <a:effectLst>
            <a:softEdge rad="112500"/>
          </a:effectLst>
        </p:spPr>
      </p:pic>
    </p:spTree>
    <p:extLst>
      <p:ext uri="{BB962C8B-B14F-4D97-AF65-F5344CB8AC3E}">
        <p14:creationId xmlns:p14="http://schemas.microsoft.com/office/powerpoint/2010/main" val="238501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21E660-1555-4E28-B2F8-11DBA91C519A}"/>
              </a:ext>
            </a:extLst>
          </p:cNvPr>
          <p:cNvSpPr txBox="1"/>
          <p:nvPr/>
        </p:nvSpPr>
        <p:spPr>
          <a:xfrm>
            <a:off x="2019754" y="3481614"/>
            <a:ext cx="894760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hlinkClick r:id="rId3"/>
              </a:rPr>
              <a:t>https://data.cdc.gov/NCHS/Distribution-of-COVID-19-Deaths-and-Populations-by/jwta-jxbg</a:t>
            </a:r>
            <a:endParaRPr lang="en-US">
              <a:ea typeface="+mn-lt"/>
              <a:cs typeface="+mn-lt"/>
            </a:endParaRPr>
          </a:p>
          <a:p>
            <a:r>
              <a:rPr lang="en-US" sz="1600">
                <a:ea typeface="+mn-lt"/>
                <a:cs typeface="+mn-lt"/>
              </a:rPr>
              <a:t>https://data.cdc.gov/NCHS/Provisional-COVID-19-Deaths-Distribution-of-Deaths/pj7m-y5uh</a:t>
            </a:r>
            <a:endParaRPr lang="en-US"/>
          </a:p>
        </p:txBody>
      </p:sp>
      <p:sp>
        <p:nvSpPr>
          <p:cNvPr id="4" name="TextBox 3">
            <a:extLst>
              <a:ext uri="{FF2B5EF4-FFF2-40B4-BE49-F238E27FC236}">
                <a16:creationId xmlns:a16="http://schemas.microsoft.com/office/drawing/2014/main" id="{AAEED36D-DB01-43E3-B361-031F0C322B6E}"/>
              </a:ext>
            </a:extLst>
          </p:cNvPr>
          <p:cNvSpPr txBox="1"/>
          <p:nvPr/>
        </p:nvSpPr>
        <p:spPr>
          <a:xfrm>
            <a:off x="2021115" y="2202542"/>
            <a:ext cx="69251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rPr>
              <a:t>Data Source: </a:t>
            </a:r>
          </a:p>
          <a:p>
            <a:r>
              <a:rPr lang="en-US" dirty="0">
                <a:ea typeface="+mn-lt"/>
                <a:cs typeface="+mn-lt"/>
              </a:rPr>
              <a:t>CDC. Distribution of COVID-19 Deaths and Populations, by Jurisdiction, Age, and Race and Hispanic Origin. Retrieved 9/1/2021</a:t>
            </a:r>
            <a:endParaRPr lang="en-US" b="1" dirty="0">
              <a:solidFill>
                <a:srgbClr val="FFFFFF"/>
              </a:solidFill>
            </a:endParaRPr>
          </a:p>
        </p:txBody>
      </p:sp>
    </p:spTree>
    <p:extLst>
      <p:ext uri="{BB962C8B-B14F-4D97-AF65-F5344CB8AC3E}">
        <p14:creationId xmlns:p14="http://schemas.microsoft.com/office/powerpoint/2010/main" val="156386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Two referees near the goal signaling touchdown to large stadium">
            <a:extLst>
              <a:ext uri="{FF2B5EF4-FFF2-40B4-BE49-F238E27FC236}">
                <a16:creationId xmlns:a16="http://schemas.microsoft.com/office/drawing/2014/main" id="{25FC6B1D-BF38-419B-940B-6DD949F4E8E2}"/>
              </a:ext>
            </a:extLst>
          </p:cNvPr>
          <p:cNvPicPr>
            <a:picLocks noChangeAspect="1"/>
          </p:cNvPicPr>
          <p:nvPr/>
        </p:nvPicPr>
        <p:blipFill rotWithShape="1">
          <a:blip r:embed="rId3"/>
          <a:srcRect t="6551" b="6551"/>
          <a:stretch/>
        </p:blipFill>
        <p:spPr>
          <a:xfrm>
            <a:off x="222843" y="-38100"/>
            <a:ext cx="11924143" cy="68961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B95429AD-34E0-4FC1-B030-D1946282BB1B}"/>
              </a:ext>
            </a:extLst>
          </p:cNvPr>
          <p:cNvSpPr txBox="1"/>
          <p:nvPr/>
        </p:nvSpPr>
        <p:spPr>
          <a:xfrm>
            <a:off x="2288795" y="3406266"/>
            <a:ext cx="2585839"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r>
              <a:rPr lang="en-US" sz="2400" b="1">
                <a:solidFill>
                  <a:srgbClr val="405564"/>
                </a:solidFill>
              </a:rPr>
              <a:t>Could it be a combination of factors?</a:t>
            </a:r>
            <a:endParaRPr lang="en-US" sz="2400"/>
          </a:p>
        </p:txBody>
      </p:sp>
      <p:sp>
        <p:nvSpPr>
          <p:cNvPr id="2" name="TextBox 1">
            <a:extLst>
              <a:ext uri="{FF2B5EF4-FFF2-40B4-BE49-F238E27FC236}">
                <a16:creationId xmlns:a16="http://schemas.microsoft.com/office/drawing/2014/main" id="{CDD62B6B-3AD7-4F7A-AA69-F6BFE05487E6}"/>
              </a:ext>
            </a:extLst>
          </p:cNvPr>
          <p:cNvSpPr txBox="1"/>
          <p:nvPr/>
        </p:nvSpPr>
        <p:spPr>
          <a:xfrm>
            <a:off x="7113115" y="2778780"/>
            <a:ext cx="357086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r>
              <a:rPr lang="en-US" sz="2400" b="1">
                <a:solidFill>
                  <a:srgbClr val="405564"/>
                </a:solidFill>
              </a:rPr>
              <a:t>Geographic location?</a:t>
            </a:r>
            <a:endParaRPr lang="en-US" sz="2400"/>
          </a:p>
        </p:txBody>
      </p:sp>
      <p:sp>
        <p:nvSpPr>
          <p:cNvPr id="7" name="TextBox 6">
            <a:extLst>
              <a:ext uri="{FF2B5EF4-FFF2-40B4-BE49-F238E27FC236}">
                <a16:creationId xmlns:a16="http://schemas.microsoft.com/office/drawing/2014/main" id="{B7F59D5E-50A8-4BFC-B4F5-E12FD7355783}"/>
              </a:ext>
            </a:extLst>
          </p:cNvPr>
          <p:cNvSpPr txBox="1"/>
          <p:nvPr/>
        </p:nvSpPr>
        <p:spPr>
          <a:xfrm>
            <a:off x="5218529" y="1995549"/>
            <a:ext cx="329208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r>
              <a:rPr lang="en-US" sz="2400" b="1">
                <a:solidFill>
                  <a:srgbClr val="405564"/>
                </a:solidFill>
              </a:rPr>
              <a:t>Is it race/ethnicity?</a:t>
            </a:r>
            <a:endParaRPr lang="en-US" sz="2400"/>
          </a:p>
        </p:txBody>
      </p:sp>
      <p:sp>
        <p:nvSpPr>
          <p:cNvPr id="9" name="TextBox 8">
            <a:extLst>
              <a:ext uri="{FF2B5EF4-FFF2-40B4-BE49-F238E27FC236}">
                <a16:creationId xmlns:a16="http://schemas.microsoft.com/office/drawing/2014/main" id="{70D7A6A3-4F75-4DAC-B42B-0C20559022B0}"/>
              </a:ext>
            </a:extLst>
          </p:cNvPr>
          <p:cNvSpPr txBox="1"/>
          <p:nvPr/>
        </p:nvSpPr>
        <p:spPr>
          <a:xfrm>
            <a:off x="309023" y="196607"/>
            <a:ext cx="11748754"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pPr algn="ctr"/>
            <a:r>
              <a:rPr lang="en-US" sz="2000" b="1" dirty="0">
                <a:solidFill>
                  <a:schemeClr val="accent2">
                    <a:lumMod val="50000"/>
                  </a:schemeClr>
                </a:solidFill>
              </a:rPr>
              <a:t>What are the risk factors of dying from infections related to</a:t>
            </a:r>
            <a:endParaRPr lang="en-US" dirty="0">
              <a:solidFill>
                <a:schemeClr val="accent2">
                  <a:lumMod val="50000"/>
                </a:schemeClr>
              </a:solidFill>
            </a:endParaRPr>
          </a:p>
          <a:p>
            <a:pPr algn="ctr"/>
            <a:r>
              <a:rPr lang="en-US" sz="2000" b="1" dirty="0">
                <a:solidFill>
                  <a:schemeClr val="accent2">
                    <a:lumMod val="50000"/>
                  </a:schemeClr>
                </a:solidFill>
              </a:rPr>
              <a:t> severe acute respiratory syndrome of coronavirus 2 (SARS-CoV-2),</a:t>
            </a:r>
            <a:endParaRPr lang="en-US" dirty="0">
              <a:solidFill>
                <a:schemeClr val="accent2">
                  <a:lumMod val="50000"/>
                </a:schemeClr>
              </a:solidFill>
            </a:endParaRPr>
          </a:p>
          <a:p>
            <a:pPr algn="ctr"/>
            <a:r>
              <a:rPr lang="en-US" sz="2000" b="1" dirty="0">
                <a:solidFill>
                  <a:schemeClr val="accent2">
                    <a:lumMod val="50000"/>
                  </a:schemeClr>
                </a:solidFill>
              </a:rPr>
              <a:t>COVID-19?</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hart, bubble chart&#10;&#10;Description automatically generated">
            <a:extLst>
              <a:ext uri="{FF2B5EF4-FFF2-40B4-BE49-F238E27FC236}">
                <a16:creationId xmlns:a16="http://schemas.microsoft.com/office/drawing/2014/main" id="{79A079EE-2A4F-4FE0-8618-C01DE9CE5638}"/>
              </a:ext>
            </a:extLst>
          </p:cNvPr>
          <p:cNvPicPr>
            <a:picLocks noChangeAspect="1"/>
          </p:cNvPicPr>
          <p:nvPr/>
        </p:nvPicPr>
        <p:blipFill>
          <a:blip r:embed="rId3"/>
          <a:stretch>
            <a:fillRect/>
          </a:stretch>
        </p:blipFill>
        <p:spPr>
          <a:xfrm>
            <a:off x="1017883" y="501791"/>
            <a:ext cx="6374458" cy="5845012"/>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9E78E6AA-670E-463E-99EC-14A6C3500555}"/>
              </a:ext>
            </a:extLst>
          </p:cNvPr>
          <p:cNvSpPr txBox="1"/>
          <p:nvPr/>
        </p:nvSpPr>
        <p:spPr>
          <a:xfrm>
            <a:off x="7924033" y="347517"/>
            <a:ext cx="3571783" cy="1323439"/>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To Rank the </a:t>
            </a:r>
            <a:r>
              <a:rPr lang="en-US" sz="2000" b="1"/>
              <a:t>Risk Causes </a:t>
            </a:r>
            <a:r>
              <a:rPr lang="en-US" sz="2000" b="1" dirty="0"/>
              <a:t>using </a:t>
            </a:r>
            <a:endParaRPr lang="en-US" sz="2000" dirty="0"/>
          </a:p>
          <a:p>
            <a:r>
              <a:rPr lang="en-US" sz="2000" b="1" dirty="0">
                <a:ea typeface="+mn-lt"/>
                <a:cs typeface="+mn-lt"/>
              </a:rPr>
              <a:t>CDC </a:t>
            </a:r>
            <a:r>
              <a:rPr lang="en-US" sz="2000" b="1" i="1" u="sng" dirty="0">
                <a:ea typeface="+mn-lt"/>
                <a:cs typeface="+mn-lt"/>
              </a:rPr>
              <a:t>COVID-19 Cases and Deaths by State</a:t>
            </a:r>
            <a:r>
              <a:rPr lang="en-US" sz="2000" b="1" dirty="0">
                <a:ea typeface="+mn-lt"/>
                <a:cs typeface="+mn-lt"/>
              </a:rPr>
              <a:t> Data</a:t>
            </a:r>
            <a:endParaRPr lang="en-US" sz="2000" b="1" dirty="0"/>
          </a:p>
        </p:txBody>
      </p:sp>
      <p:sp>
        <p:nvSpPr>
          <p:cNvPr id="7" name="TextBox 6">
            <a:extLst>
              <a:ext uri="{FF2B5EF4-FFF2-40B4-BE49-F238E27FC236}">
                <a16:creationId xmlns:a16="http://schemas.microsoft.com/office/drawing/2014/main" id="{ABB90940-31DC-4B29-8B7B-187E8EFE35FA}"/>
              </a:ext>
            </a:extLst>
          </p:cNvPr>
          <p:cNvSpPr txBox="1"/>
          <p:nvPr/>
        </p:nvSpPr>
        <p:spPr>
          <a:xfrm>
            <a:off x="7924033" y="5392696"/>
            <a:ext cx="3529548" cy="954107"/>
          </a:xfrm>
          <a:prstGeom prst="rect">
            <a:avLst/>
          </a:prstGeom>
          <a:solidFill>
            <a:schemeClr val="bg2">
              <a:lumMod val="7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accent2">
                    <a:lumMod val="40000"/>
                    <a:lumOff val="60000"/>
                  </a:schemeClr>
                </a:solidFill>
              </a:rPr>
              <a:t>Data Source: </a:t>
            </a:r>
          </a:p>
          <a:p>
            <a:r>
              <a:rPr lang="en-US" sz="1400" dirty="0">
                <a:solidFill>
                  <a:schemeClr val="accent2">
                    <a:lumMod val="40000"/>
                    <a:lumOff val="60000"/>
                  </a:schemeClr>
                </a:solidFill>
                <a:ea typeface="+mn-lt"/>
                <a:cs typeface="+mn-lt"/>
              </a:rPr>
              <a:t>https://data.cdc.gov/NCHS/Distribution-of-COVID-19-Deaths-and-Populations-by/jwta-jxbg/data</a:t>
            </a:r>
            <a:endParaRPr lang="en-US" sz="1400" dirty="0">
              <a:solidFill>
                <a:schemeClr val="accent2">
                  <a:lumMod val="40000"/>
                  <a:lumOff val="60000"/>
                </a:schemeClr>
              </a:solidFill>
            </a:endParaRPr>
          </a:p>
        </p:txBody>
      </p:sp>
    </p:spTree>
    <p:extLst>
      <p:ext uri="{BB962C8B-B14F-4D97-AF65-F5344CB8AC3E}">
        <p14:creationId xmlns:p14="http://schemas.microsoft.com/office/powerpoint/2010/main" val="122474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id="{F784C256-B9AA-4230-A267-88618A11B4E0}"/>
              </a:ext>
            </a:extLst>
          </p:cNvPr>
          <p:cNvPicPr>
            <a:picLocks noChangeAspect="1"/>
          </p:cNvPicPr>
          <p:nvPr/>
        </p:nvPicPr>
        <p:blipFill>
          <a:blip r:embed="rId2"/>
          <a:stretch>
            <a:fillRect/>
          </a:stretch>
        </p:blipFill>
        <p:spPr>
          <a:xfrm>
            <a:off x="11542" y="133165"/>
            <a:ext cx="11269855" cy="655171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801CAD4-E9CE-4D28-B1FC-1163FE63501E}"/>
              </a:ext>
            </a:extLst>
          </p:cNvPr>
          <p:cNvSpPr txBox="1"/>
          <p:nvPr/>
        </p:nvSpPr>
        <p:spPr>
          <a:xfrm>
            <a:off x="2718046" y="818033"/>
            <a:ext cx="6755907" cy="46166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ea typeface="+mn-lt"/>
                <a:cs typeface="+mn-lt"/>
              </a:rPr>
              <a:t>CDC </a:t>
            </a:r>
            <a:r>
              <a:rPr lang="en-US" sz="2400" b="1" i="1" u="sng" dirty="0">
                <a:solidFill>
                  <a:schemeClr val="bg1"/>
                </a:solidFill>
                <a:ea typeface="+mn-lt"/>
                <a:cs typeface="+mn-lt"/>
              </a:rPr>
              <a:t>COVID-19 Cases and Deaths by State</a:t>
            </a:r>
            <a:r>
              <a:rPr lang="en-US" sz="2400" b="1" dirty="0">
                <a:solidFill>
                  <a:schemeClr val="bg1"/>
                </a:solidFill>
                <a:ea typeface="+mn-lt"/>
                <a:cs typeface="+mn-lt"/>
              </a:rPr>
              <a:t> </a:t>
            </a:r>
            <a:endParaRPr lang="en-US" sz="2400" b="1" dirty="0">
              <a:solidFill>
                <a:schemeClr val="bg1"/>
              </a:solidFill>
            </a:endParaRPr>
          </a:p>
        </p:txBody>
      </p:sp>
    </p:spTree>
    <p:extLst>
      <p:ext uri="{BB962C8B-B14F-4D97-AF65-F5344CB8AC3E}">
        <p14:creationId xmlns:p14="http://schemas.microsoft.com/office/powerpoint/2010/main" val="98055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7EB77CC7-C0D8-4FB1-A313-55BCA62C0515}"/>
              </a:ext>
            </a:extLst>
          </p:cNvPr>
          <p:cNvPicPr>
            <a:picLocks noChangeAspect="1"/>
          </p:cNvPicPr>
          <p:nvPr/>
        </p:nvPicPr>
        <p:blipFill>
          <a:blip r:embed="rId3"/>
          <a:stretch>
            <a:fillRect/>
          </a:stretch>
        </p:blipFill>
        <p:spPr>
          <a:xfrm>
            <a:off x="0" y="-26839"/>
            <a:ext cx="12249150" cy="6883102"/>
          </a:xfrm>
          <a:prstGeom prst="rect">
            <a:avLst/>
          </a:prstGeom>
        </p:spPr>
      </p:pic>
      <p:pic>
        <p:nvPicPr>
          <p:cNvPr id="6" name="slide6" descr="COVID-19 mortality3">
            <a:extLst>
              <a:ext uri="{FF2B5EF4-FFF2-40B4-BE49-F238E27FC236}">
                <a16:creationId xmlns:a16="http://schemas.microsoft.com/office/drawing/2014/main" id="{2181946C-624B-4B0F-908F-5028D4228D0C}"/>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5900"/>
                    </a14:imgEffect>
                  </a14:imgLayer>
                </a14:imgProps>
              </a:ext>
              <a:ext uri="{28A0092B-C50C-407E-A947-70E740481C1C}">
                <a14:useLocalDpi xmlns:a14="http://schemas.microsoft.com/office/drawing/2010/main" val="0"/>
              </a:ext>
            </a:extLst>
          </a:blip>
          <a:srcRect t="15527" r="-135"/>
          <a:stretch/>
        </p:blipFill>
        <p:spPr>
          <a:xfrm>
            <a:off x="457" y="0"/>
            <a:ext cx="12249719" cy="6858005"/>
          </a:xfrm>
          <a:prstGeom prst="rect">
            <a:avLst/>
          </a:prstGeom>
        </p:spPr>
      </p:pic>
      <p:sp>
        <p:nvSpPr>
          <p:cNvPr id="5" name="TextBox 4">
            <a:extLst>
              <a:ext uri="{FF2B5EF4-FFF2-40B4-BE49-F238E27FC236}">
                <a16:creationId xmlns:a16="http://schemas.microsoft.com/office/drawing/2014/main" id="{7064B26F-CEBB-46E2-84DA-8A61DD762AD3}"/>
              </a:ext>
            </a:extLst>
          </p:cNvPr>
          <p:cNvSpPr txBox="1"/>
          <p:nvPr/>
        </p:nvSpPr>
        <p:spPr>
          <a:xfrm>
            <a:off x="1953558" y="482576"/>
            <a:ext cx="4669183" cy="138499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Unadjusted COVID-19 Mortality Risk </a:t>
            </a:r>
            <a:endParaRPr lang="en-US" sz="2400" dirty="0"/>
          </a:p>
          <a:p>
            <a:r>
              <a:rPr lang="en-US" sz="2800" b="1" dirty="0"/>
              <a:t>by Race/Hispanic origin</a:t>
            </a:r>
            <a:endParaRPr lang="en-US" sz="2400" dirty="0"/>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ar chart&#10;&#10;Description automatically generated">
            <a:extLst>
              <a:ext uri="{FF2B5EF4-FFF2-40B4-BE49-F238E27FC236}">
                <a16:creationId xmlns:a16="http://schemas.microsoft.com/office/drawing/2014/main" id="{C465F0F4-536C-4EBD-B4F9-2AF7C75BAF22}"/>
              </a:ext>
            </a:extLst>
          </p:cNvPr>
          <p:cNvPicPr>
            <a:picLocks noChangeAspect="1"/>
          </p:cNvPicPr>
          <p:nvPr/>
        </p:nvPicPr>
        <p:blipFill>
          <a:blip r:embed="rId3"/>
          <a:stretch>
            <a:fillRect/>
          </a:stretch>
        </p:blipFill>
        <p:spPr>
          <a:xfrm>
            <a:off x="407543" y="0"/>
            <a:ext cx="11784457" cy="6934161"/>
          </a:xfrm>
          <a:prstGeom prst="rect">
            <a:avLst/>
          </a:prstGeom>
        </p:spPr>
      </p:pic>
      <p:sp>
        <p:nvSpPr>
          <p:cNvPr id="3" name="TextBox 2">
            <a:extLst>
              <a:ext uri="{FF2B5EF4-FFF2-40B4-BE49-F238E27FC236}">
                <a16:creationId xmlns:a16="http://schemas.microsoft.com/office/drawing/2014/main" id="{C29D4513-AB93-41DC-944B-991C4952D217}"/>
              </a:ext>
            </a:extLst>
          </p:cNvPr>
          <p:cNvSpPr txBox="1"/>
          <p:nvPr/>
        </p:nvSpPr>
        <p:spPr>
          <a:xfrm>
            <a:off x="2899915" y="540137"/>
            <a:ext cx="6072223" cy="156966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Adjusted COVID –19 Mortality Risk</a:t>
            </a:r>
            <a:endParaRPr lang="en-US" sz="2800" dirty="0"/>
          </a:p>
          <a:p>
            <a:r>
              <a:rPr lang="en-US" sz="3200" b="1" dirty="0"/>
              <a:t>by Race/Hispanic origin</a:t>
            </a:r>
            <a:endParaRPr lang="en-US" sz="2800" dirty="0"/>
          </a:p>
        </p:txBody>
      </p:sp>
      <p:pic>
        <p:nvPicPr>
          <p:cNvPr id="4" name="Picture 4" descr="Graphical user interface, text, application&#10;&#10;Description automatically generated">
            <a:extLst>
              <a:ext uri="{FF2B5EF4-FFF2-40B4-BE49-F238E27FC236}">
                <a16:creationId xmlns:a16="http://schemas.microsoft.com/office/drawing/2014/main" id="{DD5202A8-46A9-420C-9738-B5380B52DEE5}"/>
              </a:ext>
            </a:extLst>
          </p:cNvPr>
          <p:cNvPicPr>
            <a:picLocks noChangeAspect="1"/>
          </p:cNvPicPr>
          <p:nvPr/>
        </p:nvPicPr>
        <p:blipFill>
          <a:blip r:embed="rId4"/>
          <a:stretch>
            <a:fillRect/>
          </a:stretch>
        </p:blipFill>
        <p:spPr>
          <a:xfrm>
            <a:off x="9448639" y="-3479"/>
            <a:ext cx="2695575" cy="17621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Map&#10;&#10;Description automatically generated">
            <a:extLst>
              <a:ext uri="{FF2B5EF4-FFF2-40B4-BE49-F238E27FC236}">
                <a16:creationId xmlns:a16="http://schemas.microsoft.com/office/drawing/2014/main" id="{A06D63EB-7B22-46CD-BF85-057C494812D3}"/>
              </a:ext>
            </a:extLst>
          </p:cNvPr>
          <p:cNvPicPr>
            <a:picLocks noChangeAspect="1"/>
          </p:cNvPicPr>
          <p:nvPr/>
        </p:nvPicPr>
        <p:blipFill>
          <a:blip r:embed="rId3"/>
          <a:stretch>
            <a:fillRect/>
          </a:stretch>
        </p:blipFill>
        <p:spPr>
          <a:xfrm>
            <a:off x="1582221" y="17512"/>
            <a:ext cx="9566951" cy="6861727"/>
          </a:xfrm>
          <a:prstGeom prst="rect">
            <a:avLst/>
          </a:prstGeom>
        </p:spPr>
      </p:pic>
      <p:sp>
        <p:nvSpPr>
          <p:cNvPr id="3" name="TextBox 2">
            <a:extLst>
              <a:ext uri="{FF2B5EF4-FFF2-40B4-BE49-F238E27FC236}">
                <a16:creationId xmlns:a16="http://schemas.microsoft.com/office/drawing/2014/main" id="{0C4C1BAA-6298-4410-AA25-C52C6BDDCE18}"/>
              </a:ext>
            </a:extLst>
          </p:cNvPr>
          <p:cNvSpPr txBox="1"/>
          <p:nvPr/>
        </p:nvSpPr>
        <p:spPr>
          <a:xfrm>
            <a:off x="6064310" y="2639766"/>
            <a:ext cx="4131652" cy="677108"/>
          </a:xfrm>
          <a:prstGeom prst="rect">
            <a:avLst/>
          </a:prstGeom>
          <a:noFill/>
        </p:spPr>
        <p:txBody>
          <a:bodyPr wrap="square" lIns="91440" tIns="45720" rIns="91440" bIns="45720" rtlCol="0" anchor="t">
            <a:spAutoFit/>
          </a:bodyPr>
          <a:lstStyle/>
          <a:p>
            <a:r>
              <a:rPr lang="en-US" sz="1900" b="1" dirty="0">
                <a:solidFill>
                  <a:schemeClr val="accent2">
                    <a:lumMod val="50000"/>
                  </a:schemeClr>
                </a:solidFill>
              </a:rPr>
              <a:t>North Dakota, </a:t>
            </a:r>
            <a:r>
              <a:rPr lang="en-US" sz="1900" b="1" dirty="0">
                <a:solidFill>
                  <a:schemeClr val="accent2">
                    <a:lumMod val="50000"/>
                  </a:schemeClr>
                </a:solidFill>
                <a:ea typeface="+mn-lt"/>
                <a:cs typeface="+mn-lt"/>
              </a:rPr>
              <a:t> </a:t>
            </a:r>
            <a:r>
              <a:rPr lang="en-US" sz="1900" b="1" dirty="0">
                <a:solidFill>
                  <a:schemeClr val="accent2">
                    <a:lumMod val="50000"/>
                  </a:schemeClr>
                </a:solidFill>
              </a:rPr>
              <a:t>Iowa, Mississippi, Arizona, and Utah</a:t>
            </a:r>
          </a:p>
        </p:txBody>
      </p:sp>
      <p:sp>
        <p:nvSpPr>
          <p:cNvPr id="4" name="TextBox 3">
            <a:extLst>
              <a:ext uri="{FF2B5EF4-FFF2-40B4-BE49-F238E27FC236}">
                <a16:creationId xmlns:a16="http://schemas.microsoft.com/office/drawing/2014/main" id="{5065839A-7937-4543-956E-7D17541ECBED}"/>
              </a:ext>
            </a:extLst>
          </p:cNvPr>
          <p:cNvSpPr txBox="1"/>
          <p:nvPr/>
        </p:nvSpPr>
        <p:spPr>
          <a:xfrm>
            <a:off x="3737500" y="230326"/>
            <a:ext cx="7483876" cy="646331"/>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COVID –19 Adjusted Mortality </a:t>
            </a:r>
          </a:p>
        </p:txBody>
      </p:sp>
      <p:pic>
        <p:nvPicPr>
          <p:cNvPr id="7" name="Picture 7">
            <a:extLst>
              <a:ext uri="{FF2B5EF4-FFF2-40B4-BE49-F238E27FC236}">
                <a16:creationId xmlns:a16="http://schemas.microsoft.com/office/drawing/2014/main" id="{717091E6-5473-4837-AE18-45EB81D8049B}"/>
              </a:ext>
            </a:extLst>
          </p:cNvPr>
          <p:cNvPicPr>
            <a:picLocks noChangeAspect="1"/>
          </p:cNvPicPr>
          <p:nvPr/>
        </p:nvPicPr>
        <p:blipFill>
          <a:blip r:embed="rId4"/>
          <a:stretch>
            <a:fillRect/>
          </a:stretch>
        </p:blipFill>
        <p:spPr>
          <a:xfrm>
            <a:off x="8130136" y="1522348"/>
            <a:ext cx="2743200" cy="749808"/>
          </a:xfrm>
          <a:prstGeom prst="rect">
            <a:avLst/>
          </a:prstGeom>
        </p:spPr>
      </p:pic>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10;&#10;Description automatically generated">
            <a:extLst>
              <a:ext uri="{FF2B5EF4-FFF2-40B4-BE49-F238E27FC236}">
                <a16:creationId xmlns:a16="http://schemas.microsoft.com/office/drawing/2014/main" id="{8FE64C64-34DB-42C9-B2AD-9C0587A9AD48}"/>
              </a:ext>
            </a:extLst>
          </p:cNvPr>
          <p:cNvPicPr>
            <a:picLocks noChangeAspect="1"/>
          </p:cNvPicPr>
          <p:nvPr/>
        </p:nvPicPr>
        <p:blipFill>
          <a:blip r:embed="rId3"/>
          <a:stretch>
            <a:fillRect/>
          </a:stretch>
        </p:blipFill>
        <p:spPr>
          <a:xfrm>
            <a:off x="488272" y="0"/>
            <a:ext cx="11703728" cy="6858000"/>
          </a:xfrm>
          <a:prstGeom prst="rect">
            <a:avLst/>
          </a:prstGeom>
        </p:spPr>
      </p:pic>
      <p:sp>
        <p:nvSpPr>
          <p:cNvPr id="4" name="TextBox 3">
            <a:extLst>
              <a:ext uri="{FF2B5EF4-FFF2-40B4-BE49-F238E27FC236}">
                <a16:creationId xmlns:a16="http://schemas.microsoft.com/office/drawing/2014/main" id="{5065839A-7937-4543-956E-7D17541ECBED}"/>
              </a:ext>
            </a:extLst>
          </p:cNvPr>
          <p:cNvSpPr txBox="1"/>
          <p:nvPr/>
        </p:nvSpPr>
        <p:spPr>
          <a:xfrm>
            <a:off x="682694" y="5817539"/>
            <a:ext cx="57891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highlight>
                  <a:srgbClr val="000000"/>
                </a:highlight>
                <a:ea typeface="+mn-lt"/>
                <a:cs typeface="+mn-lt"/>
              </a:rPr>
              <a:t>COVID –19 Adjusted Mortality</a:t>
            </a:r>
            <a:endParaRPr lang="en-US" sz="2400" dirty="0">
              <a:highlight>
                <a:srgbClr val="000000"/>
              </a:highlight>
            </a:endParaRPr>
          </a:p>
        </p:txBody>
      </p:sp>
      <p:pic>
        <p:nvPicPr>
          <p:cNvPr id="3" name="Picture 7">
            <a:extLst>
              <a:ext uri="{FF2B5EF4-FFF2-40B4-BE49-F238E27FC236}">
                <a16:creationId xmlns:a16="http://schemas.microsoft.com/office/drawing/2014/main" id="{08970E7A-1921-4A2A-92F5-DBA83BFF7E4A}"/>
              </a:ext>
            </a:extLst>
          </p:cNvPr>
          <p:cNvPicPr>
            <a:picLocks noChangeAspect="1"/>
          </p:cNvPicPr>
          <p:nvPr/>
        </p:nvPicPr>
        <p:blipFill>
          <a:blip r:embed="rId4"/>
          <a:stretch>
            <a:fillRect/>
          </a:stretch>
        </p:blipFill>
        <p:spPr>
          <a:xfrm>
            <a:off x="9193659" y="639669"/>
            <a:ext cx="2743200" cy="749808"/>
          </a:xfrm>
          <a:prstGeom prst="rect">
            <a:avLst/>
          </a:prstGeom>
        </p:spPr>
      </p:pic>
      <p:sp>
        <p:nvSpPr>
          <p:cNvPr id="5" name="TextBox 4">
            <a:extLst>
              <a:ext uri="{FF2B5EF4-FFF2-40B4-BE49-F238E27FC236}">
                <a16:creationId xmlns:a16="http://schemas.microsoft.com/office/drawing/2014/main" id="{B6D8E4C0-B009-4023-8030-BF6BA594483C}"/>
              </a:ext>
            </a:extLst>
          </p:cNvPr>
          <p:cNvSpPr txBox="1"/>
          <p:nvPr/>
        </p:nvSpPr>
        <p:spPr>
          <a:xfrm>
            <a:off x="9756559" y="4817265"/>
            <a:ext cx="2086253" cy="1261884"/>
          </a:xfrm>
          <a:prstGeom prst="rect">
            <a:avLst/>
          </a:prstGeom>
          <a:solidFill>
            <a:schemeClr val="accent2">
              <a:lumMod val="20000"/>
              <a:lumOff val="80000"/>
            </a:schemeClr>
          </a:solidFill>
        </p:spPr>
        <p:txBody>
          <a:bodyPr wrap="square" lIns="91440" tIns="45720" rIns="91440" bIns="45720" rtlCol="0" anchor="t">
            <a:spAutoFit/>
          </a:bodyPr>
          <a:lstStyle/>
          <a:p>
            <a:r>
              <a:rPr lang="en-US" sz="1900" b="1" dirty="0">
                <a:solidFill>
                  <a:schemeClr val="accent2">
                    <a:lumMod val="50000"/>
                  </a:schemeClr>
                </a:solidFill>
              </a:rPr>
              <a:t>North Dakota </a:t>
            </a:r>
            <a:r>
              <a:rPr lang="en-US" sz="1900" b="1" dirty="0">
                <a:solidFill>
                  <a:schemeClr val="accent2">
                    <a:lumMod val="50000"/>
                  </a:schemeClr>
                </a:solidFill>
                <a:ea typeface="+mn-lt"/>
                <a:cs typeface="+mn-lt"/>
              </a:rPr>
              <a:t> </a:t>
            </a:r>
          </a:p>
          <a:p>
            <a:r>
              <a:rPr lang="en-US" sz="1900" b="1" dirty="0">
                <a:solidFill>
                  <a:schemeClr val="accent2">
                    <a:lumMod val="50000"/>
                  </a:schemeClr>
                </a:solidFill>
              </a:rPr>
              <a:t>Iowa Mississippi Arizona, Utah</a:t>
            </a:r>
          </a:p>
        </p:txBody>
      </p:sp>
    </p:spTree>
    <p:extLst>
      <p:ext uri="{BB962C8B-B14F-4D97-AF65-F5344CB8AC3E}">
        <p14:creationId xmlns:p14="http://schemas.microsoft.com/office/powerpoint/2010/main" val="225096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slide5" descr="COVID-19 mortality4">
            <a:extLst>
              <a:ext uri="{FF2B5EF4-FFF2-40B4-BE49-F238E27FC236}">
                <a16:creationId xmlns:a16="http://schemas.microsoft.com/office/drawing/2014/main" id="{9E4B9818-6145-4395-B284-A255860E9185}"/>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t="15527" r="-135"/>
          <a:stretch/>
        </p:blipFill>
        <p:spPr>
          <a:xfrm>
            <a:off x="452366" y="-27634"/>
            <a:ext cx="11768855" cy="6886227"/>
          </a:xfrm>
          <a:prstGeom prst="rect">
            <a:avLst/>
          </a:prstGeom>
        </p:spPr>
      </p:pic>
      <p:sp>
        <p:nvSpPr>
          <p:cNvPr id="4" name="TextBox 3">
            <a:extLst>
              <a:ext uri="{FF2B5EF4-FFF2-40B4-BE49-F238E27FC236}">
                <a16:creationId xmlns:a16="http://schemas.microsoft.com/office/drawing/2014/main" id="{8BE17C24-BF18-4B0F-919B-11C1A6B69BDF}"/>
              </a:ext>
            </a:extLst>
          </p:cNvPr>
          <p:cNvSpPr txBox="1"/>
          <p:nvPr/>
        </p:nvSpPr>
        <p:spPr>
          <a:xfrm>
            <a:off x="8266282" y="2358352"/>
            <a:ext cx="3568827"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b="1">
              <a:solidFill>
                <a:schemeClr val="accent2">
                  <a:lumMod val="75000"/>
                </a:schemeClr>
              </a:solidFill>
            </a:endParaRPr>
          </a:p>
        </p:txBody>
      </p:sp>
      <p:sp>
        <p:nvSpPr>
          <p:cNvPr id="6" name="TextBox 1">
            <a:extLst>
              <a:ext uri="{FF2B5EF4-FFF2-40B4-BE49-F238E27FC236}">
                <a16:creationId xmlns:a16="http://schemas.microsoft.com/office/drawing/2014/main" id="{07B23169-73B8-4260-9B83-75D194157EA6}"/>
              </a:ext>
            </a:extLst>
          </p:cNvPr>
          <p:cNvSpPr txBox="1"/>
          <p:nvPr/>
        </p:nvSpPr>
        <p:spPr>
          <a:xfrm>
            <a:off x="1116495" y="1022156"/>
            <a:ext cx="3735934" cy="369332"/>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b="1">
              <a:solidFill>
                <a:schemeClr val="accent2">
                  <a:lumMod val="75000"/>
                </a:schemeClr>
              </a:solidFill>
            </a:endParaRPr>
          </a:p>
        </p:txBody>
      </p:sp>
      <p:sp>
        <p:nvSpPr>
          <p:cNvPr id="2" name="TextBox 1">
            <a:extLst>
              <a:ext uri="{FF2B5EF4-FFF2-40B4-BE49-F238E27FC236}">
                <a16:creationId xmlns:a16="http://schemas.microsoft.com/office/drawing/2014/main" id="{FBB68B25-C8CD-48ED-9D82-7FA71066036C}"/>
              </a:ext>
            </a:extLst>
          </p:cNvPr>
          <p:cNvSpPr txBox="1"/>
          <p:nvPr/>
        </p:nvSpPr>
        <p:spPr>
          <a:xfrm>
            <a:off x="8062546" y="3120048"/>
            <a:ext cx="38996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5564"/>
                </a:solidFill>
              </a:rPr>
              <a:t>COVID –19 Mortality </a:t>
            </a:r>
            <a:r>
              <a:rPr lang="en-US" sz="2000" b="1" dirty="0">
                <a:solidFill>
                  <a:srgbClr val="405564"/>
                </a:solidFill>
                <a:ea typeface="+mn-lt"/>
                <a:cs typeface="+mn-lt"/>
              </a:rPr>
              <a:t>by Age</a:t>
            </a:r>
            <a:r>
              <a:rPr lang="en-US" sz="2000" b="1" dirty="0">
                <a:solidFill>
                  <a:srgbClr val="405564"/>
                </a:solidFill>
              </a:rPr>
              <a:t>, Race/Hispanic origin</a:t>
            </a:r>
          </a:p>
        </p:txBody>
      </p:sp>
    </p:spTree>
    <p:extLst>
      <p:ext uri="{BB962C8B-B14F-4D97-AF65-F5344CB8AC3E}">
        <p14:creationId xmlns:p14="http://schemas.microsoft.com/office/powerpoint/2010/main" val="294499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171</TotalTime>
  <Words>1688</Words>
  <Application>Microsoft Office PowerPoint</Application>
  <PresentationFormat>Widescreen</PresentationFormat>
  <Paragraphs>102</Paragraphs>
  <Slides>16</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Arial,Sans-Serif</vt:lpstr>
      <vt:lpstr>Calibri</vt:lpstr>
      <vt:lpstr>Century Schoolbook</vt:lpstr>
      <vt:lpstr>Wingdings</vt:lpstr>
      <vt:lpstr>Wingdings 2</vt:lpstr>
      <vt:lpstr>Wingdings,Sans-Serif</vt:lpstr>
      <vt:lpstr>View</vt:lpstr>
      <vt:lpstr>COVID 19  mortality risk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mortality</dc:title>
  <dc:creator>Julia Sherriff</dc:creator>
  <cp:lastModifiedBy>Julia Sherriff</cp:lastModifiedBy>
  <cp:revision>14</cp:revision>
  <dcterms:created xsi:type="dcterms:W3CDTF">2021-09-06T18:53:39Z</dcterms:created>
  <dcterms:modified xsi:type="dcterms:W3CDTF">2022-04-25T19:38:49Z</dcterms:modified>
</cp:coreProperties>
</file>