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26"/>
  </p:notesMasterIdLst>
  <p:sldIdLst>
    <p:sldId id="256" r:id="rId2"/>
    <p:sldId id="274" r:id="rId3"/>
    <p:sldId id="258" r:id="rId4"/>
    <p:sldId id="259" r:id="rId5"/>
    <p:sldId id="260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78FF0-568F-4CB8-B69A-61AF9EBCF631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878B11-24B8-490B-B9FC-D2009EF2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67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21CA9-4AD7-5C3F-5A48-046350049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83EDF4-D24C-3732-EB1E-5715EAA9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9B78C-8160-437D-63F9-E7BB256F5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065D7-7E75-4C5A-9690-688469546A2B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95ED-8535-15F3-3D35-4852C912C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Short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93860-D980-2DE0-DA7B-FE7937661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0DC3-4BEC-4DA8-A0F2-D3A0A0439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25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66850-DD04-492D-DDE9-3EF7C1DF8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691EC2-AD1D-8E63-7E8C-4433BFEFC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CE1A2-3CA4-EC17-B37A-A115AA668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C302-AACB-415B-B0C9-FD9755EF039B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FFDE3-D14D-CEF7-4E55-B0C8242C7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Short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D47F2-1D3F-67F1-7A87-08581122F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0DC3-4BEC-4DA8-A0F2-D3A0A0439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25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FB4058-332A-D46F-C32C-41D450F0FF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6FF34B-4581-2267-F1C5-9D0549B12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A93B6-4C41-24BA-AE59-2890B0E6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962A-2418-4268-B02B-18B85B168D88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2CEC6-91BE-4AD5-3481-408B5CEE2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Short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A88EA-A147-B55C-6745-B57CE8EFC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0DC3-4BEC-4DA8-A0F2-D3A0A0439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90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4D26A-CEFB-BACF-5CEE-F14AA723C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97B40-0156-A963-2D8F-ED2BA4F9F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3030E-BFA0-5995-6BA6-4CBBB2F6E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05FA6-3BDA-4A69-BF09-6A12EB7BA169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F7BA5-48A0-49E9-536A-08BA617E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Short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4C417-0EBE-89F7-FCEA-3DE8CC014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0DC3-4BEC-4DA8-A0F2-D3A0A0439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1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D0318-D2D7-35FA-4E75-CCB5D22DC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B5DE3-E8BD-4F4D-59E2-AB90FD1DB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A6A2D-881A-BF02-00F1-8C35E80E9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C8D7-A8DF-455C-B70A-B44663A442EE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416A2-2F79-AC27-4D75-B7F94CC22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Short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6DFD-DC83-3E25-C387-07A4625D7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0DC3-4BEC-4DA8-A0F2-D3A0A0439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78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60D56-25BF-5011-C7FB-E0C96EA01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0A473-A626-88EF-F8E0-8ECCF13E60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6C6240-542B-1656-3A3D-A460D4249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89A08-041B-C17F-70B9-5C1850C1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B64C-4081-48EF-9BB6-7DD0E4777429}" type="datetime1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1AFD6B-1BC5-C4B9-9178-CE21E82AF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Short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E56D7-75B9-D1BC-9DF7-FCEB39834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0DC3-4BEC-4DA8-A0F2-D3A0A0439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13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4956A-40A7-C1F4-F5F7-75204D7AD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E2A5-38A5-3F27-EB7B-58D2FCA36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4C7D6A-C8F5-021E-54A6-448D2EB52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D1BCF9-7C78-F387-CD1A-F37C9540D8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B4DC3A-7BF3-C801-82BD-FBD36C734C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B18CE5-2064-E31D-BCD7-AAE309D81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F22A-AC9B-4242-A097-7B6716CF5508}" type="datetime1">
              <a:rPr lang="en-US" smtClean="0"/>
              <a:t>9/10/2023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91E40B-ED9B-EEF5-AE15-AF21F09C8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Short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911639-AF06-6D53-895B-51A2517F3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0DC3-4BEC-4DA8-A0F2-D3A0A0439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52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39B89-A82F-77E8-394B-C56F66A09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AF2ABE-02B3-4F82-317D-A075778D9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59395-3BB9-46A0-A8B7-F3F4ECAD24CD}" type="datetime1">
              <a:rPr lang="en-US" smtClean="0"/>
              <a:t>9/10/2023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8BC7D6-D134-9C48-9102-A06612FCB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Short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F03FC3-A909-2D35-7448-63AF1C5CA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0DC3-4BEC-4DA8-A0F2-D3A0A0439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68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DB6EFF-E6B2-96CE-383C-865B6DC84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6331-5DD5-4C83-83A9-06ACEFB87F90}" type="datetime1">
              <a:rPr lang="en-US" smtClean="0"/>
              <a:t>9/10/2023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43C2CE-3ED5-EE71-0EE6-00BAF6C49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Short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9115A0-5F8E-F300-F3D1-971C9C3CF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0DC3-4BEC-4DA8-A0F2-D3A0A0439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56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4E132-799C-4A28-0253-17960B8DE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2C808-95C7-289C-A50D-7B62F5AB9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005E12-FA17-BD20-C016-89228BD79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A55A4-9DDA-DFC8-44F6-AEA5F56E0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97A7-6D80-407E-A14E-D8731B402D49}" type="datetime1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CEEED-84FB-5F48-790E-144913F03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Short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98A5F-3CB8-C347-DDF1-5F2168335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0DC3-4BEC-4DA8-A0F2-D3A0A0439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72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09430-515D-2646-C61C-BCDEC28F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452CF7-096F-7A28-EE24-162D46E2A6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C5B96C-8A4F-7B11-9C59-3A92FB41B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3CA2C-39A3-69CC-78E5-ED35B21AC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0D20-B186-4A1D-9B40-6FCA53078A6D}" type="datetime1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1FD9A-F25B-0842-3784-37416E7CF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Short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B7914C-332D-F399-7185-819E64774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0DC3-4BEC-4DA8-A0F2-D3A0A0439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05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990C27-3044-6FBC-6DE7-8D847813F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9575A-A603-1BBD-B843-4BF9C0C64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31FE1-FDDC-C507-53B3-C2851D7515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A30CA-3E52-4B1A-BA03-800E95F49E57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8A635-7FE4-7672-F704-B9C4AEA97F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07516-6863-97CA-778D-221A0B28F6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40DC3-4BEC-4DA8-A0F2-D3A0A0439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61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9ABDB-6705-F0D5-F7BA-31E33CF7B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4661"/>
            <a:ext cx="9144000" cy="63842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ECE 4000 PROGRESS REPORT PRESENTATION (FINAL TERM)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06C03E-3757-9293-C3B1-1F5514CF1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2831" y="1330484"/>
            <a:ext cx="6986337" cy="129615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Presentation title 36 points Arial bold Centered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1B0B8BC-0185-6AA7-5444-3363FF477E4A}"/>
              </a:ext>
            </a:extLst>
          </p:cNvPr>
          <p:cNvSpPr txBox="1">
            <a:spLocks/>
          </p:cNvSpPr>
          <p:nvPr/>
        </p:nvSpPr>
        <p:spPr>
          <a:xfrm>
            <a:off x="2829783" y="3221868"/>
            <a:ext cx="8524017" cy="28370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Presented by: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Presenters' Name (24 points Arial bold)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Department of Electronics and Communication Engineering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Khulna University of Engineering &amp; Technology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Supervisor: Prof. </a:t>
            </a:r>
            <a:r>
              <a:rPr lang="en-US" dirty="0"/>
              <a:t>Name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2D400F-34F3-AFE2-B07F-85A2EE60E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03" y="3429000"/>
            <a:ext cx="1995593" cy="226475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768AC42-9351-1ACC-6799-77B2BA087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Short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8675DA5-72E9-BE7C-3477-38CABCBE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940DC3-4BEC-4DA8-A0F2-D3A0A04390C6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oter Placeholder 6">
            <a:extLst>
              <a:ext uri="{FF2B5EF4-FFF2-40B4-BE49-F238E27FC236}">
                <a16:creationId xmlns:a16="http://schemas.microsoft.com/office/drawing/2014/main" id="{3D5EEDC6-DD37-32FC-8939-E605CEDE9EE9}"/>
              </a:ext>
            </a:extLst>
          </p:cNvPr>
          <p:cNvSpPr txBox="1">
            <a:spLocks/>
          </p:cNvSpPr>
          <p:nvPr/>
        </p:nvSpPr>
        <p:spPr>
          <a:xfrm>
            <a:off x="256673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Presenters’ short name</a:t>
            </a:r>
          </a:p>
        </p:txBody>
      </p:sp>
    </p:spTree>
    <p:extLst>
      <p:ext uri="{BB962C8B-B14F-4D97-AF65-F5344CB8AC3E}">
        <p14:creationId xmlns:p14="http://schemas.microsoft.com/office/powerpoint/2010/main" val="2031048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9ABDB-6705-F0D5-F7BA-31E33CF7B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4632" y="580413"/>
            <a:ext cx="9938010" cy="769581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Theory / Design / Mathematical Modeling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768AC42-9351-1ACC-6799-77B2BA087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Short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8675DA5-72E9-BE7C-3477-38CABCBE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940DC3-4BEC-4DA8-A0F2-D3A0A04390C6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oter Placeholder 6">
            <a:extLst>
              <a:ext uri="{FF2B5EF4-FFF2-40B4-BE49-F238E27FC236}">
                <a16:creationId xmlns:a16="http://schemas.microsoft.com/office/drawing/2014/main" id="{3D5EEDC6-DD37-32FC-8939-E605CEDE9EE9}"/>
              </a:ext>
            </a:extLst>
          </p:cNvPr>
          <p:cNvSpPr txBox="1">
            <a:spLocks/>
          </p:cNvSpPr>
          <p:nvPr/>
        </p:nvSpPr>
        <p:spPr>
          <a:xfrm>
            <a:off x="256673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Presenters’ short 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EFB7EC-D99B-D045-4130-D7136B4FABDD}"/>
              </a:ext>
            </a:extLst>
          </p:cNvPr>
          <p:cNvSpPr txBox="1"/>
          <p:nvPr/>
        </p:nvSpPr>
        <p:spPr>
          <a:xfrm>
            <a:off x="1020682" y="2129063"/>
            <a:ext cx="4882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4224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anose="020B0604020202020204" pitchFamily="34" charset="0"/>
              </a:rPr>
              <a:t>Xx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104CC6-15C4-E917-E322-A80206962647}"/>
              </a:ext>
            </a:extLst>
          </p:cNvPr>
          <p:cNvSpPr/>
          <p:nvPr/>
        </p:nvSpPr>
        <p:spPr>
          <a:xfrm>
            <a:off x="294775" y="1349994"/>
            <a:ext cx="11710738" cy="1731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2D400F-34F3-AFE2-B07F-85A2EE60E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53" y="340092"/>
            <a:ext cx="1188458" cy="134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597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9ABDB-6705-F0D5-F7BA-31E33CF7B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4632" y="580413"/>
            <a:ext cx="9938010" cy="769581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Simulation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768AC42-9351-1ACC-6799-77B2BA087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Short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8675DA5-72E9-BE7C-3477-38CABCBE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940DC3-4BEC-4DA8-A0F2-D3A0A04390C6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oter Placeholder 6">
            <a:extLst>
              <a:ext uri="{FF2B5EF4-FFF2-40B4-BE49-F238E27FC236}">
                <a16:creationId xmlns:a16="http://schemas.microsoft.com/office/drawing/2014/main" id="{3D5EEDC6-DD37-32FC-8939-E605CEDE9EE9}"/>
              </a:ext>
            </a:extLst>
          </p:cNvPr>
          <p:cNvSpPr txBox="1">
            <a:spLocks/>
          </p:cNvSpPr>
          <p:nvPr/>
        </p:nvSpPr>
        <p:spPr>
          <a:xfrm>
            <a:off x="256673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Presenters’ short 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EFB7EC-D99B-D045-4130-D7136B4FABDD}"/>
              </a:ext>
            </a:extLst>
          </p:cNvPr>
          <p:cNvSpPr txBox="1"/>
          <p:nvPr/>
        </p:nvSpPr>
        <p:spPr>
          <a:xfrm>
            <a:off x="1020682" y="2129063"/>
            <a:ext cx="4882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4224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anose="020B0604020202020204" pitchFamily="34" charset="0"/>
              </a:rPr>
              <a:t>Xx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104CC6-15C4-E917-E322-A80206962647}"/>
              </a:ext>
            </a:extLst>
          </p:cNvPr>
          <p:cNvSpPr/>
          <p:nvPr/>
        </p:nvSpPr>
        <p:spPr>
          <a:xfrm>
            <a:off x="294775" y="1349994"/>
            <a:ext cx="11710738" cy="1731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2D400F-34F3-AFE2-B07F-85A2EE60E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53" y="340092"/>
            <a:ext cx="1188458" cy="134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892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9ABDB-6705-F0D5-F7BA-31E33CF7B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4632" y="580413"/>
            <a:ext cx="9938010" cy="769581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Software / hardware components used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768AC42-9351-1ACC-6799-77B2BA087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Short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8675DA5-72E9-BE7C-3477-38CABCBE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940DC3-4BEC-4DA8-A0F2-D3A0A04390C6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oter Placeholder 6">
            <a:extLst>
              <a:ext uri="{FF2B5EF4-FFF2-40B4-BE49-F238E27FC236}">
                <a16:creationId xmlns:a16="http://schemas.microsoft.com/office/drawing/2014/main" id="{3D5EEDC6-DD37-32FC-8939-E605CEDE9EE9}"/>
              </a:ext>
            </a:extLst>
          </p:cNvPr>
          <p:cNvSpPr txBox="1">
            <a:spLocks/>
          </p:cNvSpPr>
          <p:nvPr/>
        </p:nvSpPr>
        <p:spPr>
          <a:xfrm>
            <a:off x="256673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Presenters’ short 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EFB7EC-D99B-D045-4130-D7136B4FABDD}"/>
              </a:ext>
            </a:extLst>
          </p:cNvPr>
          <p:cNvSpPr txBox="1"/>
          <p:nvPr/>
        </p:nvSpPr>
        <p:spPr>
          <a:xfrm>
            <a:off x="1020682" y="2129063"/>
            <a:ext cx="4882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4224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anose="020B0604020202020204" pitchFamily="34" charset="0"/>
              </a:rPr>
              <a:t>Xx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104CC6-15C4-E917-E322-A80206962647}"/>
              </a:ext>
            </a:extLst>
          </p:cNvPr>
          <p:cNvSpPr/>
          <p:nvPr/>
        </p:nvSpPr>
        <p:spPr>
          <a:xfrm>
            <a:off x="294775" y="1349994"/>
            <a:ext cx="11710738" cy="1731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2D400F-34F3-AFE2-B07F-85A2EE60E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53" y="340092"/>
            <a:ext cx="1188458" cy="134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671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9ABDB-6705-F0D5-F7BA-31E33CF7B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4632" y="580413"/>
            <a:ext cx="9938010" cy="769581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Hardware prototype &amp; testing (if any)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768AC42-9351-1ACC-6799-77B2BA087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Short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8675DA5-72E9-BE7C-3477-38CABCBE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940DC3-4BEC-4DA8-A0F2-D3A0A04390C6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oter Placeholder 6">
            <a:extLst>
              <a:ext uri="{FF2B5EF4-FFF2-40B4-BE49-F238E27FC236}">
                <a16:creationId xmlns:a16="http://schemas.microsoft.com/office/drawing/2014/main" id="{3D5EEDC6-DD37-32FC-8939-E605CEDE9EE9}"/>
              </a:ext>
            </a:extLst>
          </p:cNvPr>
          <p:cNvSpPr txBox="1">
            <a:spLocks/>
          </p:cNvSpPr>
          <p:nvPr/>
        </p:nvSpPr>
        <p:spPr>
          <a:xfrm>
            <a:off x="256673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Presenters’ short 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EFB7EC-D99B-D045-4130-D7136B4FABDD}"/>
              </a:ext>
            </a:extLst>
          </p:cNvPr>
          <p:cNvSpPr txBox="1"/>
          <p:nvPr/>
        </p:nvSpPr>
        <p:spPr>
          <a:xfrm>
            <a:off x="1020682" y="2129063"/>
            <a:ext cx="4882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4224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anose="020B0604020202020204" pitchFamily="34" charset="0"/>
              </a:rPr>
              <a:t>Xx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104CC6-15C4-E917-E322-A80206962647}"/>
              </a:ext>
            </a:extLst>
          </p:cNvPr>
          <p:cNvSpPr/>
          <p:nvPr/>
        </p:nvSpPr>
        <p:spPr>
          <a:xfrm>
            <a:off x="294775" y="1349994"/>
            <a:ext cx="11710738" cy="1731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2D400F-34F3-AFE2-B07F-85A2EE60E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53" y="340092"/>
            <a:ext cx="1188458" cy="134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299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9ABDB-6705-F0D5-F7BA-31E33CF7B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4632" y="580413"/>
            <a:ext cx="9938010" cy="769581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Results and Analysis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768AC42-9351-1ACC-6799-77B2BA087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Short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8675DA5-72E9-BE7C-3477-38CABCBE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940DC3-4BEC-4DA8-A0F2-D3A0A04390C6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oter Placeholder 6">
            <a:extLst>
              <a:ext uri="{FF2B5EF4-FFF2-40B4-BE49-F238E27FC236}">
                <a16:creationId xmlns:a16="http://schemas.microsoft.com/office/drawing/2014/main" id="{3D5EEDC6-DD37-32FC-8939-E605CEDE9EE9}"/>
              </a:ext>
            </a:extLst>
          </p:cNvPr>
          <p:cNvSpPr txBox="1">
            <a:spLocks/>
          </p:cNvSpPr>
          <p:nvPr/>
        </p:nvSpPr>
        <p:spPr>
          <a:xfrm>
            <a:off x="256673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Presenters’ short 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EFB7EC-D99B-D045-4130-D7136B4FABDD}"/>
              </a:ext>
            </a:extLst>
          </p:cNvPr>
          <p:cNvSpPr txBox="1"/>
          <p:nvPr/>
        </p:nvSpPr>
        <p:spPr>
          <a:xfrm>
            <a:off x="1020682" y="2129063"/>
            <a:ext cx="4882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4224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anose="020B0604020202020204" pitchFamily="34" charset="0"/>
              </a:rPr>
              <a:t>Xx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104CC6-15C4-E917-E322-A80206962647}"/>
              </a:ext>
            </a:extLst>
          </p:cNvPr>
          <p:cNvSpPr/>
          <p:nvPr/>
        </p:nvSpPr>
        <p:spPr>
          <a:xfrm>
            <a:off x="294775" y="1349994"/>
            <a:ext cx="11710738" cy="1731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2D400F-34F3-AFE2-B07F-85A2EE60E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53" y="340092"/>
            <a:ext cx="1188458" cy="134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924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9ABDB-6705-F0D5-F7BA-31E33CF7B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4632" y="580413"/>
            <a:ext cx="9938010" cy="769581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Results and Analysis (contd.)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768AC42-9351-1ACC-6799-77B2BA087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Short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8675DA5-72E9-BE7C-3477-38CABCBE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940DC3-4BEC-4DA8-A0F2-D3A0A04390C6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oter Placeholder 6">
            <a:extLst>
              <a:ext uri="{FF2B5EF4-FFF2-40B4-BE49-F238E27FC236}">
                <a16:creationId xmlns:a16="http://schemas.microsoft.com/office/drawing/2014/main" id="{3D5EEDC6-DD37-32FC-8939-E605CEDE9EE9}"/>
              </a:ext>
            </a:extLst>
          </p:cNvPr>
          <p:cNvSpPr txBox="1">
            <a:spLocks/>
          </p:cNvSpPr>
          <p:nvPr/>
        </p:nvSpPr>
        <p:spPr>
          <a:xfrm>
            <a:off x="256673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Presenters’ short 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EFB7EC-D99B-D045-4130-D7136B4FABDD}"/>
              </a:ext>
            </a:extLst>
          </p:cNvPr>
          <p:cNvSpPr txBox="1"/>
          <p:nvPr/>
        </p:nvSpPr>
        <p:spPr>
          <a:xfrm>
            <a:off x="1020682" y="2129063"/>
            <a:ext cx="4882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4224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anose="020B0604020202020204" pitchFamily="34" charset="0"/>
              </a:rPr>
              <a:t>Xx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104CC6-15C4-E917-E322-A80206962647}"/>
              </a:ext>
            </a:extLst>
          </p:cNvPr>
          <p:cNvSpPr/>
          <p:nvPr/>
        </p:nvSpPr>
        <p:spPr>
          <a:xfrm>
            <a:off x="294775" y="1349994"/>
            <a:ext cx="11710738" cy="1731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2D400F-34F3-AFE2-B07F-85A2EE60E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53" y="340092"/>
            <a:ext cx="1188458" cy="134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770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9ABDB-6705-F0D5-F7BA-31E33CF7B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4632" y="580413"/>
            <a:ext cx="9938010" cy="769581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Investigations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768AC42-9351-1ACC-6799-77B2BA087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Short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8675DA5-72E9-BE7C-3477-38CABCBE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940DC3-4BEC-4DA8-A0F2-D3A0A04390C6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oter Placeholder 6">
            <a:extLst>
              <a:ext uri="{FF2B5EF4-FFF2-40B4-BE49-F238E27FC236}">
                <a16:creationId xmlns:a16="http://schemas.microsoft.com/office/drawing/2014/main" id="{3D5EEDC6-DD37-32FC-8939-E605CEDE9EE9}"/>
              </a:ext>
            </a:extLst>
          </p:cNvPr>
          <p:cNvSpPr txBox="1">
            <a:spLocks/>
          </p:cNvSpPr>
          <p:nvPr/>
        </p:nvSpPr>
        <p:spPr>
          <a:xfrm>
            <a:off x="256673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Presenters’ short 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EFB7EC-D99B-D045-4130-D7136B4FABDD}"/>
              </a:ext>
            </a:extLst>
          </p:cNvPr>
          <p:cNvSpPr txBox="1"/>
          <p:nvPr/>
        </p:nvSpPr>
        <p:spPr>
          <a:xfrm>
            <a:off x="1020682" y="2129063"/>
            <a:ext cx="4882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4224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anose="020B0604020202020204" pitchFamily="34" charset="0"/>
              </a:rPr>
              <a:t>Xx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104CC6-15C4-E917-E322-A80206962647}"/>
              </a:ext>
            </a:extLst>
          </p:cNvPr>
          <p:cNvSpPr/>
          <p:nvPr/>
        </p:nvSpPr>
        <p:spPr>
          <a:xfrm>
            <a:off x="294775" y="1349994"/>
            <a:ext cx="11710738" cy="1731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2D400F-34F3-AFE2-B07F-85A2EE60E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53" y="340092"/>
            <a:ext cx="1188458" cy="134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380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9ABDB-6705-F0D5-F7BA-31E33CF7B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4632" y="580413"/>
            <a:ext cx="9938010" cy="769581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Investigations (contd.)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768AC42-9351-1ACC-6799-77B2BA087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Short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8675DA5-72E9-BE7C-3477-38CABCBE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940DC3-4BEC-4DA8-A0F2-D3A0A04390C6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oter Placeholder 6">
            <a:extLst>
              <a:ext uri="{FF2B5EF4-FFF2-40B4-BE49-F238E27FC236}">
                <a16:creationId xmlns:a16="http://schemas.microsoft.com/office/drawing/2014/main" id="{3D5EEDC6-DD37-32FC-8939-E605CEDE9EE9}"/>
              </a:ext>
            </a:extLst>
          </p:cNvPr>
          <p:cNvSpPr txBox="1">
            <a:spLocks/>
          </p:cNvSpPr>
          <p:nvPr/>
        </p:nvSpPr>
        <p:spPr>
          <a:xfrm>
            <a:off x="256673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Presenters’ short 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EFB7EC-D99B-D045-4130-D7136B4FABDD}"/>
              </a:ext>
            </a:extLst>
          </p:cNvPr>
          <p:cNvSpPr txBox="1"/>
          <p:nvPr/>
        </p:nvSpPr>
        <p:spPr>
          <a:xfrm>
            <a:off x="1020682" y="2129063"/>
            <a:ext cx="4882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4224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anose="020B0604020202020204" pitchFamily="34" charset="0"/>
              </a:rPr>
              <a:t>Xx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104CC6-15C4-E917-E322-A80206962647}"/>
              </a:ext>
            </a:extLst>
          </p:cNvPr>
          <p:cNvSpPr/>
          <p:nvPr/>
        </p:nvSpPr>
        <p:spPr>
          <a:xfrm>
            <a:off x="294775" y="1349994"/>
            <a:ext cx="11710738" cy="1731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2D400F-34F3-AFE2-B07F-85A2EE60E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53" y="340092"/>
            <a:ext cx="1188458" cy="134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952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9ABDB-6705-F0D5-F7BA-31E33CF7B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4632" y="580413"/>
            <a:ext cx="9938010" cy="769581"/>
          </a:xfrm>
        </p:spPr>
        <p:txBody>
          <a:bodyPr>
            <a:noAutofit/>
          </a:bodyPr>
          <a:lstStyle/>
          <a:p>
            <a:pPr algn="l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Impact of project outcome on the environment and sustainability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768AC42-9351-1ACC-6799-77B2BA087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Short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8675DA5-72E9-BE7C-3477-38CABCBE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940DC3-4BEC-4DA8-A0F2-D3A0A04390C6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oter Placeholder 6">
            <a:extLst>
              <a:ext uri="{FF2B5EF4-FFF2-40B4-BE49-F238E27FC236}">
                <a16:creationId xmlns:a16="http://schemas.microsoft.com/office/drawing/2014/main" id="{3D5EEDC6-DD37-32FC-8939-E605CEDE9EE9}"/>
              </a:ext>
            </a:extLst>
          </p:cNvPr>
          <p:cNvSpPr txBox="1">
            <a:spLocks/>
          </p:cNvSpPr>
          <p:nvPr/>
        </p:nvSpPr>
        <p:spPr>
          <a:xfrm>
            <a:off x="256673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Presenters’ short name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104CC6-15C4-E917-E322-A80206962647}"/>
              </a:ext>
            </a:extLst>
          </p:cNvPr>
          <p:cNvSpPr/>
          <p:nvPr/>
        </p:nvSpPr>
        <p:spPr>
          <a:xfrm>
            <a:off x="294775" y="1349994"/>
            <a:ext cx="11710738" cy="1731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2D400F-34F3-AFE2-B07F-85A2EE60E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53" y="340092"/>
            <a:ext cx="1188458" cy="1348757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0BB6B3A-2570-E336-A97B-317F25EC5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24403"/>
              </p:ext>
            </p:extLst>
          </p:nvPr>
        </p:nvGraphicFramePr>
        <p:xfrm>
          <a:off x="838200" y="1688849"/>
          <a:ext cx="10864442" cy="4501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716">
                  <a:extLst>
                    <a:ext uri="{9D8B030D-6E8A-4147-A177-3AD203B41FA5}">
                      <a16:colId xmlns:a16="http://schemas.microsoft.com/office/drawing/2014/main" val="3190939168"/>
                    </a:ext>
                  </a:extLst>
                </a:gridCol>
                <a:gridCol w="8686726">
                  <a:extLst>
                    <a:ext uri="{9D8B030D-6E8A-4147-A177-3AD203B41FA5}">
                      <a16:colId xmlns:a16="http://schemas.microsoft.com/office/drawing/2014/main" val="3511897519"/>
                    </a:ext>
                  </a:extLst>
                </a:gridCol>
              </a:tblGrid>
              <a:tr h="5092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Impact of project outcome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840517"/>
                  </a:ext>
                </a:extLst>
              </a:tr>
              <a:tr h="9081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Technical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Xxx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Xxx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179322"/>
                  </a:ext>
                </a:extLst>
              </a:tr>
              <a:tr h="7813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Economical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Xxx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Xxx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848563"/>
                  </a:ext>
                </a:extLst>
              </a:tr>
              <a:tr h="7813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Societal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Xxx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Xxx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1471019"/>
                  </a:ext>
                </a:extLst>
              </a:tr>
              <a:tr h="82257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Environmental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Xxx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Xxx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4944802"/>
                  </a:ext>
                </a:extLst>
              </a:tr>
              <a:tr h="6992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SDG 2030 Goals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SDG 7 - Clean &amp; Affordable Energy, SDG 13 – Climate action, SDG 15 - Life on land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362732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FD683F3-8A64-29C2-F0A7-7607D5F33FDE}"/>
              </a:ext>
            </a:extLst>
          </p:cNvPr>
          <p:cNvSpPr txBox="1"/>
          <p:nvPr/>
        </p:nvSpPr>
        <p:spPr>
          <a:xfrm rot="18995201">
            <a:off x="6845969" y="3355839"/>
            <a:ext cx="26148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219116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9ABDB-6705-F0D5-F7BA-31E33CF7B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4632" y="580413"/>
            <a:ext cx="10240881" cy="769581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Addressing Complex Engineering Problems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768AC42-9351-1ACC-6799-77B2BA087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Short Title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8675DA5-72E9-BE7C-3477-38CABCBE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940DC3-4BEC-4DA8-A0F2-D3A0A04390C6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oter Placeholder 6">
            <a:extLst>
              <a:ext uri="{FF2B5EF4-FFF2-40B4-BE49-F238E27FC236}">
                <a16:creationId xmlns:a16="http://schemas.microsoft.com/office/drawing/2014/main" id="{3D5EEDC6-DD37-32FC-8939-E605CEDE9EE9}"/>
              </a:ext>
            </a:extLst>
          </p:cNvPr>
          <p:cNvSpPr txBox="1">
            <a:spLocks/>
          </p:cNvSpPr>
          <p:nvPr/>
        </p:nvSpPr>
        <p:spPr>
          <a:xfrm>
            <a:off x="256673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Presenters’ short name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104CC6-15C4-E917-E322-A80206962647}"/>
              </a:ext>
            </a:extLst>
          </p:cNvPr>
          <p:cNvSpPr/>
          <p:nvPr/>
        </p:nvSpPr>
        <p:spPr>
          <a:xfrm>
            <a:off x="294775" y="1349994"/>
            <a:ext cx="11710738" cy="1731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2D400F-34F3-AFE2-B07F-85A2EE60E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53" y="340092"/>
            <a:ext cx="1188458" cy="1348757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869304F-A0D3-3697-E9D9-5A09B1668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088606"/>
              </p:ext>
            </p:extLst>
          </p:nvPr>
        </p:nvGraphicFramePr>
        <p:xfrm>
          <a:off x="892344" y="1736976"/>
          <a:ext cx="10515600" cy="4554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558">
                  <a:extLst>
                    <a:ext uri="{9D8B030D-6E8A-4147-A177-3AD203B41FA5}">
                      <a16:colId xmlns:a16="http://schemas.microsoft.com/office/drawing/2014/main" val="3190939168"/>
                    </a:ext>
                  </a:extLst>
                </a:gridCol>
                <a:gridCol w="2550695">
                  <a:extLst>
                    <a:ext uri="{9D8B030D-6E8A-4147-A177-3AD203B41FA5}">
                      <a16:colId xmlns:a16="http://schemas.microsoft.com/office/drawing/2014/main" val="3511897519"/>
                    </a:ext>
                  </a:extLst>
                </a:gridCol>
                <a:gridCol w="6990347">
                  <a:extLst>
                    <a:ext uri="{9D8B030D-6E8A-4147-A177-3AD203B41FA5}">
                      <a16:colId xmlns:a16="http://schemas.microsoft.com/office/drawing/2014/main" val="4238094026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Complex Engineering Problems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Addressing the complex engineering problems in the project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840517"/>
                  </a:ext>
                </a:extLst>
              </a:tr>
              <a:tr h="59839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Depth of knowledge required</a:t>
                      </a:r>
                      <a:b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(WK3-WK5, WK8)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179322"/>
                  </a:ext>
                </a:extLst>
              </a:tr>
              <a:tr h="59839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Range of conflicting requirements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547766"/>
                  </a:ext>
                </a:extLst>
              </a:tr>
              <a:tr h="59839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WP3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Depth of analysis required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054427"/>
                  </a:ext>
                </a:extLst>
              </a:tr>
              <a:tr h="59839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WP4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Familiarity of issues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3776907"/>
                  </a:ext>
                </a:extLst>
              </a:tr>
              <a:tr h="59839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WP5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Extent of applicable codes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7623894"/>
                  </a:ext>
                </a:extLst>
              </a:tr>
              <a:tr h="59839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WP6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Extent of stakeholder involvement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4944802"/>
                  </a:ext>
                </a:extLst>
              </a:tr>
              <a:tr h="59839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WP7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Interdependence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3627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3364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9ABDB-6705-F0D5-F7BA-31E33CF7B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4633" y="580413"/>
            <a:ext cx="2165684" cy="769581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768AC42-9351-1ACC-6799-77B2BA087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Short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8675DA5-72E9-BE7C-3477-38CABCBE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940DC3-4BEC-4DA8-A0F2-D3A0A04390C6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oter Placeholder 6">
            <a:extLst>
              <a:ext uri="{FF2B5EF4-FFF2-40B4-BE49-F238E27FC236}">
                <a16:creationId xmlns:a16="http://schemas.microsoft.com/office/drawing/2014/main" id="{3D5EEDC6-DD37-32FC-8939-E605CEDE9EE9}"/>
              </a:ext>
            </a:extLst>
          </p:cNvPr>
          <p:cNvSpPr txBox="1">
            <a:spLocks/>
          </p:cNvSpPr>
          <p:nvPr/>
        </p:nvSpPr>
        <p:spPr>
          <a:xfrm>
            <a:off x="256673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Presenters’ short 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EFB7EC-D99B-D045-4130-D7136B4FABDD}"/>
              </a:ext>
            </a:extLst>
          </p:cNvPr>
          <p:cNvSpPr txBox="1"/>
          <p:nvPr/>
        </p:nvSpPr>
        <p:spPr>
          <a:xfrm>
            <a:off x="1020682" y="1757212"/>
            <a:ext cx="10333118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4224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Background and Motivation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Existing systems and related works (literature review) 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Problems/challenges in the existing systems &amp; possible solutions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Problem Statement &amp; Objectives 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Proposed System 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Theory, Design and Mathematical Modeling 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Simulation, Hardware Prototype &amp; Testing (choose appropriate)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Results, Analysis and Investigations 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Impact of Project on the Environment and Sustainability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Addressing Complex Engineering Problems and Activities 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Limitations 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Conclusion &amp; Future Works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104CC6-15C4-E917-E322-A80206962647}"/>
              </a:ext>
            </a:extLst>
          </p:cNvPr>
          <p:cNvSpPr/>
          <p:nvPr/>
        </p:nvSpPr>
        <p:spPr>
          <a:xfrm>
            <a:off x="294775" y="1349994"/>
            <a:ext cx="11710738" cy="1731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2D400F-34F3-AFE2-B07F-85A2EE60E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53" y="340092"/>
            <a:ext cx="1188458" cy="134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798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9ABDB-6705-F0D5-F7BA-31E33CF7B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4632" y="580413"/>
            <a:ext cx="10240881" cy="769581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Addressing Complex Engineering Activities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768AC42-9351-1ACC-6799-77B2BA087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Short Title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8675DA5-72E9-BE7C-3477-38CABCBE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940DC3-4BEC-4DA8-A0F2-D3A0A04390C6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oter Placeholder 6">
            <a:extLst>
              <a:ext uri="{FF2B5EF4-FFF2-40B4-BE49-F238E27FC236}">
                <a16:creationId xmlns:a16="http://schemas.microsoft.com/office/drawing/2014/main" id="{3D5EEDC6-DD37-32FC-8939-E605CEDE9EE9}"/>
              </a:ext>
            </a:extLst>
          </p:cNvPr>
          <p:cNvSpPr txBox="1">
            <a:spLocks/>
          </p:cNvSpPr>
          <p:nvPr/>
        </p:nvSpPr>
        <p:spPr>
          <a:xfrm>
            <a:off x="256673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Presenters’ short name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104CC6-15C4-E917-E322-A80206962647}"/>
              </a:ext>
            </a:extLst>
          </p:cNvPr>
          <p:cNvSpPr/>
          <p:nvPr/>
        </p:nvSpPr>
        <p:spPr>
          <a:xfrm>
            <a:off x="294775" y="1349994"/>
            <a:ext cx="11710738" cy="1731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2D400F-34F3-AFE2-B07F-85A2EE60E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53" y="340092"/>
            <a:ext cx="1188458" cy="1348757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869304F-A0D3-3697-E9D9-5A09B1668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067165"/>
              </p:ext>
            </p:extLst>
          </p:nvPr>
        </p:nvGraphicFramePr>
        <p:xfrm>
          <a:off x="892344" y="1736975"/>
          <a:ext cx="10515600" cy="4387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558">
                  <a:extLst>
                    <a:ext uri="{9D8B030D-6E8A-4147-A177-3AD203B41FA5}">
                      <a16:colId xmlns:a16="http://schemas.microsoft.com/office/drawing/2014/main" val="3190939168"/>
                    </a:ext>
                  </a:extLst>
                </a:gridCol>
                <a:gridCol w="2550695">
                  <a:extLst>
                    <a:ext uri="{9D8B030D-6E8A-4147-A177-3AD203B41FA5}">
                      <a16:colId xmlns:a16="http://schemas.microsoft.com/office/drawing/2014/main" val="3511897519"/>
                    </a:ext>
                  </a:extLst>
                </a:gridCol>
                <a:gridCol w="6990347">
                  <a:extLst>
                    <a:ext uri="{9D8B030D-6E8A-4147-A177-3AD203B41FA5}">
                      <a16:colId xmlns:a16="http://schemas.microsoft.com/office/drawing/2014/main" val="4238094026"/>
                    </a:ext>
                  </a:extLst>
                </a:gridCol>
              </a:tblGrid>
              <a:tr h="57308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Complex Engineering Activities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Addressing the complex engineering activities in the project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840517"/>
                  </a:ext>
                </a:extLst>
              </a:tr>
              <a:tr h="7628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Range of resources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179322"/>
                  </a:ext>
                </a:extLst>
              </a:tr>
              <a:tr h="7628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Level of interactions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547766"/>
                  </a:ext>
                </a:extLst>
              </a:tr>
              <a:tr h="7628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Innovation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054427"/>
                  </a:ext>
                </a:extLst>
              </a:tr>
              <a:tr h="7628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Consequences to society / environment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3776907"/>
                  </a:ext>
                </a:extLst>
              </a:tr>
              <a:tr h="7628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Familiarity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7623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8433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9ABDB-6705-F0D5-F7BA-31E33CF7B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4632" y="580413"/>
            <a:ext cx="9938010" cy="769581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Limitations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768AC42-9351-1ACC-6799-77B2BA087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Short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8675DA5-72E9-BE7C-3477-38CABCBE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940DC3-4BEC-4DA8-A0F2-D3A0A04390C6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oter Placeholder 6">
            <a:extLst>
              <a:ext uri="{FF2B5EF4-FFF2-40B4-BE49-F238E27FC236}">
                <a16:creationId xmlns:a16="http://schemas.microsoft.com/office/drawing/2014/main" id="{3D5EEDC6-DD37-32FC-8939-E605CEDE9EE9}"/>
              </a:ext>
            </a:extLst>
          </p:cNvPr>
          <p:cNvSpPr txBox="1">
            <a:spLocks/>
          </p:cNvSpPr>
          <p:nvPr/>
        </p:nvSpPr>
        <p:spPr>
          <a:xfrm>
            <a:off x="256673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Presenters’ short 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EFB7EC-D99B-D045-4130-D7136B4FABDD}"/>
              </a:ext>
            </a:extLst>
          </p:cNvPr>
          <p:cNvSpPr txBox="1"/>
          <p:nvPr/>
        </p:nvSpPr>
        <p:spPr>
          <a:xfrm>
            <a:off x="1020682" y="2129063"/>
            <a:ext cx="4882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4224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anose="020B0604020202020204" pitchFamily="34" charset="0"/>
              </a:rPr>
              <a:t>Xx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104CC6-15C4-E917-E322-A80206962647}"/>
              </a:ext>
            </a:extLst>
          </p:cNvPr>
          <p:cNvSpPr/>
          <p:nvPr/>
        </p:nvSpPr>
        <p:spPr>
          <a:xfrm>
            <a:off x="294775" y="1349994"/>
            <a:ext cx="11710738" cy="1731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2D400F-34F3-AFE2-B07F-85A2EE60E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53" y="340092"/>
            <a:ext cx="1188458" cy="134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697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9ABDB-6705-F0D5-F7BA-31E33CF7B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4632" y="580413"/>
            <a:ext cx="9938010" cy="769581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768AC42-9351-1ACC-6799-77B2BA087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Short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8675DA5-72E9-BE7C-3477-38CABCBE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940DC3-4BEC-4DA8-A0F2-D3A0A04390C6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oter Placeholder 6">
            <a:extLst>
              <a:ext uri="{FF2B5EF4-FFF2-40B4-BE49-F238E27FC236}">
                <a16:creationId xmlns:a16="http://schemas.microsoft.com/office/drawing/2014/main" id="{3D5EEDC6-DD37-32FC-8939-E605CEDE9EE9}"/>
              </a:ext>
            </a:extLst>
          </p:cNvPr>
          <p:cNvSpPr txBox="1">
            <a:spLocks/>
          </p:cNvSpPr>
          <p:nvPr/>
        </p:nvSpPr>
        <p:spPr>
          <a:xfrm>
            <a:off x="256673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Presenters’ short 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EFB7EC-D99B-D045-4130-D7136B4FABDD}"/>
              </a:ext>
            </a:extLst>
          </p:cNvPr>
          <p:cNvSpPr txBox="1"/>
          <p:nvPr/>
        </p:nvSpPr>
        <p:spPr>
          <a:xfrm>
            <a:off x="1020682" y="2129063"/>
            <a:ext cx="4882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4224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anose="020B0604020202020204" pitchFamily="34" charset="0"/>
              </a:rPr>
              <a:t>Xx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104CC6-15C4-E917-E322-A80206962647}"/>
              </a:ext>
            </a:extLst>
          </p:cNvPr>
          <p:cNvSpPr/>
          <p:nvPr/>
        </p:nvSpPr>
        <p:spPr>
          <a:xfrm>
            <a:off x="294775" y="1349994"/>
            <a:ext cx="11710738" cy="1731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2D400F-34F3-AFE2-B07F-85A2EE60E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53" y="340092"/>
            <a:ext cx="1188458" cy="134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137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9ABDB-6705-F0D5-F7BA-31E33CF7B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4632" y="580413"/>
            <a:ext cx="9938010" cy="769581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Future scope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768AC42-9351-1ACC-6799-77B2BA087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Short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8675DA5-72E9-BE7C-3477-38CABCBE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940DC3-4BEC-4DA8-A0F2-D3A0A04390C6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oter Placeholder 6">
            <a:extLst>
              <a:ext uri="{FF2B5EF4-FFF2-40B4-BE49-F238E27FC236}">
                <a16:creationId xmlns:a16="http://schemas.microsoft.com/office/drawing/2014/main" id="{3D5EEDC6-DD37-32FC-8939-E605CEDE9EE9}"/>
              </a:ext>
            </a:extLst>
          </p:cNvPr>
          <p:cNvSpPr txBox="1">
            <a:spLocks/>
          </p:cNvSpPr>
          <p:nvPr/>
        </p:nvSpPr>
        <p:spPr>
          <a:xfrm>
            <a:off x="256673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Presenters’ short 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EFB7EC-D99B-D045-4130-D7136B4FABDD}"/>
              </a:ext>
            </a:extLst>
          </p:cNvPr>
          <p:cNvSpPr txBox="1"/>
          <p:nvPr/>
        </p:nvSpPr>
        <p:spPr>
          <a:xfrm>
            <a:off x="1020682" y="2129063"/>
            <a:ext cx="4882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4224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anose="020B0604020202020204" pitchFamily="34" charset="0"/>
              </a:rPr>
              <a:t>Xx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104CC6-15C4-E917-E322-A80206962647}"/>
              </a:ext>
            </a:extLst>
          </p:cNvPr>
          <p:cNvSpPr/>
          <p:nvPr/>
        </p:nvSpPr>
        <p:spPr>
          <a:xfrm>
            <a:off x="294775" y="1349994"/>
            <a:ext cx="11710738" cy="1731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2D400F-34F3-AFE2-B07F-85A2EE60E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53" y="340092"/>
            <a:ext cx="1188458" cy="134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527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9ABDB-6705-F0D5-F7BA-31E33CF7B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4632" y="580413"/>
            <a:ext cx="9938010" cy="769581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Any questions, comments or suggestions?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768AC42-9351-1ACC-6799-77B2BA087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Short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8675DA5-72E9-BE7C-3477-38CABCBE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940DC3-4BEC-4DA8-A0F2-D3A0A04390C6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oter Placeholder 6">
            <a:extLst>
              <a:ext uri="{FF2B5EF4-FFF2-40B4-BE49-F238E27FC236}">
                <a16:creationId xmlns:a16="http://schemas.microsoft.com/office/drawing/2014/main" id="{3D5EEDC6-DD37-32FC-8939-E605CEDE9EE9}"/>
              </a:ext>
            </a:extLst>
          </p:cNvPr>
          <p:cNvSpPr txBox="1">
            <a:spLocks/>
          </p:cNvSpPr>
          <p:nvPr/>
        </p:nvSpPr>
        <p:spPr>
          <a:xfrm>
            <a:off x="256673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Presenters’ short name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104CC6-15C4-E917-E322-A80206962647}"/>
              </a:ext>
            </a:extLst>
          </p:cNvPr>
          <p:cNvSpPr/>
          <p:nvPr/>
        </p:nvSpPr>
        <p:spPr>
          <a:xfrm>
            <a:off x="294775" y="1349994"/>
            <a:ext cx="11710738" cy="1731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2D400F-34F3-AFE2-B07F-85A2EE60E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53" y="340092"/>
            <a:ext cx="1188458" cy="1348757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B780790-A6EC-08C9-42AE-F06C400AE696}"/>
              </a:ext>
            </a:extLst>
          </p:cNvPr>
          <p:cNvSpPr txBox="1">
            <a:spLocks/>
          </p:cNvSpPr>
          <p:nvPr/>
        </p:nvSpPr>
        <p:spPr>
          <a:xfrm>
            <a:off x="1092887" y="3428571"/>
            <a:ext cx="10006226" cy="1348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49472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9ABDB-6705-F0D5-F7BA-31E33CF7B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4632" y="580413"/>
            <a:ext cx="6388767" cy="769581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Background and Motivation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768AC42-9351-1ACC-6799-77B2BA087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Short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8675DA5-72E9-BE7C-3477-38CABCBE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940DC3-4BEC-4DA8-A0F2-D3A0A04390C6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oter Placeholder 6">
            <a:extLst>
              <a:ext uri="{FF2B5EF4-FFF2-40B4-BE49-F238E27FC236}">
                <a16:creationId xmlns:a16="http://schemas.microsoft.com/office/drawing/2014/main" id="{3D5EEDC6-DD37-32FC-8939-E605CEDE9EE9}"/>
              </a:ext>
            </a:extLst>
          </p:cNvPr>
          <p:cNvSpPr txBox="1">
            <a:spLocks/>
          </p:cNvSpPr>
          <p:nvPr/>
        </p:nvSpPr>
        <p:spPr>
          <a:xfrm>
            <a:off x="256673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Presenters’ short 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EFB7EC-D99B-D045-4130-D7136B4FABDD}"/>
              </a:ext>
            </a:extLst>
          </p:cNvPr>
          <p:cNvSpPr txBox="1"/>
          <p:nvPr/>
        </p:nvSpPr>
        <p:spPr>
          <a:xfrm>
            <a:off x="510005" y="3429000"/>
            <a:ext cx="11171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2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 a page or 2 to state the background of this project and why you are motivated to pursue this project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(use more pictures, block diagram and less words)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104CC6-15C4-E917-E322-A80206962647}"/>
              </a:ext>
            </a:extLst>
          </p:cNvPr>
          <p:cNvSpPr/>
          <p:nvPr/>
        </p:nvSpPr>
        <p:spPr>
          <a:xfrm>
            <a:off x="294775" y="1349994"/>
            <a:ext cx="11710738" cy="1731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2D400F-34F3-AFE2-B07F-85A2EE60E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53" y="340092"/>
            <a:ext cx="1188458" cy="134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362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9ABDB-6705-F0D5-F7BA-31E33CF7B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4632" y="580413"/>
            <a:ext cx="9917362" cy="769581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Background and Motivation (contd..)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768AC42-9351-1ACC-6799-77B2BA087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Short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8675DA5-72E9-BE7C-3477-38CABCBE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940DC3-4BEC-4DA8-A0F2-D3A0A04390C6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oter Placeholder 6">
            <a:extLst>
              <a:ext uri="{FF2B5EF4-FFF2-40B4-BE49-F238E27FC236}">
                <a16:creationId xmlns:a16="http://schemas.microsoft.com/office/drawing/2014/main" id="{3D5EEDC6-DD37-32FC-8939-E605CEDE9EE9}"/>
              </a:ext>
            </a:extLst>
          </p:cNvPr>
          <p:cNvSpPr txBox="1">
            <a:spLocks/>
          </p:cNvSpPr>
          <p:nvPr/>
        </p:nvSpPr>
        <p:spPr>
          <a:xfrm>
            <a:off x="256673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Presenters’ short name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104CC6-15C4-E917-E322-A80206962647}"/>
              </a:ext>
            </a:extLst>
          </p:cNvPr>
          <p:cNvSpPr/>
          <p:nvPr/>
        </p:nvSpPr>
        <p:spPr>
          <a:xfrm>
            <a:off x="294775" y="1349994"/>
            <a:ext cx="11710738" cy="1731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2D400F-34F3-AFE2-B07F-85A2EE60E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53" y="340092"/>
            <a:ext cx="1188458" cy="134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439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9ABDB-6705-F0D5-F7BA-31E33CF7B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4632" y="580413"/>
            <a:ext cx="10240881" cy="769581"/>
          </a:xfrm>
        </p:spPr>
        <p:txBody>
          <a:bodyPr>
            <a:normAutofit/>
          </a:bodyPr>
          <a:lstStyle/>
          <a:p>
            <a:pPr algn="l"/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Background and Motivation (Literature Review)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768AC42-9351-1ACC-6799-77B2BA087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Short Title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8675DA5-72E9-BE7C-3477-38CABCBE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940DC3-4BEC-4DA8-A0F2-D3A0A04390C6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oter Placeholder 6">
            <a:extLst>
              <a:ext uri="{FF2B5EF4-FFF2-40B4-BE49-F238E27FC236}">
                <a16:creationId xmlns:a16="http://schemas.microsoft.com/office/drawing/2014/main" id="{3D5EEDC6-DD37-32FC-8939-E605CEDE9EE9}"/>
              </a:ext>
            </a:extLst>
          </p:cNvPr>
          <p:cNvSpPr txBox="1">
            <a:spLocks/>
          </p:cNvSpPr>
          <p:nvPr/>
        </p:nvSpPr>
        <p:spPr>
          <a:xfrm>
            <a:off x="256673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Presenters’ short name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104CC6-15C4-E917-E322-A80206962647}"/>
              </a:ext>
            </a:extLst>
          </p:cNvPr>
          <p:cNvSpPr/>
          <p:nvPr/>
        </p:nvSpPr>
        <p:spPr>
          <a:xfrm>
            <a:off x="294775" y="1349994"/>
            <a:ext cx="11710738" cy="1731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2D400F-34F3-AFE2-B07F-85A2EE60E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53" y="340092"/>
            <a:ext cx="1188458" cy="1348757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869304F-A0D3-3697-E9D9-5A09B166890F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688849"/>
          <a:ext cx="10776283" cy="4564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45">
                  <a:extLst>
                    <a:ext uri="{9D8B030D-6E8A-4147-A177-3AD203B41FA5}">
                      <a16:colId xmlns:a16="http://schemas.microsoft.com/office/drawing/2014/main" val="3190939168"/>
                    </a:ext>
                  </a:extLst>
                </a:gridCol>
                <a:gridCol w="3864656">
                  <a:extLst>
                    <a:ext uri="{9D8B030D-6E8A-4147-A177-3AD203B41FA5}">
                      <a16:colId xmlns:a16="http://schemas.microsoft.com/office/drawing/2014/main" val="3511897519"/>
                    </a:ext>
                  </a:extLst>
                </a:gridCol>
                <a:gridCol w="2225105">
                  <a:extLst>
                    <a:ext uri="{9D8B030D-6E8A-4147-A177-3AD203B41FA5}">
                      <a16:colId xmlns:a16="http://schemas.microsoft.com/office/drawing/2014/main" val="4238094026"/>
                    </a:ext>
                  </a:extLst>
                </a:gridCol>
                <a:gridCol w="1872521">
                  <a:extLst>
                    <a:ext uri="{9D8B030D-6E8A-4147-A177-3AD203B41FA5}">
                      <a16:colId xmlns:a16="http://schemas.microsoft.com/office/drawing/2014/main" val="4151395118"/>
                    </a:ext>
                  </a:extLst>
                </a:gridCol>
                <a:gridCol w="2155256">
                  <a:extLst>
                    <a:ext uri="{9D8B030D-6E8A-4147-A177-3AD203B41FA5}">
                      <a16:colId xmlns:a16="http://schemas.microsoft.com/office/drawing/2014/main" val="678050676"/>
                    </a:ext>
                  </a:extLst>
                </a:gridCol>
              </a:tblGrid>
              <a:tr h="113622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Reference </a:t>
                      </a:r>
                    </a:p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(Journal / Conference papers)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Outcome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Limitations / Problems / Challenging issues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Possible Solution </a:t>
                      </a:r>
                    </a:p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840517"/>
                  </a:ext>
                </a:extLst>
              </a:tr>
              <a:tr h="15149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 A. Razzak and Bing Zeng, "A Constant Current Immittance Conversion Circuit", IEEE International Conference on Circuits and Systems, 14-16 December, 2011, Sydney, Australia, pp. 746-751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Provide constant current for dynamic load i.e. the load power will not be changed even when the load changes.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It requires more components which make the project complex as well as costly. Stability of the system will also be challenging.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Should be provided a simple which will make the system less complex, low cost as well as stable and robust.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179322"/>
                  </a:ext>
                </a:extLst>
              </a:tr>
              <a:tr h="92156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4944802"/>
                  </a:ext>
                </a:extLst>
              </a:tr>
              <a:tr h="92156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362732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874A508-41CD-3A24-5E2F-91EB7510FA4D}"/>
              </a:ext>
            </a:extLst>
          </p:cNvPr>
          <p:cNvSpPr txBox="1"/>
          <p:nvPr/>
        </p:nvSpPr>
        <p:spPr>
          <a:xfrm>
            <a:off x="1764632" y="5367344"/>
            <a:ext cx="9079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List at least 3 most recent journal papers you have reviewed.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 case of unavailability of journals, list most recent conference papers.</a:t>
            </a:r>
          </a:p>
        </p:txBody>
      </p:sp>
    </p:spTree>
    <p:extLst>
      <p:ext uri="{BB962C8B-B14F-4D97-AF65-F5344CB8AC3E}">
        <p14:creationId xmlns:p14="http://schemas.microsoft.com/office/powerpoint/2010/main" val="3523206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9ABDB-6705-F0D5-F7BA-31E33CF7B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4632" y="580413"/>
            <a:ext cx="9938010" cy="769581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&amp; Objectives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768AC42-9351-1ACC-6799-77B2BA087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Short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8675DA5-72E9-BE7C-3477-38CABCBE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940DC3-4BEC-4DA8-A0F2-D3A0A04390C6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oter Placeholder 6">
            <a:extLst>
              <a:ext uri="{FF2B5EF4-FFF2-40B4-BE49-F238E27FC236}">
                <a16:creationId xmlns:a16="http://schemas.microsoft.com/office/drawing/2014/main" id="{3D5EEDC6-DD37-32FC-8939-E605CEDE9EE9}"/>
              </a:ext>
            </a:extLst>
          </p:cNvPr>
          <p:cNvSpPr txBox="1">
            <a:spLocks/>
          </p:cNvSpPr>
          <p:nvPr/>
        </p:nvSpPr>
        <p:spPr>
          <a:xfrm>
            <a:off x="256673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Presenters’ short 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EFB7EC-D99B-D045-4130-D7136B4FABDD}"/>
              </a:ext>
            </a:extLst>
          </p:cNvPr>
          <p:cNvSpPr txBox="1"/>
          <p:nvPr/>
        </p:nvSpPr>
        <p:spPr>
          <a:xfrm>
            <a:off x="1020682" y="1675446"/>
            <a:ext cx="1033311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4224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anose="020B0604020202020204" pitchFamily="34" charset="0"/>
              </a:rPr>
              <a:t>After literature review, the following major problems are discovered and needed to be addressed:</a:t>
            </a:r>
            <a:endParaRPr lang="en-US" sz="2400" dirty="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anose="020B0604020202020204" pitchFamily="34" charset="0"/>
              </a:rPr>
              <a:t>Xx</a:t>
            </a:r>
            <a:endParaRPr lang="en-US" sz="2400" dirty="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anose="020B0604020202020204" pitchFamily="34" charset="0"/>
              </a:rPr>
              <a:t>Xx</a:t>
            </a:r>
            <a:endParaRPr lang="en-US" sz="2400" dirty="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anose="020B0604020202020204" pitchFamily="34" charset="0"/>
              </a:rPr>
              <a:t>Xx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104CC6-15C4-E917-E322-A80206962647}"/>
              </a:ext>
            </a:extLst>
          </p:cNvPr>
          <p:cNvSpPr/>
          <p:nvPr/>
        </p:nvSpPr>
        <p:spPr>
          <a:xfrm>
            <a:off x="294775" y="1349994"/>
            <a:ext cx="11710738" cy="1731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2D400F-34F3-AFE2-B07F-85A2EE60E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53" y="340092"/>
            <a:ext cx="1188458" cy="13487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C438A5-9811-0661-EADD-B24487B78720}"/>
              </a:ext>
            </a:extLst>
          </p:cNvPr>
          <p:cNvSpPr txBox="1"/>
          <p:nvPr/>
        </p:nvSpPr>
        <p:spPr>
          <a:xfrm>
            <a:off x="1020682" y="4166891"/>
            <a:ext cx="103331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4224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anose="020B0604020202020204" pitchFamily="34" charset="0"/>
              </a:rPr>
              <a:t>The objective(s) of the proposed system is/are:</a:t>
            </a:r>
            <a:endParaRPr lang="en-US" sz="2400" dirty="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anose="020B0604020202020204" pitchFamily="34" charset="0"/>
              </a:rPr>
              <a:t>Xx</a:t>
            </a:r>
            <a:endParaRPr lang="en-US" sz="2400" dirty="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anose="020B0604020202020204" pitchFamily="34" charset="0"/>
              </a:rPr>
              <a:t>Xx</a:t>
            </a:r>
            <a:endParaRPr lang="en-US" sz="2400" dirty="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anose="020B0604020202020204" pitchFamily="34" charset="0"/>
              </a:rPr>
              <a:t>Xx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861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9ABDB-6705-F0D5-F7BA-31E33CF7B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4632" y="580413"/>
            <a:ext cx="9938010" cy="769581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Proposed System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768AC42-9351-1ACC-6799-77B2BA087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Short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8675DA5-72E9-BE7C-3477-38CABCBE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940DC3-4BEC-4DA8-A0F2-D3A0A04390C6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oter Placeholder 6">
            <a:extLst>
              <a:ext uri="{FF2B5EF4-FFF2-40B4-BE49-F238E27FC236}">
                <a16:creationId xmlns:a16="http://schemas.microsoft.com/office/drawing/2014/main" id="{3D5EEDC6-DD37-32FC-8939-E605CEDE9EE9}"/>
              </a:ext>
            </a:extLst>
          </p:cNvPr>
          <p:cNvSpPr txBox="1">
            <a:spLocks/>
          </p:cNvSpPr>
          <p:nvPr/>
        </p:nvSpPr>
        <p:spPr>
          <a:xfrm>
            <a:off x="256673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Presenters’ short 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EFB7EC-D99B-D045-4130-D7136B4FABDD}"/>
              </a:ext>
            </a:extLst>
          </p:cNvPr>
          <p:cNvSpPr txBox="1"/>
          <p:nvPr/>
        </p:nvSpPr>
        <p:spPr>
          <a:xfrm>
            <a:off x="3654593" y="1831094"/>
            <a:ext cx="4882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4224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anose="020B0604020202020204" pitchFamily="34" charset="0"/>
              </a:rPr>
              <a:t>example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104CC6-15C4-E917-E322-A80206962647}"/>
              </a:ext>
            </a:extLst>
          </p:cNvPr>
          <p:cNvSpPr/>
          <p:nvPr/>
        </p:nvSpPr>
        <p:spPr>
          <a:xfrm>
            <a:off x="294775" y="1349994"/>
            <a:ext cx="11710738" cy="1731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2D400F-34F3-AFE2-B07F-85A2EE60E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53" y="340092"/>
            <a:ext cx="1188458" cy="13487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5C91C1-78A7-5D45-AEBC-8AA621F08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269" y="2600530"/>
            <a:ext cx="7279461" cy="335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113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9ABDB-6705-F0D5-F7BA-31E33CF7B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4632" y="580413"/>
            <a:ext cx="9938010" cy="769581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Theory / Design / Mathematical Modeling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768AC42-9351-1ACC-6799-77B2BA087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Short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8675DA5-72E9-BE7C-3477-38CABCBE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940DC3-4BEC-4DA8-A0F2-D3A0A04390C6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oter Placeholder 6">
            <a:extLst>
              <a:ext uri="{FF2B5EF4-FFF2-40B4-BE49-F238E27FC236}">
                <a16:creationId xmlns:a16="http://schemas.microsoft.com/office/drawing/2014/main" id="{3D5EEDC6-DD37-32FC-8939-E605CEDE9EE9}"/>
              </a:ext>
            </a:extLst>
          </p:cNvPr>
          <p:cNvSpPr txBox="1">
            <a:spLocks/>
          </p:cNvSpPr>
          <p:nvPr/>
        </p:nvSpPr>
        <p:spPr>
          <a:xfrm>
            <a:off x="256673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Presenters’ short 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EFB7EC-D99B-D045-4130-D7136B4FABDD}"/>
              </a:ext>
            </a:extLst>
          </p:cNvPr>
          <p:cNvSpPr txBox="1"/>
          <p:nvPr/>
        </p:nvSpPr>
        <p:spPr>
          <a:xfrm>
            <a:off x="1020682" y="2129063"/>
            <a:ext cx="4882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4224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anose="020B0604020202020204" pitchFamily="34" charset="0"/>
              </a:rPr>
              <a:t>Xx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104CC6-15C4-E917-E322-A80206962647}"/>
              </a:ext>
            </a:extLst>
          </p:cNvPr>
          <p:cNvSpPr/>
          <p:nvPr/>
        </p:nvSpPr>
        <p:spPr>
          <a:xfrm>
            <a:off x="294775" y="1349994"/>
            <a:ext cx="11710738" cy="1731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2D400F-34F3-AFE2-B07F-85A2EE60E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53" y="340092"/>
            <a:ext cx="1188458" cy="134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206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9ABDB-6705-F0D5-F7BA-31E33CF7B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4632" y="580413"/>
            <a:ext cx="9938010" cy="769581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Theory / Design / Mathematical Modeling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768AC42-9351-1ACC-6799-77B2BA087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Short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8675DA5-72E9-BE7C-3477-38CABCBE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940DC3-4BEC-4DA8-A0F2-D3A0A04390C6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oter Placeholder 6">
            <a:extLst>
              <a:ext uri="{FF2B5EF4-FFF2-40B4-BE49-F238E27FC236}">
                <a16:creationId xmlns:a16="http://schemas.microsoft.com/office/drawing/2014/main" id="{3D5EEDC6-DD37-32FC-8939-E605CEDE9EE9}"/>
              </a:ext>
            </a:extLst>
          </p:cNvPr>
          <p:cNvSpPr txBox="1">
            <a:spLocks/>
          </p:cNvSpPr>
          <p:nvPr/>
        </p:nvSpPr>
        <p:spPr>
          <a:xfrm>
            <a:off x="256673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Presenters’ short 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EFB7EC-D99B-D045-4130-D7136B4FABDD}"/>
              </a:ext>
            </a:extLst>
          </p:cNvPr>
          <p:cNvSpPr txBox="1"/>
          <p:nvPr/>
        </p:nvSpPr>
        <p:spPr>
          <a:xfrm>
            <a:off x="1020682" y="2129063"/>
            <a:ext cx="4882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4224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anose="020B0604020202020204" pitchFamily="34" charset="0"/>
              </a:rPr>
              <a:t>Xx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104CC6-15C4-E917-E322-A80206962647}"/>
              </a:ext>
            </a:extLst>
          </p:cNvPr>
          <p:cNvSpPr/>
          <p:nvPr/>
        </p:nvSpPr>
        <p:spPr>
          <a:xfrm>
            <a:off x="294775" y="1349994"/>
            <a:ext cx="11710738" cy="1731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2D400F-34F3-AFE2-B07F-85A2EE60E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53" y="340092"/>
            <a:ext cx="1188458" cy="134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8330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98</TotalTime>
  <Words>737</Words>
  <Application>Microsoft Office PowerPoint</Application>
  <PresentationFormat>Widescreen</PresentationFormat>
  <Paragraphs>203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1_Office Theme</vt:lpstr>
      <vt:lpstr>ECE 4000 PROGRESS REPORT PRESENTATION (FINAL TERM)</vt:lpstr>
      <vt:lpstr>Outline</vt:lpstr>
      <vt:lpstr>Background and Motivation</vt:lpstr>
      <vt:lpstr>Background and Motivation (contd..)</vt:lpstr>
      <vt:lpstr>Background and Motivation (Literature Review)</vt:lpstr>
      <vt:lpstr>Problem Statement &amp; Objectives</vt:lpstr>
      <vt:lpstr>Proposed System</vt:lpstr>
      <vt:lpstr>Theory / Design / Mathematical Modeling</vt:lpstr>
      <vt:lpstr>Theory / Design / Mathematical Modeling</vt:lpstr>
      <vt:lpstr>Theory / Design / Mathematical Modeling</vt:lpstr>
      <vt:lpstr>Simulation</vt:lpstr>
      <vt:lpstr>Software / hardware components used</vt:lpstr>
      <vt:lpstr>Hardware prototype &amp; testing (if any)</vt:lpstr>
      <vt:lpstr>Results and Analysis</vt:lpstr>
      <vt:lpstr>Results and Analysis (contd.)</vt:lpstr>
      <vt:lpstr>Investigations</vt:lpstr>
      <vt:lpstr>Investigations (contd.)</vt:lpstr>
      <vt:lpstr>Impact of project outcome on the environment and sustainability</vt:lpstr>
      <vt:lpstr>Addressing Complex Engineering Problems</vt:lpstr>
      <vt:lpstr>Addressing Complex Engineering Activities</vt:lpstr>
      <vt:lpstr>Limitations</vt:lpstr>
      <vt:lpstr>Conclusion</vt:lpstr>
      <vt:lpstr>Future scope</vt:lpstr>
      <vt:lpstr>Any questions, comments or suggestions?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Mushfiqur Rahman</dc:creator>
  <cp:lastModifiedBy>Imam Mehadi</cp:lastModifiedBy>
  <cp:revision>50</cp:revision>
  <dcterms:created xsi:type="dcterms:W3CDTF">2023-08-28T14:25:03Z</dcterms:created>
  <dcterms:modified xsi:type="dcterms:W3CDTF">2023-09-10T10:07:11Z</dcterms:modified>
</cp:coreProperties>
</file>