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63" r:id="rId5"/>
    <p:sldId id="264" r:id="rId6"/>
    <p:sldId id="258" r:id="rId7"/>
    <p:sldId id="282" r:id="rId8"/>
    <p:sldId id="260" r:id="rId9"/>
    <p:sldId id="261" r:id="rId10"/>
    <p:sldId id="273" r:id="rId11"/>
    <p:sldId id="270" r:id="rId12"/>
    <p:sldId id="269" r:id="rId13"/>
    <p:sldId id="278" r:id="rId14"/>
    <p:sldId id="274" r:id="rId15"/>
    <p:sldId id="275" r:id="rId16"/>
    <p:sldId id="285" r:id="rId17"/>
    <p:sldId id="289" r:id="rId18"/>
    <p:sldId id="279" r:id="rId19"/>
    <p:sldId id="288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סגנון בהיר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-8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18367"/>
            <a:ext cx="9144000" cy="23876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Detection Malicious RTF and JPG Files Using Machine Learning Methods</a:t>
            </a:r>
            <a:endParaRPr lang="he-IL" dirty="0">
              <a:latin typeface="Franklin Gothic Book" panose="020B05030201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541522" y="3574473"/>
            <a:ext cx="356271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Alex Lerman</a:t>
            </a:r>
          </a:p>
          <a:p>
            <a:r>
              <a:rPr lang="en-US" sz="36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Liad Nahmias</a:t>
            </a:r>
            <a:endParaRPr lang="he-IL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5069" y="3851471"/>
            <a:ext cx="36923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Mr. Aviad Cohen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94" y="4756407"/>
            <a:ext cx="2991011" cy="19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Structural method - RTF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76" y="1523761"/>
            <a:ext cx="8931941" cy="50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4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Structural method - </a:t>
            </a:r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JPG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810" y="1440373"/>
            <a:ext cx="7286596" cy="52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936605" cy="1325563"/>
          </a:xfrm>
        </p:spPr>
        <p:txBody>
          <a:bodyPr>
            <a:noAutofit/>
          </a:bodyPr>
          <a:lstStyle/>
          <a:p>
            <a:pPr rtl="0"/>
            <a:r>
              <a:rPr lang="en-US" sz="4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Knowledge-based </a:t>
            </a:r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Method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13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470400"/>
          </a:xfrm>
        </p:spPr>
        <p:txBody>
          <a:bodyPr rtlCol="1">
            <a:normAutofit/>
          </a:bodyPr>
          <a:lstStyle/>
          <a:p>
            <a:pPr marL="0" indent="0" algn="l" rtl="0">
              <a:buNone/>
            </a:pPr>
            <a:r>
              <a:rPr lang="en-US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Features:</a:t>
            </a:r>
            <a:endParaRPr lang="en-US"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 Control words</a:t>
            </a:r>
          </a:p>
          <a:p>
            <a:pPr algn="l" rtl="0"/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 </a:t>
            </a:r>
            <a:r>
              <a:rPr lang="en-US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markers</a:t>
            </a:r>
          </a:p>
          <a:p>
            <a:pPr algn="l" rtl="0"/>
            <a:r>
              <a:rPr lang="en-US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File content</a:t>
            </a:r>
            <a:endParaRPr lang="en-US"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4"/>
          <a:srcRect r="67014"/>
          <a:stretch/>
        </p:blipFill>
        <p:spPr>
          <a:xfrm>
            <a:off x="9369091" y="1900054"/>
            <a:ext cx="1836445" cy="4825654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70"/>
          <a:stretch/>
        </p:blipFill>
        <p:spPr>
          <a:xfrm>
            <a:off x="1522412" y="4884127"/>
            <a:ext cx="4184066" cy="1504950"/>
          </a:xfrm>
          <a:prstGeom prst="rect">
            <a:avLst/>
          </a:prstGeom>
        </p:spPr>
      </p:pic>
      <p:grpSp>
        <p:nvGrpSpPr>
          <p:cNvPr id="19" name="קבוצה 18"/>
          <p:cNvGrpSpPr/>
          <p:nvPr/>
        </p:nvGrpSpPr>
        <p:grpSpPr>
          <a:xfrm>
            <a:off x="6722242" y="1809476"/>
            <a:ext cx="1904337" cy="4976245"/>
            <a:chOff x="6722242" y="1809476"/>
            <a:chExt cx="1904337" cy="4976245"/>
          </a:xfrm>
        </p:grpSpPr>
        <p:grpSp>
          <p:nvGrpSpPr>
            <p:cNvPr id="17" name="קבוצה 16"/>
            <p:cNvGrpSpPr/>
            <p:nvPr/>
          </p:nvGrpSpPr>
          <p:grpSpPr>
            <a:xfrm>
              <a:off x="6722242" y="1809476"/>
              <a:ext cx="1904337" cy="4976245"/>
              <a:chOff x="6722242" y="1809476"/>
              <a:chExt cx="1904337" cy="4976245"/>
            </a:xfrm>
          </p:grpSpPr>
          <p:grpSp>
            <p:nvGrpSpPr>
              <p:cNvPr id="11" name="קבוצה 10"/>
              <p:cNvGrpSpPr/>
              <p:nvPr/>
            </p:nvGrpSpPr>
            <p:grpSpPr>
              <a:xfrm>
                <a:off x="6722242" y="1809476"/>
                <a:ext cx="1904337" cy="4976245"/>
                <a:chOff x="6291486" y="1506686"/>
                <a:chExt cx="2012727" cy="5259479"/>
              </a:xfrm>
            </p:grpSpPr>
            <p:pic>
              <p:nvPicPr>
                <p:cNvPr id="12" name="תמונה 11"/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35398"/>
                <a:stretch/>
              </p:blipFill>
              <p:spPr>
                <a:xfrm>
                  <a:off x="6291487" y="2327515"/>
                  <a:ext cx="2012726" cy="4438650"/>
                </a:xfrm>
                <a:prstGeom prst="rect">
                  <a:avLst/>
                </a:prstGeom>
              </p:spPr>
            </p:pic>
            <p:pic>
              <p:nvPicPr>
                <p:cNvPr id="13" name="תמונה 12"/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67014" b="83678"/>
                <a:stretch/>
              </p:blipFill>
              <p:spPr>
                <a:xfrm>
                  <a:off x="6291486" y="1506686"/>
                  <a:ext cx="2012727" cy="863235"/>
                </a:xfrm>
                <a:prstGeom prst="rect">
                  <a:avLst/>
                </a:prstGeom>
              </p:spPr>
            </p:pic>
          </p:grpSp>
          <p:sp>
            <p:nvSpPr>
              <p:cNvPr id="3" name="מלבן 2"/>
              <p:cNvSpPr/>
              <p:nvPr/>
            </p:nvSpPr>
            <p:spPr>
              <a:xfrm>
                <a:off x="7850038" y="3329798"/>
                <a:ext cx="250166" cy="103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" name="מלבן 17"/>
            <p:cNvSpPr/>
            <p:nvPr/>
          </p:nvSpPr>
          <p:spPr>
            <a:xfrm>
              <a:off x="8177842" y="5703945"/>
              <a:ext cx="265286" cy="67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616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 Extraction – Whole Process</a:t>
            </a:r>
            <a:endParaRPr lang="he-I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46" y="1387210"/>
            <a:ext cx="9403464" cy="51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Datasets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58283"/>
              </p:ext>
            </p:extLst>
          </p:nvPr>
        </p:nvGraphicFramePr>
        <p:xfrm>
          <a:off x="2033058" y="2268747"/>
          <a:ext cx="8125884" cy="182880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2708628"/>
                <a:gridCol w="2708628"/>
                <a:gridCol w="2708628"/>
              </a:tblGrid>
              <a:tr h="41557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JPEG</a:t>
                      </a:r>
                      <a:endParaRPr lang="he-IL" sz="2400" kern="1200" dirty="0"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RTF</a:t>
                      </a:r>
                      <a:endParaRPr lang="he-IL" sz="2400" kern="1200" dirty="0"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kern="1200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6,279</a:t>
                      </a:r>
                      <a:endParaRPr lang="he-IL" sz="2400" kern="1200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2,204</a:t>
                      </a:r>
                      <a:endParaRPr lang="he-IL" sz="2400" kern="1200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Benign</a:t>
                      </a:r>
                      <a:endParaRPr lang="he-IL" sz="2400" kern="1200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819</a:t>
                      </a:r>
                      <a:endParaRPr lang="he-IL" sz="2400" kern="1200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1,224</a:t>
                      </a:r>
                      <a:endParaRPr lang="he-IL" sz="2400" kern="1200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Malicious</a:t>
                      </a:r>
                      <a:endParaRPr lang="he-IL" sz="2400" kern="1200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7,098</a:t>
                      </a:r>
                      <a:endParaRPr lang="he-IL" sz="2400" kern="1200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3,428</a:t>
                      </a:r>
                      <a:endParaRPr lang="he-IL" sz="2400" kern="1200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kern="1200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0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Experiments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13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470400"/>
          </a:xfrm>
        </p:spPr>
        <p:txBody>
          <a:bodyPr rtlCol="1"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 Types of Experiments: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</a:t>
            </a:r>
            <a:r>
              <a:rPr lang="en-US" sz="2400" dirty="0" smtClean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Comparison </a:t>
            </a:r>
            <a:r>
              <a:rPr lang="en-US" sz="2400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between different components</a:t>
            </a:r>
            <a:r>
              <a:rPr lang="en-US" sz="2400" dirty="0" smtClean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 structural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</a:t>
            </a:r>
            <a:r>
              <a:rPr lang="en-US" sz="2400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Comparison between different </a:t>
            </a:r>
            <a:r>
              <a:rPr lang="en-US" sz="2400" dirty="0" smtClean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Classifiers- knowledge-based</a:t>
            </a:r>
            <a:endParaRPr lang="en-US" sz="2400" dirty="0">
              <a:solidFill>
                <a:schemeClr val="tx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Comparison </a:t>
            </a:r>
            <a:r>
              <a:rPr lang="en-US" sz="2400" dirty="0" smtClean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between Structural, Knowledge-Based and Anti-Virus </a:t>
            </a:r>
            <a:r>
              <a:rPr lang="en-US" sz="2400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softwares</a:t>
            </a:r>
          </a:p>
        </p:txBody>
      </p:sp>
    </p:spTree>
    <p:extLst>
      <p:ext uri="{BB962C8B-B14F-4D97-AF65-F5344CB8AC3E}">
        <p14:creationId xmlns:p14="http://schemas.microsoft.com/office/powerpoint/2010/main" val="7690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77839"/>
            <a:ext cx="10515600" cy="1325563"/>
          </a:xfrm>
        </p:spPr>
        <p:txBody>
          <a:bodyPr>
            <a:no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Results – </a:t>
            </a:r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Structural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86" y="4920576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36" y="4920576"/>
            <a:ext cx="1263434" cy="1275894"/>
          </a:xfrm>
          <a:prstGeom prst="rect">
            <a:avLst/>
          </a:prstGeom>
        </p:spPr>
      </p:pic>
      <p:pic>
        <p:nvPicPr>
          <p:cNvPr id="2050" name="Picture 2" descr="D:\Final Project\Results\דוח\Structural\JPG\Classifi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98" y="1189450"/>
            <a:ext cx="4862530" cy="56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תמונה 9" descr="D:\דוח\classifie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6" y="1336407"/>
            <a:ext cx="5189863" cy="550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912" y="6584633"/>
            <a:ext cx="3524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Results – Knowledge-Based</a:t>
            </a:r>
            <a:endParaRPr lang="he-I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תרת 1"/>
          <p:cNvSpPr txBox="1">
            <a:spLocks/>
          </p:cNvSpPr>
          <p:nvPr/>
        </p:nvSpPr>
        <p:spPr>
          <a:xfrm>
            <a:off x="2471584" y="1532348"/>
            <a:ext cx="1988574" cy="621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RTF</a:t>
            </a:r>
            <a:endParaRPr lang="he-IL"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כותרת 1"/>
          <p:cNvSpPr txBox="1">
            <a:spLocks/>
          </p:cNvSpPr>
          <p:nvPr/>
        </p:nvSpPr>
        <p:spPr>
          <a:xfrm>
            <a:off x="7968555" y="1386848"/>
            <a:ext cx="1988574" cy="621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JPG</a:t>
            </a:r>
            <a:endParaRPr lang="he-IL"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076" name="Picture 4" descr="D:\Final Project\Results\Knowledge new\RT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977" y="2153827"/>
            <a:ext cx="6013627" cy="36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Final Project\Results\Knowledge new\JP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90" y="2153826"/>
            <a:ext cx="6013628" cy="36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Results – Anti-Virus (RTF)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 descr="D:\Final Project\Results\דוח\RTF_Antivirus_Compari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24" y="1293964"/>
            <a:ext cx="9160899" cy="543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Results – Anti-Virus (JPG)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 descr="D:\Final Project\Results\דוח\JPG_Antivirus_Compari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43" y="1419131"/>
            <a:ext cx="9714271" cy="534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Problem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58" y="2362199"/>
            <a:ext cx="2399581" cy="2399581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28" y="2667682"/>
            <a:ext cx="2094098" cy="2094098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24" y="2667682"/>
            <a:ext cx="2088876" cy="20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8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Summary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0231"/>
          </a:xfrm>
        </p:spPr>
        <p:txBody>
          <a:bodyPr>
            <a:noAutofit/>
          </a:bodyPr>
          <a:lstStyle/>
          <a:p>
            <a:pPr algn="just" rtl="0"/>
            <a:r>
              <a:rPr lang="en-US" sz="3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First Thesis (</a:t>
            </a:r>
            <a:r>
              <a:rPr lang="en-US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</a:t>
            </a:r>
            <a:r>
              <a:rPr lang="en-US" sz="3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uctural</a:t>
            </a:r>
            <a:r>
              <a:rPr lang="en-US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):</a:t>
            </a:r>
          </a:p>
          <a:p>
            <a:pPr lvl="1" algn="just" rtl="0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using</a:t>
            </a: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Single </a:t>
            </a:r>
            <a:r>
              <a:rPr lang="en-US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Joint</a:t>
            </a: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just" rtl="0"/>
            <a:r>
              <a:rPr lang="en-US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Not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using </a:t>
            </a:r>
            <a:r>
              <a:rPr lang="en-US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Bottom to Top</a:t>
            </a:r>
          </a:p>
          <a:p>
            <a:pPr algn="just" rtl="0"/>
            <a:r>
              <a:rPr lang="en-US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Second Thesis (Knowledge-Based):</a:t>
            </a:r>
          </a:p>
          <a:p>
            <a:pPr lvl="1" algn="just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Learn the file structure – no need beginning dataset</a:t>
            </a:r>
          </a:p>
          <a:p>
            <a:pPr lvl="1" algn="just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Allow detection of Zero-day attacks</a:t>
            </a:r>
          </a:p>
          <a:p>
            <a:pPr lvl="1" algn="just" rtl="0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Very good Detection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accuracy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520" y="4276176"/>
            <a:ext cx="2202380" cy="24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29448" y="656017"/>
            <a:ext cx="5533104" cy="1325563"/>
          </a:xfrm>
        </p:spPr>
        <p:txBody>
          <a:bodyPr>
            <a:no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Questions?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69" y="2081249"/>
            <a:ext cx="3184658" cy="34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Problem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64" y="1814540"/>
            <a:ext cx="4949190" cy="3020671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89" y="1814540"/>
            <a:ext cx="34385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Problem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18" y="1787646"/>
            <a:ext cx="4179948" cy="4179948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561" y="3652748"/>
            <a:ext cx="2776462" cy="621596"/>
          </a:xfrm>
          <a:prstGeom prst="rect">
            <a:avLst/>
          </a:prstGeom>
        </p:spPr>
      </p:pic>
      <p:cxnSp>
        <p:nvCxnSpPr>
          <p:cNvPr id="15" name="מחבר חץ ישר 14"/>
          <p:cNvCxnSpPr/>
          <p:nvPr/>
        </p:nvCxnSpPr>
        <p:spPr>
          <a:xfrm>
            <a:off x="4191023" y="3957795"/>
            <a:ext cx="22881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7107" y="3556958"/>
            <a:ext cx="19150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Double-click</a:t>
            </a:r>
            <a:endParaRPr lang="he-IL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1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6" cy="68563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20401340">
            <a:off x="3710819" y="2548600"/>
            <a:ext cx="4279901" cy="86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0" dirty="0" smtClean="0"/>
              <a:t>RANSOMWARE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786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Former Attacks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22872" y="1536641"/>
            <a:ext cx="3457755" cy="1892359"/>
          </a:xfrm>
        </p:spPr>
        <p:txBody>
          <a:bodyPr>
            <a:noAutofit/>
          </a:bodyPr>
          <a:lstStyle/>
          <a:p>
            <a:pPr marL="0" indent="0" algn="just" rtl="0">
              <a:buNone/>
            </a:pPr>
            <a:r>
              <a:rPr lang="en-US" sz="1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Indian </a:t>
            </a:r>
            <a:r>
              <a:rPr lang="en-US" sz="1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ambassador to Afghanistan</a:t>
            </a:r>
            <a:r>
              <a:rPr lang="en-US" sz="1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- On December 24, 2015 was sent an email consists attachment of crafted RTF. The malware allowed taking photos from the web camera, recording audio etc</a:t>
            </a:r>
            <a:r>
              <a:rPr lang="en-US" sz="1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67" y="3394877"/>
            <a:ext cx="5141046" cy="2426574"/>
          </a:xfrm>
          <a:prstGeom prst="rect">
            <a:avLst/>
          </a:prstGeom>
        </p:spPr>
      </p:pic>
      <p:sp>
        <p:nvSpPr>
          <p:cNvPr id="11" name="מלבן 10"/>
          <p:cNvSpPr/>
          <p:nvPr/>
        </p:nvSpPr>
        <p:spPr>
          <a:xfrm>
            <a:off x="7265843" y="1536774"/>
            <a:ext cx="3993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Images on Facebook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- On November 25, 2016 images were sent through Facebook, The images were a downloader of Locky Ransomware. </a:t>
            </a: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5">
            <a:clrChange>
              <a:clrFrom>
                <a:srgbClr val="B5B9C2"/>
              </a:clrFrom>
              <a:clrTo>
                <a:srgbClr val="B5B9C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5" y="3394877"/>
            <a:ext cx="3309755" cy="2489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95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Two Main Theses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0231"/>
          </a:xfrm>
        </p:spPr>
        <p:txBody>
          <a:bodyPr>
            <a:noAutofit/>
          </a:bodyPr>
          <a:lstStyle/>
          <a:p>
            <a:pPr marL="514350" indent="-514350" algn="just" rtl="0">
              <a:buAutoNum type="arabicPeriod"/>
            </a:pPr>
            <a:r>
              <a:rPr lang="en-US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Improvement of former </a:t>
            </a:r>
            <a:r>
              <a:rPr lang="en-US" sz="3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tructural feature extraction method:</a:t>
            </a:r>
          </a:p>
          <a:p>
            <a:pPr lvl="1" algn="just" rtl="0"/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Top to Bottom, Bottom to Top, Single </a:t>
            </a:r>
            <a:r>
              <a:rPr lang="en-US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Joint</a:t>
            </a:r>
          </a:p>
          <a:p>
            <a:pPr marL="514350" indent="-514350" algn="just" rtl="0">
              <a:buAutoNum type="arabicPeriod"/>
            </a:pPr>
            <a:r>
              <a:rPr lang="en-US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New</a:t>
            </a:r>
            <a:r>
              <a:rPr lang="en-US" sz="3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method for feature extraction: Knowledge-Based</a:t>
            </a:r>
          </a:p>
          <a:p>
            <a:pPr lvl="1" algn="just" rtl="0"/>
            <a:r>
              <a:rPr lang="en-US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Learning former attacks, specification of the files</a:t>
            </a: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30" y="4814714"/>
            <a:ext cx="3281721" cy="1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Technical Review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0231"/>
          </a:xfrm>
        </p:spPr>
        <p:txBody>
          <a:bodyPr>
            <a:noAutofit/>
          </a:bodyPr>
          <a:lstStyle/>
          <a:p>
            <a:pPr algn="just" rtl="0"/>
            <a:r>
              <a:rPr lang="en-US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Programming </a:t>
            </a:r>
            <a:r>
              <a:rPr lang="en-US" sz="3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language</a:t>
            </a:r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Java</a:t>
            </a:r>
          </a:p>
          <a:p>
            <a:pPr algn="just" rtl="0"/>
            <a:r>
              <a:rPr lang="en-US" sz="3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Analysis</a:t>
            </a:r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Static</a:t>
            </a:r>
          </a:p>
          <a:p>
            <a:pPr algn="just" rtl="0"/>
            <a:r>
              <a:rPr lang="en-US" sz="3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Method</a:t>
            </a:r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Machine Learning</a:t>
            </a:r>
          </a:p>
          <a:p>
            <a:pPr algn="just" rtl="0"/>
            <a:r>
              <a:rPr lang="en-US" sz="3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 </a:t>
            </a:r>
            <a:r>
              <a:rPr lang="en-US" sz="32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extraction</a:t>
            </a:r>
            <a:r>
              <a:rPr lang="en-US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Structural </a:t>
            </a:r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Knowledge-based</a:t>
            </a:r>
            <a:endParaRPr lang="en-US"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 rtl="0"/>
            <a:r>
              <a:rPr lang="en-US" sz="3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Datasets</a:t>
            </a:r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Malicious and Benign RTF and JPEG Files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73" y="5136039"/>
            <a:ext cx="2512254" cy="167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Files Structure</a:t>
            </a:r>
            <a:endParaRPr lang="he-IL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14" y="52574"/>
            <a:ext cx="1169035" cy="116903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6" y="18070"/>
            <a:ext cx="1263434" cy="1275894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 rot="1906105">
            <a:off x="-771657" y="6295189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 rot="1906105">
            <a:off x="-826289" y="6551104"/>
            <a:ext cx="3311931" cy="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3" y="1586947"/>
            <a:ext cx="5705766" cy="4626475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57" y="1843223"/>
            <a:ext cx="5101276" cy="3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277</Words>
  <Application>Microsoft Office PowerPoint</Application>
  <PresentationFormat>מותאם אישית</PresentationFormat>
  <Paragraphs>63</Paragraphs>
  <Slides>21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2" baseType="lpstr">
      <vt:lpstr>ערכת נושא Office</vt:lpstr>
      <vt:lpstr>Detection Malicious RTF and JPG Files Using Machine Learning Methods</vt:lpstr>
      <vt:lpstr>The Problem</vt:lpstr>
      <vt:lpstr>The Problem</vt:lpstr>
      <vt:lpstr>The Problem</vt:lpstr>
      <vt:lpstr>מצגת של PowerPoint</vt:lpstr>
      <vt:lpstr>Former Attacks</vt:lpstr>
      <vt:lpstr>Two Main Theses</vt:lpstr>
      <vt:lpstr>Technical Review</vt:lpstr>
      <vt:lpstr>Files Structure</vt:lpstr>
      <vt:lpstr>Structural method - RTF</vt:lpstr>
      <vt:lpstr>Structural method - JPG</vt:lpstr>
      <vt:lpstr>Knowledge-based Method</vt:lpstr>
      <vt:lpstr>Feature Extraction – Whole Process</vt:lpstr>
      <vt:lpstr>Datasets</vt:lpstr>
      <vt:lpstr>Experiments</vt:lpstr>
      <vt:lpstr>Results – Structural</vt:lpstr>
      <vt:lpstr>Results – Knowledge-Based</vt:lpstr>
      <vt:lpstr>Results – Anti-Virus (RTF)</vt:lpstr>
      <vt:lpstr>Results – Anti-Virus (JPG)</vt:lpstr>
      <vt:lpstr>Summary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ליעד נחמיאס</dc:creator>
  <cp:lastModifiedBy>Alex</cp:lastModifiedBy>
  <cp:revision>99</cp:revision>
  <dcterms:created xsi:type="dcterms:W3CDTF">2017-04-09T02:51:13Z</dcterms:created>
  <dcterms:modified xsi:type="dcterms:W3CDTF">2017-06-19T13:43:45Z</dcterms:modified>
</cp:coreProperties>
</file>