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64" r:id="rId7"/>
    <p:sldId id="261" r:id="rId8"/>
    <p:sldId id="283" r:id="rId9"/>
    <p:sldId id="282" r:id="rId10"/>
    <p:sldId id="275" r:id="rId11"/>
    <p:sldId id="276" r:id="rId12"/>
    <p:sldId id="277" r:id="rId13"/>
    <p:sldId id="278" r:id="rId14"/>
    <p:sldId id="279" r:id="rId15"/>
    <p:sldId id="280" r:id="rId16"/>
  </p:sldIdLst>
  <p:sldSz cx="6858000" cy="9144000" type="screen4x3"/>
  <p:notesSz cx="6797675" cy="9926638"/>
  <p:embeddedFontLst>
    <p:embeddedFont>
      <p:font typeface="HY견고딕" pitchFamily="18" charset="-127"/>
      <p:regular r:id="rId18"/>
    </p:embeddedFont>
    <p:embeddedFont>
      <p:font typeface="HY헤드라인M" pitchFamily="18" charset="-127"/>
      <p:regular r:id="rId19"/>
    </p:embeddedFont>
    <p:embeddedFont>
      <p:font typeface="한컴바탕" pitchFamily="18" charset="2"/>
      <p:regular r:id="rId20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5"/>
    <a:srgbClr val="FFFFD1"/>
    <a:srgbClr val="EAEAEA"/>
    <a:srgbClr val="DDDDDD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651" autoAdjust="0"/>
    <p:restoredTop sz="94988" autoAdjust="0"/>
  </p:normalViewPr>
  <p:slideViewPr>
    <p:cSldViewPr>
      <p:cViewPr varScale="1">
        <p:scale>
          <a:sx n="82" d="100"/>
          <a:sy n="82" d="100"/>
        </p:scale>
        <p:origin x="-3228" y="-10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55" tIns="45478" rIns="90955" bIns="45478" numCol="1" anchor="t" anchorCtr="0" compatLnSpc="1">
            <a:prstTxWarp prst="textNoShape">
              <a:avLst/>
            </a:prstTxWarp>
          </a:bodyPr>
          <a:lstStyle>
            <a:lvl1pPr defTabSz="909638">
              <a:defRPr sz="1200"/>
            </a:lvl1pPr>
          </a:lstStyle>
          <a:p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55" tIns="45478" rIns="90955" bIns="45478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endParaRPr lang="en-US" altLang="ko-K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03425" y="744538"/>
            <a:ext cx="27924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4875"/>
            <a:ext cx="5437187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55" tIns="45478" rIns="90955" bIns="454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55" tIns="45478" rIns="90955" bIns="45478" numCol="1" anchor="b" anchorCtr="0" compatLnSpc="1">
            <a:prstTxWarp prst="textNoShape">
              <a:avLst/>
            </a:prstTxWarp>
          </a:bodyPr>
          <a:lstStyle>
            <a:lvl1pPr defTabSz="909638">
              <a:defRPr sz="1200"/>
            </a:lvl1pPr>
          </a:lstStyle>
          <a:p>
            <a:endParaRPr lang="en-US" altLang="ko-KR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55" tIns="45478" rIns="90955" bIns="45478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fld id="{72838662-2571-4FEA-B40A-3402D9766902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0514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7E15BA3-5D0D-4F74-8CC8-73E590F156FA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44900" y="0"/>
            <a:ext cx="3213100" cy="3889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858D75-ACD2-4601-8B4E-529DAAC52E20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5229225" y="0"/>
            <a:ext cx="1628775" cy="816768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0"/>
            <a:ext cx="4733925" cy="81676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1F0033-5C64-47E7-A781-02AC3D83E590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44900" y="0"/>
            <a:ext cx="3213100" cy="3889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2781300" y="8820150"/>
            <a:ext cx="1600200" cy="203200"/>
          </a:xfrm>
        </p:spPr>
        <p:txBody>
          <a:bodyPr/>
          <a:lstStyle>
            <a:lvl1pPr>
              <a:defRPr/>
            </a:lvl1pPr>
          </a:lstStyle>
          <a:p>
            <a:fld id="{D6D4027A-0312-4943-85DB-DEB48A2A17BF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44900" y="0"/>
            <a:ext cx="3213100" cy="3889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65D58A-01D3-43E7-BECA-83489F6CD4D0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116D92-2DA4-4EFE-B597-EE7EE5364A00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44900" y="0"/>
            <a:ext cx="3213100" cy="3889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6C702B-2B1E-466E-AB67-3B505BDCB978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48C447-709B-42FB-BB0E-EA9D84DE6AAF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44900" y="0"/>
            <a:ext cx="3213100" cy="3889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316CF03-7CD9-4E20-9CBA-1CF06C0423D8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A65FFE-CBCE-4828-8C0B-DFBC5B610A42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C3B8DB-22F1-4C45-9001-111A9EF26553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2D1F04-40FB-4EBA-B561-17C015E27C37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81300" y="8820150"/>
            <a:ext cx="16002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fld id="{F320BE88-73A3-4D8F-AA94-ACCA62F87093}" type="slidenum">
              <a:rPr lang="en-US" altLang="ko-KR"/>
              <a:pPr/>
              <a:t>‹#›</a:t>
            </a:fld>
            <a:endParaRPr lang="en-US" altLang="ko-KR" dirty="0"/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0" y="395288"/>
            <a:ext cx="6858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r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r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r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r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WordArt 4"/>
          <p:cNvSpPr>
            <a:spLocks noChangeArrowheads="1" noChangeShapeType="1" noTextEdit="1"/>
          </p:cNvSpPr>
          <p:nvPr/>
        </p:nvSpPr>
        <p:spPr bwMode="auto">
          <a:xfrm>
            <a:off x="765175" y="2085975"/>
            <a:ext cx="5400675" cy="4333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 dirty="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1E245C"/>
                    </a:gs>
                    <a:gs pos="100000">
                      <a:srgbClr val="22519E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HY견고딕"/>
                <a:ea typeface="HY견고딕"/>
              </a:rPr>
              <a:t>협업정보시스템 사용자 매뉴얼</a:t>
            </a:r>
            <a:endParaRPr lang="ko-KR" altLang="en-US" sz="3600" kern="10" dirty="0">
              <a:ln w="9525">
                <a:noFill/>
                <a:round/>
                <a:headEnd/>
                <a:tailEnd/>
              </a:ln>
              <a:gradFill rotWithShape="1">
                <a:gsLst>
                  <a:gs pos="0">
                    <a:srgbClr val="1E245C"/>
                  </a:gs>
                  <a:gs pos="100000">
                    <a:srgbClr val="22519E"/>
                  </a:gs>
                </a:gsLst>
                <a:lin ang="5400000" scaled="1"/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HY견고딕"/>
              <a:ea typeface="HY견고딕"/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3068638" y="6227763"/>
            <a:ext cx="10999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2020. 01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2492375" y="2627313"/>
            <a:ext cx="19591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000" dirty="0" smtClean="0">
                <a:latin typeface="HY헤드라인M" pitchFamily="18" charset="-127"/>
                <a:ea typeface="HY헤드라인M" pitchFamily="18" charset="-127"/>
              </a:rPr>
              <a:t>기업 </a:t>
            </a:r>
            <a:r>
              <a:rPr lang="ko-KR" altLang="en-US" sz="2000" dirty="0">
                <a:latin typeface="HY헤드라인M" pitchFamily="18" charset="-127"/>
                <a:ea typeface="HY헤드라인M" pitchFamily="18" charset="-127"/>
              </a:rPr>
              <a:t>사용자용</a:t>
            </a:r>
            <a:r>
              <a:rPr lang="en-US" altLang="ko-KR" sz="2000" dirty="0"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" name="WordArt 4"/>
          <p:cNvSpPr>
            <a:spLocks noChangeArrowheads="1" noChangeShapeType="1" noTextEdit="1"/>
          </p:cNvSpPr>
          <p:nvPr/>
        </p:nvSpPr>
        <p:spPr bwMode="auto">
          <a:xfrm>
            <a:off x="765175" y="1691680"/>
            <a:ext cx="2447801" cy="21736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ko-KR" sz="3600" kern="10" dirty="0" smtClean="0">
                <a:ln w="9525">
                  <a:noFill/>
                  <a:round/>
                  <a:headEnd/>
                  <a:tailEnd/>
                </a:ln>
                <a:solidFill>
                  <a:schemeClr val="accent1">
                    <a:lumMod val="90000"/>
                  </a:schemeClr>
                </a:solidFill>
                <a:latin typeface="HY견고딕"/>
                <a:ea typeface="HY견고딕"/>
              </a:rPr>
              <a:t>WWW.COBIZ.GO.KR</a:t>
            </a:r>
            <a:endParaRPr lang="ko-KR" altLang="en-US" sz="3600" kern="10" dirty="0">
              <a:ln w="9525">
                <a:noFill/>
                <a:round/>
                <a:headEnd/>
                <a:tailEnd/>
              </a:ln>
              <a:solidFill>
                <a:schemeClr val="accent1">
                  <a:lumMod val="90000"/>
                </a:schemeClr>
              </a:solidFill>
              <a:latin typeface="HY견고딕"/>
              <a:ea typeface="HY견고딕"/>
            </a:endParaRPr>
          </a:p>
        </p:txBody>
      </p:sp>
      <p:pic>
        <p:nvPicPr>
          <p:cNvPr id="1026" name="Picture 2" descr="C:\Users\KDH\Desktop\기본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690" y="6852295"/>
            <a:ext cx="1665876" cy="73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0815A-92C6-40EF-A35C-B1F8FF339B9A}" type="slidenum">
              <a:rPr lang="en-US" altLang="ko-KR"/>
              <a:pPr/>
              <a:t>9</a:t>
            </a:fld>
            <a:endParaRPr lang="en-US" altLang="ko-KR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협업지</a:t>
            </a:r>
            <a:r>
              <a:rPr lang="ko-KR" altLang="en-US" dirty="0"/>
              <a:t>원</a:t>
            </a:r>
            <a:r>
              <a:rPr lang="ko-KR" altLang="en-US" dirty="0" smtClean="0"/>
              <a:t>사업 </a:t>
            </a:r>
            <a:r>
              <a:rPr lang="ko-KR" altLang="en-US" dirty="0"/>
              <a:t>온라인접수시스템</a:t>
            </a:r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188913" y="611188"/>
            <a:ext cx="6480175" cy="219075"/>
            <a:chOff x="119" y="384"/>
            <a:chExt cx="4082" cy="138"/>
          </a:xfrm>
        </p:grpSpPr>
        <p:sp>
          <p:nvSpPr>
            <p:cNvPr id="26628" name="Rectangle 4"/>
            <p:cNvSpPr>
              <a:spLocks noChangeArrowheads="1"/>
            </p:cNvSpPr>
            <p:nvPr/>
          </p:nvSpPr>
          <p:spPr bwMode="auto">
            <a:xfrm>
              <a:off x="391" y="384"/>
              <a:ext cx="3810" cy="13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164" y="385"/>
              <a:ext cx="96" cy="137"/>
            </a:xfrm>
            <a:prstGeom prst="rect">
              <a:avLst/>
            </a:prstGeom>
            <a:solidFill>
              <a:srgbClr val="458EC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119" y="385"/>
              <a:ext cx="48" cy="137"/>
            </a:xfrm>
            <a:prstGeom prst="rect">
              <a:avLst/>
            </a:prstGeom>
            <a:solidFill>
              <a:srgbClr val="2A629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26631" name="Rectangle 7"/>
            <p:cNvSpPr>
              <a:spLocks noChangeArrowheads="1"/>
            </p:cNvSpPr>
            <p:nvPr/>
          </p:nvSpPr>
          <p:spPr bwMode="auto">
            <a:xfrm>
              <a:off x="255" y="385"/>
              <a:ext cx="136" cy="137"/>
            </a:xfrm>
            <a:prstGeom prst="rect">
              <a:avLst/>
            </a:prstGeom>
            <a:solidFill>
              <a:srgbClr val="96BFE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26632" name="Text Box 8"/>
            <p:cNvSpPr txBox="1">
              <a:spLocks noChangeArrowheads="1"/>
            </p:cNvSpPr>
            <p:nvPr/>
          </p:nvSpPr>
          <p:spPr bwMode="auto">
            <a:xfrm>
              <a:off x="391" y="392"/>
              <a:ext cx="308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 bIns="0" anchor="ctr">
              <a:spAutoFit/>
            </a:bodyPr>
            <a:lstStyle/>
            <a:p>
              <a:r>
                <a:rPr lang="en-US" altLang="ko-KR" sz="1300" b="1" dirty="0" smtClean="0">
                  <a:solidFill>
                    <a:srgbClr val="123188"/>
                  </a:solidFill>
                  <a:latin typeface="돋움" pitchFamily="50" charset="-127"/>
                  <a:ea typeface="돋움" pitchFamily="50" charset="-127"/>
                </a:rPr>
                <a:t>5. </a:t>
              </a:r>
              <a:r>
                <a:rPr lang="ko-KR" altLang="en-US" sz="1300" b="1" dirty="0">
                  <a:solidFill>
                    <a:srgbClr val="123188"/>
                  </a:solidFill>
                  <a:latin typeface="돋움" pitchFamily="50" charset="-127"/>
                  <a:ea typeface="돋움" pitchFamily="50" charset="-127"/>
                </a:rPr>
                <a:t>협업사업 온라인접수시스템</a:t>
              </a:r>
            </a:p>
          </p:txBody>
        </p:sp>
      </p:grp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404813" y="1403350"/>
            <a:ext cx="6192837" cy="1172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협업지원사업계획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신청서 접수에서 완료보고서 제출까지 협업사업계획 승인관련 과정을 인터넷상에서 온라인으로 처리하는 지원 서비스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협업지원사업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온라인접수시스템의 기대 효과  </a:t>
            </a:r>
            <a:br>
              <a:rPr lang="ko-KR" altLang="en-US" sz="900" dirty="0">
                <a:latin typeface="돋움" pitchFamily="50" charset="-127"/>
                <a:ea typeface="돋움" pitchFamily="50" charset="-127"/>
              </a:rPr>
            </a:b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-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관련업무 처리의 시간단축 및 효율성 향상</a:t>
            </a:r>
            <a:br>
              <a:rPr lang="ko-KR" altLang="en-US" sz="900" dirty="0">
                <a:latin typeface="돋움" pitchFamily="50" charset="-127"/>
                <a:ea typeface="돋움" pitchFamily="50" charset="-127"/>
              </a:rPr>
            </a:b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-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각 추진단계에 대한 실시간 파악 가능</a:t>
            </a:r>
            <a:br>
              <a:rPr lang="ko-KR" altLang="en-US" sz="900" dirty="0">
                <a:latin typeface="돋움" pitchFamily="50" charset="-127"/>
                <a:ea typeface="돋움" pitchFamily="50" charset="-127"/>
              </a:rPr>
            </a:b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-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기업의 편의성 증대</a:t>
            </a:r>
          </a:p>
        </p:txBody>
      </p:sp>
      <p:grpSp>
        <p:nvGrpSpPr>
          <p:cNvPr id="26634" name="Group 10"/>
          <p:cNvGrpSpPr>
            <a:grpSpLocks/>
          </p:cNvGrpSpPr>
          <p:nvPr/>
        </p:nvGrpSpPr>
        <p:grpSpPr bwMode="auto">
          <a:xfrm>
            <a:off x="333375" y="1020763"/>
            <a:ext cx="3382963" cy="176212"/>
            <a:chOff x="210" y="642"/>
            <a:chExt cx="2131" cy="111"/>
          </a:xfrm>
        </p:grpSpPr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210" y="657"/>
              <a:ext cx="96" cy="96"/>
            </a:xfrm>
            <a:prstGeom prst="rect">
              <a:avLst/>
            </a:prstGeom>
            <a:solidFill>
              <a:srgbClr val="96BFE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26636" name="Text Box 12"/>
            <p:cNvSpPr txBox="1">
              <a:spLocks noChangeArrowheads="1"/>
            </p:cNvSpPr>
            <p:nvPr/>
          </p:nvSpPr>
          <p:spPr bwMode="auto">
            <a:xfrm>
              <a:off x="300" y="642"/>
              <a:ext cx="204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 bIns="0" anchor="ctr">
              <a:spAutoFit/>
            </a:bodyPr>
            <a:lstStyle/>
            <a:p>
              <a:r>
                <a:rPr lang="en-US" altLang="ko-KR" sz="1100" b="1" dirty="0" smtClean="0">
                  <a:latin typeface="돋움" pitchFamily="50" charset="-127"/>
                  <a:ea typeface="돋움" pitchFamily="50" charset="-127"/>
                </a:rPr>
                <a:t>5.1  </a:t>
              </a:r>
              <a:r>
                <a:rPr lang="ko-KR" altLang="en-US" sz="1100" b="1" dirty="0">
                  <a:latin typeface="돋움" pitchFamily="50" charset="-127"/>
                  <a:ea typeface="돋움" pitchFamily="50" charset="-127"/>
                </a:rPr>
                <a:t>협업사업 온라인접수시스템 개요</a:t>
              </a:r>
            </a:p>
          </p:txBody>
        </p:sp>
      </p:grpSp>
      <p:sp>
        <p:nvSpPr>
          <p:cNvPr id="26637" name="AutoShape 13"/>
          <p:cNvSpPr>
            <a:spLocks noChangeArrowheads="1"/>
          </p:cNvSpPr>
          <p:nvPr/>
        </p:nvSpPr>
        <p:spPr bwMode="auto">
          <a:xfrm>
            <a:off x="333375" y="1330325"/>
            <a:ext cx="6264275" cy="2809875"/>
          </a:xfrm>
          <a:prstGeom prst="roundRect">
            <a:avLst>
              <a:gd name="adj" fmla="val 0"/>
            </a:avLst>
          </a:prstGeom>
          <a:noFill/>
          <a:ln w="19050" cap="rnd" algn="ctr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692150" y="2627313"/>
            <a:ext cx="5545138" cy="1352678"/>
          </a:xfrm>
          <a:prstGeom prst="rect">
            <a:avLst/>
          </a:prstGeom>
          <a:solidFill>
            <a:srgbClr val="FFFFE5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b="1" dirty="0">
                <a:latin typeface="돋움" pitchFamily="50" charset="-127"/>
                <a:ea typeface="돋움" pitchFamily="50" charset="-127"/>
              </a:rPr>
              <a:t>※ </a:t>
            </a:r>
            <a:r>
              <a:rPr lang="ko-KR" altLang="en-US" sz="900" b="1" dirty="0" smtClean="0">
                <a:latin typeface="돋움" pitchFamily="50" charset="-127"/>
                <a:ea typeface="돋움" pitchFamily="50" charset="-127"/>
              </a:rPr>
              <a:t>협업지원사업계획 </a:t>
            </a:r>
            <a:r>
              <a:rPr lang="ko-KR" altLang="en-US" sz="900" b="1" dirty="0">
                <a:latin typeface="돋움" pitchFamily="50" charset="-127"/>
                <a:ea typeface="돋움" pitchFamily="50" charset="-127"/>
              </a:rPr>
              <a:t>승인제도란</a:t>
            </a:r>
            <a:r>
              <a:rPr lang="en-US" altLang="ko-KR" sz="900" b="1" dirty="0">
                <a:latin typeface="돋움" pitchFamily="50" charset="-127"/>
                <a:ea typeface="돋움" pitchFamily="50" charset="-127"/>
              </a:rPr>
              <a:t>?</a:t>
            </a:r>
          </a:p>
          <a:p>
            <a:pPr>
              <a:lnSpc>
                <a:spcPct val="130000"/>
              </a:lnSpc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다수의 기업이 제품개발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생산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판매 등에서 각각의 전문적인 역할을 분담하여 상호 보완적으로 제품을 개발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·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생산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·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판매하는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협업지원사업계획의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승인 여부를 결정하는 제도로 승인된 협업사업에 대해 아래와 같은 지원내용이 제공됨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(www.cobiz.go.kr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홈페이지 참조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      -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협업체 구성 및 운영 컨설팅지원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협업정보 제공 </a:t>
            </a:r>
          </a:p>
          <a:p>
            <a:pPr>
              <a:lnSpc>
                <a:spcPct val="130000"/>
              </a:lnSpc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    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-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기술혁신개발사업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해외규격인증획득 등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18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개 사업 우대지원예정 </a:t>
            </a:r>
          </a:p>
          <a:p>
            <a:pPr>
              <a:lnSpc>
                <a:spcPct val="130000"/>
              </a:lnSpc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    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-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협업자금 융자지원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기술개발자금 출연 등</a:t>
            </a:r>
          </a:p>
        </p:txBody>
      </p:sp>
      <p:grpSp>
        <p:nvGrpSpPr>
          <p:cNvPr id="26656" name="Group 32"/>
          <p:cNvGrpSpPr>
            <a:grpSpLocks/>
          </p:cNvGrpSpPr>
          <p:nvPr/>
        </p:nvGrpSpPr>
        <p:grpSpPr bwMode="auto">
          <a:xfrm>
            <a:off x="333375" y="4429125"/>
            <a:ext cx="3382963" cy="176213"/>
            <a:chOff x="210" y="642"/>
            <a:chExt cx="2131" cy="111"/>
          </a:xfrm>
        </p:grpSpPr>
        <p:sp>
          <p:nvSpPr>
            <p:cNvPr id="26657" name="Rectangle 33"/>
            <p:cNvSpPr>
              <a:spLocks noChangeArrowheads="1"/>
            </p:cNvSpPr>
            <p:nvPr/>
          </p:nvSpPr>
          <p:spPr bwMode="auto">
            <a:xfrm>
              <a:off x="210" y="657"/>
              <a:ext cx="96" cy="96"/>
            </a:xfrm>
            <a:prstGeom prst="rect">
              <a:avLst/>
            </a:prstGeom>
            <a:solidFill>
              <a:srgbClr val="96BFE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26658" name="Text Box 34"/>
            <p:cNvSpPr txBox="1">
              <a:spLocks noChangeArrowheads="1"/>
            </p:cNvSpPr>
            <p:nvPr/>
          </p:nvSpPr>
          <p:spPr bwMode="auto">
            <a:xfrm>
              <a:off x="300" y="642"/>
              <a:ext cx="204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 bIns="0" anchor="ctr">
              <a:spAutoFit/>
            </a:bodyPr>
            <a:lstStyle/>
            <a:p>
              <a:r>
                <a:rPr lang="en-US" altLang="ko-KR" sz="1100" b="1" dirty="0" smtClean="0">
                  <a:latin typeface="돋움" pitchFamily="50" charset="-127"/>
                  <a:ea typeface="돋움" pitchFamily="50" charset="-127"/>
                </a:rPr>
                <a:t>5.2 </a:t>
              </a:r>
              <a:r>
                <a:rPr lang="ko-KR" altLang="en-US" sz="1100" b="1" dirty="0" smtClean="0">
                  <a:latin typeface="돋움" pitchFamily="50" charset="-127"/>
                  <a:ea typeface="돋움" pitchFamily="50" charset="-127"/>
                </a:rPr>
                <a:t>협업지원사업계획 </a:t>
              </a:r>
              <a:r>
                <a:rPr lang="ko-KR" altLang="en-US" sz="1100" b="1" dirty="0">
                  <a:latin typeface="돋움" pitchFamily="50" charset="-127"/>
                  <a:ea typeface="돋움" pitchFamily="50" charset="-127"/>
                </a:rPr>
                <a:t>승인업무 기본 절차</a:t>
              </a:r>
            </a:p>
          </p:txBody>
        </p:sp>
      </p:grpSp>
      <p:sp>
        <p:nvSpPr>
          <p:cNvPr id="26659" name="AutoShape 35"/>
          <p:cNvSpPr>
            <a:spLocks noChangeArrowheads="1"/>
          </p:cNvSpPr>
          <p:nvPr/>
        </p:nvSpPr>
        <p:spPr bwMode="auto">
          <a:xfrm>
            <a:off x="333375" y="4789488"/>
            <a:ext cx="6264275" cy="862012"/>
          </a:xfrm>
          <a:prstGeom prst="roundRect">
            <a:avLst>
              <a:gd name="adj" fmla="val 0"/>
            </a:avLst>
          </a:prstGeom>
          <a:noFill/>
          <a:ln w="19050" cap="rnd" algn="ctr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pic>
        <p:nvPicPr>
          <p:cNvPr id="26662" name="Picture 38" descr="UNI0000086800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5538" y="5837238"/>
            <a:ext cx="4679950" cy="2695575"/>
          </a:xfrm>
          <a:prstGeom prst="rect">
            <a:avLst/>
          </a:prstGeom>
          <a:noFill/>
        </p:spPr>
      </p:pic>
      <p:sp>
        <p:nvSpPr>
          <p:cNvPr id="26663" name="Text Box 39"/>
          <p:cNvSpPr txBox="1">
            <a:spLocks noChangeArrowheads="1"/>
          </p:cNvSpPr>
          <p:nvPr/>
        </p:nvSpPr>
        <p:spPr bwMode="auto">
          <a:xfrm>
            <a:off x="404813" y="4883150"/>
            <a:ext cx="6192837" cy="63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기본적인 업무처리는 중소기업이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협업지원사업계획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승인신청서를 해당 지방청에 접수하는 것을 시작으로 </a:t>
            </a:r>
            <a:br>
              <a:rPr lang="ko-KR" altLang="en-US" sz="900" dirty="0">
                <a:latin typeface="돋움" pitchFamily="50" charset="-127"/>
                <a:ea typeface="돋움" pitchFamily="50" charset="-127"/>
              </a:rPr>
            </a:b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협업지원사업에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대한 평가 및 심의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승인서발급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이행실적조사 등의 단계를 거쳐 사업 완료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승인된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협업지원사업에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대해 중소기업 지원기관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중진공 등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)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의 자금융자 등의 지원사업이 병행 됨</a:t>
            </a:r>
          </a:p>
        </p:txBody>
      </p:sp>
      <p:pic>
        <p:nvPicPr>
          <p:cNvPr id="22" name="Picture 3" descr="C:\Users\KDH\Desktop\기본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960" y="8633023"/>
            <a:ext cx="1065392" cy="46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18" y="5931645"/>
            <a:ext cx="4694926" cy="2141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100" y="7681044"/>
            <a:ext cx="3367038" cy="177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0E55B-9EB6-4C86-AD54-D326B276485D}" type="slidenum">
              <a:rPr lang="en-US" altLang="ko-KR"/>
              <a:pPr/>
              <a:t>10</a:t>
            </a:fld>
            <a:endParaRPr lang="en-US" altLang="ko-KR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협업지원사업 온라인접수시스템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404813" y="973138"/>
            <a:ext cx="6192837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기존 오프라인과 동일한 단계로 사업계획승인 신청 및 사후 처리절차 진행</a:t>
            </a:r>
          </a:p>
        </p:txBody>
      </p:sp>
      <p:grpSp>
        <p:nvGrpSpPr>
          <p:cNvPr id="27658" name="Group 10"/>
          <p:cNvGrpSpPr>
            <a:grpSpLocks/>
          </p:cNvGrpSpPr>
          <p:nvPr/>
        </p:nvGrpSpPr>
        <p:grpSpPr bwMode="auto">
          <a:xfrm>
            <a:off x="333375" y="611188"/>
            <a:ext cx="3382963" cy="176212"/>
            <a:chOff x="210" y="642"/>
            <a:chExt cx="2131" cy="111"/>
          </a:xfrm>
        </p:grpSpPr>
        <p:sp>
          <p:nvSpPr>
            <p:cNvPr id="27659" name="Rectangle 11"/>
            <p:cNvSpPr>
              <a:spLocks noChangeArrowheads="1"/>
            </p:cNvSpPr>
            <p:nvPr/>
          </p:nvSpPr>
          <p:spPr bwMode="auto">
            <a:xfrm>
              <a:off x="210" y="657"/>
              <a:ext cx="96" cy="96"/>
            </a:xfrm>
            <a:prstGeom prst="rect">
              <a:avLst/>
            </a:prstGeom>
            <a:solidFill>
              <a:srgbClr val="96BFE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27660" name="Text Box 12"/>
            <p:cNvSpPr txBox="1">
              <a:spLocks noChangeArrowheads="1"/>
            </p:cNvSpPr>
            <p:nvPr/>
          </p:nvSpPr>
          <p:spPr bwMode="auto">
            <a:xfrm>
              <a:off x="300" y="642"/>
              <a:ext cx="204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 bIns="0" anchor="ctr">
              <a:spAutoFit/>
            </a:bodyPr>
            <a:lstStyle/>
            <a:p>
              <a:r>
                <a:rPr lang="en-US" altLang="ko-KR" sz="1100" b="1" dirty="0" smtClean="0">
                  <a:latin typeface="돋움" pitchFamily="50" charset="-127"/>
                  <a:ea typeface="돋움" pitchFamily="50" charset="-127"/>
                </a:rPr>
                <a:t>5.3  </a:t>
              </a:r>
              <a:r>
                <a:rPr lang="ko-KR" altLang="en-US" sz="1100" b="1" dirty="0">
                  <a:latin typeface="돋움" pitchFamily="50" charset="-127"/>
                  <a:ea typeface="돋움" pitchFamily="50" charset="-127"/>
                </a:rPr>
                <a:t>온라인접수시스템의 처리단계</a:t>
              </a:r>
            </a:p>
          </p:txBody>
        </p:sp>
      </p:grpSp>
      <p:sp>
        <p:nvSpPr>
          <p:cNvPr id="27661" name="AutoShape 13"/>
          <p:cNvSpPr>
            <a:spLocks noChangeArrowheads="1"/>
          </p:cNvSpPr>
          <p:nvPr/>
        </p:nvSpPr>
        <p:spPr bwMode="auto">
          <a:xfrm>
            <a:off x="333375" y="900113"/>
            <a:ext cx="6264275" cy="431800"/>
          </a:xfrm>
          <a:prstGeom prst="roundRect">
            <a:avLst>
              <a:gd name="adj" fmla="val 0"/>
            </a:avLst>
          </a:prstGeom>
          <a:noFill/>
          <a:ln w="19050" cap="rnd" algn="ctr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graphicFrame>
        <p:nvGraphicFramePr>
          <p:cNvPr id="27782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902633"/>
              </p:ext>
            </p:extLst>
          </p:nvPr>
        </p:nvGraphicFramePr>
        <p:xfrm>
          <a:off x="333375" y="1476375"/>
          <a:ext cx="6264275" cy="3024191"/>
        </p:xfrm>
        <a:graphic>
          <a:graphicData uri="http://schemas.openxmlformats.org/drawingml/2006/table">
            <a:tbl>
              <a:tblPr/>
              <a:tblGrid>
                <a:gridCol w="431800"/>
                <a:gridCol w="1799729"/>
                <a:gridCol w="936104"/>
                <a:gridCol w="3096642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순서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단계명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처리주체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설   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기업참여정보 등록</a:t>
                      </a: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협업기업</a:t>
                      </a: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협업사업에 참여할 기업의 기본 정보 등록</a:t>
                      </a: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2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협업지원사업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승인신청 조건 체크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협업기업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협업 자금융자 제한 조건 사전 체크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3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협업지원사업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신청접수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협업기업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협업사업계획서 등 신청서 제출 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5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현장 평가 및 평가보고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지방청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협업사업계획에 대한 현장평가 및 보고서 작성</a:t>
                      </a: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6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심의위원회 심의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지방청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심의위원회의 심의 후 심의평가서 작성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승인여부 결정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)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7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협업지원사업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승인요청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지방청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심의 결과 승인 건에 대한  최종 승인처리 요청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8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협업지원사업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승인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본청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본청의 최종 승인처리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9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협업지원사업승인서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발급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지방청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본청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협업사업계획승인서 발급요청 및 발급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10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이행실적조사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지방청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협업사업의 정상적인 추진여부에 대한 정기 점검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11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협업지원사업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완료보고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협업기업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사업완료 후 완료보고서 제출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12</a:t>
                      </a: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협업지원사업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완료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지방청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사업추진 성과요약서 작성으로 최종 사업 완료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7752" name="Group 104"/>
          <p:cNvGrpSpPr>
            <a:grpSpLocks/>
          </p:cNvGrpSpPr>
          <p:nvPr/>
        </p:nvGrpSpPr>
        <p:grpSpPr bwMode="auto">
          <a:xfrm>
            <a:off x="333375" y="4821238"/>
            <a:ext cx="3382963" cy="176212"/>
            <a:chOff x="210" y="642"/>
            <a:chExt cx="2131" cy="111"/>
          </a:xfrm>
        </p:grpSpPr>
        <p:sp>
          <p:nvSpPr>
            <p:cNvPr id="27753" name="Rectangle 105"/>
            <p:cNvSpPr>
              <a:spLocks noChangeArrowheads="1"/>
            </p:cNvSpPr>
            <p:nvPr/>
          </p:nvSpPr>
          <p:spPr bwMode="auto">
            <a:xfrm>
              <a:off x="210" y="657"/>
              <a:ext cx="96" cy="96"/>
            </a:xfrm>
            <a:prstGeom prst="rect">
              <a:avLst/>
            </a:prstGeom>
            <a:solidFill>
              <a:srgbClr val="96BFE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27754" name="Text Box 106"/>
            <p:cNvSpPr txBox="1">
              <a:spLocks noChangeArrowheads="1"/>
            </p:cNvSpPr>
            <p:nvPr/>
          </p:nvSpPr>
          <p:spPr bwMode="auto">
            <a:xfrm>
              <a:off x="300" y="642"/>
              <a:ext cx="204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 bIns="0" anchor="ctr">
              <a:spAutoFit/>
            </a:bodyPr>
            <a:lstStyle/>
            <a:p>
              <a:r>
                <a:rPr lang="en-US" altLang="ko-KR" sz="1100" b="1" dirty="0" smtClean="0">
                  <a:latin typeface="돋움" pitchFamily="50" charset="-127"/>
                  <a:ea typeface="돋움" pitchFamily="50" charset="-127"/>
                </a:rPr>
                <a:t>5.4  </a:t>
              </a:r>
              <a:r>
                <a:rPr lang="ko-KR" altLang="en-US" sz="1100" b="1" dirty="0">
                  <a:latin typeface="돋움" pitchFamily="50" charset="-127"/>
                  <a:ea typeface="돋움" pitchFamily="50" charset="-127"/>
                </a:rPr>
                <a:t>서비스 화면 구성</a:t>
              </a:r>
            </a:p>
          </p:txBody>
        </p:sp>
      </p:grpSp>
      <p:sp>
        <p:nvSpPr>
          <p:cNvPr id="27756" name="Text Box 108"/>
          <p:cNvSpPr txBox="1">
            <a:spLocks noChangeArrowheads="1"/>
          </p:cNvSpPr>
          <p:nvPr/>
        </p:nvSpPr>
        <p:spPr bwMode="auto">
          <a:xfrm>
            <a:off x="404813" y="5181600"/>
            <a:ext cx="6192837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위치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협업사업 온라인접수시스템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&gt;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메인화면</a:t>
            </a:r>
          </a:p>
        </p:txBody>
      </p:sp>
      <p:sp>
        <p:nvSpPr>
          <p:cNvPr id="27757" name="AutoShape 109"/>
          <p:cNvSpPr>
            <a:spLocks noChangeArrowheads="1"/>
          </p:cNvSpPr>
          <p:nvPr/>
        </p:nvSpPr>
        <p:spPr bwMode="auto">
          <a:xfrm>
            <a:off x="333375" y="5108575"/>
            <a:ext cx="6264275" cy="431800"/>
          </a:xfrm>
          <a:prstGeom prst="roundRect">
            <a:avLst>
              <a:gd name="adj" fmla="val 0"/>
            </a:avLst>
          </a:prstGeom>
          <a:noFill/>
          <a:ln w="19050" cap="rnd" algn="ctr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7758" name="Text Box 110"/>
          <p:cNvSpPr txBox="1">
            <a:spLocks noChangeArrowheads="1"/>
          </p:cNvSpPr>
          <p:nvPr/>
        </p:nvSpPr>
        <p:spPr bwMode="auto">
          <a:xfrm>
            <a:off x="5084763" y="5757863"/>
            <a:ext cx="1584597" cy="63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①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서비스 메뉴</a:t>
            </a:r>
          </a:p>
          <a:p>
            <a:pPr>
              <a:lnSpc>
                <a:spcPct val="130000"/>
              </a:lnSpc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②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접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수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중인 협업지원사업</a:t>
            </a:r>
            <a:endParaRPr lang="ko-KR" altLang="en-US" sz="9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③ 승인된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협업지원사업</a:t>
            </a:r>
            <a:endParaRPr lang="ko-KR" altLang="en-US" sz="9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759" name="AutoShape 111"/>
          <p:cNvSpPr>
            <a:spLocks noChangeArrowheads="1"/>
          </p:cNvSpPr>
          <p:nvPr/>
        </p:nvSpPr>
        <p:spPr bwMode="auto">
          <a:xfrm>
            <a:off x="5084763" y="5684838"/>
            <a:ext cx="1512887" cy="792162"/>
          </a:xfrm>
          <a:prstGeom prst="roundRect">
            <a:avLst>
              <a:gd name="adj" fmla="val 0"/>
            </a:avLst>
          </a:prstGeom>
          <a:noFill/>
          <a:ln w="19050" cap="rnd" algn="ctr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7763" name="Rectangle 115"/>
          <p:cNvSpPr>
            <a:spLocks noChangeArrowheads="1"/>
          </p:cNvSpPr>
          <p:nvPr/>
        </p:nvSpPr>
        <p:spPr bwMode="auto">
          <a:xfrm>
            <a:off x="333375" y="6439978"/>
            <a:ext cx="1080120" cy="154869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20000"/>
              </a:lnSpc>
            </a:pPr>
            <a:endParaRPr lang="ko-KR" altLang="ko-KR" sz="800" dirty="0"/>
          </a:p>
        </p:txBody>
      </p:sp>
      <p:sp>
        <p:nvSpPr>
          <p:cNvPr id="27764" name="Text Box 116"/>
          <p:cNvSpPr txBox="1">
            <a:spLocks noChangeArrowheads="1"/>
          </p:cNvSpPr>
          <p:nvPr/>
        </p:nvSpPr>
        <p:spPr bwMode="auto">
          <a:xfrm>
            <a:off x="188193" y="6419949"/>
            <a:ext cx="1365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7765" name="Text Box 117"/>
          <p:cNvSpPr txBox="1">
            <a:spLocks noChangeArrowheads="1"/>
          </p:cNvSpPr>
          <p:nvPr/>
        </p:nvSpPr>
        <p:spPr bwMode="auto">
          <a:xfrm>
            <a:off x="1416050" y="6833952"/>
            <a:ext cx="1365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7766" name="Text Box 118"/>
          <p:cNvSpPr txBox="1">
            <a:spLocks noChangeArrowheads="1"/>
          </p:cNvSpPr>
          <p:nvPr/>
        </p:nvSpPr>
        <p:spPr bwMode="auto">
          <a:xfrm>
            <a:off x="1416050" y="7596906"/>
            <a:ext cx="1365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③</a:t>
            </a:r>
            <a:endParaRPr lang="en-US" altLang="ko-KR" sz="1100" b="1" dirty="0">
              <a:solidFill>
                <a:srgbClr val="FF0000"/>
              </a:solidFill>
            </a:endParaRPr>
          </a:p>
        </p:txBody>
      </p:sp>
      <p:sp>
        <p:nvSpPr>
          <p:cNvPr id="27771" name="Rectangle 123"/>
          <p:cNvSpPr>
            <a:spLocks noChangeArrowheads="1"/>
          </p:cNvSpPr>
          <p:nvPr/>
        </p:nvSpPr>
        <p:spPr bwMode="auto">
          <a:xfrm>
            <a:off x="1544638" y="6978787"/>
            <a:ext cx="3384550" cy="31046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20000"/>
              </a:lnSpc>
            </a:pPr>
            <a:endParaRPr lang="ko-KR" altLang="ko-KR" sz="800" dirty="0"/>
          </a:p>
        </p:txBody>
      </p:sp>
      <p:sp>
        <p:nvSpPr>
          <p:cNvPr id="27773" name="Rectangle 125"/>
          <p:cNvSpPr>
            <a:spLocks noChangeArrowheads="1"/>
          </p:cNvSpPr>
          <p:nvPr/>
        </p:nvSpPr>
        <p:spPr bwMode="auto">
          <a:xfrm>
            <a:off x="1546226" y="7681045"/>
            <a:ext cx="3384550" cy="17715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20000"/>
              </a:lnSpc>
            </a:pPr>
            <a:endParaRPr lang="ko-KR" altLang="ko-KR" sz="800" dirty="0"/>
          </a:p>
        </p:txBody>
      </p:sp>
      <p:pic>
        <p:nvPicPr>
          <p:cNvPr id="26" name="Picture 3" descr="C:\Users\KDH\Desktop\기본\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960" y="8633023"/>
            <a:ext cx="1065392" cy="46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11EEA-4FA4-469E-8E39-A2C005C37B9F}" type="slidenum">
              <a:rPr lang="en-US" altLang="ko-KR"/>
              <a:pPr/>
              <a:t>11</a:t>
            </a:fld>
            <a:endParaRPr lang="en-US" altLang="ko-KR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협업지원사업 온라인접수시스템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404813" y="958850"/>
            <a:ext cx="6192837" cy="63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협업지원사업계획 선정신청을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위해 우선 협업추진주체 기업은 물론 모든 참가기업이 참여정보를 등록 해야 함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협업지원사업온라인지원시스템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&gt;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선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정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신청관리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&gt;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선정접수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조회 메뉴를 통하여 신청한 협업사업에 대한 처리 상태를 실시간 확인 가능</a:t>
            </a:r>
          </a:p>
        </p:txBody>
      </p:sp>
      <p:grpSp>
        <p:nvGrpSpPr>
          <p:cNvPr id="28677" name="Group 5"/>
          <p:cNvGrpSpPr>
            <a:grpSpLocks/>
          </p:cNvGrpSpPr>
          <p:nvPr/>
        </p:nvGrpSpPr>
        <p:grpSpPr bwMode="auto">
          <a:xfrm>
            <a:off x="333375" y="611188"/>
            <a:ext cx="3382963" cy="176212"/>
            <a:chOff x="210" y="642"/>
            <a:chExt cx="2131" cy="111"/>
          </a:xfrm>
        </p:grpSpPr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210" y="657"/>
              <a:ext cx="96" cy="96"/>
            </a:xfrm>
            <a:prstGeom prst="rect">
              <a:avLst/>
            </a:prstGeom>
            <a:solidFill>
              <a:srgbClr val="96BFE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28679" name="Text Box 7"/>
            <p:cNvSpPr txBox="1">
              <a:spLocks noChangeArrowheads="1"/>
            </p:cNvSpPr>
            <p:nvPr/>
          </p:nvSpPr>
          <p:spPr bwMode="auto">
            <a:xfrm>
              <a:off x="300" y="642"/>
              <a:ext cx="204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 bIns="0" anchor="ctr">
              <a:spAutoFit/>
            </a:bodyPr>
            <a:lstStyle/>
            <a:p>
              <a:r>
                <a:rPr lang="en-US" altLang="ko-KR" sz="1100" b="1" dirty="0" smtClean="0">
                  <a:latin typeface="돋움" pitchFamily="50" charset="-127"/>
                  <a:ea typeface="돋움" pitchFamily="50" charset="-127"/>
                </a:rPr>
                <a:t>5.5  </a:t>
              </a:r>
              <a:r>
                <a:rPr lang="ko-KR" altLang="en-US" sz="1100" b="1" dirty="0" smtClean="0">
                  <a:latin typeface="돋움" pitchFamily="50" charset="-127"/>
                  <a:ea typeface="돋움" pitchFamily="50" charset="-127"/>
                </a:rPr>
                <a:t>협업지원사업계획 승인 신청 </a:t>
              </a:r>
              <a:r>
                <a:rPr lang="ko-KR" altLang="en-US" sz="1100" b="1" dirty="0">
                  <a:latin typeface="돋움" pitchFamily="50" charset="-127"/>
                  <a:ea typeface="돋움" pitchFamily="50" charset="-127"/>
                </a:rPr>
                <a:t>방법</a:t>
              </a:r>
            </a:p>
          </p:txBody>
        </p:sp>
      </p:grpSp>
      <p:sp>
        <p:nvSpPr>
          <p:cNvPr id="28680" name="AutoShape 8"/>
          <p:cNvSpPr>
            <a:spLocks noChangeArrowheads="1"/>
          </p:cNvSpPr>
          <p:nvPr/>
        </p:nvSpPr>
        <p:spPr bwMode="auto">
          <a:xfrm>
            <a:off x="333375" y="900113"/>
            <a:ext cx="6264275" cy="792162"/>
          </a:xfrm>
          <a:prstGeom prst="roundRect">
            <a:avLst>
              <a:gd name="adj" fmla="val 0"/>
            </a:avLst>
          </a:prstGeom>
          <a:noFill/>
          <a:ln w="19050" cap="rnd" algn="ctr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graphicFrame>
        <p:nvGraphicFramePr>
          <p:cNvPr id="28890" name="Group 2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758991"/>
              </p:ext>
            </p:extLst>
          </p:nvPr>
        </p:nvGraphicFramePr>
        <p:xfrm>
          <a:off x="333375" y="1835150"/>
          <a:ext cx="6191250" cy="6337226"/>
        </p:xfrm>
        <a:graphic>
          <a:graphicData uri="http://schemas.openxmlformats.org/drawingml/2006/table">
            <a:tbl>
              <a:tblPr/>
              <a:tblGrid>
                <a:gridCol w="1150938"/>
                <a:gridCol w="5040312"/>
              </a:tblGrid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처리 단계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설      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30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기업참여정보 등록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0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협업승인신청서 작성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875" name="Text Box 203"/>
          <p:cNvSpPr txBox="1">
            <a:spLocks noChangeArrowheads="1"/>
          </p:cNvSpPr>
          <p:nvPr/>
        </p:nvSpPr>
        <p:spPr bwMode="auto">
          <a:xfrm>
            <a:off x="4410075" y="2195513"/>
            <a:ext cx="2187277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 기업참여정보관리</a:t>
            </a:r>
            <a:endParaRPr lang="en-US" altLang="ko-KR" sz="900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30000"/>
              </a:lnSpc>
              <a:buFontTx/>
              <a:buChar char="•"/>
            </a:pPr>
            <a:endParaRPr lang="ko-KR" altLang="en-US" sz="9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각 정보는 빠짐없이 기재해야 함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u="sng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각 협업 참여기업이 모두 </a:t>
            </a:r>
            <a:r>
              <a:rPr lang="ko-KR" altLang="en-US" sz="900" u="sng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협업정보시스템 회원가입 후 각각 기업참여정보를 등록해야만 </a:t>
            </a:r>
            <a:r>
              <a:rPr lang="ko-KR" altLang="en-US" sz="900" u="sng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협업사업 승인신청 가능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협업승인 신청 시 해당 시점의  기업참여정보로 확정 제출됨</a:t>
            </a:r>
          </a:p>
        </p:txBody>
      </p:sp>
      <p:sp>
        <p:nvSpPr>
          <p:cNvPr id="28892" name="Text Box 220"/>
          <p:cNvSpPr txBox="1">
            <a:spLocks noChangeArrowheads="1"/>
          </p:cNvSpPr>
          <p:nvPr/>
        </p:nvSpPr>
        <p:spPr bwMode="auto">
          <a:xfrm>
            <a:off x="4404469" y="5364088"/>
            <a:ext cx="2114550" cy="2793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선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정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신청관리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&gt;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협업승인신청서 작성</a:t>
            </a:r>
          </a:p>
          <a:p>
            <a:pPr>
              <a:lnSpc>
                <a:spcPct val="130000"/>
              </a:lnSpc>
              <a:buFontTx/>
              <a:buChar char="•"/>
            </a:pPr>
            <a:endParaRPr lang="ko-KR" altLang="en-US" sz="9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각 항목을 빠짐없이 기입해야 함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추진주체 및 참가업체의 정보는 ‘정보불러오기’ 메뉴를 이용하여 해당기업 선택 후 기입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처리</a:t>
            </a:r>
            <a:endParaRPr lang="en-US" altLang="ko-KR" sz="900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90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  ※ </a:t>
            </a:r>
            <a:r>
              <a:rPr lang="ko-KR" altLang="en-US" sz="90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참여기업정보가 등록된 기업의 정보만 불러올 수 있음</a:t>
            </a:r>
            <a:endParaRPr lang="ko-KR" altLang="en-US" sz="900" dirty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작성 완료된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협업선정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신청서는 지방청의 </a:t>
            </a:r>
            <a:r>
              <a:rPr lang="ko-KR" altLang="en-US" sz="900" u="sng" dirty="0">
                <a:latin typeface="돋움" pitchFamily="50" charset="-127"/>
                <a:ea typeface="돋움" pitchFamily="50" charset="-127"/>
              </a:rPr>
              <a:t>보완요청 전까지 수정 불가함</a:t>
            </a:r>
          </a:p>
          <a:p>
            <a:pPr>
              <a:lnSpc>
                <a:spcPct val="130000"/>
              </a:lnSpc>
            </a:pPr>
            <a:endParaRPr lang="ko-KR" altLang="en-US" sz="900" u="sng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선정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처리기관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해당 협업승인 신청업무를 처리하게 될 지방청 선택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참여업체 수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추진주체를 포함한 총 협업체 참여업체의 수</a:t>
            </a:r>
          </a:p>
        </p:txBody>
      </p:sp>
      <p:pic>
        <p:nvPicPr>
          <p:cNvPr id="16" name="Picture 3" descr="C:\Users\KDH\Desktop\기본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960" y="8633023"/>
            <a:ext cx="1065392" cy="46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5508104"/>
            <a:ext cx="2655046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836" y="2123728"/>
            <a:ext cx="2352940" cy="2744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45EBC-4A16-49C3-8132-95DF35755309}" type="slidenum">
              <a:rPr lang="en-US" altLang="ko-KR"/>
              <a:pPr/>
              <a:t>12</a:t>
            </a:fld>
            <a:endParaRPr lang="en-US" altLang="ko-KR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협업지원사업 온라인접수시스템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333375" y="611188"/>
            <a:ext cx="3382963" cy="176212"/>
            <a:chOff x="210" y="642"/>
            <a:chExt cx="2131" cy="111"/>
          </a:xfrm>
        </p:grpSpPr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210" y="657"/>
              <a:ext cx="96" cy="96"/>
            </a:xfrm>
            <a:prstGeom prst="rect">
              <a:avLst/>
            </a:prstGeom>
            <a:solidFill>
              <a:srgbClr val="96BFE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29702" name="Text Box 6"/>
            <p:cNvSpPr txBox="1">
              <a:spLocks noChangeArrowheads="1"/>
            </p:cNvSpPr>
            <p:nvPr/>
          </p:nvSpPr>
          <p:spPr bwMode="auto">
            <a:xfrm>
              <a:off x="300" y="642"/>
              <a:ext cx="204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 bIns="0" anchor="ctr">
              <a:spAutoFit/>
            </a:bodyPr>
            <a:lstStyle/>
            <a:p>
              <a:r>
                <a:rPr lang="en-US" altLang="ko-KR" sz="1100" b="1" dirty="0" smtClean="0">
                  <a:latin typeface="돋움" pitchFamily="50" charset="-127"/>
                  <a:ea typeface="돋움" pitchFamily="50" charset="-127"/>
                </a:rPr>
                <a:t>5.5  </a:t>
              </a:r>
              <a:r>
                <a:rPr lang="ko-KR" altLang="en-US" sz="1100" b="1" dirty="0" smtClean="0">
                  <a:latin typeface="돋움" pitchFamily="50" charset="-127"/>
                  <a:ea typeface="돋움" pitchFamily="50" charset="-127"/>
                </a:rPr>
                <a:t>협업지원사업계획 </a:t>
              </a:r>
              <a:r>
                <a:rPr lang="ko-KR" altLang="en-US" sz="1100" b="1" dirty="0">
                  <a:latin typeface="돋움" pitchFamily="50" charset="-127"/>
                  <a:ea typeface="돋움" pitchFamily="50" charset="-127"/>
                </a:rPr>
                <a:t>승인 신청 방법</a:t>
              </a:r>
              <a:r>
                <a:rPr lang="en-US" altLang="ko-KR" sz="1100" b="1" dirty="0">
                  <a:latin typeface="돋움" pitchFamily="50" charset="-127"/>
                  <a:ea typeface="돋움" pitchFamily="50" charset="-127"/>
                </a:rPr>
                <a:t>(</a:t>
              </a:r>
              <a:r>
                <a:rPr lang="ko-KR" altLang="en-US" sz="1100" b="1" dirty="0">
                  <a:latin typeface="돋움" pitchFamily="50" charset="-127"/>
                  <a:ea typeface="돋움" pitchFamily="50" charset="-127"/>
                </a:rPr>
                <a:t>계속</a:t>
              </a:r>
              <a:r>
                <a:rPr lang="en-US" altLang="ko-KR" sz="1100" b="1" dirty="0">
                  <a:latin typeface="돋움" pitchFamily="50" charset="-127"/>
                  <a:ea typeface="돋움" pitchFamily="50" charset="-127"/>
                </a:rPr>
                <a:t>)</a:t>
              </a:r>
            </a:p>
          </p:txBody>
        </p:sp>
      </p:grpSp>
      <p:graphicFrame>
        <p:nvGraphicFramePr>
          <p:cNvPr id="29754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691105"/>
              </p:ext>
            </p:extLst>
          </p:nvPr>
        </p:nvGraphicFramePr>
        <p:xfrm>
          <a:off x="260350" y="971550"/>
          <a:ext cx="6409009" cy="5402263"/>
        </p:xfrm>
        <a:graphic>
          <a:graphicData uri="http://schemas.openxmlformats.org/drawingml/2006/table">
            <a:tbl>
              <a:tblPr/>
              <a:tblGrid>
                <a:gridCol w="1296442"/>
                <a:gridCol w="5112567"/>
              </a:tblGrid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처리 단계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설      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860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3)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협업지원사업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평가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5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4)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협업지원사업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심의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5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5)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정상 승인 완료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729" name="Text Box 33"/>
          <p:cNvSpPr txBox="1">
            <a:spLocks noChangeArrowheads="1"/>
          </p:cNvSpPr>
          <p:nvPr/>
        </p:nvSpPr>
        <p:spPr bwMode="auto">
          <a:xfrm>
            <a:off x="4410075" y="1471613"/>
            <a:ext cx="2187575" cy="1172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협업지원사업 온라인접수시스템</a:t>
            </a:r>
            <a:endParaRPr lang="ko-KR" altLang="en-US" sz="9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30000"/>
              </a:lnSpc>
            </a:pPr>
            <a:endParaRPr lang="ko-KR" altLang="en-US" sz="9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지방청에서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협업선정신청서의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접수 완료 시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‘접수완료 </a:t>
            </a:r>
            <a:r>
              <a:rPr lang="ko-KR" altLang="en-US" sz="900" u="sng" dirty="0" err="1" smtClean="0">
                <a:latin typeface="돋움" pitchFamily="50" charset="-127"/>
                <a:ea typeface="돋움" pitchFamily="50" charset="-127"/>
              </a:rPr>
              <a:t>평가중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’ 상태가 됨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현장평가 및 평가보고서 작성 완료 시 ‘</a:t>
            </a:r>
            <a:r>
              <a:rPr lang="ko-KR" altLang="en-US" sz="900" u="sng" dirty="0">
                <a:latin typeface="돋움" pitchFamily="50" charset="-127"/>
                <a:ea typeface="돋움" pitchFamily="50" charset="-127"/>
              </a:rPr>
              <a:t>심사중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’ 상태로 전환 됨 </a:t>
            </a:r>
          </a:p>
        </p:txBody>
      </p:sp>
      <p:sp>
        <p:nvSpPr>
          <p:cNvPr id="29730" name="Text Box 34"/>
          <p:cNvSpPr txBox="1">
            <a:spLocks noChangeArrowheads="1"/>
          </p:cNvSpPr>
          <p:nvPr/>
        </p:nvSpPr>
        <p:spPr bwMode="auto">
          <a:xfrm>
            <a:off x="1557338" y="3995738"/>
            <a:ext cx="5040312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 심의위원회의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심의가 완료되면 승인 여부에 따라 승인 시 ‘</a:t>
            </a:r>
            <a:r>
              <a:rPr lang="ko-KR" altLang="en-US" sz="900" u="sng" dirty="0">
                <a:latin typeface="돋움" pitchFamily="50" charset="-127"/>
                <a:ea typeface="돋움" pitchFamily="50" charset="-127"/>
              </a:rPr>
              <a:t>승인요청중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’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미승인 시 ‘</a:t>
            </a:r>
            <a:r>
              <a:rPr lang="ko-KR" altLang="en-US" sz="900" u="sng" dirty="0">
                <a:latin typeface="돋움" pitchFamily="50" charset="-127"/>
                <a:ea typeface="돋움" pitchFamily="50" charset="-127"/>
              </a:rPr>
              <a:t>승인불가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’ 상태로 전환됨</a:t>
            </a:r>
          </a:p>
        </p:txBody>
      </p:sp>
      <p:sp>
        <p:nvSpPr>
          <p:cNvPr id="29737" name="Text Box 41"/>
          <p:cNvSpPr txBox="1">
            <a:spLocks noChangeArrowheads="1"/>
          </p:cNvSpPr>
          <p:nvPr/>
        </p:nvSpPr>
        <p:spPr bwMode="auto">
          <a:xfrm>
            <a:off x="1557338" y="5651500"/>
            <a:ext cx="5040312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 심의위원회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심의결과 ‘승인’ 확정되어 ‘승인요청중’ 상태인 협업신청서는 중기청 본청의 최종 승인처리에 따라 ‘</a:t>
            </a:r>
            <a:r>
              <a:rPr lang="ko-KR" altLang="en-US" sz="900" u="sng" dirty="0">
                <a:latin typeface="돋움" pitchFamily="50" charset="-127"/>
                <a:ea typeface="돋움" pitchFamily="50" charset="-127"/>
              </a:rPr>
              <a:t>정상승인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’ 상태로 최종 확정 됨</a:t>
            </a:r>
          </a:p>
        </p:txBody>
      </p:sp>
      <p:sp>
        <p:nvSpPr>
          <p:cNvPr id="29746" name="Text Box 50"/>
          <p:cNvSpPr txBox="1">
            <a:spLocks noChangeArrowheads="1"/>
          </p:cNvSpPr>
          <p:nvPr/>
        </p:nvSpPr>
        <p:spPr bwMode="auto">
          <a:xfrm>
            <a:off x="404813" y="7223125"/>
            <a:ext cx="6192837" cy="1172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협업선정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신청에 대한 심의결과 ‘미승인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승인불가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)’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처리된 경우 해당 기업은 재심의를 요청할 수 있음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미승인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승인불가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)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시 협업사업 상세정보 보기 화면의 현재상태 항목을 통하여 미승인 사유 조회 가능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재심의 결과 ‘승인’으로 결정된 경우 정상적인 경우와 동일하게 ‘승인요청중’ 상태로 전환되고 본청의 최종 승인으로 ‘정상승인’ 확정됨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재심의 결과 ‘승인불가’로 결정된 경우 ‘재심의 승인불가’상태로 최종 확정되고 모든 진행이 종료됨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현장평가일과 심의평가일은 예정일자로 업무 진행과정에서 변경되거나 실제 처리일자와 다를 수 있음</a:t>
            </a:r>
          </a:p>
        </p:txBody>
      </p:sp>
      <p:sp>
        <p:nvSpPr>
          <p:cNvPr id="29747" name="AutoShape 51"/>
          <p:cNvSpPr>
            <a:spLocks noChangeArrowheads="1"/>
          </p:cNvSpPr>
          <p:nvPr/>
        </p:nvSpPr>
        <p:spPr bwMode="auto">
          <a:xfrm>
            <a:off x="333375" y="7164388"/>
            <a:ext cx="6264275" cy="1223962"/>
          </a:xfrm>
          <a:prstGeom prst="roundRect">
            <a:avLst>
              <a:gd name="adj" fmla="val 0"/>
            </a:avLst>
          </a:prstGeom>
          <a:noFill/>
          <a:ln w="19050" cap="rnd" algn="ctr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9749" name="Text Box 53"/>
          <p:cNvSpPr txBox="1">
            <a:spLocks noChangeArrowheads="1"/>
          </p:cNvSpPr>
          <p:nvPr/>
        </p:nvSpPr>
        <p:spPr bwMode="auto">
          <a:xfrm>
            <a:off x="260350" y="6318250"/>
            <a:ext cx="6192838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※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상기 단계는 협업사업 승인신청 및 처리과정이 정상적으로 이루어진 경우를 기준으로 함</a:t>
            </a:r>
          </a:p>
        </p:txBody>
      </p:sp>
      <p:sp>
        <p:nvSpPr>
          <p:cNvPr id="29750" name="Text Box 54"/>
          <p:cNvSpPr txBox="1">
            <a:spLocks noChangeArrowheads="1"/>
          </p:cNvSpPr>
          <p:nvPr/>
        </p:nvSpPr>
        <p:spPr bwMode="auto">
          <a:xfrm>
            <a:off x="260350" y="6804025"/>
            <a:ext cx="280828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ko-KR" sz="1000" b="1" dirty="0">
                <a:latin typeface="돋움" pitchFamily="50" charset="-127"/>
                <a:ea typeface="돋움" pitchFamily="50" charset="-127"/>
              </a:rPr>
              <a:t>■ </a:t>
            </a:r>
            <a:r>
              <a:rPr lang="ko-KR" altLang="en-US" sz="1000" b="1" dirty="0">
                <a:latin typeface="돋움" pitchFamily="50" charset="-127"/>
                <a:ea typeface="돋움" pitchFamily="50" charset="-127"/>
              </a:rPr>
              <a:t>기타 사항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779" y="1287804"/>
            <a:ext cx="2800176" cy="1666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52" name="Rectangle 56"/>
          <p:cNvSpPr>
            <a:spLocks noChangeArrowheads="1"/>
          </p:cNvSpPr>
          <p:nvPr/>
        </p:nvSpPr>
        <p:spPr bwMode="auto">
          <a:xfrm>
            <a:off x="4043834" y="2555776"/>
            <a:ext cx="210492" cy="14401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20000"/>
              </a:lnSpc>
            </a:pPr>
            <a:endParaRPr lang="ko-KR" altLang="ko-KR" sz="800" dirty="0"/>
          </a:p>
        </p:txBody>
      </p:sp>
      <p:pic>
        <p:nvPicPr>
          <p:cNvPr id="21" name="Picture 3" descr="C:\Users\KDH\Desktop\기본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960" y="8633023"/>
            <a:ext cx="1065392" cy="46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019" y="4889146"/>
            <a:ext cx="4263480" cy="644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51" name="Rectangle 55"/>
          <p:cNvSpPr>
            <a:spLocks noChangeArrowheads="1"/>
          </p:cNvSpPr>
          <p:nvPr/>
        </p:nvSpPr>
        <p:spPr bwMode="auto">
          <a:xfrm>
            <a:off x="5374259" y="5319501"/>
            <a:ext cx="431229" cy="21431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20000"/>
              </a:lnSpc>
            </a:pPr>
            <a:endParaRPr lang="ko-KR" altLang="ko-KR" sz="800" dirty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494" y="3138190"/>
            <a:ext cx="4752976" cy="77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33" name="Rectangle 37"/>
          <p:cNvSpPr>
            <a:spLocks noChangeArrowheads="1"/>
          </p:cNvSpPr>
          <p:nvPr/>
        </p:nvSpPr>
        <p:spPr bwMode="auto">
          <a:xfrm>
            <a:off x="5792787" y="3608388"/>
            <a:ext cx="503237" cy="21431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20000"/>
              </a:lnSpc>
            </a:pPr>
            <a:endParaRPr lang="ko-KR" altLang="ko-KR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7664480"/>
            <a:ext cx="4808090" cy="727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69919-A59B-49E5-9A09-731AA5BC0938}" type="slidenum">
              <a:rPr lang="en-US" altLang="ko-KR"/>
              <a:pPr/>
              <a:t>13</a:t>
            </a:fld>
            <a:endParaRPr lang="en-US" altLang="ko-KR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협업지원사업 </a:t>
            </a:r>
            <a:r>
              <a:rPr lang="ko-KR" altLang="en-US" dirty="0" smtClean="0"/>
              <a:t>온라인접수시스템</a:t>
            </a:r>
            <a:endParaRPr lang="ko-KR" altLang="en-US" dirty="0"/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333375" y="611188"/>
            <a:ext cx="3382963" cy="176212"/>
            <a:chOff x="210" y="642"/>
            <a:chExt cx="2131" cy="111"/>
          </a:xfrm>
        </p:grpSpPr>
        <p:sp>
          <p:nvSpPr>
            <p:cNvPr id="30725" name="Rectangle 5"/>
            <p:cNvSpPr>
              <a:spLocks noChangeArrowheads="1"/>
            </p:cNvSpPr>
            <p:nvPr/>
          </p:nvSpPr>
          <p:spPr bwMode="auto">
            <a:xfrm>
              <a:off x="210" y="657"/>
              <a:ext cx="96" cy="96"/>
            </a:xfrm>
            <a:prstGeom prst="rect">
              <a:avLst/>
            </a:prstGeom>
            <a:solidFill>
              <a:srgbClr val="96BFE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0726" name="Text Box 6"/>
            <p:cNvSpPr txBox="1">
              <a:spLocks noChangeArrowheads="1"/>
            </p:cNvSpPr>
            <p:nvPr/>
          </p:nvSpPr>
          <p:spPr bwMode="auto">
            <a:xfrm>
              <a:off x="300" y="642"/>
              <a:ext cx="204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 bIns="0" anchor="ctr">
              <a:spAutoFit/>
            </a:bodyPr>
            <a:lstStyle/>
            <a:p>
              <a:r>
                <a:rPr lang="en-US" altLang="ko-KR" sz="1100" b="1" dirty="0" smtClean="0">
                  <a:latin typeface="돋움" pitchFamily="50" charset="-127"/>
                  <a:ea typeface="돋움" pitchFamily="50" charset="-127"/>
                </a:rPr>
                <a:t>5.5  </a:t>
              </a:r>
              <a:r>
                <a:rPr lang="ko-KR" altLang="en-US" sz="1100" b="1" dirty="0" smtClean="0">
                  <a:latin typeface="돋움" pitchFamily="50" charset="-127"/>
                  <a:ea typeface="돋움" pitchFamily="50" charset="-127"/>
                </a:rPr>
                <a:t>협업지원사업계획 </a:t>
              </a:r>
              <a:r>
                <a:rPr lang="ko-KR" altLang="en-US" sz="1100" b="1" dirty="0">
                  <a:latin typeface="돋움" pitchFamily="50" charset="-127"/>
                  <a:ea typeface="돋움" pitchFamily="50" charset="-127"/>
                </a:rPr>
                <a:t>승인 신청 </a:t>
              </a:r>
              <a:r>
                <a:rPr lang="ko-KR" altLang="en-US" sz="1100" b="1" dirty="0" smtClean="0">
                  <a:latin typeface="돋움" pitchFamily="50" charset="-127"/>
                  <a:ea typeface="돋움" pitchFamily="50" charset="-127"/>
                </a:rPr>
                <a:t>방법</a:t>
              </a:r>
              <a:r>
                <a:rPr lang="en-US" altLang="ko-KR" sz="1100" b="1" dirty="0" smtClean="0">
                  <a:latin typeface="돋움" pitchFamily="50" charset="-127"/>
                  <a:ea typeface="돋움" pitchFamily="50" charset="-127"/>
                </a:rPr>
                <a:t>(</a:t>
              </a:r>
              <a:r>
                <a:rPr lang="ko-KR" altLang="en-US" sz="1100" b="1" dirty="0">
                  <a:latin typeface="돋움" pitchFamily="50" charset="-127"/>
                  <a:ea typeface="돋움" pitchFamily="50" charset="-127"/>
                </a:rPr>
                <a:t>계속</a:t>
              </a:r>
              <a:r>
                <a:rPr lang="en-US" altLang="ko-KR" sz="1100" b="1" dirty="0">
                  <a:latin typeface="돋움" pitchFamily="50" charset="-127"/>
                  <a:ea typeface="돋움" pitchFamily="50" charset="-127"/>
                </a:rPr>
                <a:t>)</a:t>
              </a:r>
            </a:p>
          </p:txBody>
        </p:sp>
      </p:grpSp>
      <p:graphicFrame>
        <p:nvGraphicFramePr>
          <p:cNvPr id="30800" name="Group 80"/>
          <p:cNvGraphicFramePr>
            <a:graphicFrameLocks noGrp="1"/>
          </p:cNvGraphicFramePr>
          <p:nvPr>
            <p:ph idx="1"/>
          </p:nvPr>
        </p:nvGraphicFramePr>
        <p:xfrm>
          <a:off x="342900" y="1270000"/>
          <a:ext cx="6172200" cy="3642230"/>
        </p:xfrm>
        <a:graphic>
          <a:graphicData uri="http://schemas.openxmlformats.org/drawingml/2006/table">
            <a:tbl>
              <a:tblPr/>
              <a:tblGrid>
                <a:gridCol w="1295400"/>
                <a:gridCol w="48768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상태표시명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상태 설명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접수중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협업추진기업의 협업승인 신청서 작성 및 제출 된 상태</a:t>
                      </a: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보완요청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서류 미비 등의 이유로 지방청에서 사업계획서에 대한 보완요청 처리된 상태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▶ 기업은 협업승인신청서를 수정 및 보완 후 다시 제출처리 해야 함</a:t>
                      </a: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신청반려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서류보완이 되지 않는 협업승인신청서에 대해 지방청에서 신청반려 처리된 상태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▶ 재 신청 시 협업승인 신청서 신규 작성 제출 함</a:t>
                      </a: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평가중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협업승인 신청서에 대한 접수를 완료 하고 현장평가 대기 중인 상태</a:t>
                      </a: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심사중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현장평가 및 평가보고서 작성이 완료되고 심의위원회의 심의 대기 중인 상태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▶ 평가결과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60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점 미만 시 신청 반려 처리될 수 있음</a:t>
                      </a: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승인요청중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심의위원회의 심의 결과 ‘승인’으로 결정되어 본청의 최종승인을 기다리는 상태</a:t>
                      </a: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정상승인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본청의 최종승인이 처리된 정상승인 완료 상태</a:t>
                      </a: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승인불가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심의위원회의 심의결과 ‘미승인’으로 결정된 상태</a:t>
                      </a:r>
                      <a:b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</a:b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 ▶ 기업은 승인불가 건에 대해 재심의를 요청할 수 있음</a:t>
                      </a: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재심의요청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기업의 재심의 요청에 대한 심의위원회의 재심의 대기중인 상태</a:t>
                      </a: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재심의승인불가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한컴바탕" pitchFamily="18" charset="2"/>
                      </a:endParaRP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한컴바탕" pitchFamily="18" charset="2"/>
                        </a:rPr>
                        <a:t>심의위원회의 재심의 결과 ‘미승인’으로 최종 결정되어 승인신청이 종료된 상태</a:t>
                      </a:r>
                    </a:p>
                  </a:txBody>
                  <a:tcPr marL="18000" marR="1800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87" name="Text Box 67"/>
          <p:cNvSpPr txBox="1">
            <a:spLocks noChangeArrowheads="1"/>
          </p:cNvSpPr>
          <p:nvPr/>
        </p:nvSpPr>
        <p:spPr bwMode="auto">
          <a:xfrm>
            <a:off x="260350" y="900113"/>
            <a:ext cx="280828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ko-KR" sz="1000" b="1" dirty="0">
                <a:latin typeface="돋움" pitchFamily="50" charset="-127"/>
                <a:ea typeface="돋움" pitchFamily="50" charset="-127"/>
              </a:rPr>
              <a:t>■ </a:t>
            </a:r>
            <a:r>
              <a:rPr lang="ko-KR" altLang="en-US" sz="1000" b="1" dirty="0">
                <a:latin typeface="돋움" pitchFamily="50" charset="-127"/>
                <a:ea typeface="돋움" pitchFamily="50" charset="-127"/>
              </a:rPr>
              <a:t>협업사업 승인신청 단계별 처리상태</a:t>
            </a:r>
          </a:p>
        </p:txBody>
      </p:sp>
      <p:grpSp>
        <p:nvGrpSpPr>
          <p:cNvPr id="30788" name="Group 68"/>
          <p:cNvGrpSpPr>
            <a:grpSpLocks/>
          </p:cNvGrpSpPr>
          <p:nvPr/>
        </p:nvGrpSpPr>
        <p:grpSpPr bwMode="auto">
          <a:xfrm>
            <a:off x="333375" y="5221288"/>
            <a:ext cx="3382963" cy="176212"/>
            <a:chOff x="210" y="642"/>
            <a:chExt cx="2131" cy="111"/>
          </a:xfrm>
        </p:grpSpPr>
        <p:sp>
          <p:nvSpPr>
            <p:cNvPr id="30789" name="Rectangle 69"/>
            <p:cNvSpPr>
              <a:spLocks noChangeArrowheads="1"/>
            </p:cNvSpPr>
            <p:nvPr/>
          </p:nvSpPr>
          <p:spPr bwMode="auto">
            <a:xfrm>
              <a:off x="210" y="657"/>
              <a:ext cx="96" cy="96"/>
            </a:xfrm>
            <a:prstGeom prst="rect">
              <a:avLst/>
            </a:prstGeom>
            <a:solidFill>
              <a:srgbClr val="96BFE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0790" name="Text Box 70"/>
            <p:cNvSpPr txBox="1">
              <a:spLocks noChangeArrowheads="1"/>
            </p:cNvSpPr>
            <p:nvPr/>
          </p:nvSpPr>
          <p:spPr bwMode="auto">
            <a:xfrm>
              <a:off x="300" y="642"/>
              <a:ext cx="204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 bIns="0" anchor="ctr">
              <a:spAutoFit/>
            </a:bodyPr>
            <a:lstStyle/>
            <a:p>
              <a:r>
                <a:rPr lang="en-US" altLang="ko-KR" sz="1100" b="1" dirty="0">
                  <a:latin typeface="돋움" pitchFamily="50" charset="-127"/>
                  <a:ea typeface="돋움" pitchFamily="50" charset="-127"/>
                </a:rPr>
                <a:t>5</a:t>
              </a:r>
              <a:r>
                <a:rPr lang="en-US" altLang="ko-KR" sz="1100" b="1" dirty="0" smtClean="0">
                  <a:latin typeface="돋움" pitchFamily="50" charset="-127"/>
                  <a:ea typeface="돋움" pitchFamily="50" charset="-127"/>
                </a:rPr>
                <a:t>.6  </a:t>
              </a:r>
              <a:r>
                <a:rPr lang="ko-KR" altLang="en-US" sz="1100" b="1" dirty="0" smtClean="0">
                  <a:latin typeface="돋움" pitchFamily="50" charset="-127"/>
                  <a:ea typeface="돋움" pitchFamily="50" charset="-127"/>
                </a:rPr>
                <a:t>선</a:t>
              </a:r>
              <a:r>
                <a:rPr lang="ko-KR" altLang="en-US" sz="1100" b="1" dirty="0">
                  <a:latin typeface="돋움" pitchFamily="50" charset="-127"/>
                  <a:ea typeface="돋움" pitchFamily="50" charset="-127"/>
                </a:rPr>
                <a:t>정</a:t>
              </a:r>
              <a:r>
                <a:rPr lang="ko-KR" altLang="en-US" sz="1100" b="1" dirty="0" smtClean="0">
                  <a:latin typeface="돋움" pitchFamily="50" charset="-127"/>
                  <a:ea typeface="돋움" pitchFamily="50" charset="-127"/>
                </a:rPr>
                <a:t>협업지원사업 </a:t>
              </a:r>
              <a:r>
                <a:rPr lang="ko-KR" altLang="en-US" sz="1100" b="1" dirty="0">
                  <a:latin typeface="돋움" pitchFamily="50" charset="-127"/>
                  <a:ea typeface="돋움" pitchFamily="50" charset="-127"/>
                </a:rPr>
                <a:t>관리</a:t>
              </a:r>
            </a:p>
          </p:txBody>
        </p:sp>
      </p:grpSp>
      <p:sp>
        <p:nvSpPr>
          <p:cNvPr id="30791" name="Text Box 71"/>
          <p:cNvSpPr txBox="1">
            <a:spLocks noChangeArrowheads="1"/>
          </p:cNvSpPr>
          <p:nvPr/>
        </p:nvSpPr>
        <p:spPr bwMode="auto">
          <a:xfrm>
            <a:off x="404813" y="5580063"/>
            <a:ext cx="6192837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위치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협업사업관리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&gt;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협업사업 조회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선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정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된 협업지원사업에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대해 각 협업기업들은 정상적인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협업지원사업을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성실히 수행 함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정상적인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협업지원사업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이행여부에 대한 정기적인 이행실적조사가 이루어지며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이행실적 조사과정에서 다음과 같은 조치가 취해질 수 있음</a:t>
            </a:r>
            <a:br>
              <a:rPr lang="ko-KR" altLang="en-US" sz="900" dirty="0">
                <a:latin typeface="돋움" pitchFamily="50" charset="-127"/>
                <a:ea typeface="돋움" pitchFamily="50" charset="-127"/>
              </a:rPr>
            </a:b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  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-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변경 권고</a:t>
            </a:r>
            <a:br>
              <a:rPr lang="ko-KR" altLang="en-US" sz="900" dirty="0">
                <a:latin typeface="돋움" pitchFamily="50" charset="-127"/>
                <a:ea typeface="돋움" pitchFamily="50" charset="-127"/>
              </a:rPr>
            </a:b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  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-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중단 권고</a:t>
            </a:r>
            <a:br>
              <a:rPr lang="ko-KR" altLang="en-US" sz="900" dirty="0">
                <a:latin typeface="돋움" pitchFamily="50" charset="-127"/>
                <a:ea typeface="돋움" pitchFamily="50" charset="-127"/>
              </a:rPr>
            </a:b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  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-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이행 촉구</a:t>
            </a:r>
            <a:br>
              <a:rPr lang="ko-KR" altLang="en-US" sz="900" dirty="0">
                <a:latin typeface="돋움" pitchFamily="50" charset="-127"/>
                <a:ea typeface="돋움" pitchFamily="50" charset="-127"/>
              </a:rPr>
            </a:b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  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-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경고</a:t>
            </a:r>
            <a:br>
              <a:rPr lang="ko-KR" altLang="en-US" sz="900" dirty="0">
                <a:latin typeface="돋움" pitchFamily="50" charset="-127"/>
                <a:ea typeface="돋움" pitchFamily="50" charset="-127"/>
              </a:rPr>
            </a:b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  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-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분쟁 조정</a:t>
            </a:r>
            <a:br>
              <a:rPr lang="ko-KR" altLang="en-US" sz="900" dirty="0">
                <a:latin typeface="돋움" pitchFamily="50" charset="-127"/>
                <a:ea typeface="돋움" pitchFamily="50" charset="-127"/>
              </a:rPr>
            </a:b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  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-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승인 취소</a:t>
            </a:r>
          </a:p>
        </p:txBody>
      </p:sp>
      <p:sp>
        <p:nvSpPr>
          <p:cNvPr id="30792" name="AutoShape 72"/>
          <p:cNvSpPr>
            <a:spLocks noChangeArrowheads="1"/>
          </p:cNvSpPr>
          <p:nvPr/>
        </p:nvSpPr>
        <p:spPr bwMode="auto">
          <a:xfrm>
            <a:off x="333375" y="5507038"/>
            <a:ext cx="6264275" cy="1944687"/>
          </a:xfrm>
          <a:prstGeom prst="roundRect">
            <a:avLst>
              <a:gd name="adj" fmla="val 0"/>
            </a:avLst>
          </a:prstGeom>
          <a:noFill/>
          <a:ln w="19050" cap="rnd" algn="ctr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30797" name="Rectangle 77"/>
          <p:cNvSpPr>
            <a:spLocks noChangeArrowheads="1"/>
          </p:cNvSpPr>
          <p:nvPr/>
        </p:nvSpPr>
        <p:spPr bwMode="auto">
          <a:xfrm>
            <a:off x="4509120" y="8135144"/>
            <a:ext cx="503238" cy="21431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20000"/>
              </a:lnSpc>
            </a:pPr>
            <a:endParaRPr lang="ko-KR" altLang="ko-KR" sz="800" dirty="0"/>
          </a:p>
        </p:txBody>
      </p:sp>
      <p:pic>
        <p:nvPicPr>
          <p:cNvPr id="16" name="Picture 3" descr="C:\Users\KDH\Desktop\기본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960" y="8633023"/>
            <a:ext cx="1065392" cy="46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3EECA-D6FD-45FA-9CD1-4FA9A266331C}" type="slidenum">
              <a:rPr lang="en-US" altLang="ko-KR"/>
              <a:pPr/>
              <a:t>14</a:t>
            </a:fld>
            <a:endParaRPr lang="en-US" altLang="ko-KR" dirty="0"/>
          </a:p>
        </p:txBody>
      </p:sp>
      <p:sp>
        <p:nvSpPr>
          <p:cNvPr id="31746" name="AutoShape 2"/>
          <p:cNvSpPr>
            <a:spLocks noChangeArrowheads="1"/>
          </p:cNvSpPr>
          <p:nvPr/>
        </p:nvSpPr>
        <p:spPr bwMode="auto">
          <a:xfrm>
            <a:off x="3789363" y="5930900"/>
            <a:ext cx="2808287" cy="936625"/>
          </a:xfrm>
          <a:prstGeom prst="roundRect">
            <a:avLst>
              <a:gd name="adj" fmla="val 0"/>
            </a:avLst>
          </a:prstGeom>
          <a:noFill/>
          <a:ln w="19050" cap="rnd" algn="ctr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협업지원사업 </a:t>
            </a:r>
            <a:r>
              <a:rPr lang="ko-KR" altLang="en-US" dirty="0"/>
              <a:t>온라인접수시스템</a:t>
            </a: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333375" y="4562475"/>
            <a:ext cx="3382963" cy="176213"/>
            <a:chOff x="210" y="642"/>
            <a:chExt cx="2131" cy="111"/>
          </a:xfrm>
        </p:grpSpPr>
        <p:sp>
          <p:nvSpPr>
            <p:cNvPr id="31749" name="Rectangle 5"/>
            <p:cNvSpPr>
              <a:spLocks noChangeArrowheads="1"/>
            </p:cNvSpPr>
            <p:nvPr/>
          </p:nvSpPr>
          <p:spPr bwMode="auto">
            <a:xfrm>
              <a:off x="210" y="657"/>
              <a:ext cx="96" cy="96"/>
            </a:xfrm>
            <a:prstGeom prst="rect">
              <a:avLst/>
            </a:prstGeom>
            <a:solidFill>
              <a:srgbClr val="96BFE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1750" name="Text Box 6"/>
            <p:cNvSpPr txBox="1">
              <a:spLocks noChangeArrowheads="1"/>
            </p:cNvSpPr>
            <p:nvPr/>
          </p:nvSpPr>
          <p:spPr bwMode="auto">
            <a:xfrm>
              <a:off x="300" y="642"/>
              <a:ext cx="204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 bIns="0" anchor="ctr">
              <a:spAutoFit/>
            </a:bodyPr>
            <a:lstStyle/>
            <a:p>
              <a:r>
                <a:rPr lang="en-US" altLang="ko-KR" sz="1100" b="1" dirty="0" smtClean="0">
                  <a:latin typeface="돋움" pitchFamily="50" charset="-127"/>
                  <a:ea typeface="돋움" pitchFamily="50" charset="-127"/>
                </a:rPr>
                <a:t>5.8  </a:t>
              </a:r>
              <a:r>
                <a:rPr lang="ko-KR" altLang="en-US" sz="1100" b="1" dirty="0" smtClean="0">
                  <a:latin typeface="돋움" pitchFamily="50" charset="-127"/>
                  <a:ea typeface="돋움" pitchFamily="50" charset="-127"/>
                </a:rPr>
                <a:t>협업지원사업 </a:t>
              </a:r>
              <a:r>
                <a:rPr lang="ko-KR" altLang="en-US" sz="1100" b="1" dirty="0">
                  <a:latin typeface="돋움" pitchFamily="50" charset="-127"/>
                  <a:ea typeface="돋움" pitchFamily="50" charset="-127"/>
                </a:rPr>
                <a:t>완료보고 방법</a:t>
              </a:r>
            </a:p>
          </p:txBody>
        </p:sp>
      </p:grpSp>
      <p:sp>
        <p:nvSpPr>
          <p:cNvPr id="31793" name="Text Box 49"/>
          <p:cNvSpPr txBox="1">
            <a:spLocks noChangeArrowheads="1"/>
          </p:cNvSpPr>
          <p:nvPr/>
        </p:nvSpPr>
        <p:spPr bwMode="auto">
          <a:xfrm>
            <a:off x="404813" y="4994275"/>
            <a:ext cx="6192837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협업기업은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선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정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협업사업이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정상적으로 완료되면 승인 만료일로부터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1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개월 이내 완료보고서를 제출함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제출된 완료보고서에 대한 관할 지방청의 확인 및 협업사업 추진성과요약서의 작성 후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협업지원사업은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최종 완료됨 </a:t>
            </a:r>
          </a:p>
        </p:txBody>
      </p:sp>
      <p:sp>
        <p:nvSpPr>
          <p:cNvPr id="31794" name="AutoShape 50"/>
          <p:cNvSpPr>
            <a:spLocks noChangeArrowheads="1"/>
          </p:cNvSpPr>
          <p:nvPr/>
        </p:nvSpPr>
        <p:spPr bwMode="auto">
          <a:xfrm>
            <a:off x="333375" y="4921250"/>
            <a:ext cx="6264275" cy="577850"/>
          </a:xfrm>
          <a:prstGeom prst="roundRect">
            <a:avLst>
              <a:gd name="adj" fmla="val 0"/>
            </a:avLst>
          </a:prstGeom>
          <a:noFill/>
          <a:ln w="19050" cap="rnd" algn="ctr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31796" name="Text Box 52"/>
          <p:cNvSpPr txBox="1">
            <a:spLocks noChangeArrowheads="1"/>
          </p:cNvSpPr>
          <p:nvPr/>
        </p:nvSpPr>
        <p:spPr bwMode="auto">
          <a:xfrm>
            <a:off x="3860800" y="6002338"/>
            <a:ext cx="2736850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위치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협업과제관리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&gt;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완료보고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&gt;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완료보고서 작성</a:t>
            </a:r>
          </a:p>
          <a:p>
            <a:pPr>
              <a:lnSpc>
                <a:spcPct val="130000"/>
              </a:lnSpc>
              <a:buFontTx/>
              <a:buChar char="•"/>
            </a:pPr>
            <a:endParaRPr lang="ko-KR" altLang="en-US" sz="9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작성된 완료보고서는 ‘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완료보고’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메뉴를 통해 확인 가능 </a:t>
            </a:r>
          </a:p>
        </p:txBody>
      </p:sp>
      <p:sp>
        <p:nvSpPr>
          <p:cNvPr id="31799" name="AutoShape 55"/>
          <p:cNvSpPr>
            <a:spLocks noChangeArrowheads="1"/>
          </p:cNvSpPr>
          <p:nvPr/>
        </p:nvSpPr>
        <p:spPr bwMode="auto">
          <a:xfrm>
            <a:off x="3789363" y="1909763"/>
            <a:ext cx="2808287" cy="1800225"/>
          </a:xfrm>
          <a:prstGeom prst="roundRect">
            <a:avLst>
              <a:gd name="adj" fmla="val 0"/>
            </a:avLst>
          </a:prstGeom>
          <a:noFill/>
          <a:ln w="19050" cap="rnd" algn="ctr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grpSp>
        <p:nvGrpSpPr>
          <p:cNvPr id="31800" name="Group 56"/>
          <p:cNvGrpSpPr>
            <a:grpSpLocks/>
          </p:cNvGrpSpPr>
          <p:nvPr/>
        </p:nvGrpSpPr>
        <p:grpSpPr bwMode="auto">
          <a:xfrm>
            <a:off x="333375" y="614363"/>
            <a:ext cx="3382963" cy="176212"/>
            <a:chOff x="210" y="642"/>
            <a:chExt cx="2131" cy="111"/>
          </a:xfrm>
        </p:grpSpPr>
        <p:sp>
          <p:nvSpPr>
            <p:cNvPr id="31801" name="Rectangle 57"/>
            <p:cNvSpPr>
              <a:spLocks noChangeArrowheads="1"/>
            </p:cNvSpPr>
            <p:nvPr/>
          </p:nvSpPr>
          <p:spPr bwMode="auto">
            <a:xfrm>
              <a:off x="210" y="657"/>
              <a:ext cx="96" cy="96"/>
            </a:xfrm>
            <a:prstGeom prst="rect">
              <a:avLst/>
            </a:prstGeom>
            <a:solidFill>
              <a:srgbClr val="96BFE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1802" name="Text Box 58"/>
            <p:cNvSpPr txBox="1">
              <a:spLocks noChangeArrowheads="1"/>
            </p:cNvSpPr>
            <p:nvPr/>
          </p:nvSpPr>
          <p:spPr bwMode="auto">
            <a:xfrm>
              <a:off x="300" y="642"/>
              <a:ext cx="204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 bIns="0" anchor="ctr">
              <a:spAutoFit/>
            </a:bodyPr>
            <a:lstStyle/>
            <a:p>
              <a:r>
                <a:rPr lang="en-US" altLang="ko-KR" sz="1100" b="1" dirty="0" smtClean="0">
                  <a:latin typeface="돋움" pitchFamily="50" charset="-127"/>
                  <a:ea typeface="돋움" pitchFamily="50" charset="-127"/>
                </a:rPr>
                <a:t>5.7  </a:t>
              </a:r>
              <a:r>
                <a:rPr lang="ko-KR" altLang="en-US" sz="1100" b="1" dirty="0" smtClean="0">
                  <a:latin typeface="돋움" pitchFamily="50" charset="-127"/>
                  <a:ea typeface="돋움" pitchFamily="50" charset="-127"/>
                </a:rPr>
                <a:t>협업지원사업 </a:t>
              </a:r>
              <a:r>
                <a:rPr lang="ko-KR" altLang="en-US" sz="1100" b="1" dirty="0">
                  <a:latin typeface="돋움" pitchFamily="50" charset="-127"/>
                  <a:ea typeface="돋움" pitchFamily="50" charset="-127"/>
                </a:rPr>
                <a:t>변경신청 방법</a:t>
              </a:r>
            </a:p>
          </p:txBody>
        </p:sp>
      </p:grpSp>
      <p:sp>
        <p:nvSpPr>
          <p:cNvPr id="31803" name="Text Box 59"/>
          <p:cNvSpPr txBox="1">
            <a:spLocks noChangeArrowheads="1"/>
          </p:cNvSpPr>
          <p:nvPr/>
        </p:nvSpPr>
        <p:spPr bwMode="auto">
          <a:xfrm>
            <a:off x="404813" y="973138"/>
            <a:ext cx="6192837" cy="63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협업지원사업계획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승인 이후 승인사업계획에 목표의 변경과 같은 중대한 변경사유 발생시 기업은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협업지원사업계획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변경승인 신청을 제출함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접수된 변경승인 신청에 대해 지방청은 해당 건에 대한 변경승인여부를 결정함</a:t>
            </a:r>
          </a:p>
        </p:txBody>
      </p:sp>
      <p:sp>
        <p:nvSpPr>
          <p:cNvPr id="31804" name="AutoShape 60"/>
          <p:cNvSpPr>
            <a:spLocks noChangeArrowheads="1"/>
          </p:cNvSpPr>
          <p:nvPr/>
        </p:nvSpPr>
        <p:spPr bwMode="auto">
          <a:xfrm>
            <a:off x="333375" y="900113"/>
            <a:ext cx="6264275" cy="793750"/>
          </a:xfrm>
          <a:prstGeom prst="roundRect">
            <a:avLst>
              <a:gd name="adj" fmla="val 0"/>
            </a:avLst>
          </a:prstGeom>
          <a:noFill/>
          <a:ln w="19050" cap="rnd" algn="ctr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31806" name="Text Box 62"/>
          <p:cNvSpPr txBox="1">
            <a:spLocks noChangeArrowheads="1"/>
          </p:cNvSpPr>
          <p:nvPr/>
        </p:nvSpPr>
        <p:spPr bwMode="auto">
          <a:xfrm>
            <a:off x="3860800" y="2051050"/>
            <a:ext cx="2736850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위치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협업과제관리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&gt;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변경승인신청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&gt;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변경승인신청서 작성</a:t>
            </a:r>
          </a:p>
          <a:p>
            <a:pPr>
              <a:lnSpc>
                <a:spcPct val="130000"/>
              </a:lnSpc>
              <a:buFontTx/>
              <a:buChar char="•"/>
            </a:pPr>
            <a:endParaRPr lang="ko-KR" altLang="en-US" sz="9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변경승인 신청 후 변경승인신청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목록메뉴를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통하여 변경승인처리 여부를 확인</a:t>
            </a:r>
            <a:br>
              <a:rPr lang="ko-KR" altLang="en-US" sz="900" dirty="0">
                <a:latin typeface="돋움" pitchFamily="50" charset="-127"/>
                <a:ea typeface="돋움" pitchFamily="50" charset="-127"/>
              </a:rPr>
            </a:b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-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변경승인 접수중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변경승인신청서 제출 상태</a:t>
            </a:r>
            <a:br>
              <a:rPr lang="ko-KR" altLang="en-US" sz="900" dirty="0">
                <a:latin typeface="돋움" pitchFamily="50" charset="-127"/>
                <a:ea typeface="돋움" pitchFamily="50" charset="-127"/>
              </a:rPr>
            </a:b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-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변경승인 완료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변경승인 처리된 상태</a:t>
            </a:r>
            <a:br>
              <a:rPr lang="ko-KR" altLang="en-US" sz="900" dirty="0">
                <a:latin typeface="돋움" pitchFamily="50" charset="-127"/>
                <a:ea typeface="돋움" pitchFamily="50" charset="-127"/>
              </a:rPr>
            </a:b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-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변경승인 불가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변경승인이 불가 처리된 상태</a:t>
            </a:r>
          </a:p>
        </p:txBody>
      </p:sp>
      <p:pic>
        <p:nvPicPr>
          <p:cNvPr id="20" name="Picture 3" descr="C:\Users\KDH\Desktop\기본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960" y="8633023"/>
            <a:ext cx="1065392" cy="46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27" y="1763688"/>
            <a:ext cx="3292046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91" y="5698359"/>
            <a:ext cx="2716214" cy="3168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0EE78-70D2-475E-B9E6-F03B23C9C1B6}" type="slidenum">
              <a:rPr lang="en-US" altLang="ko-KR"/>
              <a:pPr/>
              <a:t>1</a:t>
            </a:fld>
            <a:endParaRPr lang="en-US" altLang="ko-KR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052513" y="1207358"/>
            <a:ext cx="4951997" cy="5863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ko-KR" sz="1000" dirty="0">
                <a:latin typeface="돋움" pitchFamily="50" charset="-127"/>
                <a:ea typeface="돋움" pitchFamily="50" charset="-127"/>
              </a:rPr>
              <a:t>1. </a:t>
            </a:r>
            <a:r>
              <a:rPr lang="ko-KR" altLang="en-US" sz="1000" dirty="0">
                <a:latin typeface="돋움" pitchFamily="50" charset="-127"/>
                <a:ea typeface="돋움" pitchFamily="50" charset="-127"/>
              </a:rPr>
              <a:t>협업정보 온라인시스템 개요				</a:t>
            </a:r>
            <a:r>
              <a:rPr lang="en-US" altLang="ko-KR" sz="1000" dirty="0">
                <a:latin typeface="돋움" pitchFamily="50" charset="-127"/>
                <a:ea typeface="돋움" pitchFamily="50" charset="-127"/>
              </a:rPr>
              <a:t>2</a:t>
            </a:r>
          </a:p>
          <a:p>
            <a:pPr>
              <a:lnSpc>
                <a:spcPts val="1500"/>
              </a:lnSpc>
            </a:pPr>
            <a:r>
              <a:rPr lang="en-US" altLang="ko-KR" sz="1000" dirty="0">
                <a:latin typeface="돋움" pitchFamily="50" charset="-127"/>
                <a:ea typeface="돋움" pitchFamily="50" charset="-127"/>
              </a:rPr>
              <a:t>	1.1 </a:t>
            </a:r>
            <a:r>
              <a:rPr lang="ko-KR" altLang="en-US" sz="1000" dirty="0">
                <a:latin typeface="돋움" pitchFamily="50" charset="-127"/>
                <a:ea typeface="돋움" pitchFamily="50" charset="-127"/>
              </a:rPr>
              <a:t>협업정보 온라인시스템이란</a:t>
            </a:r>
            <a:r>
              <a:rPr lang="en-US" altLang="ko-KR" sz="1000" dirty="0">
                <a:latin typeface="돋움" pitchFamily="50" charset="-127"/>
                <a:ea typeface="돋움" pitchFamily="50" charset="-127"/>
              </a:rPr>
              <a:t>?		2</a:t>
            </a:r>
          </a:p>
          <a:p>
            <a:pPr>
              <a:lnSpc>
                <a:spcPts val="1500"/>
              </a:lnSpc>
            </a:pPr>
            <a:r>
              <a:rPr lang="en-US" altLang="ko-KR" sz="1000" dirty="0">
                <a:latin typeface="돋움" pitchFamily="50" charset="-127"/>
                <a:ea typeface="돋움" pitchFamily="50" charset="-127"/>
              </a:rPr>
              <a:t>	1.2 </a:t>
            </a:r>
            <a:r>
              <a:rPr lang="ko-KR" altLang="en-US" sz="1000" dirty="0">
                <a:latin typeface="돋움" pitchFamily="50" charset="-127"/>
                <a:ea typeface="돋움" pitchFamily="50" charset="-127"/>
              </a:rPr>
              <a:t>주요 기능				</a:t>
            </a:r>
            <a:r>
              <a:rPr lang="en-US" altLang="ko-KR" sz="1000" dirty="0">
                <a:latin typeface="돋움" pitchFamily="50" charset="-127"/>
                <a:ea typeface="돋움" pitchFamily="50" charset="-127"/>
              </a:rPr>
              <a:t>2</a:t>
            </a:r>
          </a:p>
          <a:p>
            <a:pPr>
              <a:lnSpc>
                <a:spcPts val="1500"/>
              </a:lnSpc>
            </a:pPr>
            <a:r>
              <a:rPr lang="en-US" altLang="ko-KR" sz="1000" dirty="0">
                <a:latin typeface="돋움" pitchFamily="50" charset="-127"/>
                <a:ea typeface="돋움" pitchFamily="50" charset="-127"/>
              </a:rPr>
              <a:t>	1.3 </a:t>
            </a:r>
            <a:r>
              <a:rPr lang="ko-KR" altLang="en-US" sz="1000" dirty="0">
                <a:latin typeface="돋움" pitchFamily="50" charset="-127"/>
                <a:ea typeface="돋움" pitchFamily="50" charset="-127"/>
              </a:rPr>
              <a:t>사이트 구성			</a:t>
            </a:r>
            <a:r>
              <a:rPr lang="en-US" altLang="ko-KR" sz="1000" dirty="0">
                <a:latin typeface="돋움" pitchFamily="50" charset="-127"/>
                <a:ea typeface="돋움" pitchFamily="50" charset="-127"/>
              </a:rPr>
              <a:t>2</a:t>
            </a:r>
          </a:p>
          <a:p>
            <a:pPr>
              <a:lnSpc>
                <a:spcPts val="1500"/>
              </a:lnSpc>
            </a:pPr>
            <a:endParaRPr lang="en-US" altLang="ko-KR" sz="10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 dirty="0">
                <a:latin typeface="돋움" pitchFamily="50" charset="-127"/>
                <a:ea typeface="돋움" pitchFamily="50" charset="-127"/>
              </a:rPr>
              <a:t>2. </a:t>
            </a:r>
            <a:r>
              <a:rPr lang="ko-KR" altLang="en-US" sz="1000" dirty="0">
                <a:latin typeface="돋움" pitchFamily="50" charset="-127"/>
                <a:ea typeface="돋움" pitchFamily="50" charset="-127"/>
              </a:rPr>
              <a:t>사용하시기 전에				</a:t>
            </a:r>
            <a:r>
              <a:rPr lang="en-US" altLang="ko-KR" sz="1000" dirty="0">
                <a:latin typeface="돋움" pitchFamily="50" charset="-127"/>
                <a:ea typeface="돋움" pitchFamily="50" charset="-127"/>
              </a:rPr>
              <a:t>3</a:t>
            </a:r>
          </a:p>
          <a:p>
            <a:pPr>
              <a:lnSpc>
                <a:spcPts val="1500"/>
              </a:lnSpc>
            </a:pPr>
            <a:r>
              <a:rPr lang="en-US" altLang="ko-KR" sz="1000" dirty="0">
                <a:latin typeface="돋움" pitchFamily="50" charset="-127"/>
                <a:ea typeface="돋움" pitchFamily="50" charset="-127"/>
              </a:rPr>
              <a:t>	2.1 </a:t>
            </a:r>
            <a:r>
              <a:rPr lang="ko-KR" altLang="en-US" sz="1000" dirty="0">
                <a:latin typeface="돋움" pitchFamily="50" charset="-127"/>
                <a:ea typeface="돋움" pitchFamily="50" charset="-127"/>
              </a:rPr>
              <a:t>기본 사양				</a:t>
            </a:r>
            <a:r>
              <a:rPr lang="en-US" altLang="ko-KR" sz="1000" dirty="0">
                <a:latin typeface="돋움" pitchFamily="50" charset="-127"/>
                <a:ea typeface="돋움" pitchFamily="50" charset="-127"/>
              </a:rPr>
              <a:t>3</a:t>
            </a:r>
          </a:p>
          <a:p>
            <a:pPr>
              <a:lnSpc>
                <a:spcPts val="1500"/>
              </a:lnSpc>
            </a:pPr>
            <a:r>
              <a:rPr lang="en-US" altLang="ko-KR" sz="1000" dirty="0">
                <a:latin typeface="돋움" pitchFamily="50" charset="-127"/>
                <a:ea typeface="돋움" pitchFamily="50" charset="-127"/>
              </a:rPr>
              <a:t>	2.2 </a:t>
            </a:r>
            <a:r>
              <a:rPr lang="ko-KR" altLang="en-US" sz="1000" dirty="0">
                <a:latin typeface="돋움" pitchFamily="50" charset="-127"/>
                <a:ea typeface="돋움" pitchFamily="50" charset="-127"/>
              </a:rPr>
              <a:t>협업정보 온라인시스템 접속방법		</a:t>
            </a:r>
            <a:r>
              <a:rPr lang="en-US" altLang="ko-KR" sz="1000" dirty="0">
                <a:latin typeface="돋움" pitchFamily="50" charset="-127"/>
                <a:ea typeface="돋움" pitchFamily="50" charset="-127"/>
              </a:rPr>
              <a:t>3</a:t>
            </a:r>
          </a:p>
          <a:p>
            <a:pPr>
              <a:lnSpc>
                <a:spcPts val="1500"/>
              </a:lnSpc>
            </a:pPr>
            <a:r>
              <a:rPr lang="en-US" altLang="ko-KR" sz="1000" dirty="0">
                <a:latin typeface="돋움" pitchFamily="50" charset="-127"/>
                <a:ea typeface="돋움" pitchFamily="50" charset="-127"/>
              </a:rPr>
              <a:t>	2.3 </a:t>
            </a:r>
            <a:r>
              <a:rPr lang="ko-KR" altLang="en-US" sz="1000" dirty="0">
                <a:latin typeface="돋움" pitchFamily="50" charset="-127"/>
                <a:ea typeface="돋움" pitchFamily="50" charset="-127"/>
              </a:rPr>
              <a:t>로그인				</a:t>
            </a:r>
            <a:r>
              <a:rPr lang="en-US" altLang="ko-KR" sz="1000" dirty="0">
                <a:latin typeface="돋움" pitchFamily="50" charset="-127"/>
                <a:ea typeface="돋움" pitchFamily="50" charset="-127"/>
              </a:rPr>
              <a:t>3</a:t>
            </a:r>
          </a:p>
          <a:p>
            <a:pPr>
              <a:lnSpc>
                <a:spcPts val="1500"/>
              </a:lnSpc>
            </a:pPr>
            <a:endParaRPr lang="en-US" altLang="ko-KR" sz="10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 dirty="0">
                <a:latin typeface="돋움" pitchFamily="50" charset="-127"/>
                <a:ea typeface="돋움" pitchFamily="50" charset="-127"/>
              </a:rPr>
              <a:t>3. </a:t>
            </a:r>
            <a:r>
              <a:rPr lang="ko-KR" altLang="en-US" sz="1000" dirty="0">
                <a:latin typeface="돋움" pitchFamily="50" charset="-127"/>
                <a:ea typeface="돋움" pitchFamily="50" charset="-127"/>
              </a:rPr>
              <a:t>회원가입 및 정보관리				</a:t>
            </a:r>
            <a:r>
              <a:rPr lang="en-US" altLang="ko-KR" sz="1000" dirty="0">
                <a:latin typeface="돋움" pitchFamily="50" charset="-127"/>
                <a:ea typeface="돋움" pitchFamily="50" charset="-127"/>
              </a:rPr>
              <a:t>4</a:t>
            </a:r>
          </a:p>
          <a:p>
            <a:pPr>
              <a:lnSpc>
                <a:spcPts val="1500"/>
              </a:lnSpc>
            </a:pPr>
            <a:r>
              <a:rPr lang="en-US" altLang="ko-KR" sz="1000" dirty="0">
                <a:latin typeface="돋움" pitchFamily="50" charset="-127"/>
                <a:ea typeface="돋움" pitchFamily="50" charset="-127"/>
              </a:rPr>
              <a:t>	</a:t>
            </a: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3.1 </a:t>
            </a:r>
            <a:r>
              <a:rPr lang="ko-KR" altLang="en-US" sz="1000" dirty="0" smtClean="0">
                <a:latin typeface="돋움" pitchFamily="50" charset="-127"/>
                <a:ea typeface="돋움" pitchFamily="50" charset="-127"/>
              </a:rPr>
              <a:t>회원 </a:t>
            </a:r>
            <a:r>
              <a:rPr lang="ko-KR" altLang="en-US" sz="1000" dirty="0">
                <a:latin typeface="돋움" pitchFamily="50" charset="-127"/>
                <a:ea typeface="돋움" pitchFamily="50" charset="-127"/>
              </a:rPr>
              <a:t>가입절차			</a:t>
            </a: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4</a:t>
            </a:r>
            <a:endParaRPr lang="en-US" altLang="ko-KR" sz="10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	3.2 </a:t>
            </a:r>
            <a:r>
              <a:rPr lang="ko-KR" altLang="en-US" sz="1000" dirty="0" smtClean="0">
                <a:latin typeface="돋움" pitchFamily="50" charset="-127"/>
                <a:ea typeface="돋움" pitchFamily="50" charset="-127"/>
              </a:rPr>
              <a:t>마이페이지</a:t>
            </a: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				5</a:t>
            </a:r>
          </a:p>
          <a:p>
            <a:pPr>
              <a:lnSpc>
                <a:spcPts val="1500"/>
              </a:lnSpc>
            </a:pPr>
            <a:endParaRPr lang="en-US" altLang="ko-KR" sz="10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4. </a:t>
            </a:r>
            <a:r>
              <a:rPr lang="ko-KR" altLang="en-US" sz="1000" dirty="0" err="1" smtClean="0">
                <a:latin typeface="돋움" pitchFamily="50" charset="-127"/>
                <a:ea typeface="돋움" pitchFamily="50" charset="-127"/>
              </a:rPr>
              <a:t>협업매칭</a:t>
            </a:r>
            <a:r>
              <a:rPr lang="ko-KR" altLang="en-US" sz="1000" dirty="0">
                <a:latin typeface="돋움" pitchFamily="50" charset="-127"/>
                <a:ea typeface="돋움" pitchFamily="50" charset="-127"/>
              </a:rPr>
              <a:t>				</a:t>
            </a: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	6</a:t>
            </a:r>
            <a:endParaRPr lang="en-US" altLang="ko-KR" sz="10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	4.1 </a:t>
            </a:r>
            <a:r>
              <a:rPr lang="ko-KR" altLang="en-US" sz="1000" dirty="0" smtClean="0">
                <a:latin typeface="돋움" pitchFamily="50" charset="-127"/>
                <a:ea typeface="돋움" pitchFamily="50" charset="-127"/>
              </a:rPr>
              <a:t>협업매칭시스템			</a:t>
            </a: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6</a:t>
            </a:r>
          </a:p>
          <a:p>
            <a:pPr>
              <a:lnSpc>
                <a:spcPts val="1500"/>
              </a:lnSpc>
            </a:pP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	4.2 </a:t>
            </a:r>
            <a:r>
              <a:rPr lang="ko-KR" altLang="en-US" sz="1000" dirty="0" smtClean="0">
                <a:latin typeface="돋움" pitchFamily="50" charset="-127"/>
                <a:ea typeface="돋움" pitchFamily="50" charset="-127"/>
              </a:rPr>
              <a:t>협업매칭정보 등록			</a:t>
            </a: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6</a:t>
            </a:r>
          </a:p>
          <a:p>
            <a:pPr>
              <a:lnSpc>
                <a:spcPts val="1500"/>
              </a:lnSpc>
            </a:pP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	4.3 </a:t>
            </a:r>
            <a:r>
              <a:rPr lang="ko-KR" altLang="en-US" sz="1000" dirty="0" smtClean="0">
                <a:latin typeface="돋움" pitchFamily="50" charset="-127"/>
                <a:ea typeface="돋움" pitchFamily="50" charset="-127"/>
              </a:rPr>
              <a:t>협업매칭정보 검색 및 조회			</a:t>
            </a: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7</a:t>
            </a:r>
          </a:p>
          <a:p>
            <a:pPr>
              <a:lnSpc>
                <a:spcPts val="1500"/>
              </a:lnSpc>
            </a:pP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	4.4 </a:t>
            </a:r>
            <a:r>
              <a:rPr lang="ko-KR" altLang="en-US" sz="1000" dirty="0" smtClean="0">
                <a:latin typeface="돋움" pitchFamily="50" charset="-127"/>
                <a:ea typeface="돋움" pitchFamily="50" charset="-127"/>
              </a:rPr>
              <a:t>협업제안의 개요			</a:t>
            </a: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8</a:t>
            </a:r>
          </a:p>
          <a:p>
            <a:pPr>
              <a:lnSpc>
                <a:spcPts val="1500"/>
              </a:lnSpc>
            </a:pP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	4.5 </a:t>
            </a:r>
            <a:r>
              <a:rPr lang="ko-KR" altLang="en-US" sz="1000" dirty="0" smtClean="0">
                <a:latin typeface="돋움" pitchFamily="50" charset="-127"/>
                <a:ea typeface="돋움" pitchFamily="50" charset="-127"/>
              </a:rPr>
              <a:t>협업제안 단계별 주요처리			</a:t>
            </a: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8</a:t>
            </a:r>
          </a:p>
          <a:p>
            <a:pPr>
              <a:lnSpc>
                <a:spcPts val="1500"/>
              </a:lnSpc>
            </a:pPr>
            <a:endParaRPr lang="en-US" altLang="ko-KR" sz="10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5. </a:t>
            </a:r>
            <a:r>
              <a:rPr lang="ko-KR" altLang="en-US" sz="1000" dirty="0" smtClean="0">
                <a:latin typeface="돋움" pitchFamily="50" charset="-127"/>
                <a:ea typeface="돋움" pitchFamily="50" charset="-127"/>
              </a:rPr>
              <a:t>협업지원사업 </a:t>
            </a:r>
            <a:r>
              <a:rPr lang="ko-KR" altLang="en-US" sz="1000" dirty="0">
                <a:latin typeface="돋움" pitchFamily="50" charset="-127"/>
                <a:ea typeface="돋움" pitchFamily="50" charset="-127"/>
              </a:rPr>
              <a:t>온라인 접수시스템		</a:t>
            </a:r>
            <a:r>
              <a:rPr lang="ko-KR" altLang="en-US" sz="1000" dirty="0" smtClean="0">
                <a:latin typeface="돋움" pitchFamily="50" charset="-127"/>
                <a:ea typeface="돋움" pitchFamily="50" charset="-127"/>
              </a:rPr>
              <a:t>	</a:t>
            </a:r>
            <a:r>
              <a:rPr lang="en-US" altLang="ko-KR" sz="1000" dirty="0">
                <a:latin typeface="돋움" pitchFamily="50" charset="-127"/>
                <a:ea typeface="돋움" pitchFamily="50" charset="-127"/>
              </a:rPr>
              <a:t>9</a:t>
            </a:r>
            <a:endParaRPr lang="en-US" altLang="ko-KR" sz="10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 dirty="0">
                <a:latin typeface="돋움" pitchFamily="50" charset="-127"/>
                <a:ea typeface="돋움" pitchFamily="50" charset="-127"/>
              </a:rPr>
              <a:t>	</a:t>
            </a: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5.1 </a:t>
            </a:r>
            <a:r>
              <a:rPr lang="ko-KR" altLang="en-US" sz="1000" dirty="0" smtClean="0">
                <a:latin typeface="돋움" pitchFamily="50" charset="-127"/>
                <a:ea typeface="돋움" pitchFamily="50" charset="-127"/>
              </a:rPr>
              <a:t>협업지원사업 </a:t>
            </a:r>
            <a:r>
              <a:rPr lang="ko-KR" altLang="en-US" sz="1000" dirty="0">
                <a:latin typeface="돋움" pitchFamily="50" charset="-127"/>
                <a:ea typeface="돋움" pitchFamily="50" charset="-127"/>
              </a:rPr>
              <a:t>온라인접수시스템 개요		</a:t>
            </a:r>
            <a:r>
              <a:rPr lang="en-US" altLang="ko-KR" sz="1000" dirty="0">
                <a:latin typeface="돋움" pitchFamily="50" charset="-127"/>
                <a:ea typeface="돋움" pitchFamily="50" charset="-127"/>
              </a:rPr>
              <a:t>9</a:t>
            </a:r>
            <a:endParaRPr lang="en-US" altLang="ko-KR" sz="10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 dirty="0">
                <a:latin typeface="돋움" pitchFamily="50" charset="-127"/>
                <a:ea typeface="돋움" pitchFamily="50" charset="-127"/>
              </a:rPr>
              <a:t>	</a:t>
            </a: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5.2 </a:t>
            </a:r>
            <a:r>
              <a:rPr lang="ko-KR" altLang="en-US" sz="1000" dirty="0" smtClean="0">
                <a:latin typeface="돋움" pitchFamily="50" charset="-127"/>
                <a:ea typeface="돋움" pitchFamily="50" charset="-127"/>
              </a:rPr>
              <a:t>협업지원사업계획 </a:t>
            </a:r>
            <a:r>
              <a:rPr lang="ko-KR" altLang="en-US" sz="1000" dirty="0">
                <a:latin typeface="돋움" pitchFamily="50" charset="-127"/>
                <a:ea typeface="돋움" pitchFamily="50" charset="-127"/>
              </a:rPr>
              <a:t>승인업무 기본절차		</a:t>
            </a:r>
            <a:r>
              <a:rPr lang="en-US" altLang="ko-KR" sz="1000" dirty="0">
                <a:latin typeface="돋움" pitchFamily="50" charset="-127"/>
                <a:ea typeface="돋움" pitchFamily="50" charset="-127"/>
              </a:rPr>
              <a:t>9</a:t>
            </a:r>
            <a:endParaRPr lang="en-US" altLang="ko-KR" sz="10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 dirty="0">
                <a:latin typeface="돋움" pitchFamily="50" charset="-127"/>
                <a:ea typeface="돋움" pitchFamily="50" charset="-127"/>
              </a:rPr>
              <a:t>	</a:t>
            </a: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5.3 </a:t>
            </a:r>
            <a:r>
              <a:rPr lang="ko-KR" altLang="en-US" sz="1000" dirty="0">
                <a:latin typeface="돋움" pitchFamily="50" charset="-127"/>
                <a:ea typeface="돋움" pitchFamily="50" charset="-127"/>
              </a:rPr>
              <a:t>온라인접수시스템의 처리단계		</a:t>
            </a: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10</a:t>
            </a:r>
            <a:endParaRPr lang="en-US" altLang="ko-KR" sz="10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 dirty="0">
                <a:latin typeface="돋움" pitchFamily="50" charset="-127"/>
                <a:ea typeface="돋움" pitchFamily="50" charset="-127"/>
              </a:rPr>
              <a:t>	</a:t>
            </a: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5.4 </a:t>
            </a:r>
            <a:r>
              <a:rPr lang="ko-KR" altLang="en-US" sz="1000" dirty="0">
                <a:latin typeface="돋움" pitchFamily="50" charset="-127"/>
                <a:ea typeface="돋움" pitchFamily="50" charset="-127"/>
              </a:rPr>
              <a:t>서비스 화면 구성			</a:t>
            </a: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10</a:t>
            </a:r>
            <a:endParaRPr lang="en-US" altLang="ko-KR" sz="10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 dirty="0">
                <a:latin typeface="돋움" pitchFamily="50" charset="-127"/>
                <a:ea typeface="돋움" pitchFamily="50" charset="-127"/>
              </a:rPr>
              <a:t>	</a:t>
            </a: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5.5 </a:t>
            </a:r>
            <a:r>
              <a:rPr lang="ko-KR" altLang="en-US" sz="1000" dirty="0" smtClean="0">
                <a:latin typeface="돋움" pitchFamily="50" charset="-127"/>
                <a:ea typeface="돋움" pitchFamily="50" charset="-127"/>
              </a:rPr>
              <a:t>협업지원사업계획 </a:t>
            </a:r>
            <a:r>
              <a:rPr lang="ko-KR" altLang="en-US" sz="1000" dirty="0">
                <a:latin typeface="돋움" pitchFamily="50" charset="-127"/>
                <a:ea typeface="돋움" pitchFamily="50" charset="-127"/>
              </a:rPr>
              <a:t>승인신청 방법		</a:t>
            </a: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11</a:t>
            </a:r>
            <a:endParaRPr lang="en-US" altLang="ko-KR" sz="10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 dirty="0">
                <a:latin typeface="돋움" pitchFamily="50" charset="-127"/>
                <a:ea typeface="돋움" pitchFamily="50" charset="-127"/>
              </a:rPr>
              <a:t>	</a:t>
            </a: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5.6 </a:t>
            </a:r>
            <a:r>
              <a:rPr lang="ko-KR" altLang="en-US" sz="1000" dirty="0" smtClean="0">
                <a:latin typeface="돋움" pitchFamily="50" charset="-127"/>
                <a:ea typeface="돋움" pitchFamily="50" charset="-127"/>
              </a:rPr>
              <a:t>선</a:t>
            </a:r>
            <a:r>
              <a:rPr lang="ko-KR" altLang="en-US" sz="1000" dirty="0">
                <a:latin typeface="돋움" pitchFamily="50" charset="-127"/>
                <a:ea typeface="돋움" pitchFamily="50" charset="-127"/>
              </a:rPr>
              <a:t>정</a:t>
            </a:r>
            <a:r>
              <a:rPr lang="ko-KR" altLang="en-US" sz="1000" dirty="0" smtClean="0">
                <a:latin typeface="돋움" pitchFamily="50" charset="-127"/>
                <a:ea typeface="돋움" pitchFamily="50" charset="-127"/>
              </a:rPr>
              <a:t>협업지원사업 </a:t>
            </a:r>
            <a:r>
              <a:rPr lang="ko-KR" altLang="en-US" sz="1000" dirty="0">
                <a:latin typeface="돋움" pitchFamily="50" charset="-127"/>
                <a:ea typeface="돋움" pitchFamily="50" charset="-127"/>
              </a:rPr>
              <a:t>관리			</a:t>
            </a: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13</a:t>
            </a:r>
            <a:endParaRPr lang="en-US" altLang="ko-KR" sz="10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 dirty="0">
                <a:latin typeface="돋움" pitchFamily="50" charset="-127"/>
                <a:ea typeface="돋움" pitchFamily="50" charset="-127"/>
              </a:rPr>
              <a:t>	</a:t>
            </a: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5.7 </a:t>
            </a:r>
            <a:r>
              <a:rPr lang="ko-KR" altLang="en-US" sz="1000" dirty="0" smtClean="0">
                <a:latin typeface="돋움" pitchFamily="50" charset="-127"/>
                <a:ea typeface="돋움" pitchFamily="50" charset="-127"/>
              </a:rPr>
              <a:t>협업지원사업 </a:t>
            </a:r>
            <a:r>
              <a:rPr lang="ko-KR" altLang="en-US" sz="1000" dirty="0">
                <a:latin typeface="돋움" pitchFamily="50" charset="-127"/>
                <a:ea typeface="돋움" pitchFamily="50" charset="-127"/>
              </a:rPr>
              <a:t>변경신청 방법		</a:t>
            </a: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14</a:t>
            </a:r>
            <a:endParaRPr lang="en-US" altLang="ko-KR" sz="10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ts val="1500"/>
              </a:lnSpc>
            </a:pPr>
            <a:r>
              <a:rPr lang="en-US" altLang="ko-KR" sz="1000" dirty="0">
                <a:latin typeface="돋움" pitchFamily="50" charset="-127"/>
                <a:ea typeface="돋움" pitchFamily="50" charset="-127"/>
              </a:rPr>
              <a:t>	</a:t>
            </a: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5.8 </a:t>
            </a:r>
            <a:r>
              <a:rPr lang="ko-KR" altLang="en-US" sz="1000" dirty="0" smtClean="0">
                <a:latin typeface="돋움" pitchFamily="50" charset="-127"/>
                <a:ea typeface="돋움" pitchFamily="50" charset="-127"/>
              </a:rPr>
              <a:t>협업지원사업 </a:t>
            </a:r>
            <a:r>
              <a:rPr lang="ko-KR" altLang="en-US" sz="1000" dirty="0">
                <a:latin typeface="돋움" pitchFamily="50" charset="-127"/>
                <a:ea typeface="돋움" pitchFamily="50" charset="-127"/>
              </a:rPr>
              <a:t>완료보고 방법		</a:t>
            </a: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14</a:t>
            </a:r>
            <a:endParaRPr lang="en-US" altLang="ko-KR" sz="10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1052513" y="1134333"/>
            <a:ext cx="4824412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dirty="0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1052513" y="2123728"/>
            <a:ext cx="4824412" cy="0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ko-KR" altLang="en-US" dirty="0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1052513" y="3059832"/>
            <a:ext cx="4824412" cy="0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ko-KR" altLang="en-US" dirty="0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052513" y="3779912"/>
            <a:ext cx="4824412" cy="0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ko-KR" altLang="en-US" dirty="0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052513" y="5076056"/>
            <a:ext cx="4824412" cy="0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ko-KR" altLang="en-US" dirty="0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1052513" y="775558"/>
            <a:ext cx="5984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목 차</a:t>
            </a:r>
          </a:p>
        </p:txBody>
      </p:sp>
      <p:pic>
        <p:nvPicPr>
          <p:cNvPr id="11" name="Picture 3" descr="C:\Users\KDH\Desktop\기본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960" y="8633023"/>
            <a:ext cx="1065392" cy="46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8AF12-15E8-4E82-BCA4-B45B03E6C408}" type="slidenum">
              <a:rPr lang="en-US" altLang="ko-KR"/>
              <a:pPr/>
              <a:t>2</a:t>
            </a:fld>
            <a:endParaRPr lang="en-US" altLang="ko-KR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협업정보 온라인시스템 개요</a:t>
            </a:r>
          </a:p>
        </p:txBody>
      </p:sp>
      <p:grpSp>
        <p:nvGrpSpPr>
          <p:cNvPr id="4107" name="Group 11"/>
          <p:cNvGrpSpPr>
            <a:grpSpLocks/>
          </p:cNvGrpSpPr>
          <p:nvPr/>
        </p:nvGrpSpPr>
        <p:grpSpPr bwMode="auto">
          <a:xfrm>
            <a:off x="188913" y="609600"/>
            <a:ext cx="6480175" cy="219075"/>
            <a:chOff x="119" y="384"/>
            <a:chExt cx="4082" cy="138"/>
          </a:xfrm>
        </p:grpSpPr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391" y="384"/>
              <a:ext cx="3810" cy="13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164" y="385"/>
              <a:ext cx="96" cy="137"/>
            </a:xfrm>
            <a:prstGeom prst="rect">
              <a:avLst/>
            </a:prstGeom>
            <a:solidFill>
              <a:srgbClr val="458EC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119" y="385"/>
              <a:ext cx="48" cy="137"/>
            </a:xfrm>
            <a:prstGeom prst="rect">
              <a:avLst/>
            </a:prstGeom>
            <a:solidFill>
              <a:srgbClr val="2A629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255" y="385"/>
              <a:ext cx="136" cy="137"/>
            </a:xfrm>
            <a:prstGeom prst="rect">
              <a:avLst/>
            </a:prstGeom>
            <a:solidFill>
              <a:srgbClr val="96BFE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4106" name="Text Box 10"/>
            <p:cNvSpPr txBox="1">
              <a:spLocks noChangeArrowheads="1"/>
            </p:cNvSpPr>
            <p:nvPr/>
          </p:nvSpPr>
          <p:spPr bwMode="auto">
            <a:xfrm>
              <a:off x="391" y="392"/>
              <a:ext cx="308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 bIns="0" anchor="ctr">
              <a:spAutoFit/>
            </a:bodyPr>
            <a:lstStyle/>
            <a:p>
              <a:r>
                <a:rPr lang="en-US" altLang="ko-KR" sz="1300" b="1" dirty="0">
                  <a:solidFill>
                    <a:srgbClr val="123188"/>
                  </a:solidFill>
                  <a:latin typeface="돋움" pitchFamily="50" charset="-127"/>
                  <a:ea typeface="돋움" pitchFamily="50" charset="-127"/>
                </a:rPr>
                <a:t>1. </a:t>
              </a:r>
              <a:r>
                <a:rPr lang="ko-KR" altLang="en-US" sz="1300" b="1" dirty="0">
                  <a:solidFill>
                    <a:srgbClr val="123188"/>
                  </a:solidFill>
                  <a:latin typeface="돋움" pitchFamily="50" charset="-127"/>
                  <a:ea typeface="돋움" pitchFamily="50" charset="-127"/>
                </a:rPr>
                <a:t>협업정보 온라인시스템 개요</a:t>
              </a:r>
            </a:p>
          </p:txBody>
        </p:sp>
      </p:grp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2420938" y="1401763"/>
            <a:ext cx="4176712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협업기업 검색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협업제안 커뮤니티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협업사업 온라인지원 서비스 등 기업 간 협업사업의 활성화를 위하여 협업전담기관인 대ㆍ중소기업협력재단에서 운영하는 온라인 협업정보 시스템 </a:t>
            </a:r>
          </a:p>
          <a:p>
            <a:pPr>
              <a:lnSpc>
                <a:spcPct val="130000"/>
              </a:lnSpc>
            </a:pPr>
            <a:endParaRPr lang="ko-KR" altLang="en-US" sz="9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■ 사이트주소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: http://www.cobiz.go.kr</a:t>
            </a:r>
          </a:p>
        </p:txBody>
      </p:sp>
      <p:grpSp>
        <p:nvGrpSpPr>
          <p:cNvPr id="4113" name="Group 17"/>
          <p:cNvGrpSpPr>
            <a:grpSpLocks/>
          </p:cNvGrpSpPr>
          <p:nvPr/>
        </p:nvGrpSpPr>
        <p:grpSpPr bwMode="auto">
          <a:xfrm>
            <a:off x="333375" y="1019175"/>
            <a:ext cx="3382963" cy="176213"/>
            <a:chOff x="210" y="642"/>
            <a:chExt cx="2131" cy="111"/>
          </a:xfrm>
        </p:grpSpPr>
        <p:sp>
          <p:nvSpPr>
            <p:cNvPr id="4111" name="Rectangle 15"/>
            <p:cNvSpPr>
              <a:spLocks noChangeArrowheads="1"/>
            </p:cNvSpPr>
            <p:nvPr/>
          </p:nvSpPr>
          <p:spPr bwMode="auto">
            <a:xfrm>
              <a:off x="210" y="657"/>
              <a:ext cx="96" cy="96"/>
            </a:xfrm>
            <a:prstGeom prst="rect">
              <a:avLst/>
            </a:prstGeom>
            <a:solidFill>
              <a:srgbClr val="96BFE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4112" name="Text Box 16"/>
            <p:cNvSpPr txBox="1">
              <a:spLocks noChangeArrowheads="1"/>
            </p:cNvSpPr>
            <p:nvPr/>
          </p:nvSpPr>
          <p:spPr bwMode="auto">
            <a:xfrm>
              <a:off x="300" y="642"/>
              <a:ext cx="204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 bIns="0" anchor="ctr">
              <a:spAutoFit/>
            </a:bodyPr>
            <a:lstStyle/>
            <a:p>
              <a:r>
                <a:rPr lang="en-US" altLang="ko-KR" sz="1100" b="1" dirty="0">
                  <a:latin typeface="돋움" pitchFamily="50" charset="-127"/>
                  <a:ea typeface="돋움" pitchFamily="50" charset="-127"/>
                </a:rPr>
                <a:t>1.1  </a:t>
              </a:r>
              <a:r>
                <a:rPr lang="ko-KR" altLang="en-US" sz="1100" b="1" dirty="0">
                  <a:latin typeface="돋움" pitchFamily="50" charset="-127"/>
                  <a:ea typeface="돋움" pitchFamily="50" charset="-127"/>
                </a:rPr>
                <a:t>협업정보 온라인시스템이란</a:t>
              </a:r>
              <a:r>
                <a:rPr lang="en-US" altLang="ko-KR" sz="1100" b="1" dirty="0">
                  <a:latin typeface="돋움" pitchFamily="50" charset="-127"/>
                  <a:ea typeface="돋움" pitchFamily="50" charset="-127"/>
                </a:rPr>
                <a:t>?</a:t>
              </a:r>
            </a:p>
          </p:txBody>
        </p:sp>
      </p:grpSp>
      <p:sp>
        <p:nvSpPr>
          <p:cNvPr id="4117" name="AutoShape 21"/>
          <p:cNvSpPr>
            <a:spLocks noChangeArrowheads="1"/>
          </p:cNvSpPr>
          <p:nvPr/>
        </p:nvSpPr>
        <p:spPr bwMode="auto">
          <a:xfrm>
            <a:off x="2420938" y="1328738"/>
            <a:ext cx="4176712" cy="1227137"/>
          </a:xfrm>
          <a:prstGeom prst="roundRect">
            <a:avLst>
              <a:gd name="adj" fmla="val 0"/>
            </a:avLst>
          </a:prstGeom>
          <a:noFill/>
          <a:ln w="19050" cap="rnd" algn="ctr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85" name="AutoShape 85"/>
          <p:cNvSpPr>
            <a:spLocks noChangeArrowheads="1"/>
          </p:cNvSpPr>
          <p:nvPr/>
        </p:nvSpPr>
        <p:spPr bwMode="auto">
          <a:xfrm>
            <a:off x="333375" y="3706813"/>
            <a:ext cx="6264275" cy="2447925"/>
          </a:xfrm>
          <a:prstGeom prst="roundRect">
            <a:avLst>
              <a:gd name="adj" fmla="val 0"/>
            </a:avLst>
          </a:prstGeom>
          <a:noFill/>
          <a:ln w="19050" cap="rnd" algn="ctr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grpSp>
        <p:nvGrpSpPr>
          <p:cNvPr id="86" name="Group 86"/>
          <p:cNvGrpSpPr>
            <a:grpSpLocks/>
          </p:cNvGrpSpPr>
          <p:nvPr/>
        </p:nvGrpSpPr>
        <p:grpSpPr bwMode="auto">
          <a:xfrm>
            <a:off x="333375" y="3419475"/>
            <a:ext cx="3382963" cy="176213"/>
            <a:chOff x="210" y="642"/>
            <a:chExt cx="2131" cy="111"/>
          </a:xfrm>
        </p:grpSpPr>
        <p:sp>
          <p:nvSpPr>
            <p:cNvPr id="87" name="Rectangle 87"/>
            <p:cNvSpPr>
              <a:spLocks noChangeArrowheads="1"/>
            </p:cNvSpPr>
            <p:nvPr/>
          </p:nvSpPr>
          <p:spPr bwMode="auto">
            <a:xfrm>
              <a:off x="210" y="657"/>
              <a:ext cx="96" cy="96"/>
            </a:xfrm>
            <a:prstGeom prst="rect">
              <a:avLst/>
            </a:prstGeom>
            <a:solidFill>
              <a:srgbClr val="96BFE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88" name="Text Box 88"/>
            <p:cNvSpPr txBox="1">
              <a:spLocks noChangeArrowheads="1"/>
            </p:cNvSpPr>
            <p:nvPr/>
          </p:nvSpPr>
          <p:spPr bwMode="auto">
            <a:xfrm>
              <a:off x="300" y="642"/>
              <a:ext cx="204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 bIns="0" anchor="ctr">
              <a:spAutoFit/>
            </a:bodyPr>
            <a:lstStyle/>
            <a:p>
              <a:r>
                <a:rPr lang="en-US" altLang="ko-KR" sz="1100" b="1" dirty="0"/>
                <a:t>1.2  </a:t>
              </a:r>
              <a:r>
                <a:rPr lang="ko-KR" altLang="en-US" sz="1100" b="1" dirty="0"/>
                <a:t>주요 기능</a:t>
              </a:r>
            </a:p>
          </p:txBody>
        </p:sp>
      </p:grpSp>
      <p:grpSp>
        <p:nvGrpSpPr>
          <p:cNvPr id="89" name="Group 89"/>
          <p:cNvGrpSpPr>
            <a:grpSpLocks/>
          </p:cNvGrpSpPr>
          <p:nvPr/>
        </p:nvGrpSpPr>
        <p:grpSpPr bwMode="auto">
          <a:xfrm>
            <a:off x="333375" y="6413500"/>
            <a:ext cx="3382963" cy="176213"/>
            <a:chOff x="210" y="642"/>
            <a:chExt cx="2131" cy="111"/>
          </a:xfrm>
        </p:grpSpPr>
        <p:sp>
          <p:nvSpPr>
            <p:cNvPr id="90" name="Rectangle 90"/>
            <p:cNvSpPr>
              <a:spLocks noChangeArrowheads="1"/>
            </p:cNvSpPr>
            <p:nvPr/>
          </p:nvSpPr>
          <p:spPr bwMode="auto">
            <a:xfrm>
              <a:off x="210" y="657"/>
              <a:ext cx="96" cy="96"/>
            </a:xfrm>
            <a:prstGeom prst="rect">
              <a:avLst/>
            </a:prstGeom>
            <a:solidFill>
              <a:srgbClr val="96BFE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1" name="Text Box 91"/>
            <p:cNvSpPr txBox="1">
              <a:spLocks noChangeArrowheads="1"/>
            </p:cNvSpPr>
            <p:nvPr/>
          </p:nvSpPr>
          <p:spPr bwMode="auto">
            <a:xfrm>
              <a:off x="300" y="642"/>
              <a:ext cx="204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 bIns="0" anchor="ctr">
              <a:spAutoFit/>
            </a:bodyPr>
            <a:lstStyle/>
            <a:p>
              <a:r>
                <a:rPr lang="en-US" altLang="ko-KR" sz="1100" b="1" dirty="0"/>
                <a:t>1.3  </a:t>
              </a:r>
              <a:r>
                <a:rPr lang="ko-KR" altLang="en-US" sz="1100" b="1" dirty="0"/>
                <a:t>사이트 구성</a:t>
              </a:r>
            </a:p>
          </p:txBody>
        </p:sp>
      </p:grpSp>
      <p:graphicFrame>
        <p:nvGraphicFramePr>
          <p:cNvPr id="92" name="Group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08596"/>
              </p:ext>
            </p:extLst>
          </p:nvPr>
        </p:nvGraphicFramePr>
        <p:xfrm>
          <a:off x="333375" y="6702425"/>
          <a:ext cx="6264275" cy="1902022"/>
        </p:xfrm>
        <a:graphic>
          <a:graphicData uri="http://schemas.openxmlformats.org/drawingml/2006/table">
            <a:tbl>
              <a:tblPr/>
              <a:tblGrid>
                <a:gridCol w="1871489"/>
                <a:gridCol w="4392786"/>
              </a:tblGrid>
              <a:tr h="2747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구분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764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협업사업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협업개념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소그룹지원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BM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지원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R&amp;D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후속지원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표준계약서보급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19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협업승인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승인제도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우대제도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승인신청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승인현황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협업추진현황 제공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7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협업매칭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협업수요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DB,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협업제안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목록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우수사례 제공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7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협업지원사업 온라인접수 시스템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선정신청관리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협업과제관리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기업 참여정보 관리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7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고객지원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공지사항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이용안내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FAQ, 1:1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문의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자료실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7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회원관련 및 기타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회원가입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마이페이지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재단소개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찾아오시는 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93" name="Group 121"/>
          <p:cNvGrpSpPr>
            <a:grpSpLocks/>
          </p:cNvGrpSpPr>
          <p:nvPr/>
        </p:nvGrpSpPr>
        <p:grpSpPr bwMode="auto">
          <a:xfrm>
            <a:off x="1052860" y="3995936"/>
            <a:ext cx="1350962" cy="592137"/>
            <a:chOff x="2214" y="1356"/>
            <a:chExt cx="1295" cy="950"/>
          </a:xfrm>
        </p:grpSpPr>
        <p:pic>
          <p:nvPicPr>
            <p:cNvPr id="94" name="Picture 122" descr="g_x1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14" y="1356"/>
              <a:ext cx="1295" cy="907"/>
            </a:xfrm>
            <a:prstGeom prst="rect">
              <a:avLst/>
            </a:prstGeom>
            <a:noFill/>
          </p:spPr>
        </p:pic>
        <p:sp>
          <p:nvSpPr>
            <p:cNvPr id="95" name="Text Box 123"/>
            <p:cNvSpPr txBox="1">
              <a:spLocks noChangeArrowheads="1"/>
            </p:cNvSpPr>
            <p:nvPr/>
          </p:nvSpPr>
          <p:spPr bwMode="auto">
            <a:xfrm>
              <a:off x="2777" y="1621"/>
              <a:ext cx="177" cy="68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endParaRPr lang="ko-KR" altLang="ko-KR" sz="2200" dirty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96" name="Group 124"/>
          <p:cNvGrpSpPr>
            <a:grpSpLocks/>
          </p:cNvGrpSpPr>
          <p:nvPr/>
        </p:nvGrpSpPr>
        <p:grpSpPr bwMode="auto">
          <a:xfrm>
            <a:off x="1052736" y="5052605"/>
            <a:ext cx="1350962" cy="592138"/>
            <a:chOff x="2214" y="1356"/>
            <a:chExt cx="1295" cy="950"/>
          </a:xfrm>
        </p:grpSpPr>
        <p:pic>
          <p:nvPicPr>
            <p:cNvPr id="97" name="Picture 125" descr="g_x1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14" y="1356"/>
              <a:ext cx="1295" cy="907"/>
            </a:xfrm>
            <a:prstGeom prst="rect">
              <a:avLst/>
            </a:prstGeom>
            <a:noFill/>
          </p:spPr>
        </p:pic>
        <p:sp>
          <p:nvSpPr>
            <p:cNvPr id="98" name="Text Box 126"/>
            <p:cNvSpPr txBox="1">
              <a:spLocks noChangeArrowheads="1"/>
            </p:cNvSpPr>
            <p:nvPr/>
          </p:nvSpPr>
          <p:spPr bwMode="auto">
            <a:xfrm>
              <a:off x="2777" y="1621"/>
              <a:ext cx="177" cy="68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endParaRPr lang="ko-KR" altLang="ko-KR" sz="2200" dirty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99" name="Rectangle 128"/>
          <p:cNvSpPr>
            <a:spLocks noChangeArrowheads="1"/>
          </p:cNvSpPr>
          <p:nvPr/>
        </p:nvSpPr>
        <p:spPr bwMode="auto">
          <a:xfrm>
            <a:off x="1011585" y="4592067"/>
            <a:ext cx="1439862" cy="1444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00" name="AutoShape 136"/>
          <p:cNvSpPr>
            <a:spLocks noChangeArrowheads="1"/>
          </p:cNvSpPr>
          <p:nvPr/>
        </p:nvSpPr>
        <p:spPr bwMode="auto">
          <a:xfrm rot="7200000">
            <a:off x="3817937" y="4989513"/>
            <a:ext cx="477838" cy="261938"/>
          </a:xfrm>
          <a:prstGeom prst="upArrow">
            <a:avLst>
              <a:gd name="adj1" fmla="val 47796"/>
              <a:gd name="adj2" fmla="val 44116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ko-KR" altLang="en-US" dirty="0"/>
          </a:p>
        </p:txBody>
      </p:sp>
      <p:sp>
        <p:nvSpPr>
          <p:cNvPr id="101" name="AutoShape 137"/>
          <p:cNvSpPr>
            <a:spLocks noChangeArrowheads="1"/>
          </p:cNvSpPr>
          <p:nvPr/>
        </p:nvSpPr>
        <p:spPr bwMode="auto">
          <a:xfrm rot="14400000">
            <a:off x="2466975" y="4945063"/>
            <a:ext cx="479425" cy="261938"/>
          </a:xfrm>
          <a:prstGeom prst="upArrow">
            <a:avLst>
              <a:gd name="adj1" fmla="val 47796"/>
              <a:gd name="adj2" fmla="val 44116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ko-KR" altLang="en-US" dirty="0"/>
          </a:p>
        </p:txBody>
      </p:sp>
      <p:sp>
        <p:nvSpPr>
          <p:cNvPr id="102" name="Text Box 154"/>
          <p:cNvSpPr txBox="1">
            <a:spLocks noChangeArrowheads="1"/>
          </p:cNvSpPr>
          <p:nvPr/>
        </p:nvSpPr>
        <p:spPr bwMode="auto">
          <a:xfrm>
            <a:off x="1260067" y="4110077"/>
            <a:ext cx="944490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1">
                <a:alpha val="50000"/>
              </a:schemeClr>
            </a:outerShdw>
          </a:effectLst>
        </p:spPr>
        <p:txBody>
          <a:bodyPr wrap="none" anchor="b">
            <a:spAutoFit/>
          </a:bodyPr>
          <a:lstStyle/>
          <a:p>
            <a:pPr algn="ctr"/>
            <a:r>
              <a:rPr lang="ko-KR" altLang="en-US" sz="1000" b="1" dirty="0" smtClean="0"/>
              <a:t>협업사업소개</a:t>
            </a:r>
            <a:endParaRPr lang="ko-KR" altLang="en-US" sz="1000" b="1" dirty="0"/>
          </a:p>
        </p:txBody>
      </p:sp>
      <p:grpSp>
        <p:nvGrpSpPr>
          <p:cNvPr id="103" name="Group 155"/>
          <p:cNvGrpSpPr>
            <a:grpSpLocks/>
          </p:cNvGrpSpPr>
          <p:nvPr/>
        </p:nvGrpSpPr>
        <p:grpSpPr bwMode="auto">
          <a:xfrm>
            <a:off x="4359498" y="3995936"/>
            <a:ext cx="1350963" cy="592138"/>
            <a:chOff x="2214" y="1356"/>
            <a:chExt cx="1295" cy="950"/>
          </a:xfrm>
        </p:grpSpPr>
        <p:pic>
          <p:nvPicPr>
            <p:cNvPr id="104" name="Picture 156" descr="g_x1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14" y="1356"/>
              <a:ext cx="1295" cy="907"/>
            </a:xfrm>
            <a:prstGeom prst="rect">
              <a:avLst/>
            </a:prstGeom>
            <a:noFill/>
          </p:spPr>
        </p:pic>
        <p:sp>
          <p:nvSpPr>
            <p:cNvPr id="105" name="Text Box 157"/>
            <p:cNvSpPr txBox="1">
              <a:spLocks noChangeArrowheads="1"/>
            </p:cNvSpPr>
            <p:nvPr/>
          </p:nvSpPr>
          <p:spPr bwMode="auto">
            <a:xfrm>
              <a:off x="2777" y="1621"/>
              <a:ext cx="177" cy="68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endParaRPr lang="ko-KR" altLang="ko-KR" sz="2200" dirty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06" name="Text Box 158"/>
          <p:cNvSpPr txBox="1">
            <a:spLocks noChangeArrowheads="1"/>
          </p:cNvSpPr>
          <p:nvPr/>
        </p:nvSpPr>
        <p:spPr bwMode="auto">
          <a:xfrm>
            <a:off x="1242103" y="5174039"/>
            <a:ext cx="1027845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1">
                <a:alpha val="50000"/>
              </a:schemeClr>
            </a:outerShdw>
          </a:effectLst>
        </p:spPr>
        <p:txBody>
          <a:bodyPr wrap="none" anchor="b">
            <a:spAutoFit/>
          </a:bodyPr>
          <a:lstStyle/>
          <a:p>
            <a:pPr algn="ctr"/>
            <a:r>
              <a:rPr lang="ko-KR" altLang="en-US" sz="1000" b="1" dirty="0" smtClean="0"/>
              <a:t>협업 제안 공유</a:t>
            </a:r>
            <a:endParaRPr lang="ko-KR" altLang="en-US" sz="1000" b="1" dirty="0"/>
          </a:p>
        </p:txBody>
      </p:sp>
      <p:sp>
        <p:nvSpPr>
          <p:cNvPr id="107" name="Text Box 159"/>
          <p:cNvSpPr txBox="1">
            <a:spLocks noChangeArrowheads="1"/>
          </p:cNvSpPr>
          <p:nvPr/>
        </p:nvSpPr>
        <p:spPr bwMode="auto">
          <a:xfrm>
            <a:off x="4509219" y="4125987"/>
            <a:ext cx="1103313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1">
                <a:alpha val="50000"/>
              </a:schemeClr>
            </a:outerShdw>
          </a:effectLst>
        </p:spPr>
        <p:txBody>
          <a:bodyPr wrap="none" anchor="b">
            <a:spAutoFit/>
          </a:bodyPr>
          <a:lstStyle/>
          <a:p>
            <a:pPr algn="ctr"/>
            <a:r>
              <a:rPr lang="ko-KR" altLang="en-US" sz="1000" b="1" dirty="0"/>
              <a:t>온라인 협업접수</a:t>
            </a:r>
          </a:p>
        </p:txBody>
      </p:sp>
      <p:grpSp>
        <p:nvGrpSpPr>
          <p:cNvPr id="108" name="Group 160"/>
          <p:cNvGrpSpPr>
            <a:grpSpLocks/>
          </p:cNvGrpSpPr>
          <p:nvPr/>
        </p:nvGrpSpPr>
        <p:grpSpPr bwMode="auto">
          <a:xfrm>
            <a:off x="4358680" y="5028233"/>
            <a:ext cx="1350963" cy="592138"/>
            <a:chOff x="2214" y="1356"/>
            <a:chExt cx="1295" cy="950"/>
          </a:xfrm>
        </p:grpSpPr>
        <p:pic>
          <p:nvPicPr>
            <p:cNvPr id="109" name="Picture 161" descr="g_x1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14" y="1356"/>
              <a:ext cx="1295" cy="907"/>
            </a:xfrm>
            <a:prstGeom prst="rect">
              <a:avLst/>
            </a:prstGeom>
            <a:noFill/>
          </p:spPr>
        </p:pic>
        <p:sp>
          <p:nvSpPr>
            <p:cNvPr id="110" name="Text Box 162"/>
            <p:cNvSpPr txBox="1">
              <a:spLocks noChangeArrowheads="1"/>
            </p:cNvSpPr>
            <p:nvPr/>
          </p:nvSpPr>
          <p:spPr bwMode="auto">
            <a:xfrm>
              <a:off x="2777" y="1623"/>
              <a:ext cx="177" cy="68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endParaRPr lang="ko-KR" altLang="ko-KR" sz="2200" dirty="0"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13" name="Text Box 163"/>
          <p:cNvSpPr txBox="1">
            <a:spLocks noChangeArrowheads="1"/>
          </p:cNvSpPr>
          <p:nvPr/>
        </p:nvSpPr>
        <p:spPr bwMode="auto">
          <a:xfrm>
            <a:off x="4527385" y="5134437"/>
            <a:ext cx="102784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1">
                <a:alpha val="50000"/>
              </a:schemeClr>
            </a:outerShdw>
          </a:effectLst>
        </p:spPr>
        <p:txBody>
          <a:bodyPr wrap="none" anchor="b">
            <a:spAutoFit/>
          </a:bodyPr>
          <a:lstStyle/>
          <a:p>
            <a:pPr algn="ctr"/>
            <a:r>
              <a:rPr lang="ko-KR" altLang="en-US" sz="1000" b="1" dirty="0" smtClean="0"/>
              <a:t>협업 정보 제공</a:t>
            </a:r>
            <a:endParaRPr lang="ko-KR" altLang="en-US" sz="1000" b="1" dirty="0"/>
          </a:p>
        </p:txBody>
      </p:sp>
      <p:sp>
        <p:nvSpPr>
          <p:cNvPr id="114" name="Rectangle 172"/>
          <p:cNvSpPr>
            <a:spLocks noChangeArrowheads="1"/>
          </p:cNvSpPr>
          <p:nvPr/>
        </p:nvSpPr>
        <p:spPr bwMode="auto">
          <a:xfrm>
            <a:off x="2668588" y="5838825"/>
            <a:ext cx="1439863" cy="1444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15" name="AutoShape 173"/>
          <p:cNvSpPr>
            <a:spLocks noChangeArrowheads="1"/>
          </p:cNvSpPr>
          <p:nvPr/>
        </p:nvSpPr>
        <p:spPr bwMode="auto">
          <a:xfrm rot="18367837">
            <a:off x="2466975" y="4465638"/>
            <a:ext cx="479425" cy="261938"/>
          </a:xfrm>
          <a:prstGeom prst="upArrow">
            <a:avLst>
              <a:gd name="adj1" fmla="val 47796"/>
              <a:gd name="adj2" fmla="val 44116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ko-KR" altLang="en-US" dirty="0"/>
          </a:p>
        </p:txBody>
      </p:sp>
      <p:sp>
        <p:nvSpPr>
          <p:cNvPr id="116" name="AutoShape 174"/>
          <p:cNvSpPr>
            <a:spLocks noChangeArrowheads="1"/>
          </p:cNvSpPr>
          <p:nvPr/>
        </p:nvSpPr>
        <p:spPr bwMode="auto">
          <a:xfrm rot="3600000">
            <a:off x="3862387" y="4510088"/>
            <a:ext cx="479425" cy="261938"/>
          </a:xfrm>
          <a:prstGeom prst="upArrow">
            <a:avLst>
              <a:gd name="adj1" fmla="val 47796"/>
              <a:gd name="adj2" fmla="val 44116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ko-KR" altLang="en-US" dirty="0"/>
          </a:p>
        </p:txBody>
      </p:sp>
      <p:sp>
        <p:nvSpPr>
          <p:cNvPr id="117" name="Text Box 177"/>
          <p:cNvSpPr txBox="1">
            <a:spLocks noChangeArrowheads="1"/>
          </p:cNvSpPr>
          <p:nvPr/>
        </p:nvSpPr>
        <p:spPr bwMode="auto">
          <a:xfrm>
            <a:off x="836712" y="4513206"/>
            <a:ext cx="1944687" cy="373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35000"/>
              </a:lnSpc>
              <a:buFontTx/>
              <a:buChar char="•"/>
            </a:pP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협업사업 소개 및 홍보</a:t>
            </a:r>
            <a:endParaRPr lang="en-US" altLang="ko-KR" sz="900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35000"/>
              </a:lnSpc>
              <a:buFontTx/>
              <a:buChar char="•"/>
            </a:pP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협업지원 사업 정보 제공</a:t>
            </a:r>
            <a:endParaRPr lang="ko-KR" altLang="en-US" sz="9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8" name="Text Box 178"/>
          <p:cNvSpPr txBox="1">
            <a:spLocks noChangeArrowheads="1"/>
          </p:cNvSpPr>
          <p:nvPr/>
        </p:nvSpPr>
        <p:spPr bwMode="auto">
          <a:xfrm>
            <a:off x="908720" y="5564276"/>
            <a:ext cx="1871663" cy="373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35000"/>
              </a:lnSpc>
              <a:buFontTx/>
              <a:buChar char="•"/>
            </a:pP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협업사업 </a:t>
            </a:r>
            <a:r>
              <a:rPr lang="ko-KR" altLang="en-US" sz="900" dirty="0" err="1" smtClean="0">
                <a:latin typeface="돋움" pitchFamily="50" charset="-127"/>
                <a:ea typeface="돋움" pitchFamily="50" charset="-127"/>
              </a:rPr>
              <a:t>매칭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 서비스</a:t>
            </a:r>
            <a:endParaRPr lang="en-US" altLang="ko-KR" sz="900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35000"/>
              </a:lnSpc>
              <a:buFontTx/>
              <a:buChar char="•"/>
            </a:pP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 협업사업 제안 및 공유</a:t>
            </a:r>
            <a:endParaRPr lang="ko-KR" altLang="en-US" sz="9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9" name="Text Box 179"/>
          <p:cNvSpPr txBox="1">
            <a:spLocks noChangeArrowheads="1"/>
          </p:cNvSpPr>
          <p:nvPr/>
        </p:nvSpPr>
        <p:spPr bwMode="auto">
          <a:xfrm>
            <a:off x="4653235" y="4499167"/>
            <a:ext cx="2016125" cy="373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35000"/>
              </a:lnSpc>
              <a:buFontTx/>
              <a:buChar char="•"/>
            </a:pP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온라인 협업사업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승인접수</a:t>
            </a:r>
            <a:endParaRPr lang="en-US" altLang="ko-KR" sz="900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35000"/>
              </a:lnSpc>
              <a:buFontTx/>
              <a:buChar char="•"/>
            </a:pP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승인협업사업 관리</a:t>
            </a:r>
            <a:endParaRPr lang="ko-KR" altLang="en-US" sz="9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0" name="Text Box 180"/>
          <p:cNvSpPr txBox="1">
            <a:spLocks noChangeArrowheads="1"/>
          </p:cNvSpPr>
          <p:nvPr/>
        </p:nvSpPr>
        <p:spPr bwMode="auto">
          <a:xfrm>
            <a:off x="4652417" y="5566203"/>
            <a:ext cx="1512887" cy="56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35000"/>
              </a:lnSpc>
              <a:buFontTx/>
              <a:buChar char="•"/>
            </a:pP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 협업 관련 각종 정보제공</a:t>
            </a:r>
            <a:endParaRPr lang="en-US" altLang="ko-KR" sz="900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35000"/>
              </a:lnSpc>
              <a:buFontTx/>
              <a:buChar char="•"/>
            </a:pP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협업 우수사례 제공</a:t>
            </a:r>
            <a:endParaRPr lang="en-US" altLang="ko-KR" sz="900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35000"/>
              </a:lnSpc>
              <a:buFontTx/>
              <a:buChar char="•"/>
            </a:pP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기술 융합지수</a:t>
            </a:r>
            <a:endParaRPr lang="en-US" altLang="ko-KR" sz="900" dirty="0" smtClean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121" name="Group 138"/>
          <p:cNvGrpSpPr>
            <a:grpSpLocks/>
          </p:cNvGrpSpPr>
          <p:nvPr/>
        </p:nvGrpSpPr>
        <p:grpSpPr bwMode="auto">
          <a:xfrm>
            <a:off x="2794000" y="4211960"/>
            <a:ext cx="1176338" cy="1276970"/>
            <a:chOff x="3105" y="1933"/>
            <a:chExt cx="857" cy="953"/>
          </a:xfrm>
        </p:grpSpPr>
        <p:pic>
          <p:nvPicPr>
            <p:cNvPr id="122" name="Picture 139" descr="light_shadow"/>
            <p:cNvPicPr>
              <a:picLocks noChangeAspect="1" noChangeArrowheads="1"/>
            </p:cNvPicPr>
            <p:nvPr/>
          </p:nvPicPr>
          <p:blipFill>
            <a:blip r:embed="rId3" cstate="print">
              <a:lum bright="-76000" contrast="-4000"/>
              <a:grayscl/>
            </a:blip>
            <a:srcRect/>
            <a:stretch>
              <a:fillRect/>
            </a:stretch>
          </p:blipFill>
          <p:spPr bwMode="gray">
            <a:xfrm>
              <a:off x="3186" y="2680"/>
              <a:ext cx="706" cy="206"/>
            </a:xfrm>
            <a:prstGeom prst="rect">
              <a:avLst/>
            </a:prstGeom>
            <a:noFill/>
          </p:spPr>
        </p:pic>
        <p:pic>
          <p:nvPicPr>
            <p:cNvPr id="123" name="Picture 140" descr="circuler_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105" y="1933"/>
              <a:ext cx="857" cy="878"/>
            </a:xfrm>
            <a:prstGeom prst="rect">
              <a:avLst/>
            </a:prstGeom>
            <a:noFill/>
          </p:spPr>
        </p:pic>
        <p:sp>
          <p:nvSpPr>
            <p:cNvPr id="124" name="Oval 141"/>
            <p:cNvSpPr>
              <a:spLocks noChangeArrowheads="1"/>
            </p:cNvSpPr>
            <p:nvPr/>
          </p:nvSpPr>
          <p:spPr bwMode="gray">
            <a:xfrm>
              <a:off x="3105" y="1933"/>
              <a:ext cx="851" cy="881"/>
            </a:xfrm>
            <a:prstGeom prst="ellipse">
              <a:avLst/>
            </a:prstGeom>
            <a:gradFill rotWithShape="1">
              <a:gsLst>
                <a:gs pos="0">
                  <a:srgbClr val="CC9900">
                    <a:alpha val="89999"/>
                  </a:srgbClr>
                </a:gs>
                <a:gs pos="50000">
                  <a:srgbClr val="FFCC00">
                    <a:alpha val="55000"/>
                  </a:srgbClr>
                </a:gs>
                <a:gs pos="100000">
                  <a:srgbClr val="CC9900">
                    <a:alpha val="89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25" name="Freeform 142"/>
            <p:cNvSpPr>
              <a:spLocks/>
            </p:cNvSpPr>
            <p:nvPr/>
          </p:nvSpPr>
          <p:spPr bwMode="ltGray">
            <a:xfrm>
              <a:off x="3193" y="1950"/>
              <a:ext cx="669" cy="306"/>
            </a:xfrm>
            <a:custGeom>
              <a:avLst/>
              <a:gdLst/>
              <a:ahLst/>
              <a:cxnLst>
                <a:cxn ang="0">
                  <a:pos x="1301" y="401"/>
                </a:cxn>
                <a:cxn ang="0">
                  <a:pos x="1317" y="442"/>
                </a:cxn>
                <a:cxn ang="0">
                  <a:pos x="1321" y="481"/>
                </a:cxn>
                <a:cxn ang="0">
                  <a:pos x="1315" y="516"/>
                </a:cxn>
                <a:cxn ang="0">
                  <a:pos x="1298" y="550"/>
                </a:cxn>
                <a:cxn ang="0">
                  <a:pos x="1272" y="579"/>
                </a:cxn>
                <a:cxn ang="0">
                  <a:pos x="1239" y="604"/>
                </a:cxn>
                <a:cxn ang="0">
                  <a:pos x="1196" y="628"/>
                </a:cxn>
                <a:cxn ang="0">
                  <a:pos x="1147" y="649"/>
                </a:cxn>
                <a:cxn ang="0">
                  <a:pos x="1092" y="667"/>
                </a:cxn>
                <a:cxn ang="0">
                  <a:pos x="1031" y="683"/>
                </a:cxn>
                <a:cxn ang="0">
                  <a:pos x="967" y="694"/>
                </a:cxn>
                <a:cxn ang="0">
                  <a:pos x="896" y="704"/>
                </a:cxn>
                <a:cxn ang="0">
                  <a:pos x="824" y="710"/>
                </a:cxn>
                <a:cxn ang="0">
                  <a:pos x="795" y="712"/>
                </a:cxn>
                <a:cxn ang="0">
                  <a:pos x="476" y="712"/>
                </a:cxn>
                <a:cxn ang="0">
                  <a:pos x="472" y="712"/>
                </a:cxn>
                <a:cxn ang="0">
                  <a:pos x="409" y="708"/>
                </a:cxn>
                <a:cxn ang="0">
                  <a:pos x="348" y="704"/>
                </a:cxn>
                <a:cxn ang="0">
                  <a:pos x="290" y="696"/>
                </a:cxn>
                <a:cxn ang="0">
                  <a:pos x="235" y="689"/>
                </a:cxn>
                <a:cxn ang="0">
                  <a:pos x="186" y="677"/>
                </a:cxn>
                <a:cxn ang="0">
                  <a:pos x="141" y="663"/>
                </a:cxn>
                <a:cxn ang="0">
                  <a:pos x="102" y="648"/>
                </a:cxn>
                <a:cxn ang="0">
                  <a:pos x="67" y="630"/>
                </a:cxn>
                <a:cxn ang="0">
                  <a:pos x="39" y="608"/>
                </a:cxn>
                <a:cxn ang="0">
                  <a:pos x="18" y="583"/>
                </a:cxn>
                <a:cxn ang="0">
                  <a:pos x="6" y="554"/>
                </a:cxn>
                <a:cxn ang="0">
                  <a:pos x="0" y="524"/>
                </a:cxn>
                <a:cxn ang="0">
                  <a:pos x="0" y="520"/>
                </a:cxn>
                <a:cxn ang="0">
                  <a:pos x="4" y="487"/>
                </a:cxn>
                <a:cxn ang="0">
                  <a:pos x="16" y="446"/>
                </a:cxn>
                <a:cxn ang="0">
                  <a:pos x="51" y="370"/>
                </a:cxn>
                <a:cxn ang="0">
                  <a:pos x="94" y="299"/>
                </a:cxn>
                <a:cxn ang="0">
                  <a:pos x="147" y="235"/>
                </a:cxn>
                <a:cxn ang="0">
                  <a:pos x="204" y="176"/>
                </a:cxn>
                <a:cxn ang="0">
                  <a:pos x="270" y="125"/>
                </a:cxn>
                <a:cxn ang="0">
                  <a:pos x="341" y="82"/>
                </a:cxn>
                <a:cxn ang="0">
                  <a:pos x="415" y="47"/>
                </a:cxn>
                <a:cxn ang="0">
                  <a:pos x="497" y="21"/>
                </a:cxn>
                <a:cxn ang="0">
                  <a:pos x="581" y="6"/>
                </a:cxn>
                <a:cxn ang="0">
                  <a:pos x="667" y="0"/>
                </a:cxn>
                <a:cxn ang="0">
                  <a:pos x="667" y="0"/>
                </a:cxn>
                <a:cxn ang="0">
                  <a:pos x="759" y="6"/>
                </a:cxn>
                <a:cxn ang="0">
                  <a:pos x="847" y="23"/>
                </a:cxn>
                <a:cxn ang="0">
                  <a:pos x="932" y="53"/>
                </a:cxn>
                <a:cxn ang="0">
                  <a:pos x="1010" y="90"/>
                </a:cxn>
                <a:cxn ang="0">
                  <a:pos x="1082" y="137"/>
                </a:cxn>
                <a:cxn ang="0">
                  <a:pos x="1149" y="194"/>
                </a:cxn>
                <a:cxn ang="0">
                  <a:pos x="1208" y="256"/>
                </a:cxn>
                <a:cxn ang="0">
                  <a:pos x="1258" y="325"/>
                </a:cxn>
                <a:cxn ang="0">
                  <a:pos x="1301" y="401"/>
                </a:cxn>
                <a:cxn ang="0">
                  <a:pos x="1301" y="401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FF66">
                    <a:alpha val="17999"/>
                  </a:srgb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dirty="0"/>
            </a:p>
          </p:txBody>
        </p:sp>
        <p:grpSp>
          <p:nvGrpSpPr>
            <p:cNvPr id="126" name="Group 143"/>
            <p:cNvGrpSpPr>
              <a:grpSpLocks/>
            </p:cNvGrpSpPr>
            <p:nvPr/>
          </p:nvGrpSpPr>
          <p:grpSpPr bwMode="auto">
            <a:xfrm rot="-1297425" flipH="1" flipV="1">
              <a:off x="3169" y="2620"/>
              <a:ext cx="744" cy="187"/>
              <a:chOff x="2532" y="1051"/>
              <a:chExt cx="893" cy="246"/>
            </a:xfrm>
          </p:grpSpPr>
          <p:grpSp>
            <p:nvGrpSpPr>
              <p:cNvPr id="127" name="Group 144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33" name="AutoShape 145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134" name="AutoShape 146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135" name="AutoShape 147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136" name="AutoShape 148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/>
                </a:p>
              </p:txBody>
            </p:sp>
          </p:grpSp>
          <p:grpSp>
            <p:nvGrpSpPr>
              <p:cNvPr id="128" name="Group 149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29" name="AutoShape 150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130" name="AutoShape 151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131" name="AutoShape 152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132" name="AutoShape 153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5F5F5F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 dirty="0"/>
                </a:p>
              </p:txBody>
            </p:sp>
          </p:grpSp>
        </p:grpSp>
      </p:grpSp>
      <p:sp>
        <p:nvSpPr>
          <p:cNvPr id="137" name="Text Box 168"/>
          <p:cNvSpPr txBox="1">
            <a:spLocks noChangeArrowheads="1"/>
          </p:cNvSpPr>
          <p:nvPr/>
        </p:nvSpPr>
        <p:spPr bwMode="auto">
          <a:xfrm>
            <a:off x="2827338" y="4581525"/>
            <a:ext cx="1139825" cy="428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1">
                <a:alpha val="50000"/>
              </a:schemeClr>
            </a:outerShdw>
          </a:effectLst>
        </p:spPr>
        <p:txBody>
          <a:bodyPr wrap="none" anchor="b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003366"/>
                </a:solidFill>
              </a:rPr>
              <a:t>협업정보시스템</a:t>
            </a:r>
          </a:p>
          <a:p>
            <a:pPr algn="ctr"/>
            <a:r>
              <a:rPr lang="en-US" altLang="ko-KR" sz="1100" b="1" dirty="0">
                <a:solidFill>
                  <a:srgbClr val="003366"/>
                </a:solidFill>
              </a:rPr>
              <a:t>Cobiz.go.kr</a:t>
            </a:r>
          </a:p>
        </p:txBody>
      </p:sp>
      <p:pic>
        <p:nvPicPr>
          <p:cNvPr id="2051" name="Picture 3" descr="C:\Users\KDH\Desktop\기본\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960" y="8633023"/>
            <a:ext cx="1065392" cy="46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1" y="1328737"/>
            <a:ext cx="1933397" cy="122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88" y="6567026"/>
            <a:ext cx="2197612" cy="1297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F8048-DD09-4F0E-A98F-A7FA702B33A1}" type="slidenum">
              <a:rPr lang="en-US" altLang="ko-KR"/>
              <a:pPr/>
              <a:t>3</a:t>
            </a:fld>
            <a:endParaRPr lang="en-US" altLang="ko-KR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사용하시기 전에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76250" y="3494088"/>
            <a:ext cx="6121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buFontTx/>
              <a:buChar char="•"/>
            </a:pP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협업정보 온라인시스템 홈페이지의 주소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(http://www.cobiz.go.kr)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를 인터넷 브라우저에 직접 입력 접속</a:t>
            </a:r>
          </a:p>
          <a:p>
            <a:pPr>
              <a:lnSpc>
                <a:spcPct val="135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인터넷 포탈사이트에서 ‘협업정보시스템’를 검색하여 접속</a:t>
            </a:r>
            <a:endParaRPr lang="ko-KR" altLang="en-US" sz="9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333375" y="3421063"/>
            <a:ext cx="6264275" cy="647700"/>
          </a:xfrm>
          <a:prstGeom prst="roundRect">
            <a:avLst>
              <a:gd name="adj" fmla="val 0"/>
            </a:avLst>
          </a:prstGeom>
          <a:noFill/>
          <a:ln w="19050" cap="rnd" algn="ctr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grpSp>
        <p:nvGrpSpPr>
          <p:cNvPr id="7173" name="Group 5"/>
          <p:cNvGrpSpPr>
            <a:grpSpLocks/>
          </p:cNvGrpSpPr>
          <p:nvPr/>
        </p:nvGrpSpPr>
        <p:grpSpPr bwMode="auto">
          <a:xfrm>
            <a:off x="188913" y="609600"/>
            <a:ext cx="6480175" cy="219075"/>
            <a:chOff x="119" y="384"/>
            <a:chExt cx="4082" cy="138"/>
          </a:xfrm>
        </p:grpSpPr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391" y="384"/>
              <a:ext cx="3810" cy="13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7175" name="Rectangle 7"/>
            <p:cNvSpPr>
              <a:spLocks noChangeArrowheads="1"/>
            </p:cNvSpPr>
            <p:nvPr/>
          </p:nvSpPr>
          <p:spPr bwMode="auto">
            <a:xfrm>
              <a:off x="164" y="385"/>
              <a:ext cx="96" cy="137"/>
            </a:xfrm>
            <a:prstGeom prst="rect">
              <a:avLst/>
            </a:prstGeom>
            <a:solidFill>
              <a:srgbClr val="458EC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119" y="385"/>
              <a:ext cx="48" cy="137"/>
            </a:xfrm>
            <a:prstGeom prst="rect">
              <a:avLst/>
            </a:prstGeom>
            <a:solidFill>
              <a:srgbClr val="2A629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255" y="385"/>
              <a:ext cx="136" cy="137"/>
            </a:xfrm>
            <a:prstGeom prst="rect">
              <a:avLst/>
            </a:prstGeom>
            <a:solidFill>
              <a:srgbClr val="96BFE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7178" name="Text Box 10"/>
            <p:cNvSpPr txBox="1">
              <a:spLocks noChangeArrowheads="1"/>
            </p:cNvSpPr>
            <p:nvPr/>
          </p:nvSpPr>
          <p:spPr bwMode="auto">
            <a:xfrm>
              <a:off x="391" y="392"/>
              <a:ext cx="308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 bIns="0" anchor="ctr">
              <a:spAutoFit/>
            </a:bodyPr>
            <a:lstStyle/>
            <a:p>
              <a:r>
                <a:rPr lang="en-US" altLang="ko-KR" sz="1300" b="1" dirty="0">
                  <a:solidFill>
                    <a:srgbClr val="123188"/>
                  </a:solidFill>
                  <a:latin typeface="돋움" pitchFamily="50" charset="-127"/>
                  <a:ea typeface="돋움" pitchFamily="50" charset="-127"/>
                </a:rPr>
                <a:t>2. </a:t>
              </a:r>
              <a:r>
                <a:rPr lang="ko-KR" altLang="en-US" sz="1300" b="1" dirty="0">
                  <a:solidFill>
                    <a:srgbClr val="123188"/>
                  </a:solidFill>
                  <a:latin typeface="돋움" pitchFamily="50" charset="-127"/>
                  <a:ea typeface="돋움" pitchFamily="50" charset="-127"/>
                </a:rPr>
                <a:t>사용하시기 전에</a:t>
              </a:r>
            </a:p>
          </p:txBody>
        </p:sp>
      </p:grpSp>
      <p:grpSp>
        <p:nvGrpSpPr>
          <p:cNvPr id="7180" name="Group 12"/>
          <p:cNvGrpSpPr>
            <a:grpSpLocks/>
          </p:cNvGrpSpPr>
          <p:nvPr/>
        </p:nvGrpSpPr>
        <p:grpSpPr bwMode="auto">
          <a:xfrm>
            <a:off x="333375" y="1019175"/>
            <a:ext cx="3382963" cy="176213"/>
            <a:chOff x="210" y="642"/>
            <a:chExt cx="2131" cy="111"/>
          </a:xfrm>
        </p:grpSpPr>
        <p:sp>
          <p:nvSpPr>
            <p:cNvPr id="7181" name="Rectangle 13"/>
            <p:cNvSpPr>
              <a:spLocks noChangeArrowheads="1"/>
            </p:cNvSpPr>
            <p:nvPr/>
          </p:nvSpPr>
          <p:spPr bwMode="auto">
            <a:xfrm>
              <a:off x="210" y="657"/>
              <a:ext cx="96" cy="96"/>
            </a:xfrm>
            <a:prstGeom prst="rect">
              <a:avLst/>
            </a:prstGeom>
            <a:solidFill>
              <a:srgbClr val="96BFE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7182" name="Text Box 14"/>
            <p:cNvSpPr txBox="1">
              <a:spLocks noChangeArrowheads="1"/>
            </p:cNvSpPr>
            <p:nvPr/>
          </p:nvSpPr>
          <p:spPr bwMode="auto">
            <a:xfrm>
              <a:off x="300" y="642"/>
              <a:ext cx="204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 bIns="0" anchor="ctr">
              <a:spAutoFit/>
            </a:bodyPr>
            <a:lstStyle/>
            <a:p>
              <a:r>
                <a:rPr lang="en-US" altLang="ko-KR" sz="1100" b="1" dirty="0">
                  <a:latin typeface="돋움" pitchFamily="50" charset="-127"/>
                  <a:ea typeface="돋움" pitchFamily="50" charset="-127"/>
                </a:rPr>
                <a:t>2.1  </a:t>
              </a:r>
              <a:r>
                <a:rPr lang="ko-KR" altLang="en-US" sz="1100" b="1" dirty="0">
                  <a:latin typeface="돋움" pitchFamily="50" charset="-127"/>
                  <a:ea typeface="돋움" pitchFamily="50" charset="-127"/>
                </a:rPr>
                <a:t>기본 사양</a:t>
              </a:r>
            </a:p>
          </p:txBody>
        </p:sp>
      </p:grpSp>
      <p:grpSp>
        <p:nvGrpSpPr>
          <p:cNvPr id="7183" name="Group 15"/>
          <p:cNvGrpSpPr>
            <a:grpSpLocks/>
          </p:cNvGrpSpPr>
          <p:nvPr/>
        </p:nvGrpSpPr>
        <p:grpSpPr bwMode="auto">
          <a:xfrm>
            <a:off x="333375" y="3133725"/>
            <a:ext cx="3382963" cy="176213"/>
            <a:chOff x="210" y="642"/>
            <a:chExt cx="2131" cy="111"/>
          </a:xfrm>
        </p:grpSpPr>
        <p:sp>
          <p:nvSpPr>
            <p:cNvPr id="7184" name="Rectangle 16"/>
            <p:cNvSpPr>
              <a:spLocks noChangeArrowheads="1"/>
            </p:cNvSpPr>
            <p:nvPr/>
          </p:nvSpPr>
          <p:spPr bwMode="auto">
            <a:xfrm>
              <a:off x="210" y="657"/>
              <a:ext cx="96" cy="96"/>
            </a:xfrm>
            <a:prstGeom prst="rect">
              <a:avLst/>
            </a:prstGeom>
            <a:solidFill>
              <a:srgbClr val="96BFE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7185" name="Text Box 17"/>
            <p:cNvSpPr txBox="1">
              <a:spLocks noChangeArrowheads="1"/>
            </p:cNvSpPr>
            <p:nvPr/>
          </p:nvSpPr>
          <p:spPr bwMode="auto">
            <a:xfrm>
              <a:off x="300" y="642"/>
              <a:ext cx="204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 bIns="0" anchor="ctr">
              <a:spAutoFit/>
            </a:bodyPr>
            <a:lstStyle/>
            <a:p>
              <a:r>
                <a:rPr lang="en-US" altLang="ko-KR" sz="1100" b="1" dirty="0">
                  <a:latin typeface="돋움" pitchFamily="50" charset="-127"/>
                  <a:ea typeface="돋움" pitchFamily="50" charset="-127"/>
                </a:rPr>
                <a:t>2.2  </a:t>
              </a:r>
              <a:r>
                <a:rPr lang="ko-KR" altLang="en-US" sz="1100" b="1" dirty="0">
                  <a:latin typeface="돋움" pitchFamily="50" charset="-127"/>
                  <a:ea typeface="돋움" pitchFamily="50" charset="-127"/>
                </a:rPr>
                <a:t>협업정보 온라인시스템 접속방법</a:t>
              </a:r>
            </a:p>
          </p:txBody>
        </p:sp>
      </p:grpSp>
      <p:sp>
        <p:nvSpPr>
          <p:cNvPr id="7186" name="AutoShape 18"/>
          <p:cNvSpPr>
            <a:spLocks noChangeArrowheads="1"/>
          </p:cNvSpPr>
          <p:nvPr/>
        </p:nvSpPr>
        <p:spPr bwMode="auto">
          <a:xfrm>
            <a:off x="333375" y="1328738"/>
            <a:ext cx="6264275" cy="1514475"/>
          </a:xfrm>
          <a:prstGeom prst="roundRect">
            <a:avLst>
              <a:gd name="adj" fmla="val 0"/>
            </a:avLst>
          </a:prstGeom>
          <a:noFill/>
          <a:ln w="19050" cap="rnd" algn="ctr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grpSp>
        <p:nvGrpSpPr>
          <p:cNvPr id="7188" name="Group 20"/>
          <p:cNvGrpSpPr>
            <a:grpSpLocks/>
          </p:cNvGrpSpPr>
          <p:nvPr/>
        </p:nvGrpSpPr>
        <p:grpSpPr bwMode="auto">
          <a:xfrm>
            <a:off x="333375" y="6011863"/>
            <a:ext cx="3382963" cy="176212"/>
            <a:chOff x="210" y="642"/>
            <a:chExt cx="2131" cy="111"/>
          </a:xfrm>
        </p:grpSpPr>
        <p:sp>
          <p:nvSpPr>
            <p:cNvPr id="7189" name="Rectangle 21"/>
            <p:cNvSpPr>
              <a:spLocks noChangeArrowheads="1"/>
            </p:cNvSpPr>
            <p:nvPr/>
          </p:nvSpPr>
          <p:spPr bwMode="auto">
            <a:xfrm>
              <a:off x="210" y="657"/>
              <a:ext cx="96" cy="96"/>
            </a:xfrm>
            <a:prstGeom prst="rect">
              <a:avLst/>
            </a:prstGeom>
            <a:solidFill>
              <a:srgbClr val="96BFE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7190" name="Text Box 22"/>
            <p:cNvSpPr txBox="1">
              <a:spLocks noChangeArrowheads="1"/>
            </p:cNvSpPr>
            <p:nvPr/>
          </p:nvSpPr>
          <p:spPr bwMode="auto">
            <a:xfrm>
              <a:off x="300" y="642"/>
              <a:ext cx="204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 bIns="0" anchor="ctr">
              <a:spAutoFit/>
            </a:bodyPr>
            <a:lstStyle/>
            <a:p>
              <a:r>
                <a:rPr lang="en-US" altLang="ko-KR" sz="1100" b="1" dirty="0">
                  <a:latin typeface="돋움" pitchFamily="50" charset="-127"/>
                  <a:ea typeface="돋움" pitchFamily="50" charset="-127"/>
                </a:rPr>
                <a:t>2.3  </a:t>
              </a:r>
              <a:r>
                <a:rPr lang="ko-KR" altLang="en-US" sz="1100" b="1" dirty="0">
                  <a:latin typeface="돋움" pitchFamily="50" charset="-127"/>
                  <a:ea typeface="돋움" pitchFamily="50" charset="-127"/>
                </a:rPr>
                <a:t>로그인</a:t>
              </a:r>
            </a:p>
          </p:txBody>
        </p:sp>
      </p:grpSp>
      <p:sp>
        <p:nvSpPr>
          <p:cNvPr id="7224" name="Line 56"/>
          <p:cNvSpPr>
            <a:spLocks noChangeShapeType="1"/>
          </p:cNvSpPr>
          <p:nvPr/>
        </p:nvSpPr>
        <p:spPr bwMode="auto">
          <a:xfrm>
            <a:off x="3500438" y="1476375"/>
            <a:ext cx="0" cy="1223963"/>
          </a:xfrm>
          <a:prstGeom prst="line">
            <a:avLst/>
          </a:prstGeom>
          <a:noFill/>
          <a:ln w="9525">
            <a:solidFill>
              <a:srgbClr val="DDDDDD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ko-KR" altLang="en-US" dirty="0"/>
          </a:p>
        </p:txBody>
      </p:sp>
      <p:sp>
        <p:nvSpPr>
          <p:cNvPr id="7233" name="Text Box 65"/>
          <p:cNvSpPr txBox="1">
            <a:spLocks noChangeArrowheads="1"/>
          </p:cNvSpPr>
          <p:nvPr/>
        </p:nvSpPr>
        <p:spPr bwMode="auto">
          <a:xfrm>
            <a:off x="2420888" y="6372225"/>
            <a:ext cx="4248200" cy="171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화면 좌측의 </a:t>
            </a:r>
            <a:r>
              <a:rPr lang="ko-KR" altLang="en-US" sz="900" u="sng" dirty="0">
                <a:latin typeface="돋움" pitchFamily="50" charset="-127"/>
                <a:ea typeface="돋움" pitchFamily="50" charset="-127"/>
              </a:rPr>
              <a:t>로그인 메뉴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를 이용하여 회원의 종류를 선택하고 아이디와 비밀번호를 입력하여 로그인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회원의 종류</a:t>
            </a:r>
            <a:br>
              <a:rPr lang="ko-KR" altLang="en-US" sz="900" dirty="0">
                <a:latin typeface="돋움" pitchFamily="50" charset="-127"/>
                <a:ea typeface="돋움" pitchFamily="50" charset="-127"/>
              </a:rPr>
            </a:b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-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기업회원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협업정보시스템의 기업데이터에 등록되어 있거나 신규 가입기업</a:t>
            </a:r>
            <a:br>
              <a:rPr lang="ko-KR" altLang="en-US" sz="900" dirty="0">
                <a:latin typeface="돋움" pitchFamily="50" charset="-127"/>
                <a:ea typeface="돋움" pitchFamily="50" charset="-127"/>
              </a:rPr>
            </a:b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-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협업담당자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협업관련 업무를 담당하는 중기청 혹은 중진공 담당자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비회원의 경우 ‘회원가입’ 메뉴를 통하여 회원가입완료 후 서비스 이용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아이디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/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비밀번호 분실 시 ‘아이디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/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비밀번호 찾기’메뉴를 이용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로그인 후 ‘마이페이지’를 통하여 회원가입 정보 수정 가능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로그아웃은 로그인 상태에서 ‘로그아웃’ 버튼을 클릭</a:t>
            </a:r>
          </a:p>
        </p:txBody>
      </p:sp>
      <p:sp>
        <p:nvSpPr>
          <p:cNvPr id="7234" name="AutoShape 66"/>
          <p:cNvSpPr>
            <a:spLocks noChangeArrowheads="1"/>
          </p:cNvSpPr>
          <p:nvPr/>
        </p:nvSpPr>
        <p:spPr bwMode="auto">
          <a:xfrm>
            <a:off x="2349500" y="6300788"/>
            <a:ext cx="4248150" cy="2087562"/>
          </a:xfrm>
          <a:prstGeom prst="roundRect">
            <a:avLst>
              <a:gd name="adj" fmla="val 0"/>
            </a:avLst>
          </a:prstGeom>
          <a:noFill/>
          <a:ln w="19050" cap="rnd" algn="ctr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34" name="Rectangle 72"/>
          <p:cNvSpPr>
            <a:spLocks noChangeArrowheads="1"/>
          </p:cNvSpPr>
          <p:nvPr/>
        </p:nvSpPr>
        <p:spPr bwMode="auto">
          <a:xfrm>
            <a:off x="249286" y="6799138"/>
            <a:ext cx="331144" cy="14401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20000"/>
              </a:lnSpc>
            </a:pPr>
            <a:endParaRPr lang="ko-KR" altLang="ko-KR" sz="8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404813" y="1401763"/>
            <a:ext cx="2447925" cy="135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■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최소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PC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사양</a:t>
            </a:r>
          </a:p>
          <a:p>
            <a:pPr>
              <a:lnSpc>
                <a:spcPct val="130000"/>
              </a:lnSpc>
            </a:pPr>
            <a:endParaRPr lang="ko-KR" altLang="en-US" sz="9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IBM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호환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PC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펜티엄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Ⅳ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메모리 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: 256 </a:t>
            </a:r>
            <a:r>
              <a:rPr lang="en-US" altLang="ko-KR" sz="900" dirty="0" err="1" smtClean="0">
                <a:latin typeface="돋움" pitchFamily="50" charset="-127"/>
                <a:ea typeface="돋움" pitchFamily="50" charset="-127"/>
              </a:rPr>
              <a:t>Mbyte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이상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웹브라우저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: Internet Explorer 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8.0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이상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Microsoft Window </a:t>
            </a:r>
            <a:r>
              <a:rPr lang="en-US" altLang="ko-KR" sz="900" dirty="0" err="1" smtClean="0">
                <a:latin typeface="돋움" pitchFamily="50" charset="-127"/>
                <a:ea typeface="돋움" pitchFamily="50" charset="-127"/>
              </a:rPr>
              <a:t>xp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이상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 인터넷 접속환경 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: ADSL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또는 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LAN</a:t>
            </a:r>
          </a:p>
        </p:txBody>
      </p:sp>
      <p:sp>
        <p:nvSpPr>
          <p:cNvPr id="36" name="Text Box 55"/>
          <p:cNvSpPr txBox="1">
            <a:spLocks noChangeArrowheads="1"/>
          </p:cNvSpPr>
          <p:nvPr/>
        </p:nvSpPr>
        <p:spPr bwMode="auto">
          <a:xfrm>
            <a:off x="3644900" y="1401763"/>
            <a:ext cx="2447925" cy="135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■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권장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PC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사양</a:t>
            </a:r>
          </a:p>
          <a:p>
            <a:pPr>
              <a:lnSpc>
                <a:spcPct val="130000"/>
              </a:lnSpc>
            </a:pPr>
            <a:endParaRPr lang="ko-KR" altLang="en-US" sz="9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IBM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호환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PC </a:t>
            </a:r>
            <a:r>
              <a:rPr lang="ko-KR" altLang="en-US" sz="900" dirty="0" err="1" smtClean="0">
                <a:latin typeface="돋움" pitchFamily="50" charset="-127"/>
                <a:ea typeface="돋움" pitchFamily="50" charset="-127"/>
              </a:rPr>
              <a:t>듀얼코어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PC</a:t>
            </a:r>
            <a:endParaRPr lang="en-US" altLang="ko-KR" sz="9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메모리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: 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2 </a:t>
            </a:r>
            <a:r>
              <a:rPr lang="en-US" altLang="ko-KR" sz="900" dirty="0" err="1" smtClean="0">
                <a:latin typeface="돋움" pitchFamily="50" charset="-127"/>
                <a:ea typeface="돋움" pitchFamily="50" charset="-127"/>
              </a:rPr>
              <a:t>Gbyte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이상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웹브라우저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: Internet Explorer 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8.0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이상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Microsoft Window 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7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이상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인터넷 접속환경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: ADSL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또는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LAN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355976"/>
            <a:ext cx="6273800" cy="941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" descr="C:\Users\KDH\Desktop\기본\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960" y="8633023"/>
            <a:ext cx="1065392" cy="46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A027C-D1FD-41AC-AE26-C14739BF2564}" type="slidenum">
              <a:rPr lang="en-US" altLang="ko-KR"/>
              <a:pPr/>
              <a:t>4</a:t>
            </a:fld>
            <a:endParaRPr lang="en-US" altLang="ko-KR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및 정보관리</a:t>
            </a:r>
          </a:p>
        </p:txBody>
      </p:sp>
      <p:grpSp>
        <p:nvGrpSpPr>
          <p:cNvPr id="10246" name="Group 6"/>
          <p:cNvGrpSpPr>
            <a:grpSpLocks/>
          </p:cNvGrpSpPr>
          <p:nvPr/>
        </p:nvGrpSpPr>
        <p:grpSpPr bwMode="auto">
          <a:xfrm>
            <a:off x="333375" y="1042641"/>
            <a:ext cx="3382963" cy="176212"/>
            <a:chOff x="210" y="642"/>
            <a:chExt cx="2131" cy="111"/>
          </a:xfrm>
        </p:grpSpPr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210" y="657"/>
              <a:ext cx="96" cy="96"/>
            </a:xfrm>
            <a:prstGeom prst="rect">
              <a:avLst/>
            </a:prstGeom>
            <a:solidFill>
              <a:srgbClr val="96BFE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0248" name="Text Box 8"/>
            <p:cNvSpPr txBox="1">
              <a:spLocks noChangeArrowheads="1"/>
            </p:cNvSpPr>
            <p:nvPr/>
          </p:nvSpPr>
          <p:spPr bwMode="auto">
            <a:xfrm>
              <a:off x="300" y="642"/>
              <a:ext cx="204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 bIns="0" anchor="ctr">
              <a:spAutoFit/>
            </a:bodyPr>
            <a:lstStyle/>
            <a:p>
              <a:r>
                <a:rPr lang="en-US" altLang="ko-KR" sz="1100" b="1" dirty="0" smtClean="0">
                  <a:latin typeface="돋움" pitchFamily="50" charset="-127"/>
                  <a:ea typeface="돋움" pitchFamily="50" charset="-127"/>
                </a:rPr>
                <a:t>3.1  </a:t>
              </a:r>
              <a:r>
                <a:rPr lang="ko-KR" altLang="en-US" sz="1100" b="1" dirty="0" smtClean="0">
                  <a:latin typeface="돋움" pitchFamily="50" charset="-127"/>
                  <a:ea typeface="돋움" pitchFamily="50" charset="-127"/>
                </a:rPr>
                <a:t>회원 </a:t>
              </a:r>
              <a:r>
                <a:rPr lang="ko-KR" altLang="en-US" sz="1100" b="1" dirty="0">
                  <a:latin typeface="돋움" pitchFamily="50" charset="-127"/>
                  <a:ea typeface="돋움" pitchFamily="50" charset="-127"/>
                </a:rPr>
                <a:t>가입절차</a:t>
              </a:r>
            </a:p>
          </p:txBody>
        </p:sp>
      </p:grp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333375" y="1403003"/>
            <a:ext cx="6121400" cy="65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buFontTx/>
              <a:buChar char="•"/>
            </a:pP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개인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/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법인사업자의 회원가입 가능</a:t>
            </a:r>
          </a:p>
          <a:p>
            <a:pPr>
              <a:lnSpc>
                <a:spcPct val="135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협업정보 온라인시스템의 보유 기업데이터에 등록되어있는 지 여부에 따라 회원가입 방법이 다름</a:t>
            </a:r>
          </a:p>
          <a:p>
            <a:pPr>
              <a:lnSpc>
                <a:spcPct val="135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기업회원은 기업검색 및 정보조회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협업지원사업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온라인지원시스템 등 모든 서비스 이용 가능</a:t>
            </a:r>
            <a:endParaRPr lang="ko-KR" altLang="en-US" sz="9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278" name="AutoShape 38"/>
          <p:cNvSpPr>
            <a:spLocks noChangeArrowheads="1"/>
          </p:cNvSpPr>
          <p:nvPr/>
        </p:nvSpPr>
        <p:spPr bwMode="auto">
          <a:xfrm>
            <a:off x="333375" y="1331566"/>
            <a:ext cx="6264275" cy="792162"/>
          </a:xfrm>
          <a:prstGeom prst="roundRect">
            <a:avLst>
              <a:gd name="adj" fmla="val 0"/>
            </a:avLst>
          </a:prstGeom>
          <a:noFill/>
          <a:ln w="19050" cap="rnd" algn="ctr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grpSp>
        <p:nvGrpSpPr>
          <p:cNvPr id="33" name="Group 5"/>
          <p:cNvGrpSpPr>
            <a:grpSpLocks/>
          </p:cNvGrpSpPr>
          <p:nvPr/>
        </p:nvGrpSpPr>
        <p:grpSpPr bwMode="auto">
          <a:xfrm>
            <a:off x="188913" y="609600"/>
            <a:ext cx="6480175" cy="219075"/>
            <a:chOff x="119" y="384"/>
            <a:chExt cx="4082" cy="138"/>
          </a:xfrm>
        </p:grpSpPr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391" y="384"/>
              <a:ext cx="3810" cy="13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5" name="Rectangle 7"/>
            <p:cNvSpPr>
              <a:spLocks noChangeArrowheads="1"/>
            </p:cNvSpPr>
            <p:nvPr/>
          </p:nvSpPr>
          <p:spPr bwMode="auto">
            <a:xfrm>
              <a:off x="164" y="385"/>
              <a:ext cx="96" cy="137"/>
            </a:xfrm>
            <a:prstGeom prst="rect">
              <a:avLst/>
            </a:prstGeom>
            <a:solidFill>
              <a:srgbClr val="458EC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6" name="Rectangle 8"/>
            <p:cNvSpPr>
              <a:spLocks noChangeArrowheads="1"/>
            </p:cNvSpPr>
            <p:nvPr/>
          </p:nvSpPr>
          <p:spPr bwMode="auto">
            <a:xfrm>
              <a:off x="119" y="385"/>
              <a:ext cx="48" cy="137"/>
            </a:xfrm>
            <a:prstGeom prst="rect">
              <a:avLst/>
            </a:prstGeom>
            <a:solidFill>
              <a:srgbClr val="2A629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7" name="Rectangle 9"/>
            <p:cNvSpPr>
              <a:spLocks noChangeArrowheads="1"/>
            </p:cNvSpPr>
            <p:nvPr/>
          </p:nvSpPr>
          <p:spPr bwMode="auto">
            <a:xfrm>
              <a:off x="255" y="385"/>
              <a:ext cx="136" cy="137"/>
            </a:xfrm>
            <a:prstGeom prst="rect">
              <a:avLst/>
            </a:prstGeom>
            <a:solidFill>
              <a:srgbClr val="96BFE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38" name="Text Box 10"/>
            <p:cNvSpPr txBox="1">
              <a:spLocks noChangeArrowheads="1"/>
            </p:cNvSpPr>
            <p:nvPr/>
          </p:nvSpPr>
          <p:spPr bwMode="auto">
            <a:xfrm>
              <a:off x="391" y="392"/>
              <a:ext cx="308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 bIns="0" anchor="ctr">
              <a:spAutoFit/>
            </a:bodyPr>
            <a:lstStyle/>
            <a:p>
              <a:r>
                <a:rPr lang="en-US" altLang="ko-KR" sz="1300" b="1" dirty="0">
                  <a:solidFill>
                    <a:srgbClr val="123188"/>
                  </a:solidFill>
                  <a:latin typeface="돋움" pitchFamily="50" charset="-127"/>
                  <a:ea typeface="돋움" pitchFamily="50" charset="-127"/>
                </a:rPr>
                <a:t>3. </a:t>
              </a:r>
              <a:r>
                <a:rPr lang="ko-KR" altLang="en-US" sz="1300" b="1" dirty="0">
                  <a:solidFill>
                    <a:srgbClr val="123188"/>
                  </a:solidFill>
                  <a:latin typeface="돋움" pitchFamily="50" charset="-127"/>
                  <a:ea typeface="돋움" pitchFamily="50" charset="-127"/>
                </a:rPr>
                <a:t>회원가입 및 정보관리</a:t>
              </a:r>
            </a:p>
          </p:txBody>
        </p:sp>
      </p:grpSp>
      <p:graphicFrame>
        <p:nvGraphicFramePr>
          <p:cNvPr id="50" name="Group 6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108696"/>
              </p:ext>
            </p:extLst>
          </p:nvPr>
        </p:nvGraphicFramePr>
        <p:xfrm>
          <a:off x="333375" y="2267744"/>
          <a:ext cx="6110288" cy="5832648"/>
        </p:xfrm>
        <a:graphic>
          <a:graphicData uri="http://schemas.openxmlformats.org/drawingml/2006/table">
            <a:tbl>
              <a:tblPr/>
              <a:tblGrid>
                <a:gridCol w="1350963"/>
                <a:gridCol w="4759325"/>
              </a:tblGrid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가입 단계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설      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787624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약관 및 개인정보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보호정책 동의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28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등록기업여부 검색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39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3)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가입신청서 작성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854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1" name="Text Box 39"/>
          <p:cNvSpPr txBox="1">
            <a:spLocks noChangeArrowheads="1"/>
          </p:cNvSpPr>
          <p:nvPr/>
        </p:nvSpPr>
        <p:spPr bwMode="auto">
          <a:xfrm>
            <a:off x="4410075" y="4932040"/>
            <a:ext cx="2043261" cy="63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회원가입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&gt;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등록기업여부 검색</a:t>
            </a:r>
            <a:endParaRPr lang="ko-KR" altLang="en-US" sz="9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사업자등록번호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검색</a:t>
            </a:r>
            <a:endParaRPr lang="en-US" altLang="ko-KR" sz="900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미등록 기업은 신규가입버튼 클릭</a:t>
            </a:r>
            <a:endParaRPr lang="ko-KR" altLang="en-US" sz="900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3" name="Picture 3" descr="C:\Users\KDH\Desktop\기본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960" y="8633023"/>
            <a:ext cx="1065392" cy="46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677" y="2532591"/>
            <a:ext cx="1587168" cy="1671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905" y="4499992"/>
            <a:ext cx="2491466" cy="143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963" y="6089398"/>
            <a:ext cx="1864822" cy="1218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5B69C-5B02-42B2-B780-CCF3FACB4E9A}" type="slidenum">
              <a:rPr lang="en-US" altLang="ko-KR"/>
              <a:pPr/>
              <a:t>5</a:t>
            </a:fld>
            <a:endParaRPr lang="en-US" altLang="ko-KR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및 정보관리</a:t>
            </a:r>
          </a:p>
        </p:txBody>
      </p:sp>
      <p:grpSp>
        <p:nvGrpSpPr>
          <p:cNvPr id="12358" name="Group 70"/>
          <p:cNvGrpSpPr>
            <a:grpSpLocks/>
          </p:cNvGrpSpPr>
          <p:nvPr/>
        </p:nvGrpSpPr>
        <p:grpSpPr bwMode="auto">
          <a:xfrm>
            <a:off x="333375" y="827584"/>
            <a:ext cx="3382963" cy="176212"/>
            <a:chOff x="210" y="642"/>
            <a:chExt cx="2131" cy="111"/>
          </a:xfrm>
        </p:grpSpPr>
        <p:sp>
          <p:nvSpPr>
            <p:cNvPr id="12359" name="Rectangle 71"/>
            <p:cNvSpPr>
              <a:spLocks noChangeArrowheads="1"/>
            </p:cNvSpPr>
            <p:nvPr/>
          </p:nvSpPr>
          <p:spPr bwMode="auto">
            <a:xfrm>
              <a:off x="210" y="657"/>
              <a:ext cx="96" cy="96"/>
            </a:xfrm>
            <a:prstGeom prst="rect">
              <a:avLst/>
            </a:prstGeom>
            <a:solidFill>
              <a:srgbClr val="96BFE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2360" name="Text Box 72"/>
            <p:cNvSpPr txBox="1">
              <a:spLocks noChangeArrowheads="1"/>
            </p:cNvSpPr>
            <p:nvPr/>
          </p:nvSpPr>
          <p:spPr bwMode="auto">
            <a:xfrm>
              <a:off x="300" y="642"/>
              <a:ext cx="204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 bIns="0" anchor="ctr">
              <a:spAutoFit/>
            </a:bodyPr>
            <a:lstStyle/>
            <a:p>
              <a:r>
                <a:rPr lang="en-US" altLang="ko-KR" sz="1100" b="1" dirty="0" smtClean="0">
                  <a:latin typeface="돋움" pitchFamily="50" charset="-127"/>
                  <a:ea typeface="돋움" pitchFamily="50" charset="-127"/>
                </a:rPr>
                <a:t>3.2  </a:t>
              </a:r>
              <a:r>
                <a:rPr lang="ko-KR" altLang="en-US" sz="1100" b="1" dirty="0" smtClean="0">
                  <a:latin typeface="돋움" pitchFamily="50" charset="-127"/>
                  <a:ea typeface="돋움" pitchFamily="50" charset="-127"/>
                </a:rPr>
                <a:t>마이페이지</a:t>
              </a:r>
              <a:endParaRPr lang="en-US" altLang="ko-KR" sz="1100" b="1" dirty="0"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12361" name="Text Box 73"/>
          <p:cNvSpPr txBox="1">
            <a:spLocks noChangeArrowheads="1"/>
          </p:cNvSpPr>
          <p:nvPr/>
        </p:nvSpPr>
        <p:spPr bwMode="auto">
          <a:xfrm>
            <a:off x="332656" y="1260823"/>
            <a:ext cx="4824536" cy="466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buFontTx/>
              <a:buChar char="•"/>
            </a:pP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기업회원로그인 후 ‘마이페이지’ 메뉴를 통하여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기업정보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수정 및 각종 정보 관리</a:t>
            </a:r>
          </a:p>
          <a:p>
            <a:pPr>
              <a:lnSpc>
                <a:spcPct val="135000"/>
              </a:lnSpc>
              <a:buFontTx/>
              <a:buChar char="•"/>
            </a:pP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 회원탈퇴 등 관련 기능 처리</a:t>
            </a:r>
            <a:endParaRPr lang="ko-KR" altLang="en-US" sz="9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362" name="AutoShape 74"/>
          <p:cNvSpPr>
            <a:spLocks noChangeArrowheads="1"/>
          </p:cNvSpPr>
          <p:nvPr/>
        </p:nvSpPr>
        <p:spPr bwMode="auto">
          <a:xfrm>
            <a:off x="332656" y="1189385"/>
            <a:ext cx="6192688" cy="718319"/>
          </a:xfrm>
          <a:prstGeom prst="roundRect">
            <a:avLst>
              <a:gd name="adj" fmla="val 0"/>
            </a:avLst>
          </a:prstGeom>
          <a:noFill/>
          <a:ln w="19050" cap="rnd" algn="ctr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graphicFrame>
        <p:nvGraphicFramePr>
          <p:cNvPr id="12431" name="Group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33022"/>
              </p:ext>
            </p:extLst>
          </p:nvPr>
        </p:nvGraphicFramePr>
        <p:xfrm>
          <a:off x="1052736" y="4932040"/>
          <a:ext cx="4392488" cy="914400"/>
        </p:xfrm>
        <a:graphic>
          <a:graphicData uri="http://schemas.openxmlformats.org/drawingml/2006/table">
            <a:tbl>
              <a:tblPr/>
              <a:tblGrid>
                <a:gridCol w="1693583"/>
                <a:gridCol w="2698905"/>
              </a:tblGrid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구분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회원 수정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비밀번호와 회원의 기본 및 추가정보 등 수정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1:1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문의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1:1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상담내역 조회 기능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회원 탈퇴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회원탈퇴 기능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2" name="Picture 3" descr="C:\Users\KDH\Desktop\기본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960" y="8633023"/>
            <a:ext cx="1065392" cy="46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784" y="2051720"/>
            <a:ext cx="3446678" cy="2592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97" y="4879987"/>
            <a:ext cx="2849308" cy="3750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A64F7-76B8-49F9-BFED-981389AA180B}" type="slidenum">
              <a:rPr lang="en-US" altLang="ko-KR"/>
              <a:pPr/>
              <a:t>6</a:t>
            </a:fld>
            <a:endParaRPr lang="en-US" altLang="ko-KR" dirty="0"/>
          </a:p>
        </p:txBody>
      </p:sp>
      <p:sp>
        <p:nvSpPr>
          <p:cNvPr id="9259" name="Line 43"/>
          <p:cNvSpPr>
            <a:spLocks noChangeShapeType="1"/>
          </p:cNvSpPr>
          <p:nvPr/>
        </p:nvSpPr>
        <p:spPr bwMode="auto">
          <a:xfrm>
            <a:off x="1701478" y="2844254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협업매칭</a:t>
            </a:r>
            <a:endParaRPr lang="ko-KR" altLang="en-US" dirty="0"/>
          </a:p>
        </p:txBody>
      </p:sp>
      <p:grpSp>
        <p:nvGrpSpPr>
          <p:cNvPr id="9235" name="Group 19"/>
          <p:cNvGrpSpPr>
            <a:grpSpLocks/>
          </p:cNvGrpSpPr>
          <p:nvPr/>
        </p:nvGrpSpPr>
        <p:grpSpPr bwMode="auto">
          <a:xfrm>
            <a:off x="188913" y="611188"/>
            <a:ext cx="6480175" cy="219075"/>
            <a:chOff x="119" y="384"/>
            <a:chExt cx="4082" cy="138"/>
          </a:xfrm>
        </p:grpSpPr>
        <p:sp>
          <p:nvSpPr>
            <p:cNvPr id="9236" name="Rectangle 20"/>
            <p:cNvSpPr>
              <a:spLocks noChangeArrowheads="1"/>
            </p:cNvSpPr>
            <p:nvPr/>
          </p:nvSpPr>
          <p:spPr bwMode="auto">
            <a:xfrm>
              <a:off x="391" y="384"/>
              <a:ext cx="3810" cy="13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237" name="Rectangle 21"/>
            <p:cNvSpPr>
              <a:spLocks noChangeArrowheads="1"/>
            </p:cNvSpPr>
            <p:nvPr/>
          </p:nvSpPr>
          <p:spPr bwMode="auto">
            <a:xfrm>
              <a:off x="164" y="385"/>
              <a:ext cx="96" cy="137"/>
            </a:xfrm>
            <a:prstGeom prst="rect">
              <a:avLst/>
            </a:prstGeom>
            <a:solidFill>
              <a:srgbClr val="458EC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238" name="Rectangle 22"/>
            <p:cNvSpPr>
              <a:spLocks noChangeArrowheads="1"/>
            </p:cNvSpPr>
            <p:nvPr/>
          </p:nvSpPr>
          <p:spPr bwMode="auto">
            <a:xfrm>
              <a:off x="119" y="385"/>
              <a:ext cx="48" cy="137"/>
            </a:xfrm>
            <a:prstGeom prst="rect">
              <a:avLst/>
            </a:prstGeom>
            <a:solidFill>
              <a:srgbClr val="2A629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239" name="Rectangle 23"/>
            <p:cNvSpPr>
              <a:spLocks noChangeArrowheads="1"/>
            </p:cNvSpPr>
            <p:nvPr/>
          </p:nvSpPr>
          <p:spPr bwMode="auto">
            <a:xfrm>
              <a:off x="255" y="385"/>
              <a:ext cx="136" cy="137"/>
            </a:xfrm>
            <a:prstGeom prst="rect">
              <a:avLst/>
            </a:prstGeom>
            <a:solidFill>
              <a:srgbClr val="96BFE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240" name="Text Box 24"/>
            <p:cNvSpPr txBox="1">
              <a:spLocks noChangeArrowheads="1"/>
            </p:cNvSpPr>
            <p:nvPr/>
          </p:nvSpPr>
          <p:spPr bwMode="auto">
            <a:xfrm>
              <a:off x="391" y="392"/>
              <a:ext cx="308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 bIns="0" anchor="ctr">
              <a:spAutoFit/>
            </a:bodyPr>
            <a:lstStyle/>
            <a:p>
              <a:r>
                <a:rPr lang="en-US" altLang="ko-KR" sz="1300" b="1" dirty="0" smtClean="0">
                  <a:solidFill>
                    <a:srgbClr val="123188"/>
                  </a:solidFill>
                  <a:latin typeface="돋움" pitchFamily="50" charset="-127"/>
                  <a:ea typeface="돋움" pitchFamily="50" charset="-127"/>
                </a:rPr>
                <a:t>4. </a:t>
              </a:r>
              <a:r>
                <a:rPr lang="ko-KR" altLang="en-US" sz="1300" b="1" dirty="0">
                  <a:solidFill>
                    <a:srgbClr val="123188"/>
                  </a:solidFill>
                  <a:latin typeface="돋움" pitchFamily="50" charset="-127"/>
                  <a:ea typeface="돋움" pitchFamily="50" charset="-127"/>
                </a:rPr>
                <a:t>협업제안 </a:t>
              </a:r>
              <a:r>
                <a:rPr lang="ko-KR" altLang="en-US" sz="1300" b="1" dirty="0" smtClean="0">
                  <a:solidFill>
                    <a:srgbClr val="123188"/>
                  </a:solidFill>
                  <a:latin typeface="돋움" pitchFamily="50" charset="-127"/>
                  <a:ea typeface="돋움" pitchFamily="50" charset="-127"/>
                </a:rPr>
                <a:t>마당</a:t>
              </a:r>
              <a:endParaRPr lang="ko-KR" altLang="en-US" sz="1300" b="1" dirty="0">
                <a:solidFill>
                  <a:srgbClr val="123188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9241" name="Text Box 25"/>
          <p:cNvSpPr txBox="1">
            <a:spLocks noChangeArrowheads="1"/>
          </p:cNvSpPr>
          <p:nvPr/>
        </p:nvSpPr>
        <p:spPr bwMode="auto">
          <a:xfrm>
            <a:off x="404813" y="1403350"/>
            <a:ext cx="6119812" cy="63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위치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sz="900" dirty="0" err="1" smtClean="0">
                <a:latin typeface="돋움" pitchFamily="50" charset="-127"/>
                <a:ea typeface="돋움" pitchFamily="50" charset="-127"/>
              </a:rPr>
              <a:t>협업매</a:t>
            </a:r>
            <a:r>
              <a:rPr lang="ko-KR" altLang="en-US" sz="900" dirty="0" err="1">
                <a:latin typeface="돋움" pitchFamily="50" charset="-127"/>
                <a:ea typeface="돋움" pitchFamily="50" charset="-127"/>
              </a:rPr>
              <a:t>칭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&gt;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협업수요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DB</a:t>
            </a:r>
            <a:endParaRPr lang="ko-KR" altLang="en-US" sz="9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협업희망 기업의 정보를 좀 더 정확하게 검색하고 매칭을 지원하는 서비스로서 기업회원이 직접 협업사업 제안정보를 등록하고 이를 공유하는 방식으로 운영</a:t>
            </a:r>
            <a:endParaRPr lang="ko-KR" altLang="en-US" sz="900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9242" name="Group 26"/>
          <p:cNvGrpSpPr>
            <a:grpSpLocks/>
          </p:cNvGrpSpPr>
          <p:nvPr/>
        </p:nvGrpSpPr>
        <p:grpSpPr bwMode="auto">
          <a:xfrm>
            <a:off x="333375" y="1020763"/>
            <a:ext cx="3382963" cy="176212"/>
            <a:chOff x="210" y="642"/>
            <a:chExt cx="2131" cy="111"/>
          </a:xfrm>
        </p:grpSpPr>
        <p:sp>
          <p:nvSpPr>
            <p:cNvPr id="9243" name="Rectangle 27"/>
            <p:cNvSpPr>
              <a:spLocks noChangeArrowheads="1"/>
            </p:cNvSpPr>
            <p:nvPr/>
          </p:nvSpPr>
          <p:spPr bwMode="auto">
            <a:xfrm>
              <a:off x="210" y="657"/>
              <a:ext cx="96" cy="96"/>
            </a:xfrm>
            <a:prstGeom prst="rect">
              <a:avLst/>
            </a:prstGeom>
            <a:solidFill>
              <a:srgbClr val="96BFE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244" name="Text Box 28"/>
            <p:cNvSpPr txBox="1">
              <a:spLocks noChangeArrowheads="1"/>
            </p:cNvSpPr>
            <p:nvPr/>
          </p:nvSpPr>
          <p:spPr bwMode="auto">
            <a:xfrm>
              <a:off x="300" y="642"/>
              <a:ext cx="204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 bIns="0" anchor="ctr">
              <a:spAutoFit/>
            </a:bodyPr>
            <a:lstStyle/>
            <a:p>
              <a:r>
                <a:rPr lang="en-US" altLang="ko-KR" sz="1100" b="1" dirty="0" smtClean="0">
                  <a:latin typeface="돋움" pitchFamily="50" charset="-127"/>
                  <a:ea typeface="돋움" pitchFamily="50" charset="-127"/>
                </a:rPr>
                <a:t>4.1  </a:t>
              </a:r>
              <a:r>
                <a:rPr lang="ko-KR" altLang="en-US" sz="1100" b="1" dirty="0" smtClean="0">
                  <a:latin typeface="돋움" pitchFamily="50" charset="-127"/>
                  <a:ea typeface="돋움" pitchFamily="50" charset="-127"/>
                </a:rPr>
                <a:t>협업매칭시스템의 개요</a:t>
              </a:r>
              <a:endParaRPr lang="ko-KR" altLang="en-US" sz="1100" b="1" dirty="0"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9245" name="AutoShape 29"/>
          <p:cNvSpPr>
            <a:spLocks noChangeArrowheads="1"/>
          </p:cNvSpPr>
          <p:nvPr/>
        </p:nvSpPr>
        <p:spPr bwMode="auto">
          <a:xfrm>
            <a:off x="333375" y="1330325"/>
            <a:ext cx="6264275" cy="793403"/>
          </a:xfrm>
          <a:prstGeom prst="roundRect">
            <a:avLst>
              <a:gd name="adj" fmla="val 0"/>
            </a:avLst>
          </a:prstGeom>
          <a:noFill/>
          <a:ln w="19050" cap="rnd" algn="ctr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333375" y="2483768"/>
            <a:ext cx="6264275" cy="7207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9253" name="AutoShape 37"/>
          <p:cNvSpPr>
            <a:spLocks noChangeArrowheads="1"/>
          </p:cNvSpPr>
          <p:nvPr/>
        </p:nvSpPr>
        <p:spPr bwMode="auto">
          <a:xfrm>
            <a:off x="693415" y="2699792"/>
            <a:ext cx="1655764" cy="28815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협업매칭정보 등록</a:t>
            </a:r>
            <a:endParaRPr lang="ko-KR" altLang="en-US" sz="9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254" name="Text Box 38"/>
          <p:cNvSpPr txBox="1">
            <a:spLocks noChangeArrowheads="1"/>
          </p:cNvSpPr>
          <p:nvPr/>
        </p:nvSpPr>
        <p:spPr bwMode="auto">
          <a:xfrm>
            <a:off x="260350" y="2196430"/>
            <a:ext cx="223202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ko-KR" sz="1000" b="1" dirty="0">
                <a:latin typeface="돋움" pitchFamily="50" charset="-127"/>
                <a:ea typeface="돋움" pitchFamily="50" charset="-127"/>
              </a:rPr>
              <a:t>■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협업매칭시스템 이용 </a:t>
            </a:r>
            <a:r>
              <a:rPr lang="ko-KR" altLang="en-US" sz="1000" b="1" dirty="0">
                <a:latin typeface="돋움" pitchFamily="50" charset="-127"/>
                <a:ea typeface="돋움" pitchFamily="50" charset="-127"/>
              </a:rPr>
              <a:t>절차도</a:t>
            </a:r>
          </a:p>
        </p:txBody>
      </p:sp>
      <p:sp>
        <p:nvSpPr>
          <p:cNvPr id="9255" name="AutoShape 39"/>
          <p:cNvSpPr>
            <a:spLocks noChangeArrowheads="1"/>
          </p:cNvSpPr>
          <p:nvPr/>
        </p:nvSpPr>
        <p:spPr bwMode="auto">
          <a:xfrm>
            <a:off x="2564904" y="2699668"/>
            <a:ext cx="1655762" cy="28815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매칭정보 검색</a:t>
            </a:r>
            <a:endParaRPr lang="ko-KR" altLang="en-US" sz="9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257" name="AutoShape 41"/>
          <p:cNvSpPr>
            <a:spLocks noChangeArrowheads="1"/>
          </p:cNvSpPr>
          <p:nvPr/>
        </p:nvSpPr>
        <p:spPr bwMode="auto">
          <a:xfrm>
            <a:off x="4437063" y="2699668"/>
            <a:ext cx="2016125" cy="2889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협업업체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선정 및 협업체 구성</a:t>
            </a:r>
          </a:p>
        </p:txBody>
      </p:sp>
      <p:sp>
        <p:nvSpPr>
          <p:cNvPr id="9275" name="Line 59"/>
          <p:cNvSpPr>
            <a:spLocks noChangeShapeType="1"/>
          </p:cNvSpPr>
          <p:nvPr/>
        </p:nvSpPr>
        <p:spPr bwMode="auto">
          <a:xfrm>
            <a:off x="4221163" y="284413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9276" name="Group 60"/>
          <p:cNvGrpSpPr>
            <a:grpSpLocks/>
          </p:cNvGrpSpPr>
          <p:nvPr/>
        </p:nvGrpSpPr>
        <p:grpSpPr bwMode="auto">
          <a:xfrm>
            <a:off x="333375" y="3459683"/>
            <a:ext cx="3382963" cy="176213"/>
            <a:chOff x="210" y="642"/>
            <a:chExt cx="2131" cy="111"/>
          </a:xfrm>
        </p:grpSpPr>
        <p:sp>
          <p:nvSpPr>
            <p:cNvPr id="9277" name="Rectangle 61"/>
            <p:cNvSpPr>
              <a:spLocks noChangeArrowheads="1"/>
            </p:cNvSpPr>
            <p:nvPr/>
          </p:nvSpPr>
          <p:spPr bwMode="auto">
            <a:xfrm>
              <a:off x="210" y="657"/>
              <a:ext cx="96" cy="96"/>
            </a:xfrm>
            <a:prstGeom prst="rect">
              <a:avLst/>
            </a:prstGeom>
            <a:solidFill>
              <a:srgbClr val="96BFE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278" name="Text Box 62"/>
            <p:cNvSpPr txBox="1">
              <a:spLocks noChangeArrowheads="1"/>
            </p:cNvSpPr>
            <p:nvPr/>
          </p:nvSpPr>
          <p:spPr bwMode="auto">
            <a:xfrm>
              <a:off x="300" y="642"/>
              <a:ext cx="204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 bIns="0" anchor="ctr">
              <a:spAutoFit/>
            </a:bodyPr>
            <a:lstStyle/>
            <a:p>
              <a:r>
                <a:rPr lang="en-US" altLang="ko-KR" sz="1100" b="1" dirty="0" smtClean="0">
                  <a:latin typeface="돋움" pitchFamily="50" charset="-127"/>
                  <a:ea typeface="돋움" pitchFamily="50" charset="-127"/>
                </a:rPr>
                <a:t>4.2  </a:t>
              </a:r>
              <a:r>
                <a:rPr lang="ko-KR" altLang="en-US" sz="1100" b="1" dirty="0" smtClean="0">
                  <a:latin typeface="돋움" pitchFamily="50" charset="-127"/>
                  <a:ea typeface="돋움" pitchFamily="50" charset="-127"/>
                </a:rPr>
                <a:t>협업매칭정보 등록</a:t>
              </a:r>
              <a:endParaRPr lang="ko-KR" altLang="en-US" sz="1100" b="1" dirty="0"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33" name="Line 59"/>
          <p:cNvSpPr>
            <a:spLocks noChangeShapeType="1"/>
          </p:cNvSpPr>
          <p:nvPr/>
        </p:nvSpPr>
        <p:spPr bwMode="auto">
          <a:xfrm>
            <a:off x="2349004" y="2844254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 dirty="0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404813" y="3852937"/>
            <a:ext cx="6119812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위치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sz="900" dirty="0" err="1" smtClean="0">
                <a:latin typeface="돋움" pitchFamily="50" charset="-127"/>
                <a:ea typeface="돋움" pitchFamily="50" charset="-127"/>
              </a:rPr>
              <a:t>협업매칭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&gt;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협업수요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DB&gt;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협업매칭정보 등록</a:t>
            </a:r>
            <a:endParaRPr lang="ko-KR" altLang="en-US" sz="9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권한 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기업회원</a:t>
            </a:r>
            <a:endParaRPr lang="en-US" altLang="ko-KR" sz="900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등록항목 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기업 기본정보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회원정보에서 자동 로딩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) –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연락처 및 </a:t>
            </a:r>
            <a:r>
              <a:rPr lang="ko-KR" altLang="en-US" sz="900" dirty="0" err="1" smtClean="0">
                <a:latin typeface="돋움" pitchFamily="50" charset="-127"/>
                <a:ea typeface="돋움" pitchFamily="50" charset="-127"/>
              </a:rPr>
              <a:t>이메일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비공개 설정가능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/>
            </a:r>
            <a:br>
              <a:rPr lang="en-US" altLang="ko-KR" sz="900" dirty="0" smtClean="0">
                <a:latin typeface="돋움" pitchFamily="50" charset="-127"/>
                <a:ea typeface="돋움" pitchFamily="50" charset="-127"/>
              </a:rPr>
            </a:b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                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희망협업정보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제목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제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안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분야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제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안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업종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제안요약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목적 및 배경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세부내용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소요예산액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관련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자료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9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5" name="AutoShape 29"/>
          <p:cNvSpPr>
            <a:spLocks noChangeArrowheads="1"/>
          </p:cNvSpPr>
          <p:nvPr/>
        </p:nvSpPr>
        <p:spPr bwMode="auto">
          <a:xfrm>
            <a:off x="333375" y="3779912"/>
            <a:ext cx="6264275" cy="1008111"/>
          </a:xfrm>
          <a:prstGeom prst="roundRect">
            <a:avLst>
              <a:gd name="adj" fmla="val 0"/>
            </a:avLst>
          </a:prstGeom>
          <a:noFill/>
          <a:ln w="19050" cap="rnd" algn="ctr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40" name="Rectangle 66"/>
          <p:cNvSpPr>
            <a:spLocks noChangeArrowheads="1"/>
          </p:cNvSpPr>
          <p:nvPr/>
        </p:nvSpPr>
        <p:spPr bwMode="auto">
          <a:xfrm>
            <a:off x="2888407" y="8429845"/>
            <a:ext cx="504378" cy="18149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581128" y="6300192"/>
            <a:ext cx="1584176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err="1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매칭정보</a:t>
            </a:r>
            <a:r>
              <a:rPr kumimoji="0" lang="ko-KR" altLang="en-US" sz="900" kern="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 등록</a:t>
            </a:r>
            <a:endParaRPr kumimoji="0" lang="ko-KR" altLang="en-US" sz="900" kern="0" dirty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45" name="꺾인 연결선 40"/>
          <p:cNvCxnSpPr>
            <a:stCxn id="40" idx="3"/>
            <a:endCxn id="42" idx="2"/>
          </p:cNvCxnSpPr>
          <p:nvPr/>
        </p:nvCxnSpPr>
        <p:spPr>
          <a:xfrm flipV="1">
            <a:off x="3392785" y="6600274"/>
            <a:ext cx="1980431" cy="1920320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" descr="C:\Users\KDH\Desktop\기본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960" y="8633023"/>
            <a:ext cx="1065392" cy="46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1431950"/>
            <a:ext cx="3502334" cy="244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A1272-0C81-4947-9A42-B28197B86B0F}" type="slidenum">
              <a:rPr lang="en-US" altLang="ko-KR"/>
              <a:pPr/>
              <a:t>7</a:t>
            </a:fld>
            <a:endParaRPr lang="en-US" altLang="ko-KR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33375" y="611188"/>
            <a:ext cx="3382963" cy="176212"/>
            <a:chOff x="210" y="642"/>
            <a:chExt cx="2131" cy="111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210" y="657"/>
              <a:ext cx="96" cy="96"/>
            </a:xfrm>
            <a:prstGeom prst="rect">
              <a:avLst/>
            </a:prstGeom>
            <a:solidFill>
              <a:srgbClr val="96BFE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8438" name="Text Box 6"/>
            <p:cNvSpPr txBox="1">
              <a:spLocks noChangeArrowheads="1"/>
            </p:cNvSpPr>
            <p:nvPr/>
          </p:nvSpPr>
          <p:spPr bwMode="auto">
            <a:xfrm>
              <a:off x="300" y="642"/>
              <a:ext cx="204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 bIns="0" anchor="ctr">
              <a:spAutoFit/>
            </a:bodyPr>
            <a:lstStyle/>
            <a:p>
              <a:r>
                <a:rPr lang="en-US" altLang="ko-KR" sz="1100" b="1" dirty="0" smtClean="0">
                  <a:latin typeface="돋움" pitchFamily="50" charset="-127"/>
                  <a:ea typeface="돋움" pitchFamily="50" charset="-127"/>
                </a:rPr>
                <a:t>4.3  </a:t>
              </a:r>
              <a:r>
                <a:rPr lang="ko-KR" altLang="en-US" sz="1100" b="1" dirty="0" smtClean="0">
                  <a:latin typeface="돋움" pitchFamily="50" charset="-127"/>
                  <a:ea typeface="돋움" pitchFamily="50" charset="-127"/>
                </a:rPr>
                <a:t>협업매칭정보 검색 및 조회</a:t>
              </a:r>
              <a:endParaRPr lang="en-US" altLang="ko-KR" sz="1100" b="1" dirty="0"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18441" name="Rectangle 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 err="1" smtClean="0"/>
              <a:t>협업매칭</a:t>
            </a:r>
            <a:endParaRPr lang="ko-KR" altLang="en-US" dirty="0"/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260350" y="971550"/>
            <a:ext cx="223202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ko-KR" sz="1000" b="1" dirty="0">
                <a:latin typeface="돋움" pitchFamily="50" charset="-127"/>
                <a:ea typeface="돋움" pitchFamily="50" charset="-127"/>
              </a:rPr>
              <a:t>■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협업매칭정보 검색 및 목록</a:t>
            </a:r>
            <a:endParaRPr lang="ko-KR" altLang="en-US" sz="10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4040844" y="1476375"/>
            <a:ext cx="2700523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협업매칭정보 검색 및 조회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/>
            </a:r>
            <a:br>
              <a:rPr lang="ko-KR" altLang="en-US" sz="900" dirty="0">
                <a:latin typeface="돋움" pitchFamily="50" charset="-127"/>
                <a:ea typeface="돋움" pitchFamily="50" charset="-127"/>
              </a:rPr>
            </a:b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리스트 상단의 검색폼을 이용한 협업매칭정보 검색 가능</a:t>
            </a:r>
            <a:endParaRPr lang="ko-KR" altLang="en-US" sz="90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리스트에서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협업정보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클릭 시 상세보기로 이동</a:t>
            </a:r>
            <a:endParaRPr lang="ko-KR" altLang="en-US" sz="9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448" name="AutoShape 16"/>
          <p:cNvSpPr>
            <a:spLocks noChangeArrowheads="1"/>
          </p:cNvSpPr>
          <p:nvPr/>
        </p:nvSpPr>
        <p:spPr bwMode="auto">
          <a:xfrm>
            <a:off x="4005263" y="1403350"/>
            <a:ext cx="2592387" cy="1512888"/>
          </a:xfrm>
          <a:prstGeom prst="roundRect">
            <a:avLst>
              <a:gd name="adj" fmla="val 0"/>
            </a:avLst>
          </a:prstGeom>
          <a:noFill/>
          <a:ln w="19050" cap="rnd" algn="ctr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316720" y="1979712"/>
            <a:ext cx="3560264" cy="93652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260350" y="4371975"/>
            <a:ext cx="2232025" cy="269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ko-KR" sz="1000" b="1" dirty="0">
                <a:latin typeface="돋움" pitchFamily="50" charset="-127"/>
                <a:ea typeface="돋움" pitchFamily="50" charset="-127"/>
              </a:rPr>
              <a:t>■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협업매칭정보 내용조회</a:t>
            </a:r>
            <a:endParaRPr lang="ko-KR" altLang="en-US" sz="10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4076700" y="4781550"/>
            <a:ext cx="2520950" cy="63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상세 협업매칭정보 조회 가능</a:t>
            </a:r>
            <a:endParaRPr lang="en-US" altLang="ko-KR" sz="900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공개된 해당 기업연락처를 바탕으로 협업체 구성 협의 등 협업사업 추진</a:t>
            </a:r>
            <a:endParaRPr lang="ko-KR" altLang="en-US" sz="9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454" name="AutoShape 22"/>
          <p:cNvSpPr>
            <a:spLocks noChangeArrowheads="1"/>
          </p:cNvSpPr>
          <p:nvPr/>
        </p:nvSpPr>
        <p:spPr bwMode="auto">
          <a:xfrm>
            <a:off x="4005263" y="4708525"/>
            <a:ext cx="2592387" cy="1879600"/>
          </a:xfrm>
          <a:prstGeom prst="roundRect">
            <a:avLst>
              <a:gd name="adj" fmla="val 0"/>
            </a:avLst>
          </a:prstGeom>
          <a:noFill/>
          <a:ln w="19050" cap="rnd" algn="ctr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pic>
        <p:nvPicPr>
          <p:cNvPr id="16" name="Picture 3" descr="C:\Users\KDH\Desktop\기본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960" y="8633023"/>
            <a:ext cx="1065392" cy="46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4735289"/>
            <a:ext cx="2933658" cy="344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22" y="4896418"/>
            <a:ext cx="3502144" cy="3667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A64F7-76B8-49F9-BFED-981389AA180B}" type="slidenum">
              <a:rPr lang="en-US" altLang="ko-KR"/>
              <a:pPr/>
              <a:t>8</a:t>
            </a:fld>
            <a:endParaRPr lang="en-US" altLang="ko-KR" dirty="0"/>
          </a:p>
        </p:txBody>
      </p:sp>
      <p:sp>
        <p:nvSpPr>
          <p:cNvPr id="9259" name="Line 43"/>
          <p:cNvSpPr>
            <a:spLocks noChangeShapeType="1"/>
          </p:cNvSpPr>
          <p:nvPr/>
        </p:nvSpPr>
        <p:spPr bwMode="auto">
          <a:xfrm>
            <a:off x="1557338" y="351408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협업매칭</a:t>
            </a:r>
            <a:endParaRPr lang="ko-KR" altLang="en-US" dirty="0"/>
          </a:p>
        </p:txBody>
      </p:sp>
      <p:sp>
        <p:nvSpPr>
          <p:cNvPr id="9241" name="Text Box 25"/>
          <p:cNvSpPr txBox="1">
            <a:spLocks noChangeArrowheads="1"/>
          </p:cNvSpPr>
          <p:nvPr/>
        </p:nvSpPr>
        <p:spPr bwMode="auto">
          <a:xfrm>
            <a:off x="404813" y="1066155"/>
            <a:ext cx="6119812" cy="135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위치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sz="900" dirty="0" err="1" smtClean="0">
                <a:latin typeface="돋움" pitchFamily="50" charset="-127"/>
                <a:ea typeface="돋움" pitchFamily="50" charset="-127"/>
              </a:rPr>
              <a:t>협업매칭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&gt;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협업제안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협업체 구성을 원하는 기업 및 개인회원이 협업 커뮤니티를 통하여 협업 제안사항을 등록 하는 참여형 게시판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등록된 협업제안에 대해 각 기업은 해당 협업제안 정보를 열람하고 최적의 제안에 대해 참여의사를 답변형식으로 등록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제안 등록 시 제안의 분야 및 업종을 선택함으로써 협업제안정보에 대한 검색 편의성 향상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신규 제안에 대한 업종별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RSS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를 제공하여 회원들의 접근성을 높임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제안자 및 답변등록자 외 협업제안에 대한 답변 열람권한 제한 </a:t>
            </a:r>
            <a:r>
              <a:rPr lang="ko-KR" altLang="en-US" sz="900" dirty="0" smtClean="0">
                <a:latin typeface="돋움" pitchFamily="50" charset="-127"/>
                <a:ea typeface="돋움" pitchFamily="50" charset="-127"/>
              </a:rPr>
              <a:t>됨</a:t>
            </a:r>
            <a:endParaRPr lang="ko-KR" altLang="en-US" sz="900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333375" y="683568"/>
            <a:ext cx="3382963" cy="176212"/>
            <a:chOff x="210" y="642"/>
            <a:chExt cx="2131" cy="111"/>
          </a:xfrm>
        </p:grpSpPr>
        <p:sp>
          <p:nvSpPr>
            <p:cNvPr id="9243" name="Rectangle 27"/>
            <p:cNvSpPr>
              <a:spLocks noChangeArrowheads="1"/>
            </p:cNvSpPr>
            <p:nvPr/>
          </p:nvSpPr>
          <p:spPr bwMode="auto">
            <a:xfrm>
              <a:off x="210" y="657"/>
              <a:ext cx="96" cy="96"/>
            </a:xfrm>
            <a:prstGeom prst="rect">
              <a:avLst/>
            </a:prstGeom>
            <a:solidFill>
              <a:srgbClr val="96BFE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244" name="Text Box 28"/>
            <p:cNvSpPr txBox="1">
              <a:spLocks noChangeArrowheads="1"/>
            </p:cNvSpPr>
            <p:nvPr/>
          </p:nvSpPr>
          <p:spPr bwMode="auto">
            <a:xfrm>
              <a:off x="300" y="642"/>
              <a:ext cx="204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 bIns="0" anchor="ctr">
              <a:spAutoFit/>
            </a:bodyPr>
            <a:lstStyle/>
            <a:p>
              <a:r>
                <a:rPr lang="en-US" altLang="ko-KR" sz="1100" b="1" dirty="0" smtClean="0">
                  <a:latin typeface="돋움" pitchFamily="50" charset="-127"/>
                  <a:ea typeface="돋움" pitchFamily="50" charset="-127"/>
                </a:rPr>
                <a:t>4.4  </a:t>
              </a:r>
              <a:r>
                <a:rPr lang="ko-KR" altLang="en-US" sz="1100" b="1" dirty="0">
                  <a:latin typeface="돋움" pitchFamily="50" charset="-127"/>
                  <a:ea typeface="돋움" pitchFamily="50" charset="-127"/>
                </a:rPr>
                <a:t>협업제안의 개요</a:t>
              </a:r>
            </a:p>
          </p:txBody>
        </p:sp>
      </p:grpSp>
      <p:sp>
        <p:nvSpPr>
          <p:cNvPr id="9245" name="AutoShape 29"/>
          <p:cNvSpPr>
            <a:spLocks noChangeArrowheads="1"/>
          </p:cNvSpPr>
          <p:nvPr/>
        </p:nvSpPr>
        <p:spPr bwMode="auto">
          <a:xfrm>
            <a:off x="333375" y="993130"/>
            <a:ext cx="6264275" cy="1657350"/>
          </a:xfrm>
          <a:prstGeom prst="roundRect">
            <a:avLst>
              <a:gd name="adj" fmla="val 0"/>
            </a:avLst>
          </a:prstGeom>
          <a:noFill/>
          <a:ln w="19050" cap="rnd" algn="ctr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pic>
        <p:nvPicPr>
          <p:cNvPr id="9247" name="Picture 31" descr="rs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5263" y="2002780"/>
            <a:ext cx="936625" cy="153988"/>
          </a:xfrm>
          <a:prstGeom prst="rect">
            <a:avLst/>
          </a:prstGeom>
          <a:noFill/>
        </p:spPr>
      </p:pic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333375" y="3153718"/>
            <a:ext cx="6264275" cy="7207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9253" name="AutoShape 37"/>
          <p:cNvSpPr>
            <a:spLocks noChangeArrowheads="1"/>
          </p:cNvSpPr>
          <p:nvPr/>
        </p:nvSpPr>
        <p:spPr bwMode="auto">
          <a:xfrm>
            <a:off x="549275" y="3369618"/>
            <a:ext cx="1008063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협업제안 등록</a:t>
            </a:r>
          </a:p>
        </p:txBody>
      </p:sp>
      <p:sp>
        <p:nvSpPr>
          <p:cNvPr id="9254" name="Text Box 38"/>
          <p:cNvSpPr txBox="1">
            <a:spLocks noChangeArrowheads="1"/>
          </p:cNvSpPr>
          <p:nvPr/>
        </p:nvSpPr>
        <p:spPr bwMode="auto">
          <a:xfrm>
            <a:off x="260350" y="2866380"/>
            <a:ext cx="223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ko-KR" sz="1000" b="1" dirty="0">
                <a:latin typeface="돋움" pitchFamily="50" charset="-127"/>
                <a:ea typeface="돋움" pitchFamily="50" charset="-127"/>
              </a:rPr>
              <a:t>■ </a:t>
            </a:r>
            <a:r>
              <a:rPr lang="ko-KR" altLang="en-US" sz="1000" b="1" dirty="0">
                <a:latin typeface="돋움" pitchFamily="50" charset="-127"/>
                <a:ea typeface="돋움" pitchFamily="50" charset="-127"/>
              </a:rPr>
              <a:t>협업제안 절차도</a:t>
            </a:r>
          </a:p>
        </p:txBody>
      </p:sp>
      <p:sp>
        <p:nvSpPr>
          <p:cNvPr id="9255" name="AutoShape 39"/>
          <p:cNvSpPr>
            <a:spLocks noChangeArrowheads="1"/>
          </p:cNvSpPr>
          <p:nvPr/>
        </p:nvSpPr>
        <p:spPr bwMode="auto">
          <a:xfrm>
            <a:off x="1773238" y="3369618"/>
            <a:ext cx="1008062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협업제안 열람</a:t>
            </a:r>
          </a:p>
        </p:txBody>
      </p:sp>
      <p:sp>
        <p:nvSpPr>
          <p:cNvPr id="9256" name="AutoShape 40"/>
          <p:cNvSpPr>
            <a:spLocks noChangeArrowheads="1"/>
          </p:cNvSpPr>
          <p:nvPr/>
        </p:nvSpPr>
        <p:spPr bwMode="auto">
          <a:xfrm>
            <a:off x="2997200" y="3369618"/>
            <a:ext cx="1223963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답변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참여의사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)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sp>
        <p:nvSpPr>
          <p:cNvPr id="9257" name="AutoShape 41"/>
          <p:cNvSpPr>
            <a:spLocks noChangeArrowheads="1"/>
          </p:cNvSpPr>
          <p:nvPr/>
        </p:nvSpPr>
        <p:spPr bwMode="auto">
          <a:xfrm>
            <a:off x="4437063" y="3369618"/>
            <a:ext cx="2016125" cy="2889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답변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협업업체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)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선정 및 협업체 구성</a:t>
            </a:r>
          </a:p>
        </p:txBody>
      </p:sp>
      <p:sp>
        <p:nvSpPr>
          <p:cNvPr id="9274" name="Line 58"/>
          <p:cNvSpPr>
            <a:spLocks noChangeShapeType="1"/>
          </p:cNvSpPr>
          <p:nvPr/>
        </p:nvSpPr>
        <p:spPr bwMode="auto">
          <a:xfrm>
            <a:off x="2781300" y="351408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 dirty="0"/>
          </a:p>
        </p:txBody>
      </p:sp>
      <p:sp>
        <p:nvSpPr>
          <p:cNvPr id="9275" name="Line 59"/>
          <p:cNvSpPr>
            <a:spLocks noChangeShapeType="1"/>
          </p:cNvSpPr>
          <p:nvPr/>
        </p:nvSpPr>
        <p:spPr bwMode="auto">
          <a:xfrm>
            <a:off x="4221163" y="351408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333375" y="4234805"/>
            <a:ext cx="3382963" cy="176213"/>
            <a:chOff x="210" y="642"/>
            <a:chExt cx="2131" cy="111"/>
          </a:xfrm>
        </p:grpSpPr>
        <p:sp>
          <p:nvSpPr>
            <p:cNvPr id="9277" name="Rectangle 61"/>
            <p:cNvSpPr>
              <a:spLocks noChangeArrowheads="1"/>
            </p:cNvSpPr>
            <p:nvPr/>
          </p:nvSpPr>
          <p:spPr bwMode="auto">
            <a:xfrm>
              <a:off x="210" y="657"/>
              <a:ext cx="96" cy="96"/>
            </a:xfrm>
            <a:prstGeom prst="rect">
              <a:avLst/>
            </a:prstGeom>
            <a:solidFill>
              <a:srgbClr val="96BFE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9278" name="Text Box 62"/>
            <p:cNvSpPr txBox="1">
              <a:spLocks noChangeArrowheads="1"/>
            </p:cNvSpPr>
            <p:nvPr/>
          </p:nvSpPr>
          <p:spPr bwMode="auto">
            <a:xfrm>
              <a:off x="300" y="642"/>
              <a:ext cx="204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0" bIns="0" anchor="ctr">
              <a:spAutoFit/>
            </a:bodyPr>
            <a:lstStyle/>
            <a:p>
              <a:r>
                <a:rPr lang="en-US" altLang="ko-KR" sz="1100" b="1" dirty="0" smtClean="0">
                  <a:latin typeface="돋움" pitchFamily="50" charset="-127"/>
                  <a:ea typeface="돋움" pitchFamily="50" charset="-127"/>
                </a:rPr>
                <a:t>4.5  </a:t>
              </a:r>
              <a:r>
                <a:rPr lang="ko-KR" altLang="en-US" sz="1100" b="1" dirty="0">
                  <a:latin typeface="돋움" pitchFamily="50" charset="-127"/>
                  <a:ea typeface="돋움" pitchFamily="50" charset="-127"/>
                </a:rPr>
                <a:t>협업제안 단계별 주요 처리</a:t>
              </a:r>
            </a:p>
          </p:txBody>
        </p:sp>
      </p:grpSp>
      <p:sp>
        <p:nvSpPr>
          <p:cNvPr id="9280" name="Text Box 64"/>
          <p:cNvSpPr txBox="1">
            <a:spLocks noChangeArrowheads="1"/>
          </p:cNvSpPr>
          <p:nvPr/>
        </p:nvSpPr>
        <p:spPr bwMode="auto">
          <a:xfrm>
            <a:off x="4076700" y="5003155"/>
            <a:ext cx="2520950" cy="63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dirty="0" err="1" smtClean="0">
                <a:latin typeface="돋움" pitchFamily="50" charset="-127"/>
                <a:ea typeface="돋움" pitchFamily="50" charset="-127"/>
              </a:rPr>
              <a:t>협업매칭</a:t>
            </a:r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&gt;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협업제안 메뉴에서 ‘협업제안 등록’ 버튼 클릭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분야 및 업종별로 구분하여 제안 등록</a:t>
            </a:r>
          </a:p>
        </p:txBody>
      </p:sp>
      <p:sp>
        <p:nvSpPr>
          <p:cNvPr id="9281" name="AutoShape 65"/>
          <p:cNvSpPr>
            <a:spLocks noChangeArrowheads="1"/>
          </p:cNvSpPr>
          <p:nvPr/>
        </p:nvSpPr>
        <p:spPr bwMode="auto">
          <a:xfrm>
            <a:off x="4005263" y="4930130"/>
            <a:ext cx="2592387" cy="792163"/>
          </a:xfrm>
          <a:prstGeom prst="roundRect">
            <a:avLst>
              <a:gd name="adj" fmla="val 0"/>
            </a:avLst>
          </a:prstGeom>
          <a:noFill/>
          <a:ln w="19050" cap="rnd" algn="ctr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9282" name="Rectangle 66"/>
          <p:cNvSpPr>
            <a:spLocks noChangeArrowheads="1"/>
          </p:cNvSpPr>
          <p:nvPr/>
        </p:nvSpPr>
        <p:spPr bwMode="auto">
          <a:xfrm>
            <a:off x="3286611" y="8316415"/>
            <a:ext cx="548056" cy="24881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9283" name="Text Box 67"/>
          <p:cNvSpPr txBox="1">
            <a:spLocks noChangeArrowheads="1"/>
          </p:cNvSpPr>
          <p:nvPr/>
        </p:nvSpPr>
        <p:spPr bwMode="auto">
          <a:xfrm>
            <a:off x="260350" y="4512618"/>
            <a:ext cx="223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ko-KR" sz="1000" b="1" dirty="0">
                <a:latin typeface="돋움" pitchFamily="50" charset="-127"/>
                <a:ea typeface="돋움" pitchFamily="50" charset="-127"/>
              </a:rPr>
              <a:t>■ </a:t>
            </a:r>
            <a:r>
              <a:rPr lang="ko-KR" altLang="en-US" sz="1000" b="1" dirty="0">
                <a:latin typeface="돋움" pitchFamily="50" charset="-127"/>
                <a:ea typeface="돋움" pitchFamily="50" charset="-127"/>
              </a:rPr>
              <a:t>협업 등록 시</a:t>
            </a:r>
          </a:p>
        </p:txBody>
      </p:sp>
      <p:pic>
        <p:nvPicPr>
          <p:cNvPr id="27" name="Picture 3" descr="C:\Users\KDH\Desktop\기본\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960" y="8633023"/>
            <a:ext cx="1065392" cy="46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</TotalTime>
  <Words>1594</Words>
  <Application>Microsoft Office PowerPoint</Application>
  <PresentationFormat>화면 슬라이드 쇼(4:3)</PresentationFormat>
  <Paragraphs>339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굴림</vt:lpstr>
      <vt:lpstr>Arial</vt:lpstr>
      <vt:lpstr>HY견고딕</vt:lpstr>
      <vt:lpstr>HY헤드라인M</vt:lpstr>
      <vt:lpstr>돋움</vt:lpstr>
      <vt:lpstr>한컴바탕</vt:lpstr>
      <vt:lpstr>기본 디자인</vt:lpstr>
      <vt:lpstr>PowerPoint 프레젠테이션</vt:lpstr>
      <vt:lpstr>목차</vt:lpstr>
      <vt:lpstr>협업정보 온라인시스템 개요</vt:lpstr>
      <vt:lpstr>사용하시기 전에</vt:lpstr>
      <vt:lpstr>회원가입 및 정보관리</vt:lpstr>
      <vt:lpstr>회원가입 및 정보관리</vt:lpstr>
      <vt:lpstr>협업매칭</vt:lpstr>
      <vt:lpstr>협업매칭</vt:lpstr>
      <vt:lpstr>협업매칭</vt:lpstr>
      <vt:lpstr>협업지원사업 온라인접수시스템</vt:lpstr>
      <vt:lpstr>협업지원사업 온라인접수시스템</vt:lpstr>
      <vt:lpstr>협업지원사업 온라인접수시스템</vt:lpstr>
      <vt:lpstr>협업지원사업 온라인접수시스템</vt:lpstr>
      <vt:lpstr>협업지원사업 온라인접수시스템</vt:lpstr>
      <vt:lpstr>협업지원사업 온라인접수시스템</vt:lpstr>
    </vt:vector>
  </TitlesOfParts>
  <Company>incn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jjasua</dc:creator>
  <cp:lastModifiedBy>KDH</cp:lastModifiedBy>
  <cp:revision>190</cp:revision>
  <dcterms:created xsi:type="dcterms:W3CDTF">2008-06-25T04:56:39Z</dcterms:created>
  <dcterms:modified xsi:type="dcterms:W3CDTF">2020-02-11T08:11:32Z</dcterms:modified>
</cp:coreProperties>
</file>