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77" r:id="rId7"/>
    <p:sldId id="281" r:id="rId8"/>
  </p:sldIdLst>
  <p:sldSz cx="6858000" cy="9144000" type="screen4x3"/>
  <p:notesSz cx="6797675" cy="9926638"/>
  <p:embeddedFontLst>
    <p:embeddedFont>
      <p:font typeface="HY헤드라인M" pitchFamily="18" charset="-127"/>
      <p:regular r:id="rId10"/>
    </p:embeddedFont>
    <p:embeddedFont>
      <p:font typeface="HY견고딕" pitchFamily="18" charset="-127"/>
      <p:regular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D1"/>
    <a:srgbClr val="EAEAEA"/>
    <a:srgbClr val="DDDDD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651" autoAdjust="0"/>
    <p:restoredTop sz="94988" autoAdjust="0"/>
  </p:normalViewPr>
  <p:slideViewPr>
    <p:cSldViewPr>
      <p:cViewPr>
        <p:scale>
          <a:sx n="125" d="100"/>
          <a:sy n="125" d="100"/>
        </p:scale>
        <p:origin x="-2304" y="49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55" tIns="45478" rIns="90955" bIns="45478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55" tIns="45478" rIns="90955" bIns="45478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US" altLang="ko-K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3425" y="744538"/>
            <a:ext cx="27924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7187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55" tIns="45478" rIns="90955" bIns="45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55" tIns="45478" rIns="90955" bIns="45478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55" tIns="45478" rIns="90955" bIns="45478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72838662-2571-4FEA-B40A-3402D976690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05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E15BA3-5D0D-4F74-8CC8-73E590F156FA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4900" y="0"/>
            <a:ext cx="3213100" cy="3889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858D75-ACD2-4601-8B4E-529DAAC52E2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229225" y="0"/>
            <a:ext cx="1628775" cy="816768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0"/>
            <a:ext cx="4733925" cy="816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1F0033-5C64-47E7-A781-02AC3D83E59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4900" y="0"/>
            <a:ext cx="3213100" cy="3889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81300" y="8820150"/>
            <a:ext cx="1600200" cy="203200"/>
          </a:xfrm>
        </p:spPr>
        <p:txBody>
          <a:bodyPr/>
          <a:lstStyle>
            <a:lvl1pPr>
              <a:defRPr/>
            </a:lvl1pPr>
          </a:lstStyle>
          <a:p>
            <a:fld id="{D6D4027A-0312-4943-85DB-DEB48A2A17BF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4900" y="0"/>
            <a:ext cx="3213100" cy="3889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65D58A-01D3-43E7-BECA-83489F6CD4D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116D92-2DA4-4EFE-B597-EE7EE5364A0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4900" y="0"/>
            <a:ext cx="3213100" cy="3889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6C702B-2B1E-466E-AB67-3B505BDCB978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48C447-709B-42FB-BB0E-EA9D84DE6AAF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4900" y="0"/>
            <a:ext cx="3213100" cy="3889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16CF03-7CD9-4E20-9CBA-1CF06C0423D8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A65FFE-CBCE-4828-8C0B-DFBC5B610A4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C3B8DB-22F1-4C45-9001-111A9EF26553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2D1F04-40FB-4EBA-B561-17C015E27C37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81300" y="8820150"/>
            <a:ext cx="1600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fld id="{F320BE88-73A3-4D8F-AA94-ACCA62F87093}" type="slidenum">
              <a:rPr lang="en-US" altLang="ko-KR"/>
              <a:pPr/>
              <a:t>‹#›</a:t>
            </a:fld>
            <a:endParaRPr lang="en-US" altLang="ko-KR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395288"/>
            <a:ext cx="6858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765175" y="2085975"/>
            <a:ext cx="5400675" cy="433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1E245C"/>
                    </a:gs>
                    <a:gs pos="100000">
                      <a:srgbClr val="22519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HY견고딕"/>
                <a:ea typeface="HY견고딕"/>
              </a:rPr>
              <a:t>협업정보시스템 </a:t>
            </a:r>
            <a:r>
              <a:rPr lang="ko-KR" altLang="en-US" sz="3600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1E245C"/>
                    </a:gs>
                    <a:gs pos="100000">
                      <a:srgbClr val="22519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HY견고딕"/>
                <a:ea typeface="HY견고딕"/>
              </a:rPr>
              <a:t>사업신</a:t>
            </a:r>
            <a:r>
              <a:rPr lang="ko-KR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1E245C"/>
                    </a:gs>
                    <a:gs pos="100000">
                      <a:srgbClr val="22519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HY견고딕"/>
                <a:ea typeface="HY견고딕"/>
              </a:rPr>
              <a:t>청</a:t>
            </a:r>
            <a:r>
              <a:rPr lang="ko-KR" altLang="en-US" sz="3600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1E245C"/>
                    </a:gs>
                    <a:gs pos="100000">
                      <a:srgbClr val="22519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HY견고딕"/>
                <a:ea typeface="HY견고딕"/>
              </a:rPr>
              <a:t> </a:t>
            </a:r>
            <a:r>
              <a:rPr lang="ko-KR" altLang="en-US" sz="3600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1E245C"/>
                    </a:gs>
                    <a:gs pos="100000">
                      <a:srgbClr val="22519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HY견고딕"/>
                <a:ea typeface="HY견고딕"/>
              </a:rPr>
              <a:t>매뉴얼</a:t>
            </a:r>
            <a:endParaRPr lang="ko-KR" altLang="en-US" sz="3600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1E245C"/>
                  </a:gs>
                  <a:gs pos="100000">
                    <a:srgbClr val="22519E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068638" y="6227763"/>
            <a:ext cx="10999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2020. 01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492375" y="2627313"/>
            <a:ext cx="19591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기업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사용자용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765175" y="1691680"/>
            <a:ext cx="2447801" cy="21736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accent1">
                    <a:lumMod val="90000"/>
                  </a:schemeClr>
                </a:solidFill>
                <a:latin typeface="HY견고딕"/>
                <a:ea typeface="HY견고딕"/>
              </a:rPr>
              <a:t>WWW.COBIZ.GO.KR</a:t>
            </a:r>
            <a:endParaRPr lang="ko-KR" altLang="en-US" sz="3600" kern="10" dirty="0">
              <a:ln w="9525">
                <a:noFill/>
                <a:round/>
                <a:headEnd/>
                <a:tailEnd/>
              </a:ln>
              <a:solidFill>
                <a:schemeClr val="accent1">
                  <a:lumMod val="90000"/>
                </a:schemeClr>
              </a:solidFill>
              <a:latin typeface="HY견고딕"/>
              <a:ea typeface="HY견고딕"/>
            </a:endParaRPr>
          </a:p>
        </p:txBody>
      </p:sp>
      <p:pic>
        <p:nvPicPr>
          <p:cNvPr id="1026" name="Picture 2" descr="C:\Users\KDH\Desktop\기본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90" y="6852295"/>
            <a:ext cx="1665876" cy="7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EE78-70D2-475E-B9E6-F03B23C9C1B6}" type="slidenum">
              <a:rPr lang="en-US" altLang="ko-KR"/>
              <a:pPr/>
              <a:t>1</a:t>
            </a:fld>
            <a:endParaRPr lang="en-US" altLang="ko-K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52513" y="1207358"/>
            <a:ext cx="4876656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협업정보 온라인시스템 개요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2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1.1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협업정보 온라인시스템이란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?		2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1.2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주요 기능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2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1.3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사이트 구성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2</a:t>
            </a:r>
          </a:p>
          <a:p>
            <a:pPr>
              <a:lnSpc>
                <a:spcPts val="1500"/>
              </a:lnSpc>
            </a:pP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2.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사용하시기 전에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3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2.1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기본 사양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3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2.2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협업정보 온라인시스템 접속방법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3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2.3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로그인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3</a:t>
            </a:r>
          </a:p>
          <a:p>
            <a:pPr>
              <a:lnSpc>
                <a:spcPts val="1500"/>
              </a:lnSpc>
            </a:pP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3.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회원가입 및 정보관리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4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3.1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회원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가입절차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4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3.2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마이페이지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			5</a:t>
            </a:r>
          </a:p>
          <a:p>
            <a:pPr>
              <a:lnSpc>
                <a:spcPts val="1500"/>
              </a:lnSpc>
            </a:pP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sz="1000" dirty="0"/>
              <a:t>협업사업신청 방법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5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4.1 </a:t>
            </a:r>
            <a:r>
              <a:rPr lang="ko-KR" altLang="en-US" sz="1000" dirty="0"/>
              <a:t>협업사업신청 방법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5</a:t>
            </a:r>
            <a:endParaRPr lang="en-US" altLang="ko-KR" sz="10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	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052513" y="1134333"/>
            <a:ext cx="482441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052513" y="2123728"/>
            <a:ext cx="4824412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1052513" y="3059832"/>
            <a:ext cx="4824412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052513" y="3779912"/>
            <a:ext cx="4824412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052513" y="5076056"/>
            <a:ext cx="4824412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052513" y="775558"/>
            <a:ext cx="598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목 차</a:t>
            </a:r>
          </a:p>
        </p:txBody>
      </p:sp>
      <p:pic>
        <p:nvPicPr>
          <p:cNvPr id="11" name="Picture 3" descr="C:\Users\KDH\Desktop\기본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AF12-15E8-4E82-BCA4-B45B03E6C408}" type="slidenum">
              <a:rPr lang="en-US" altLang="ko-KR"/>
              <a:pPr/>
              <a:t>2</a:t>
            </a:fld>
            <a:endParaRPr lang="en-US" altLang="ko-KR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협업정보 온라인시스템 개요</a:t>
            </a:r>
          </a:p>
        </p:txBody>
      </p:sp>
      <p:grpSp>
        <p:nvGrpSpPr>
          <p:cNvPr id="4107" name="Group 11"/>
          <p:cNvGrpSpPr>
            <a:grpSpLocks/>
          </p:cNvGrpSpPr>
          <p:nvPr/>
        </p:nvGrpSpPr>
        <p:grpSpPr bwMode="auto">
          <a:xfrm>
            <a:off x="188913" y="609600"/>
            <a:ext cx="6480175" cy="219075"/>
            <a:chOff x="119" y="384"/>
            <a:chExt cx="4082" cy="138"/>
          </a:xfrm>
        </p:grpSpPr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91" y="384"/>
              <a:ext cx="3810" cy="13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64" y="385"/>
              <a:ext cx="96" cy="137"/>
            </a:xfrm>
            <a:prstGeom prst="rect">
              <a:avLst/>
            </a:prstGeom>
            <a:solidFill>
              <a:srgbClr val="458E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119" y="385"/>
              <a:ext cx="48" cy="137"/>
            </a:xfrm>
            <a:prstGeom prst="rect">
              <a:avLst/>
            </a:prstGeom>
            <a:solidFill>
              <a:srgbClr val="2A629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5" y="385"/>
              <a:ext cx="136" cy="137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91" y="392"/>
              <a:ext cx="30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1. </a:t>
              </a:r>
              <a:r>
                <a:rPr lang="ko-KR" altLang="en-US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협업정보 온라인시스템 개요</a:t>
              </a:r>
            </a:p>
          </p:txBody>
        </p:sp>
      </p:grp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2420938" y="1401763"/>
            <a:ext cx="417671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협업기업 검색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협업제안 커뮤니티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협업사업 온라인지원 서비스 등 기업 간 협업사업의 활성화를 위하여 협업전담기관인 대ㆍ중소기업협력재단에서 운영하는 온라인 협업정보 시스템 </a:t>
            </a:r>
          </a:p>
          <a:p>
            <a:pPr>
              <a:lnSpc>
                <a:spcPct val="130000"/>
              </a:lnSpc>
            </a:pP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■ 사이트주소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http://www.cobiz.go.kr</a:t>
            </a:r>
          </a:p>
        </p:txBody>
      </p:sp>
      <p:grpSp>
        <p:nvGrpSpPr>
          <p:cNvPr id="4113" name="Group 17"/>
          <p:cNvGrpSpPr>
            <a:grpSpLocks/>
          </p:cNvGrpSpPr>
          <p:nvPr/>
        </p:nvGrpSpPr>
        <p:grpSpPr bwMode="auto">
          <a:xfrm>
            <a:off x="333375" y="1019175"/>
            <a:ext cx="3382963" cy="176213"/>
            <a:chOff x="210" y="642"/>
            <a:chExt cx="2131" cy="111"/>
          </a:xfrm>
        </p:grpSpPr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1.1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협업정보 온라인시스템이란</a:t>
              </a:r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?</a:t>
              </a:r>
            </a:p>
          </p:txBody>
        </p:sp>
      </p:grp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2420938" y="1328738"/>
            <a:ext cx="4176712" cy="1227137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5" name="AutoShape 85"/>
          <p:cNvSpPr>
            <a:spLocks noChangeArrowheads="1"/>
          </p:cNvSpPr>
          <p:nvPr/>
        </p:nvSpPr>
        <p:spPr bwMode="auto">
          <a:xfrm>
            <a:off x="333375" y="3706813"/>
            <a:ext cx="6264275" cy="2447925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86" name="Group 86"/>
          <p:cNvGrpSpPr>
            <a:grpSpLocks/>
          </p:cNvGrpSpPr>
          <p:nvPr/>
        </p:nvGrpSpPr>
        <p:grpSpPr bwMode="auto">
          <a:xfrm>
            <a:off x="333375" y="3419475"/>
            <a:ext cx="3382963" cy="176213"/>
            <a:chOff x="210" y="642"/>
            <a:chExt cx="2131" cy="111"/>
          </a:xfrm>
        </p:grpSpPr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/>
                <a:t>1.2  </a:t>
              </a:r>
              <a:r>
                <a:rPr lang="ko-KR" altLang="en-US" sz="1100" b="1" dirty="0"/>
                <a:t>주요 기능</a:t>
              </a:r>
            </a:p>
          </p:txBody>
        </p:sp>
      </p:grpSp>
      <p:grpSp>
        <p:nvGrpSpPr>
          <p:cNvPr id="89" name="Group 89"/>
          <p:cNvGrpSpPr>
            <a:grpSpLocks/>
          </p:cNvGrpSpPr>
          <p:nvPr/>
        </p:nvGrpSpPr>
        <p:grpSpPr bwMode="auto">
          <a:xfrm>
            <a:off x="333375" y="6413500"/>
            <a:ext cx="3382963" cy="176213"/>
            <a:chOff x="210" y="642"/>
            <a:chExt cx="2131" cy="111"/>
          </a:xfrm>
        </p:grpSpPr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1" name="Text Box 91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/>
                <a:t>1.3  </a:t>
              </a:r>
              <a:r>
                <a:rPr lang="ko-KR" altLang="en-US" sz="1100" b="1" dirty="0"/>
                <a:t>사이트 구성</a:t>
              </a:r>
            </a:p>
          </p:txBody>
        </p:sp>
      </p:grpSp>
      <p:graphicFrame>
        <p:nvGraphicFramePr>
          <p:cNvPr id="92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8596"/>
              </p:ext>
            </p:extLst>
          </p:nvPr>
        </p:nvGraphicFramePr>
        <p:xfrm>
          <a:off x="333375" y="6702425"/>
          <a:ext cx="6264275" cy="1902022"/>
        </p:xfrm>
        <a:graphic>
          <a:graphicData uri="http://schemas.openxmlformats.org/drawingml/2006/table">
            <a:tbl>
              <a:tblPr/>
              <a:tblGrid>
                <a:gridCol w="1871489"/>
                <a:gridCol w="4392786"/>
              </a:tblGrid>
              <a:tr h="27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76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협업사업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협업개념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소그룹지원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BM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지원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R&amp;D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후속지원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표준계약서보급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협업승인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승인제도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우대제도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승인신청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승인현황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협업추진현황 제공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협업매칭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협업수요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DB,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협업제안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우수사례 제공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협업지원사업 온라인접수 시스템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선정신청관리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협업과제관리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기업 참여정보 관리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고객지원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공지사항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이용안내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FAQ, 1:1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자료실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회원관련 및 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마이페이지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재단소개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찾아오시는 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3" name="Group 121"/>
          <p:cNvGrpSpPr>
            <a:grpSpLocks/>
          </p:cNvGrpSpPr>
          <p:nvPr/>
        </p:nvGrpSpPr>
        <p:grpSpPr bwMode="auto">
          <a:xfrm>
            <a:off x="1052860" y="3995936"/>
            <a:ext cx="1350962" cy="592137"/>
            <a:chOff x="2214" y="1356"/>
            <a:chExt cx="1295" cy="950"/>
          </a:xfrm>
        </p:grpSpPr>
        <p:pic>
          <p:nvPicPr>
            <p:cNvPr id="94" name="Picture 122" descr="g_x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" y="1356"/>
              <a:ext cx="1295" cy="907"/>
            </a:xfrm>
            <a:prstGeom prst="rect">
              <a:avLst/>
            </a:prstGeom>
            <a:noFill/>
          </p:spPr>
        </p:pic>
        <p:sp>
          <p:nvSpPr>
            <p:cNvPr id="95" name="Text Box 123"/>
            <p:cNvSpPr txBox="1">
              <a:spLocks noChangeArrowheads="1"/>
            </p:cNvSpPr>
            <p:nvPr/>
          </p:nvSpPr>
          <p:spPr bwMode="auto">
            <a:xfrm>
              <a:off x="2777" y="1621"/>
              <a:ext cx="177" cy="6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ko-KR" altLang="ko-KR" sz="22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96" name="Group 124"/>
          <p:cNvGrpSpPr>
            <a:grpSpLocks/>
          </p:cNvGrpSpPr>
          <p:nvPr/>
        </p:nvGrpSpPr>
        <p:grpSpPr bwMode="auto">
          <a:xfrm>
            <a:off x="1052736" y="5052605"/>
            <a:ext cx="1350962" cy="592138"/>
            <a:chOff x="2214" y="1356"/>
            <a:chExt cx="1295" cy="950"/>
          </a:xfrm>
        </p:grpSpPr>
        <p:pic>
          <p:nvPicPr>
            <p:cNvPr id="97" name="Picture 125" descr="g_x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" y="1356"/>
              <a:ext cx="1295" cy="907"/>
            </a:xfrm>
            <a:prstGeom prst="rect">
              <a:avLst/>
            </a:prstGeom>
            <a:noFill/>
          </p:spPr>
        </p:pic>
        <p:sp>
          <p:nvSpPr>
            <p:cNvPr id="98" name="Text Box 126"/>
            <p:cNvSpPr txBox="1">
              <a:spLocks noChangeArrowheads="1"/>
            </p:cNvSpPr>
            <p:nvPr/>
          </p:nvSpPr>
          <p:spPr bwMode="auto">
            <a:xfrm>
              <a:off x="2777" y="1621"/>
              <a:ext cx="177" cy="6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ko-KR" altLang="ko-KR" sz="22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99" name="Rectangle 128"/>
          <p:cNvSpPr>
            <a:spLocks noChangeArrowheads="1"/>
          </p:cNvSpPr>
          <p:nvPr/>
        </p:nvSpPr>
        <p:spPr bwMode="auto">
          <a:xfrm>
            <a:off x="1011585" y="4592067"/>
            <a:ext cx="1439862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0" name="AutoShape 136"/>
          <p:cNvSpPr>
            <a:spLocks noChangeArrowheads="1"/>
          </p:cNvSpPr>
          <p:nvPr/>
        </p:nvSpPr>
        <p:spPr bwMode="auto">
          <a:xfrm rot="7200000">
            <a:off x="3817937" y="4989513"/>
            <a:ext cx="477838" cy="261938"/>
          </a:xfrm>
          <a:prstGeom prst="upArrow">
            <a:avLst>
              <a:gd name="adj1" fmla="val 47796"/>
              <a:gd name="adj2" fmla="val 4411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 dirty="0"/>
          </a:p>
        </p:txBody>
      </p:sp>
      <p:sp>
        <p:nvSpPr>
          <p:cNvPr id="101" name="AutoShape 137"/>
          <p:cNvSpPr>
            <a:spLocks noChangeArrowheads="1"/>
          </p:cNvSpPr>
          <p:nvPr/>
        </p:nvSpPr>
        <p:spPr bwMode="auto">
          <a:xfrm rot="14400000">
            <a:off x="2466975" y="4945063"/>
            <a:ext cx="479425" cy="261938"/>
          </a:xfrm>
          <a:prstGeom prst="upArrow">
            <a:avLst>
              <a:gd name="adj1" fmla="val 47796"/>
              <a:gd name="adj2" fmla="val 4411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 dirty="0"/>
          </a:p>
        </p:txBody>
      </p:sp>
      <p:sp>
        <p:nvSpPr>
          <p:cNvPr id="102" name="Text Box 154"/>
          <p:cNvSpPr txBox="1">
            <a:spLocks noChangeArrowheads="1"/>
          </p:cNvSpPr>
          <p:nvPr/>
        </p:nvSpPr>
        <p:spPr bwMode="auto">
          <a:xfrm>
            <a:off x="1260067" y="4110077"/>
            <a:ext cx="94449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b">
            <a:spAutoFit/>
          </a:bodyPr>
          <a:lstStyle/>
          <a:p>
            <a:pPr algn="ctr"/>
            <a:r>
              <a:rPr lang="ko-KR" altLang="en-US" sz="1000" b="1" dirty="0" smtClean="0"/>
              <a:t>협업사업소개</a:t>
            </a:r>
            <a:endParaRPr lang="ko-KR" altLang="en-US" sz="1000" b="1" dirty="0"/>
          </a:p>
        </p:txBody>
      </p:sp>
      <p:grpSp>
        <p:nvGrpSpPr>
          <p:cNvPr id="103" name="Group 155"/>
          <p:cNvGrpSpPr>
            <a:grpSpLocks/>
          </p:cNvGrpSpPr>
          <p:nvPr/>
        </p:nvGrpSpPr>
        <p:grpSpPr bwMode="auto">
          <a:xfrm>
            <a:off x="4359498" y="3995936"/>
            <a:ext cx="1350963" cy="592138"/>
            <a:chOff x="2214" y="1356"/>
            <a:chExt cx="1295" cy="950"/>
          </a:xfrm>
        </p:grpSpPr>
        <p:pic>
          <p:nvPicPr>
            <p:cNvPr id="104" name="Picture 156" descr="g_x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" y="1356"/>
              <a:ext cx="1295" cy="907"/>
            </a:xfrm>
            <a:prstGeom prst="rect">
              <a:avLst/>
            </a:prstGeom>
            <a:noFill/>
          </p:spPr>
        </p:pic>
        <p:sp>
          <p:nvSpPr>
            <p:cNvPr id="105" name="Text Box 157"/>
            <p:cNvSpPr txBox="1">
              <a:spLocks noChangeArrowheads="1"/>
            </p:cNvSpPr>
            <p:nvPr/>
          </p:nvSpPr>
          <p:spPr bwMode="auto">
            <a:xfrm>
              <a:off x="2777" y="1621"/>
              <a:ext cx="177" cy="6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ko-KR" altLang="ko-KR" sz="22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6" name="Text Box 158"/>
          <p:cNvSpPr txBox="1">
            <a:spLocks noChangeArrowheads="1"/>
          </p:cNvSpPr>
          <p:nvPr/>
        </p:nvSpPr>
        <p:spPr bwMode="auto">
          <a:xfrm>
            <a:off x="1242103" y="5174039"/>
            <a:ext cx="1027845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b">
            <a:spAutoFit/>
          </a:bodyPr>
          <a:lstStyle/>
          <a:p>
            <a:pPr algn="ctr"/>
            <a:r>
              <a:rPr lang="ko-KR" altLang="en-US" sz="1000" b="1" dirty="0" smtClean="0"/>
              <a:t>협업 제안 공유</a:t>
            </a:r>
            <a:endParaRPr lang="ko-KR" altLang="en-US" sz="1000" b="1" dirty="0"/>
          </a:p>
        </p:txBody>
      </p:sp>
      <p:sp>
        <p:nvSpPr>
          <p:cNvPr id="107" name="Text Box 159"/>
          <p:cNvSpPr txBox="1">
            <a:spLocks noChangeArrowheads="1"/>
          </p:cNvSpPr>
          <p:nvPr/>
        </p:nvSpPr>
        <p:spPr bwMode="auto">
          <a:xfrm>
            <a:off x="4509219" y="4125987"/>
            <a:ext cx="1103313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b">
            <a:spAutoFit/>
          </a:bodyPr>
          <a:lstStyle/>
          <a:p>
            <a:pPr algn="ctr"/>
            <a:r>
              <a:rPr lang="ko-KR" altLang="en-US" sz="1000" b="1" dirty="0"/>
              <a:t>온라인 협업접수</a:t>
            </a:r>
          </a:p>
        </p:txBody>
      </p:sp>
      <p:grpSp>
        <p:nvGrpSpPr>
          <p:cNvPr id="108" name="Group 160"/>
          <p:cNvGrpSpPr>
            <a:grpSpLocks/>
          </p:cNvGrpSpPr>
          <p:nvPr/>
        </p:nvGrpSpPr>
        <p:grpSpPr bwMode="auto">
          <a:xfrm>
            <a:off x="4358680" y="5028233"/>
            <a:ext cx="1350963" cy="592138"/>
            <a:chOff x="2214" y="1356"/>
            <a:chExt cx="1295" cy="950"/>
          </a:xfrm>
        </p:grpSpPr>
        <p:pic>
          <p:nvPicPr>
            <p:cNvPr id="109" name="Picture 161" descr="g_x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" y="1356"/>
              <a:ext cx="1295" cy="907"/>
            </a:xfrm>
            <a:prstGeom prst="rect">
              <a:avLst/>
            </a:prstGeom>
            <a:noFill/>
          </p:spPr>
        </p:pic>
        <p:sp>
          <p:nvSpPr>
            <p:cNvPr id="110" name="Text Box 162"/>
            <p:cNvSpPr txBox="1">
              <a:spLocks noChangeArrowheads="1"/>
            </p:cNvSpPr>
            <p:nvPr/>
          </p:nvSpPr>
          <p:spPr bwMode="auto">
            <a:xfrm>
              <a:off x="2777" y="1623"/>
              <a:ext cx="177" cy="6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ko-KR" altLang="ko-KR" sz="22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3" name="Text Box 163"/>
          <p:cNvSpPr txBox="1">
            <a:spLocks noChangeArrowheads="1"/>
          </p:cNvSpPr>
          <p:nvPr/>
        </p:nvSpPr>
        <p:spPr bwMode="auto">
          <a:xfrm>
            <a:off x="4527385" y="5134437"/>
            <a:ext cx="102784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b">
            <a:spAutoFit/>
          </a:bodyPr>
          <a:lstStyle/>
          <a:p>
            <a:pPr algn="ctr"/>
            <a:r>
              <a:rPr lang="ko-KR" altLang="en-US" sz="1000" b="1" dirty="0" smtClean="0"/>
              <a:t>협업 정보 제공</a:t>
            </a:r>
            <a:endParaRPr lang="ko-KR" altLang="en-US" sz="1000" b="1" dirty="0"/>
          </a:p>
        </p:txBody>
      </p:sp>
      <p:sp>
        <p:nvSpPr>
          <p:cNvPr id="114" name="Rectangle 172"/>
          <p:cNvSpPr>
            <a:spLocks noChangeArrowheads="1"/>
          </p:cNvSpPr>
          <p:nvPr/>
        </p:nvSpPr>
        <p:spPr bwMode="auto">
          <a:xfrm>
            <a:off x="2668588" y="5838825"/>
            <a:ext cx="1439863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15" name="AutoShape 173"/>
          <p:cNvSpPr>
            <a:spLocks noChangeArrowheads="1"/>
          </p:cNvSpPr>
          <p:nvPr/>
        </p:nvSpPr>
        <p:spPr bwMode="auto">
          <a:xfrm rot="18367837">
            <a:off x="2466975" y="4465638"/>
            <a:ext cx="479425" cy="261938"/>
          </a:xfrm>
          <a:prstGeom prst="upArrow">
            <a:avLst>
              <a:gd name="adj1" fmla="val 47796"/>
              <a:gd name="adj2" fmla="val 4411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 dirty="0"/>
          </a:p>
        </p:txBody>
      </p:sp>
      <p:sp>
        <p:nvSpPr>
          <p:cNvPr id="116" name="AutoShape 174"/>
          <p:cNvSpPr>
            <a:spLocks noChangeArrowheads="1"/>
          </p:cNvSpPr>
          <p:nvPr/>
        </p:nvSpPr>
        <p:spPr bwMode="auto">
          <a:xfrm rot="3600000">
            <a:off x="3862387" y="4510088"/>
            <a:ext cx="479425" cy="261938"/>
          </a:xfrm>
          <a:prstGeom prst="upArrow">
            <a:avLst>
              <a:gd name="adj1" fmla="val 47796"/>
              <a:gd name="adj2" fmla="val 4411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 dirty="0"/>
          </a:p>
        </p:txBody>
      </p:sp>
      <p:sp>
        <p:nvSpPr>
          <p:cNvPr id="117" name="Text Box 177"/>
          <p:cNvSpPr txBox="1">
            <a:spLocks noChangeArrowheads="1"/>
          </p:cNvSpPr>
          <p:nvPr/>
        </p:nvSpPr>
        <p:spPr bwMode="auto">
          <a:xfrm>
            <a:off x="836712" y="4513206"/>
            <a:ext cx="1944687" cy="37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협업사업 소개 및 홍보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 사업 정보 제공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Text Box 178"/>
          <p:cNvSpPr txBox="1">
            <a:spLocks noChangeArrowheads="1"/>
          </p:cNvSpPr>
          <p:nvPr/>
        </p:nvSpPr>
        <p:spPr bwMode="auto">
          <a:xfrm>
            <a:off x="908720" y="5564276"/>
            <a:ext cx="1871663" cy="37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협업사업 </a:t>
            </a: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매칭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서비스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5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협업사업 제안 및 공유</a:t>
            </a:r>
            <a:endParaRPr lang="ko-KR" altLang="en-US" sz="9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9" name="Text Box 179"/>
          <p:cNvSpPr txBox="1">
            <a:spLocks noChangeArrowheads="1"/>
          </p:cNvSpPr>
          <p:nvPr/>
        </p:nvSpPr>
        <p:spPr bwMode="auto">
          <a:xfrm>
            <a:off x="4653235" y="4499167"/>
            <a:ext cx="2016125" cy="37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온라인 협업사업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승인접수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승인협업사업 관리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Text Box 180"/>
          <p:cNvSpPr txBox="1">
            <a:spLocks noChangeArrowheads="1"/>
          </p:cNvSpPr>
          <p:nvPr/>
        </p:nvSpPr>
        <p:spPr bwMode="auto">
          <a:xfrm>
            <a:off x="4652417" y="5566203"/>
            <a:ext cx="1512887" cy="56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협업 관련 각종 정보제공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 우수사례 제공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기술 융합지수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21" name="Group 138"/>
          <p:cNvGrpSpPr>
            <a:grpSpLocks/>
          </p:cNvGrpSpPr>
          <p:nvPr/>
        </p:nvGrpSpPr>
        <p:grpSpPr bwMode="auto">
          <a:xfrm>
            <a:off x="2794000" y="4211960"/>
            <a:ext cx="1176338" cy="1276970"/>
            <a:chOff x="3105" y="1933"/>
            <a:chExt cx="857" cy="953"/>
          </a:xfrm>
        </p:grpSpPr>
        <p:pic>
          <p:nvPicPr>
            <p:cNvPr id="122" name="Picture 139" descr="light_shadow"/>
            <p:cNvPicPr>
              <a:picLocks noChangeAspect="1" noChangeArrowheads="1"/>
            </p:cNvPicPr>
            <p:nvPr/>
          </p:nvPicPr>
          <p:blipFill>
            <a:blip r:embed="rId3" cstate="print">
              <a:lum bright="-76000" contrast="-4000"/>
              <a:grayscl/>
            </a:blip>
            <a:srcRect/>
            <a:stretch>
              <a:fillRect/>
            </a:stretch>
          </p:blipFill>
          <p:spPr bwMode="gray">
            <a:xfrm>
              <a:off x="3186" y="2680"/>
              <a:ext cx="706" cy="206"/>
            </a:xfrm>
            <a:prstGeom prst="rect">
              <a:avLst/>
            </a:prstGeom>
            <a:noFill/>
          </p:spPr>
        </p:pic>
        <p:pic>
          <p:nvPicPr>
            <p:cNvPr id="123" name="Picture 140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05" y="1933"/>
              <a:ext cx="857" cy="878"/>
            </a:xfrm>
            <a:prstGeom prst="rect">
              <a:avLst/>
            </a:prstGeom>
            <a:noFill/>
          </p:spPr>
        </p:pic>
        <p:sp>
          <p:nvSpPr>
            <p:cNvPr id="124" name="Oval 141"/>
            <p:cNvSpPr>
              <a:spLocks noChangeArrowheads="1"/>
            </p:cNvSpPr>
            <p:nvPr/>
          </p:nvSpPr>
          <p:spPr bwMode="gray">
            <a:xfrm>
              <a:off x="3105" y="1933"/>
              <a:ext cx="851" cy="881"/>
            </a:xfrm>
            <a:prstGeom prst="ellipse">
              <a:avLst/>
            </a:prstGeom>
            <a:gradFill rotWithShape="1">
              <a:gsLst>
                <a:gs pos="0">
                  <a:srgbClr val="CC9900">
                    <a:alpha val="89999"/>
                  </a:srgbClr>
                </a:gs>
                <a:gs pos="50000">
                  <a:srgbClr val="FFCC00">
                    <a:alpha val="55000"/>
                  </a:srgbClr>
                </a:gs>
                <a:gs pos="100000">
                  <a:srgbClr val="CC99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25" name="Freeform 142"/>
            <p:cNvSpPr>
              <a:spLocks/>
            </p:cNvSpPr>
            <p:nvPr/>
          </p:nvSpPr>
          <p:spPr bwMode="ltGray">
            <a:xfrm>
              <a:off x="3193" y="1950"/>
              <a:ext cx="669" cy="306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66">
                    <a:alpha val="17999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grpSp>
          <p:nvGrpSpPr>
            <p:cNvPr id="126" name="Group 143"/>
            <p:cNvGrpSpPr>
              <a:grpSpLocks/>
            </p:cNvGrpSpPr>
            <p:nvPr/>
          </p:nvGrpSpPr>
          <p:grpSpPr bwMode="auto">
            <a:xfrm rot="-1297425" flipH="1" flipV="1">
              <a:off x="3169" y="2620"/>
              <a:ext cx="744" cy="187"/>
              <a:chOff x="2532" y="1051"/>
              <a:chExt cx="893" cy="246"/>
            </a:xfrm>
          </p:grpSpPr>
          <p:grpSp>
            <p:nvGrpSpPr>
              <p:cNvPr id="127" name="Group 14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33" name="AutoShape 14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4" name="AutoShape 14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5" name="AutoShape 14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6" name="AutoShape 14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28" name="Group 14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9" name="AutoShape 15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0" name="AutoShape 15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1" name="AutoShape 15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2" name="AutoShape 15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</p:grpSp>
      </p:grpSp>
      <p:sp>
        <p:nvSpPr>
          <p:cNvPr id="137" name="Text Box 168"/>
          <p:cNvSpPr txBox="1">
            <a:spLocks noChangeArrowheads="1"/>
          </p:cNvSpPr>
          <p:nvPr/>
        </p:nvSpPr>
        <p:spPr bwMode="auto">
          <a:xfrm>
            <a:off x="2827338" y="4581525"/>
            <a:ext cx="1139825" cy="42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b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003366"/>
                </a:solidFill>
              </a:rPr>
              <a:t>협업정보시스템</a:t>
            </a:r>
          </a:p>
          <a:p>
            <a:pPr algn="ctr"/>
            <a:r>
              <a:rPr lang="en-US" altLang="ko-KR" sz="1100" b="1" dirty="0">
                <a:solidFill>
                  <a:srgbClr val="003366"/>
                </a:solidFill>
              </a:rPr>
              <a:t>Cobiz.go.kr</a:t>
            </a:r>
          </a:p>
        </p:txBody>
      </p:sp>
      <p:pic>
        <p:nvPicPr>
          <p:cNvPr id="2051" name="Picture 3" descr="C:\Users\KDH\Desktop\기본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1" y="1328737"/>
            <a:ext cx="1933397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8" y="6567026"/>
            <a:ext cx="2197612" cy="129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F8048-DD09-4F0E-A98F-A7FA702B33A1}" type="slidenum">
              <a:rPr lang="en-US" altLang="ko-KR"/>
              <a:pPr/>
              <a:t>3</a:t>
            </a:fld>
            <a:endParaRPr lang="en-US" altLang="ko-KR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사용하시기 전에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76250" y="3494088"/>
            <a:ext cx="6121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협업정보 온라인시스템 홈페이지의 주소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(http://www.cobiz.go.kr)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를 인터넷 브라우저에 직접 입력 접속</a:t>
            </a:r>
          </a:p>
          <a:p>
            <a:pPr>
              <a:lnSpc>
                <a:spcPct val="135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인터넷 포탈사이트에서 ‘협업정보시스템’를 검색하여 접속</a:t>
            </a:r>
            <a:endParaRPr lang="ko-KR" altLang="en-US" sz="9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33375" y="3421063"/>
            <a:ext cx="6264275" cy="647700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188913" y="609600"/>
            <a:ext cx="6480175" cy="219075"/>
            <a:chOff x="119" y="384"/>
            <a:chExt cx="4082" cy="138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91" y="384"/>
              <a:ext cx="3810" cy="13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164" y="385"/>
              <a:ext cx="96" cy="137"/>
            </a:xfrm>
            <a:prstGeom prst="rect">
              <a:avLst/>
            </a:prstGeom>
            <a:solidFill>
              <a:srgbClr val="458E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119" y="385"/>
              <a:ext cx="48" cy="137"/>
            </a:xfrm>
            <a:prstGeom prst="rect">
              <a:avLst/>
            </a:prstGeom>
            <a:solidFill>
              <a:srgbClr val="2A629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255" y="385"/>
              <a:ext cx="136" cy="137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391" y="392"/>
              <a:ext cx="30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2. </a:t>
              </a:r>
              <a:r>
                <a:rPr lang="ko-KR" altLang="en-US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사용하시기 전에</a:t>
              </a:r>
            </a:p>
          </p:txBody>
        </p:sp>
      </p:grp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333375" y="1019175"/>
            <a:ext cx="3382963" cy="176213"/>
            <a:chOff x="210" y="642"/>
            <a:chExt cx="2131" cy="111"/>
          </a:xfrm>
        </p:grpSpPr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2.1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기본 사양</a:t>
              </a: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333375" y="3133725"/>
            <a:ext cx="3382963" cy="176213"/>
            <a:chOff x="210" y="642"/>
            <a:chExt cx="2131" cy="111"/>
          </a:xfrm>
        </p:grpSpPr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2.2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협업정보 온라인시스템 접속방법</a:t>
              </a:r>
            </a:p>
          </p:txBody>
        </p:sp>
      </p:grp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333375" y="1328738"/>
            <a:ext cx="6264275" cy="1514475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7188" name="Group 20"/>
          <p:cNvGrpSpPr>
            <a:grpSpLocks/>
          </p:cNvGrpSpPr>
          <p:nvPr/>
        </p:nvGrpSpPr>
        <p:grpSpPr bwMode="auto">
          <a:xfrm>
            <a:off x="333375" y="6011863"/>
            <a:ext cx="3382963" cy="176212"/>
            <a:chOff x="210" y="642"/>
            <a:chExt cx="2131" cy="111"/>
          </a:xfrm>
        </p:grpSpPr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2.3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로그인</a:t>
              </a:r>
            </a:p>
          </p:txBody>
        </p:sp>
      </p:grpSp>
      <p:sp>
        <p:nvSpPr>
          <p:cNvPr id="7224" name="Line 56"/>
          <p:cNvSpPr>
            <a:spLocks noChangeShapeType="1"/>
          </p:cNvSpPr>
          <p:nvPr/>
        </p:nvSpPr>
        <p:spPr bwMode="auto">
          <a:xfrm>
            <a:off x="3500438" y="1476375"/>
            <a:ext cx="0" cy="1223963"/>
          </a:xfrm>
          <a:prstGeom prst="line">
            <a:avLst/>
          </a:prstGeom>
          <a:noFill/>
          <a:ln w="9525">
            <a:solidFill>
              <a:srgbClr val="DDDDDD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7233" name="Text Box 65"/>
          <p:cNvSpPr txBox="1">
            <a:spLocks noChangeArrowheads="1"/>
          </p:cNvSpPr>
          <p:nvPr/>
        </p:nvSpPr>
        <p:spPr bwMode="auto">
          <a:xfrm>
            <a:off x="2420888" y="6372225"/>
            <a:ext cx="4248200" cy="171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화면 좌측의 </a:t>
            </a:r>
            <a:r>
              <a:rPr lang="ko-KR" altLang="en-US" sz="900" u="sng" dirty="0">
                <a:latin typeface="돋움" pitchFamily="50" charset="-127"/>
                <a:ea typeface="돋움" pitchFamily="50" charset="-127"/>
              </a:rPr>
              <a:t>로그인 메뉴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를 이용하여 회원의 종류를 선택하고 아이디와 비밀번호를 입력하여 로그인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회원의 종류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기업회원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협업정보시스템의 기업데이터에 등록되어 있거나 신규 가입기업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협업담당자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협업관련 업무를 담당하는 중기청 혹은 중진공 담당자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비회원의 경우 ‘회원가입’ 메뉴를 통하여 회원가입완료 후 서비스 이용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아이디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비밀번호 분실 시 ‘아이디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비밀번호 찾기’메뉴를 이용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로그인 후 ‘마이페이지’를 통하여 회원가입 정보 수정 가능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로그아웃은 로그인 상태에서 ‘로그아웃’ 버튼을 클릭</a:t>
            </a:r>
          </a:p>
        </p:txBody>
      </p:sp>
      <p:sp>
        <p:nvSpPr>
          <p:cNvPr id="7234" name="AutoShape 66"/>
          <p:cNvSpPr>
            <a:spLocks noChangeArrowheads="1"/>
          </p:cNvSpPr>
          <p:nvPr/>
        </p:nvSpPr>
        <p:spPr bwMode="auto">
          <a:xfrm>
            <a:off x="2349500" y="6300788"/>
            <a:ext cx="4248150" cy="2087562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4" name="Rectangle 72"/>
          <p:cNvSpPr>
            <a:spLocks noChangeArrowheads="1"/>
          </p:cNvSpPr>
          <p:nvPr/>
        </p:nvSpPr>
        <p:spPr bwMode="auto">
          <a:xfrm>
            <a:off x="249286" y="6799138"/>
            <a:ext cx="331144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endParaRPr lang="ko-KR" altLang="ko-KR" sz="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404813" y="1401763"/>
            <a:ext cx="2447925" cy="13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■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최소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PC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사양</a:t>
            </a:r>
          </a:p>
          <a:p>
            <a:pPr>
              <a:lnSpc>
                <a:spcPct val="130000"/>
              </a:lnSpc>
            </a:pP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IBM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호환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PC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펜티엄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Ⅳ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메모리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: 256 </a:t>
            </a:r>
            <a:r>
              <a:rPr lang="en-US" altLang="ko-KR" sz="900" dirty="0" err="1" smtClean="0">
                <a:latin typeface="돋움" pitchFamily="50" charset="-127"/>
                <a:ea typeface="돋움" pitchFamily="50" charset="-127"/>
              </a:rPr>
              <a:t>Mbyte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웹브라우저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Internet Explorer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8.0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Microsoft Window </a:t>
            </a:r>
            <a:r>
              <a:rPr lang="en-US" altLang="ko-KR" sz="900" dirty="0" err="1" smtClean="0">
                <a:latin typeface="돋움" pitchFamily="50" charset="-127"/>
                <a:ea typeface="돋움" pitchFamily="50" charset="-127"/>
              </a:rPr>
              <a:t>xp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인터넷 접속환경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: ADSL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또는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LAN</a:t>
            </a:r>
          </a:p>
        </p:txBody>
      </p:sp>
      <p:sp>
        <p:nvSpPr>
          <p:cNvPr id="36" name="Text Box 55"/>
          <p:cNvSpPr txBox="1">
            <a:spLocks noChangeArrowheads="1"/>
          </p:cNvSpPr>
          <p:nvPr/>
        </p:nvSpPr>
        <p:spPr bwMode="auto">
          <a:xfrm>
            <a:off x="3644900" y="1401763"/>
            <a:ext cx="2447925" cy="13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■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권장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PC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사양</a:t>
            </a:r>
          </a:p>
          <a:p>
            <a:pPr>
              <a:lnSpc>
                <a:spcPct val="130000"/>
              </a:lnSpc>
            </a:pP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IBM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호환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PC </a:t>
            </a: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듀얼코어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PC</a:t>
            </a:r>
            <a:endParaRPr lang="en-US" altLang="ko-KR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메모리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2 </a:t>
            </a:r>
            <a:r>
              <a:rPr lang="en-US" altLang="ko-KR" sz="900" dirty="0" err="1" smtClean="0">
                <a:latin typeface="돋움" pitchFamily="50" charset="-127"/>
                <a:ea typeface="돋움" pitchFamily="50" charset="-127"/>
              </a:rPr>
              <a:t>Gbyte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웹브라우저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Internet Explorer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8.0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Microsoft Window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7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인터넷 접속환경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ADSL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또는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LAN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355976"/>
            <a:ext cx="6273800" cy="94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 descr="C:\Users\KDH\Desktop\기본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A027C-D1FD-41AC-AE26-C14739BF2564}" type="slidenum">
              <a:rPr lang="en-US" altLang="ko-KR"/>
              <a:pPr/>
              <a:t>4</a:t>
            </a:fld>
            <a:endParaRPr lang="en-US" altLang="ko-KR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및 정보관리</a:t>
            </a:r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333375" y="1042641"/>
            <a:ext cx="3382963" cy="176212"/>
            <a:chOff x="210" y="642"/>
            <a:chExt cx="2131" cy="111"/>
          </a:xfrm>
        </p:grpSpPr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3.1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회원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가입절차</a:t>
              </a:r>
            </a:p>
          </p:txBody>
        </p:sp>
      </p:grp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33375" y="1403003"/>
            <a:ext cx="6121400" cy="65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개인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법인사업자의 회원가입 가능</a:t>
            </a:r>
          </a:p>
          <a:p>
            <a:pPr>
              <a:lnSpc>
                <a:spcPct val="135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협업정보 온라인시스템의 보유 기업데이터에 등록되어있는 지 여부에 따라 회원가입 방법이 다름</a:t>
            </a:r>
          </a:p>
          <a:p>
            <a:pPr>
              <a:lnSpc>
                <a:spcPct val="135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기업회원은 기업검색 및 정보조회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온라인지원시스템 등 모든 서비스 이용 가능</a:t>
            </a:r>
            <a:endParaRPr lang="ko-KR" altLang="en-US" sz="9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78" name="AutoShape 38"/>
          <p:cNvSpPr>
            <a:spLocks noChangeArrowheads="1"/>
          </p:cNvSpPr>
          <p:nvPr/>
        </p:nvSpPr>
        <p:spPr bwMode="auto">
          <a:xfrm>
            <a:off x="333375" y="1331566"/>
            <a:ext cx="6264275" cy="792162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188913" y="609600"/>
            <a:ext cx="6480175" cy="219075"/>
            <a:chOff x="119" y="384"/>
            <a:chExt cx="4082" cy="138"/>
          </a:xfrm>
        </p:grpSpPr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91" y="384"/>
              <a:ext cx="3810" cy="13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64" y="385"/>
              <a:ext cx="96" cy="137"/>
            </a:xfrm>
            <a:prstGeom prst="rect">
              <a:avLst/>
            </a:prstGeom>
            <a:solidFill>
              <a:srgbClr val="458E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119" y="385"/>
              <a:ext cx="48" cy="137"/>
            </a:xfrm>
            <a:prstGeom prst="rect">
              <a:avLst/>
            </a:prstGeom>
            <a:solidFill>
              <a:srgbClr val="2A629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255" y="385"/>
              <a:ext cx="136" cy="137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391" y="392"/>
              <a:ext cx="30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3. </a:t>
              </a:r>
              <a:r>
                <a:rPr lang="ko-KR" altLang="en-US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회원가입 및 정보관리</a:t>
              </a:r>
            </a:p>
          </p:txBody>
        </p:sp>
      </p:grpSp>
      <p:graphicFrame>
        <p:nvGraphicFramePr>
          <p:cNvPr id="50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08696"/>
              </p:ext>
            </p:extLst>
          </p:nvPr>
        </p:nvGraphicFramePr>
        <p:xfrm>
          <a:off x="333375" y="2267744"/>
          <a:ext cx="6110288" cy="5832648"/>
        </p:xfrm>
        <a:graphic>
          <a:graphicData uri="http://schemas.openxmlformats.org/drawingml/2006/table">
            <a:tbl>
              <a:tblPr/>
              <a:tblGrid>
                <a:gridCol w="1350963"/>
                <a:gridCol w="4759325"/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 단계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설     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787624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약관 및 개인정보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보호정책 동의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등록기업여부 검색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9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가입신청서 작성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854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 Box 39"/>
          <p:cNvSpPr txBox="1">
            <a:spLocks noChangeArrowheads="1"/>
          </p:cNvSpPr>
          <p:nvPr/>
        </p:nvSpPr>
        <p:spPr bwMode="auto">
          <a:xfrm>
            <a:off x="4410075" y="4932040"/>
            <a:ext cx="2043261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회원가입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등록기업여부 검색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사업자등록번호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검색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미등록 기업은 신규가입버튼 클릭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3" name="Picture 3" descr="C:\Users\KDH\Desktop\기본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77" y="2532591"/>
            <a:ext cx="1587168" cy="167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05" y="4499992"/>
            <a:ext cx="2491466" cy="143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963" y="6089398"/>
            <a:ext cx="1864822" cy="121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5" y="1547664"/>
            <a:ext cx="5963094" cy="414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1EEA-4FA4-469E-8E39-A2C005C37B9F}" type="slidenum">
              <a:rPr lang="en-US" altLang="ko-KR"/>
              <a:pPr/>
              <a:t>5</a:t>
            </a:fld>
            <a:endParaRPr lang="en-US" altLang="ko-KR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협업사업신청 방법</a:t>
            </a:r>
            <a:endParaRPr lang="ko-KR" altLang="en-US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04217" y="1103774"/>
            <a:ext cx="6192837" cy="24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b="1" dirty="0" smtClean="0">
                <a:latin typeface="돋움" pitchFamily="50" charset="-127"/>
                <a:ea typeface="돋움" pitchFamily="50" charset="-127"/>
              </a:rPr>
              <a:t>1.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로그인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 온라인접수시스템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사업신청서 작성 클릭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333375" y="611188"/>
            <a:ext cx="3382963" cy="176212"/>
            <a:chOff x="210" y="642"/>
            <a:chExt cx="2131" cy="111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4.1</a:t>
              </a:r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협업사업신청 방법</a:t>
              </a:r>
              <a:endParaRPr lang="ko-KR" altLang="en-US" sz="1100" b="1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33077" y="1045038"/>
            <a:ext cx="6264275" cy="396081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16" name="Picture 3" descr="C:\Users\KDH\Desktop\기본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93096" y="1691680"/>
            <a:ext cx="1238864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2" idx="2"/>
          </p:cNvCxnSpPr>
          <p:nvPr/>
        </p:nvCxnSpPr>
        <p:spPr>
          <a:xfrm rot="5400000">
            <a:off x="1277227" y="1663675"/>
            <a:ext cx="3463280" cy="380732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48679" y="5226968"/>
            <a:ext cx="556527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14163" y="5732152"/>
            <a:ext cx="6192837" cy="2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b="1" dirty="0">
                <a:latin typeface="돋움" pitchFamily="50" charset="-127"/>
                <a:ea typeface="돋움" pitchFamily="50" charset="-127"/>
              </a:rPr>
              <a:t>2</a:t>
            </a:r>
            <a:r>
              <a:rPr lang="en-US" altLang="ko-KR" sz="900" b="1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로그인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메인화면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협업사업신청 클릭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343023" y="5673416"/>
            <a:ext cx="6264275" cy="396081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7" y="6156176"/>
            <a:ext cx="4646218" cy="265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1916831" y="8244408"/>
            <a:ext cx="556527" cy="56620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1EEA-4FA4-469E-8E39-A2C005C37B9F}" type="slidenum">
              <a:rPr lang="en-US" altLang="ko-KR"/>
              <a:pPr/>
              <a:t>6</a:t>
            </a:fld>
            <a:endParaRPr lang="en-US" altLang="ko-KR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협업사업신청 방법</a:t>
            </a:r>
            <a:endParaRPr lang="ko-KR" altLang="en-US" dirty="0"/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333375" y="611188"/>
            <a:ext cx="3382963" cy="176212"/>
            <a:chOff x="210" y="642"/>
            <a:chExt cx="2131" cy="111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4.1</a:t>
              </a:r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협업사업신청 방법 </a:t>
              </a:r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(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계속</a:t>
              </a:r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)</a:t>
              </a:r>
              <a:endParaRPr lang="ko-KR" altLang="en-US" sz="1100" b="1" dirty="0">
                <a:latin typeface="돋움" pitchFamily="50" charset="-127"/>
                <a:ea typeface="돋움" pitchFamily="50" charset="-127"/>
              </a:endParaRPr>
            </a:p>
          </p:txBody>
        </p:sp>
      </p:grpSp>
      <p:graphicFrame>
        <p:nvGraphicFramePr>
          <p:cNvPr id="28890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38415"/>
              </p:ext>
            </p:extLst>
          </p:nvPr>
        </p:nvGraphicFramePr>
        <p:xfrm>
          <a:off x="260648" y="899592"/>
          <a:ext cx="6191250" cy="7704856"/>
        </p:xfrm>
        <a:graphic>
          <a:graphicData uri="http://schemas.openxmlformats.org/drawingml/2006/table">
            <a:tbl>
              <a:tblPr/>
              <a:tblGrid>
                <a:gridCol w="1150938"/>
                <a:gridCol w="5040312"/>
              </a:tblGrid>
              <a:tr h="2473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처리 단계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설     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489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협업사업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신청서 작성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6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협업사업신청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 목록 확인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8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협업사업신청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상세보기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875" name="Text Box 203"/>
          <p:cNvSpPr txBox="1">
            <a:spLocks noChangeArrowheads="1"/>
          </p:cNvSpPr>
          <p:nvPr/>
        </p:nvSpPr>
        <p:spPr bwMode="auto">
          <a:xfrm>
            <a:off x="4410075" y="2195513"/>
            <a:ext cx="2187277" cy="24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각 정보는 빠짐없이 기재해야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함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6" name="Picture 3" descr="C:\Users\KDH\Desktop\기본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84" y="1259632"/>
            <a:ext cx="2821866" cy="259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44" y="4141952"/>
            <a:ext cx="3413530" cy="190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6300192"/>
            <a:ext cx="2185226" cy="219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Box 203"/>
          <p:cNvSpPr txBox="1">
            <a:spLocks noChangeArrowheads="1"/>
          </p:cNvSpPr>
          <p:nvPr/>
        </p:nvSpPr>
        <p:spPr bwMode="auto">
          <a:xfrm>
            <a:off x="4122043" y="6801685"/>
            <a:ext cx="2187277" cy="24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상세보기에서 등록한 정보 확인 가능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6128" y="5381680"/>
            <a:ext cx="300525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 Box 203"/>
          <p:cNvSpPr txBox="1">
            <a:spLocks noChangeArrowheads="1"/>
          </p:cNvSpPr>
          <p:nvPr/>
        </p:nvSpPr>
        <p:spPr bwMode="auto">
          <a:xfrm>
            <a:off x="4914880" y="4716016"/>
            <a:ext cx="1512168" cy="42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협업과제명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클릭시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상세    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    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보기로 이동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3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452</Words>
  <Application>Microsoft Office PowerPoint</Application>
  <PresentationFormat>화면 슬라이드 쇼(4:3)</PresentationFormat>
  <Paragraphs>126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HY헤드라인M</vt:lpstr>
      <vt:lpstr>HY견고딕</vt:lpstr>
      <vt:lpstr>돋움</vt:lpstr>
      <vt:lpstr>기본 디자인</vt:lpstr>
      <vt:lpstr>PowerPoint 프레젠테이션</vt:lpstr>
      <vt:lpstr>목차</vt:lpstr>
      <vt:lpstr>협업정보 온라인시스템 개요</vt:lpstr>
      <vt:lpstr>사용하시기 전에</vt:lpstr>
      <vt:lpstr>회원가입 및 정보관리</vt:lpstr>
      <vt:lpstr>협업사업신청 방법</vt:lpstr>
      <vt:lpstr>협업사업신청 방법</vt:lpstr>
    </vt:vector>
  </TitlesOfParts>
  <Company>incn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jjasua</dc:creator>
  <cp:lastModifiedBy>KDH</cp:lastModifiedBy>
  <cp:revision>193</cp:revision>
  <dcterms:created xsi:type="dcterms:W3CDTF">2008-06-25T04:56:39Z</dcterms:created>
  <dcterms:modified xsi:type="dcterms:W3CDTF">2020-02-18T07:47:38Z</dcterms:modified>
</cp:coreProperties>
</file>