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7" r:id="rId13"/>
    <p:sldId id="275"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509A250-FF31-4206-8172-F9D3106AACB1}" type="datetimeFigureOut">
              <a:rPr lang="en-US" dirty="0"/>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l-GR"/>
              <a:t>Κάντε κλικ για να επεξεργαστείτε τον τίτλο υποδείγματος</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509A250-FF31-4206-8172-F9D3106AACB1}" type="datetimeFigureOut">
              <a:rPr lang="en-US" dirty="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l-GR"/>
              <a:t>Κάντε κλικ για να επεξεργαστείτε τον τίτλο υποδείγματος</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509A250-FF31-4206-8172-F9D3106AACB1}" type="datetimeFigureOut">
              <a:rPr lang="en-US" dirty="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509A250-FF31-4206-8172-F9D3106AACB1}" type="datetimeFigureOut">
              <a:rPr lang="en-US" dirty="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nchorCtr="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9796027F-7875-4030-9381-8BD8C4F21935}" type="datetimeFigureOut">
              <a:rPr lang="en-US" dirty="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5/14/2021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5/14/2021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7" name="Date Placeholder 4"/>
          <p:cNvSpPr>
            <a:spLocks noGrp="1"/>
          </p:cNvSpPr>
          <p:nvPr>
            <p:ph type="dt" sz="half" idx="10"/>
          </p:nvPr>
        </p:nvSpPr>
        <p:spPr/>
        <p:txBody>
          <a:bodyPr/>
          <a:lstStyle/>
          <a:p>
            <a:fld id="{4509A250-FF31-4206-8172-F9D3106AACB1}" type="datetimeFigureOut">
              <a:rPr lang="en-US" dirty="0"/>
              <a:t>5/14/2021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509A250-FF31-4206-8172-F9D3106AACB1}" type="datetimeFigureOut">
              <a:rPr lang="en-US" dirty="0"/>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5/14/2021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D7D4AA8-C146-4265-A360-243C7504AF53}"/>
              </a:ext>
            </a:extLst>
          </p:cNvPr>
          <p:cNvSpPr>
            <a:spLocks noGrp="1"/>
          </p:cNvSpPr>
          <p:nvPr>
            <p:ph type="ctrTitle"/>
          </p:nvPr>
        </p:nvSpPr>
        <p:spPr/>
        <p:txBody>
          <a:bodyPr/>
          <a:lstStyle/>
          <a:p>
            <a:r>
              <a:rPr lang="el-GR" sz="2800" dirty="0"/>
              <a:t>Οδηγός και ανάλυση δυνατοτήτων νόμιμης επεξεργασίας δεδομένων προσωπικού χαρακτήρα στις ηλεκτρονικές επικοινωνίες</a:t>
            </a:r>
          </a:p>
        </p:txBody>
      </p:sp>
      <p:sp>
        <p:nvSpPr>
          <p:cNvPr id="3" name="Υπότιτλος 2">
            <a:extLst>
              <a:ext uri="{FF2B5EF4-FFF2-40B4-BE49-F238E27FC236}">
                <a16:creationId xmlns:a16="http://schemas.microsoft.com/office/drawing/2014/main" id="{70E00145-674A-444F-AEA1-01962D883915}"/>
              </a:ext>
            </a:extLst>
          </p:cNvPr>
          <p:cNvSpPr>
            <a:spLocks noGrp="1"/>
          </p:cNvSpPr>
          <p:nvPr>
            <p:ph type="subTitle" idx="1"/>
          </p:nvPr>
        </p:nvSpPr>
        <p:spPr/>
        <p:txBody>
          <a:bodyPr>
            <a:normAutofit fontScale="70000" lnSpcReduction="20000"/>
          </a:bodyPr>
          <a:lstStyle/>
          <a:p>
            <a:r>
              <a:rPr lang="el-GR" dirty="0"/>
              <a:t>Σπυρίδων </a:t>
            </a:r>
            <a:r>
              <a:rPr lang="el-GR" dirty="0" err="1"/>
              <a:t>Βαρούμας</a:t>
            </a:r>
            <a:r>
              <a:rPr lang="el-GR" dirty="0"/>
              <a:t>, ΑΜ: 3170243</a:t>
            </a:r>
          </a:p>
          <a:p>
            <a:r>
              <a:rPr lang="el-GR" dirty="0"/>
              <a:t>Κωνσταντίνος Ιωάννης Κορναράκης, AM: 3170074</a:t>
            </a:r>
          </a:p>
          <a:p>
            <a:r>
              <a:rPr lang="el-GR" dirty="0"/>
              <a:t>Ηλίας </a:t>
            </a:r>
            <a:r>
              <a:rPr lang="el-GR" dirty="0" err="1"/>
              <a:t>Μπεζαντάκος</a:t>
            </a:r>
            <a:r>
              <a:rPr lang="el-GR" dirty="0"/>
              <a:t>, AM: 3160241</a:t>
            </a:r>
          </a:p>
          <a:p>
            <a:endParaRPr lang="el-GR" dirty="0"/>
          </a:p>
        </p:txBody>
      </p:sp>
    </p:spTree>
    <p:extLst>
      <p:ext uri="{BB962C8B-B14F-4D97-AF65-F5344CB8AC3E}">
        <p14:creationId xmlns:p14="http://schemas.microsoft.com/office/powerpoint/2010/main" val="337690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38B4E4-E0CC-4AD1-B4F5-73F2EFE491B9}"/>
              </a:ext>
            </a:extLst>
          </p:cNvPr>
          <p:cNvSpPr>
            <a:spLocks noGrp="1"/>
          </p:cNvSpPr>
          <p:nvPr>
            <p:ph type="title"/>
          </p:nvPr>
        </p:nvSpPr>
        <p:spPr/>
        <p:txBody>
          <a:bodyPr/>
          <a:lstStyle/>
          <a:p>
            <a:r>
              <a:rPr lang="el-GR" dirty="0"/>
              <a:t>Οδηγός Επεξεργασίας Προσωπικών Δεδομένων</a:t>
            </a:r>
          </a:p>
        </p:txBody>
      </p:sp>
      <p:sp>
        <p:nvSpPr>
          <p:cNvPr id="3" name="Θέση περιεχομένου 2">
            <a:extLst>
              <a:ext uri="{FF2B5EF4-FFF2-40B4-BE49-F238E27FC236}">
                <a16:creationId xmlns:a16="http://schemas.microsoft.com/office/drawing/2014/main" id="{07774F5C-B973-41D9-BF04-26DA6004911E}"/>
              </a:ext>
            </a:extLst>
          </p:cNvPr>
          <p:cNvSpPr>
            <a:spLocks noGrp="1"/>
          </p:cNvSpPr>
          <p:nvPr>
            <p:ph idx="1"/>
          </p:nvPr>
        </p:nvSpPr>
        <p:spPr/>
        <p:txBody>
          <a:bodyPr/>
          <a:lstStyle/>
          <a:p>
            <a:r>
              <a:rPr lang="el-GR" dirty="0"/>
              <a:t>Οι λόγοι που γίνεται η επεξεργασία των προσωπικών δεδομένων αφορούν τα συμφέροντα και των υποκειμένων επεξεργασίας δεδομένων, αλλά και όσων τα επεξεργάζονται. </a:t>
            </a:r>
            <a:endParaRPr lang="en-US" dirty="0"/>
          </a:p>
          <a:p>
            <a:r>
              <a:rPr lang="el-GR" dirty="0"/>
              <a:t>Για να είναι νόμιμη η επεξεργασία που γίνεται στα προσωπικά δεδομένα πρέπει οι υπεύθυνοι επεξεργασίας να τηρούν τη σχετική νομοθεσία, οι αρχές και τα βήματα της οποίας  περιγράφονται παρακάτω.</a:t>
            </a:r>
          </a:p>
        </p:txBody>
      </p:sp>
    </p:spTree>
    <p:extLst>
      <p:ext uri="{BB962C8B-B14F-4D97-AF65-F5344CB8AC3E}">
        <p14:creationId xmlns:p14="http://schemas.microsoft.com/office/powerpoint/2010/main" val="269266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3EFDB32-71F0-412C-9D22-2CA23A490E55}"/>
              </a:ext>
            </a:extLst>
          </p:cNvPr>
          <p:cNvSpPr>
            <a:spLocks noGrp="1"/>
          </p:cNvSpPr>
          <p:nvPr>
            <p:ph type="title"/>
          </p:nvPr>
        </p:nvSpPr>
        <p:spPr/>
        <p:txBody>
          <a:bodyPr/>
          <a:lstStyle/>
          <a:p>
            <a:r>
              <a:rPr lang="el-GR" dirty="0"/>
              <a:t>Οι ευθύνες των </a:t>
            </a:r>
            <a:r>
              <a:rPr lang="el-GR" dirty="0" err="1"/>
              <a:t>παρόχων</a:t>
            </a:r>
            <a:r>
              <a:rPr lang="el-GR" dirty="0"/>
              <a:t> ηλεκτρονικών υπηρεσιών</a:t>
            </a:r>
          </a:p>
        </p:txBody>
      </p:sp>
      <p:sp>
        <p:nvSpPr>
          <p:cNvPr id="3" name="Θέση περιεχομένου 2">
            <a:extLst>
              <a:ext uri="{FF2B5EF4-FFF2-40B4-BE49-F238E27FC236}">
                <a16:creationId xmlns:a16="http://schemas.microsoft.com/office/drawing/2014/main" id="{45F2778D-570B-4C78-A9F4-FD387202FE6E}"/>
              </a:ext>
            </a:extLst>
          </p:cNvPr>
          <p:cNvSpPr>
            <a:spLocks noGrp="1"/>
          </p:cNvSpPr>
          <p:nvPr>
            <p:ph idx="1"/>
          </p:nvPr>
        </p:nvSpPr>
        <p:spPr/>
        <p:txBody>
          <a:bodyPr/>
          <a:lstStyle/>
          <a:p>
            <a:r>
              <a:rPr lang="el-GR" dirty="0"/>
              <a:t>Για να είναι νόμιμη η επεξεργασία που γίνεται στα προσωπικά δεδομένα πρέπει οι υπεύθυνοι επεξεργασίας να τηρούν τη σχετική νομοθεσία και συγκεκριμένα, να ακολουθούν κάποιες αρχές και βήματα.</a:t>
            </a:r>
          </a:p>
          <a:p>
            <a:r>
              <a:rPr lang="el-GR" dirty="0"/>
              <a:t>Οι </a:t>
            </a:r>
            <a:r>
              <a:rPr lang="el-GR" dirty="0" err="1"/>
              <a:t>πάροχοι</a:t>
            </a:r>
            <a:r>
              <a:rPr lang="el-GR" dirty="0"/>
              <a:t> είναι υπεύθυνοι για τη διασφάλιση του απορρήτου των ηλεκτρονικών επικοινωνιών στα δημόσια τηλεπικοινωνιακά δίκτυα, στους δρομολογητές και στους εξυπηρετητές οι οποίοι παρέχουν τη δυνατότητα πρόσβασης στο διαδίκτυο στο χρήστη. </a:t>
            </a:r>
          </a:p>
          <a:p>
            <a:r>
              <a:rPr lang="el-GR" dirty="0"/>
              <a:t>Οι υποχρεώσεις τους αναφέρονται αναλυτικά από τον νόμο για την Προστασία Δεδομένων Προσωπικού Χαρακτήρα σε εφαρμογή του Κανονισμού (ΕΕ) 2016/679 και τον νόμο 3471/2006 11.</a:t>
            </a:r>
          </a:p>
        </p:txBody>
      </p:sp>
    </p:spTree>
    <p:extLst>
      <p:ext uri="{BB962C8B-B14F-4D97-AF65-F5344CB8AC3E}">
        <p14:creationId xmlns:p14="http://schemas.microsoft.com/office/powerpoint/2010/main" val="2076383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E59A5C-E82C-44AF-97BD-7E06C8535097}"/>
              </a:ext>
            </a:extLst>
          </p:cNvPr>
          <p:cNvSpPr>
            <a:spLocks noGrp="1"/>
          </p:cNvSpPr>
          <p:nvPr>
            <p:ph type="title"/>
          </p:nvPr>
        </p:nvSpPr>
        <p:spPr/>
        <p:txBody>
          <a:bodyPr/>
          <a:lstStyle/>
          <a:p>
            <a:r>
              <a:rPr lang="el-GR" dirty="0"/>
              <a:t>Οι ευθύνες των </a:t>
            </a:r>
            <a:r>
              <a:rPr lang="el-GR" dirty="0" err="1"/>
              <a:t>παρόχων</a:t>
            </a:r>
            <a:r>
              <a:rPr lang="el-GR" dirty="0"/>
              <a:t> ηλεκτρονικών υπηρεσιών (συνέχεια)</a:t>
            </a:r>
          </a:p>
        </p:txBody>
      </p:sp>
      <p:sp>
        <p:nvSpPr>
          <p:cNvPr id="3" name="Θέση περιεχομένου 2">
            <a:extLst>
              <a:ext uri="{FF2B5EF4-FFF2-40B4-BE49-F238E27FC236}">
                <a16:creationId xmlns:a16="http://schemas.microsoft.com/office/drawing/2014/main" id="{5492DD12-B210-4BE7-8FEC-71FD88D65465}"/>
              </a:ext>
            </a:extLst>
          </p:cNvPr>
          <p:cNvSpPr>
            <a:spLocks noGrp="1"/>
          </p:cNvSpPr>
          <p:nvPr>
            <p:ph idx="1"/>
          </p:nvPr>
        </p:nvSpPr>
        <p:spPr/>
        <p:txBody>
          <a:bodyPr/>
          <a:lstStyle/>
          <a:p>
            <a:r>
              <a:rPr lang="el-GR" dirty="0"/>
              <a:t>Η αρχή της νόμιμης, αντικειμενικής και διαφανούς επεξεργασίας</a:t>
            </a:r>
          </a:p>
          <a:p>
            <a:r>
              <a:rPr lang="el-GR" dirty="0"/>
              <a:t>Η αρχή του σκοπού</a:t>
            </a:r>
          </a:p>
          <a:p>
            <a:r>
              <a:rPr lang="el-GR" dirty="0"/>
              <a:t>Η αρχή της ελαχιστοποίησης των δεδομένων</a:t>
            </a:r>
          </a:p>
          <a:p>
            <a:r>
              <a:rPr lang="el-GR" dirty="0"/>
              <a:t>Η αρχή της ακρίβειας</a:t>
            </a:r>
          </a:p>
          <a:p>
            <a:r>
              <a:rPr lang="el-GR" dirty="0"/>
              <a:t>Η αρχή του περιορισμού της περιόδου αποθήκευσης</a:t>
            </a:r>
          </a:p>
          <a:p>
            <a:r>
              <a:rPr lang="el-GR" dirty="0"/>
              <a:t>Η αρχή της ακεραιότητας και εμπιστευτικότητας</a:t>
            </a:r>
          </a:p>
          <a:p>
            <a:r>
              <a:rPr lang="el-GR" dirty="0"/>
              <a:t>Η αρχή της αναλογικότητας</a:t>
            </a:r>
          </a:p>
          <a:p>
            <a:r>
              <a:rPr lang="el-GR" dirty="0"/>
              <a:t>Η αρχή της λογοδοσίας</a:t>
            </a:r>
          </a:p>
        </p:txBody>
      </p:sp>
    </p:spTree>
    <p:extLst>
      <p:ext uri="{BB962C8B-B14F-4D97-AF65-F5344CB8AC3E}">
        <p14:creationId xmlns:p14="http://schemas.microsoft.com/office/powerpoint/2010/main" val="3050872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9B5676B-9C94-4AFD-BF6D-E60954D33228}"/>
              </a:ext>
            </a:extLst>
          </p:cNvPr>
          <p:cNvSpPr>
            <a:spLocks noGrp="1"/>
          </p:cNvSpPr>
          <p:nvPr>
            <p:ph type="title"/>
          </p:nvPr>
        </p:nvSpPr>
        <p:spPr/>
        <p:txBody>
          <a:bodyPr/>
          <a:lstStyle/>
          <a:p>
            <a:r>
              <a:rPr lang="el-GR" dirty="0"/>
              <a:t>Βήματα επεξεργασίας προσωπικών δεδομένων </a:t>
            </a:r>
          </a:p>
        </p:txBody>
      </p:sp>
      <p:sp>
        <p:nvSpPr>
          <p:cNvPr id="3" name="Θέση περιεχομένου 2">
            <a:extLst>
              <a:ext uri="{FF2B5EF4-FFF2-40B4-BE49-F238E27FC236}">
                <a16:creationId xmlns:a16="http://schemas.microsoft.com/office/drawing/2014/main" id="{7706D59C-F839-4D1F-81EC-36A1FC974A25}"/>
              </a:ext>
            </a:extLst>
          </p:cNvPr>
          <p:cNvSpPr>
            <a:spLocks noGrp="1"/>
          </p:cNvSpPr>
          <p:nvPr>
            <p:ph idx="1"/>
          </p:nvPr>
        </p:nvSpPr>
        <p:spPr/>
        <p:txBody>
          <a:bodyPr/>
          <a:lstStyle/>
          <a:p>
            <a:r>
              <a:rPr lang="el-GR" dirty="0"/>
              <a:t>Διαμόρφωση συνείδησης προστασίας προσωπικών δεδομένων στον φορέα.</a:t>
            </a:r>
          </a:p>
          <a:p>
            <a:r>
              <a:rPr lang="el-GR" dirty="0"/>
              <a:t>Χαρτογράφηση των προσωπικών δεδομένα(</a:t>
            </a:r>
            <a:r>
              <a:rPr lang="el-GR" dirty="0" err="1"/>
              <a:t>data</a:t>
            </a:r>
            <a:r>
              <a:rPr lang="el-GR" dirty="0"/>
              <a:t> </a:t>
            </a:r>
            <a:r>
              <a:rPr lang="el-GR" dirty="0" err="1"/>
              <a:t>mapping</a:t>
            </a:r>
            <a:r>
              <a:rPr lang="el-GR" dirty="0"/>
              <a:t>).</a:t>
            </a:r>
          </a:p>
          <a:p>
            <a:r>
              <a:rPr lang="el-GR" dirty="0"/>
              <a:t>Αναθεώρηση της πολιτικής του φορέα αναφορικά με τη λήψη της συγκατάθεσης.</a:t>
            </a:r>
          </a:p>
          <a:p>
            <a:r>
              <a:rPr lang="el-GR" dirty="0"/>
              <a:t>Έλεγχος των υφιστάμενων διαδικασιών, αν έχουν υιοθετηθεί τα κατάλληλα οργανωτικά και τεχνικά μέτρα.</a:t>
            </a:r>
          </a:p>
          <a:p>
            <a:r>
              <a:rPr lang="el-GR" dirty="0"/>
              <a:t>Περίπτωση χρήσης </a:t>
            </a:r>
            <a:r>
              <a:rPr lang="en-US" dirty="0"/>
              <a:t>Cookies.</a:t>
            </a:r>
            <a:endParaRPr lang="el-GR" dirty="0"/>
          </a:p>
          <a:p>
            <a:r>
              <a:rPr lang="el-GR" dirty="0"/>
              <a:t>Ανεπιθύμητες ηλεκτρονικές επικοινωνίες – </a:t>
            </a:r>
            <a:r>
              <a:rPr lang="en-US" dirty="0"/>
              <a:t>SPAM</a:t>
            </a:r>
            <a:endParaRPr lang="el-GR" dirty="0"/>
          </a:p>
          <a:p>
            <a:r>
              <a:rPr lang="el-GR" dirty="0"/>
              <a:t>Επεξεργασία τηλεφωνικών κλήσεων</a:t>
            </a:r>
          </a:p>
        </p:txBody>
      </p:sp>
    </p:spTree>
    <p:extLst>
      <p:ext uri="{BB962C8B-B14F-4D97-AF65-F5344CB8AC3E}">
        <p14:creationId xmlns:p14="http://schemas.microsoft.com/office/powerpoint/2010/main" val="2542472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A7A9B-4D72-41C4-9A61-3DF268A52DB4}"/>
              </a:ext>
            </a:extLst>
          </p:cNvPr>
          <p:cNvSpPr>
            <a:spLocks noGrp="1"/>
          </p:cNvSpPr>
          <p:nvPr>
            <p:ph type="title"/>
          </p:nvPr>
        </p:nvSpPr>
        <p:spPr/>
        <p:txBody>
          <a:bodyPr/>
          <a:lstStyle/>
          <a:p>
            <a:r>
              <a:rPr lang="el-GR" dirty="0"/>
              <a:t>Επίλογος</a:t>
            </a:r>
          </a:p>
        </p:txBody>
      </p:sp>
      <p:sp>
        <p:nvSpPr>
          <p:cNvPr id="3" name="Θέση περιεχομένου 2">
            <a:extLst>
              <a:ext uri="{FF2B5EF4-FFF2-40B4-BE49-F238E27FC236}">
                <a16:creationId xmlns:a16="http://schemas.microsoft.com/office/drawing/2014/main" id="{0A12C61E-1ADF-4122-BE44-84490CDF6F80}"/>
              </a:ext>
            </a:extLst>
          </p:cNvPr>
          <p:cNvSpPr>
            <a:spLocks noGrp="1"/>
          </p:cNvSpPr>
          <p:nvPr>
            <p:ph idx="1"/>
          </p:nvPr>
        </p:nvSpPr>
        <p:spPr/>
        <p:txBody>
          <a:bodyPr>
            <a:normAutofit fontScale="92500" lnSpcReduction="10000"/>
          </a:bodyPr>
          <a:lstStyle/>
          <a:p>
            <a:r>
              <a:rPr lang="el-GR" dirty="0"/>
              <a:t>Η προστασία των δεδομένων προσωπικού χαρακτήρα είναι κύριας σημασίας.</a:t>
            </a:r>
          </a:p>
          <a:p>
            <a:r>
              <a:rPr lang="el-GR" dirty="0"/>
              <a:t>Αυξάνονται οι κίνδυνοι παραβίασής των προσωπικών δεδομένων, με εξαιρετικά δυσμενείς επιπτώσεις.</a:t>
            </a:r>
          </a:p>
          <a:p>
            <a:r>
              <a:rPr lang="el-GR" dirty="0"/>
              <a:t>Έχει δοθεί πλέον σημαντική βαρύτητα στο ζήτημα της προστασίας τους.</a:t>
            </a:r>
          </a:p>
          <a:p>
            <a:r>
              <a:rPr lang="el-GR" dirty="0"/>
              <a:t> Οι νόμοι που έχουν θεσπιστεί είναι αυστηροί και η συμμόρφωση σε αυτούς ελέγχεται.</a:t>
            </a:r>
          </a:p>
          <a:p>
            <a:r>
              <a:rPr lang="el-GR" dirty="0"/>
              <a:t>Κάθε παρεκτροπή συνεπάγεται υψηλά κόστη. </a:t>
            </a:r>
          </a:p>
          <a:p>
            <a:r>
              <a:rPr lang="el-GR" dirty="0"/>
              <a:t>Απαιτείται η ύπαρξη ρυθμιστικών και κανονιστικών πλαισίων που να εφαρμόζουν την κείμενη νομοθεσία, προκειμένου να υπάρχει ουσιαστική προστασία των δικαιωμάτων προστασίας των προσωπικών δεδομένων και της </a:t>
            </a:r>
            <a:r>
              <a:rPr lang="el-GR" dirty="0" err="1"/>
              <a:t>ιδιωτικότητας</a:t>
            </a:r>
            <a:r>
              <a:rPr lang="el-GR" dirty="0"/>
              <a:t> του ατόμου.</a:t>
            </a:r>
          </a:p>
        </p:txBody>
      </p:sp>
    </p:spTree>
    <p:extLst>
      <p:ext uri="{BB962C8B-B14F-4D97-AF65-F5344CB8AC3E}">
        <p14:creationId xmlns:p14="http://schemas.microsoft.com/office/powerpoint/2010/main" val="391683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F7635FE-DFDD-4E26-8935-7645821A4BB6}"/>
              </a:ext>
            </a:extLst>
          </p:cNvPr>
          <p:cNvSpPr>
            <a:spLocks noGrp="1"/>
          </p:cNvSpPr>
          <p:nvPr>
            <p:ph type="title"/>
          </p:nvPr>
        </p:nvSpPr>
        <p:spPr/>
        <p:txBody>
          <a:bodyPr/>
          <a:lstStyle/>
          <a:p>
            <a:r>
              <a:rPr lang="el-GR" dirty="0"/>
              <a:t>Εισαγωγή</a:t>
            </a:r>
          </a:p>
        </p:txBody>
      </p:sp>
      <p:sp>
        <p:nvSpPr>
          <p:cNvPr id="3" name="Θέση περιεχομένου 2">
            <a:extLst>
              <a:ext uri="{FF2B5EF4-FFF2-40B4-BE49-F238E27FC236}">
                <a16:creationId xmlns:a16="http://schemas.microsoft.com/office/drawing/2014/main" id="{AB6DD2F7-3CC5-453C-8681-EB6E191A1BC1}"/>
              </a:ext>
            </a:extLst>
          </p:cNvPr>
          <p:cNvSpPr>
            <a:spLocks noGrp="1"/>
          </p:cNvSpPr>
          <p:nvPr>
            <p:ph idx="1"/>
          </p:nvPr>
        </p:nvSpPr>
        <p:spPr/>
        <p:txBody>
          <a:bodyPr>
            <a:normAutofit lnSpcReduction="10000"/>
          </a:bodyPr>
          <a:lstStyle/>
          <a:p>
            <a:r>
              <a:rPr lang="el-GR" dirty="0">
                <a:effectLst/>
                <a:latin typeface="+mn-lt"/>
                <a:ea typeface="Times New Roman" panose="02020603050405020304" pitchFamily="18" charset="0"/>
              </a:rPr>
              <a:t>Η τεχνολογία έχει γίνει αναπόσπαστο κομμάτι της ζωής του ανθρώπου σε κάθε πτυχή της ζωής του</a:t>
            </a:r>
            <a:r>
              <a:rPr lang="en-US" dirty="0">
                <a:effectLst/>
                <a:latin typeface="+mn-lt"/>
                <a:ea typeface="Times New Roman" panose="02020603050405020304" pitchFamily="18" charset="0"/>
              </a:rPr>
              <a:t>.</a:t>
            </a:r>
          </a:p>
          <a:p>
            <a:r>
              <a:rPr lang="el-GR" dirty="0">
                <a:effectLst/>
                <a:latin typeface="+mn-lt"/>
                <a:ea typeface="Times New Roman" panose="02020603050405020304" pitchFamily="18" charset="0"/>
              </a:rPr>
              <a:t>Τα δεδομένα που ανταλλάσσονται καθημερινά, είναι τεράστια σε μέγεθος ενώ η επεξεργασία τους έχει μεγάλο ενδιαφέρον καθώς το περιεχόμενο των πληροφοριών μπορεί να αποτελέσει σημαντική γνώση για πολλούς φορείς.</a:t>
            </a:r>
          </a:p>
          <a:p>
            <a:r>
              <a:rPr lang="el-GR" dirty="0">
                <a:effectLst/>
                <a:latin typeface="+mn-lt"/>
                <a:ea typeface="Times New Roman" panose="02020603050405020304" pitchFamily="18" charset="0"/>
              </a:rPr>
              <a:t>Για την νόμιμη επεξεργασία μέσω των ηλεκτρονικών επικοινωνιών είναι απαραίτητη η συμμόρφωση των φορέων με τον Ευρωπαϊκό Γενικό Κανονισμό Προστασίας Δεδομένων (ΓΚΠΔ) (ΕΕ) 2016/679, όπως επίσης και η τήρηση του νόμου 3471/2006, ο οποίος ρυθμίζει την προστασία δεδομένων προσωπικού χαρακτήρα και της ιδιωτικής ζωής στον τομέα των ηλεκτρονικών επικοινωνιών και εφαρμόζεται ως ειδικότερος του Κανονισμού</a:t>
            </a:r>
            <a:r>
              <a:rPr lang="en-US" dirty="0">
                <a:effectLst/>
                <a:latin typeface="+mn-lt"/>
                <a:ea typeface="Times New Roman" panose="02020603050405020304" pitchFamily="18" charset="0"/>
              </a:rPr>
              <a:t>.</a:t>
            </a:r>
            <a:endParaRPr lang="el-GR" dirty="0">
              <a:latin typeface="+mn-lt"/>
            </a:endParaRPr>
          </a:p>
        </p:txBody>
      </p:sp>
    </p:spTree>
    <p:extLst>
      <p:ext uri="{BB962C8B-B14F-4D97-AF65-F5344CB8AC3E}">
        <p14:creationId xmlns:p14="http://schemas.microsoft.com/office/powerpoint/2010/main" val="133367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BB1347A-3450-4C3C-9ED4-2B3518B17355}"/>
              </a:ext>
            </a:extLst>
          </p:cNvPr>
          <p:cNvSpPr>
            <a:spLocks noGrp="1"/>
          </p:cNvSpPr>
          <p:nvPr>
            <p:ph type="title"/>
          </p:nvPr>
        </p:nvSpPr>
        <p:spPr/>
        <p:txBody>
          <a:bodyPr/>
          <a:lstStyle/>
          <a:p>
            <a:r>
              <a:rPr lang="el-GR" dirty="0"/>
              <a:t>Η έννοια των προσωπικών δεδομένων</a:t>
            </a:r>
          </a:p>
        </p:txBody>
      </p:sp>
      <p:sp>
        <p:nvSpPr>
          <p:cNvPr id="3" name="Θέση περιεχομένου 2">
            <a:extLst>
              <a:ext uri="{FF2B5EF4-FFF2-40B4-BE49-F238E27FC236}">
                <a16:creationId xmlns:a16="http://schemas.microsoft.com/office/drawing/2014/main" id="{71551921-3DED-4326-B2AE-2B8AF57479BE}"/>
              </a:ext>
            </a:extLst>
          </p:cNvPr>
          <p:cNvSpPr>
            <a:spLocks noGrp="1"/>
          </p:cNvSpPr>
          <p:nvPr>
            <p:ph idx="1"/>
          </p:nvPr>
        </p:nvSpPr>
        <p:spPr/>
        <p:txBody>
          <a:bodyPr>
            <a:normAutofit/>
          </a:bodyPr>
          <a:lstStyle/>
          <a:p>
            <a:r>
              <a:rPr lang="el-GR" dirty="0">
                <a:effectLst/>
                <a:latin typeface="+mn-lt"/>
                <a:ea typeface="Times New Roman" panose="02020603050405020304" pitchFamily="18" charset="0"/>
              </a:rPr>
              <a:t>Προσωπικά δεδομένα είναι, σύμφωνα με τον Κανονισμό, και την Οδηγία 2016/680/ΕΕ, κάθε πληροφορία που αναφέρεται στο πρόσωπό του κάθε ατόμου.</a:t>
            </a:r>
          </a:p>
          <a:p>
            <a:r>
              <a:rPr lang="el-GR" dirty="0">
                <a:effectLst/>
                <a:latin typeface="+mn-lt"/>
                <a:ea typeface="Times New Roman" panose="02020603050405020304" pitchFamily="18" charset="0"/>
              </a:rPr>
              <a:t>Τα προσωπικά δεδομένα χωρίζονται σε κατηγορίες, όπως αυτά έχουν χαρακτηριστεί και εκδοθεί από την Αρχή Προστασίας Δεδομένων Προσωπικού Χαρακτήρα.</a:t>
            </a:r>
            <a:endParaRPr lang="el-GR" dirty="0">
              <a:latin typeface="+mn-lt"/>
            </a:endParaRPr>
          </a:p>
        </p:txBody>
      </p:sp>
    </p:spTree>
    <p:extLst>
      <p:ext uri="{BB962C8B-B14F-4D97-AF65-F5344CB8AC3E}">
        <p14:creationId xmlns:p14="http://schemas.microsoft.com/office/powerpoint/2010/main" val="1609248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1259124-59C4-4FD5-B05F-37C8CF841EBE}"/>
              </a:ext>
            </a:extLst>
          </p:cNvPr>
          <p:cNvSpPr>
            <a:spLocks noGrp="1"/>
          </p:cNvSpPr>
          <p:nvPr>
            <p:ph type="title"/>
          </p:nvPr>
        </p:nvSpPr>
        <p:spPr/>
        <p:txBody>
          <a:bodyPr/>
          <a:lstStyle/>
          <a:p>
            <a:r>
              <a:rPr lang="el-GR" dirty="0"/>
              <a:t>Η έννοια της επεξεργασίας των προσωπικών δεδομένων</a:t>
            </a:r>
          </a:p>
        </p:txBody>
      </p:sp>
      <p:sp>
        <p:nvSpPr>
          <p:cNvPr id="3" name="Θέση περιεχομένου 2">
            <a:extLst>
              <a:ext uri="{FF2B5EF4-FFF2-40B4-BE49-F238E27FC236}">
                <a16:creationId xmlns:a16="http://schemas.microsoft.com/office/drawing/2014/main" id="{C2773FFB-1C89-4101-A0BC-1E224FD8C59C}"/>
              </a:ext>
            </a:extLst>
          </p:cNvPr>
          <p:cNvSpPr>
            <a:spLocks noGrp="1"/>
          </p:cNvSpPr>
          <p:nvPr>
            <p:ph idx="1"/>
          </p:nvPr>
        </p:nvSpPr>
        <p:spPr/>
        <p:txBody>
          <a:bodyPr/>
          <a:lstStyle/>
          <a:p>
            <a:r>
              <a:rPr lang="el-GR" dirty="0">
                <a:effectLst/>
                <a:latin typeface="+mn-lt"/>
                <a:ea typeface="Times New Roman" panose="02020603050405020304" pitchFamily="18" charset="0"/>
              </a:rPr>
              <a:t>Σύμφωνα με το νόμο, επεξεργασία προσωπικών δεδομένων</a:t>
            </a:r>
            <a:r>
              <a:rPr lang="el-GR" baseline="30000" dirty="0">
                <a:effectLst/>
                <a:latin typeface="+mn-lt"/>
                <a:ea typeface="Times New Roman" panose="02020603050405020304" pitchFamily="18" charset="0"/>
              </a:rPr>
              <a:t>4</a:t>
            </a:r>
            <a:r>
              <a:rPr lang="el-GR" dirty="0">
                <a:effectLst/>
                <a:latin typeface="+mn-lt"/>
                <a:ea typeface="Times New Roman" panose="02020603050405020304" pitchFamily="18" charset="0"/>
              </a:rPr>
              <a:t> είναι κάθε πράξη ή σειρά πράξεων που πραγματοποιείται με ή χωρίς τη χρήση αυτοματοποιημένων μέσων, σε δεδομένα προσωπικού χαρακτήρα ή σε σύνολα δεδομένων προσωπικού χαρακτήρα, όπως η συλλογή, η καταχώριση, η οργάνωση, η διάρθρωση, η αποθήκευση, η προσαρμογή ή η μεταβολή, η ανάκτηση, η αναζήτηση πληροφοριών, η χρήση, η κοινολόγηση με διαβίβαση, η διάδοση ή κάθε άλλη μορφή διάθεσης, η συσχέτιση ή ο συνδυασμός, ο περιορισμός, η διαγραφή ή η καταστροφή.</a:t>
            </a:r>
            <a:endParaRPr lang="el-GR" dirty="0">
              <a:effectLst/>
              <a:latin typeface="+mn-lt"/>
              <a:ea typeface="Arial" panose="020B0604020202020204" pitchFamily="34" charset="0"/>
            </a:endParaRPr>
          </a:p>
          <a:p>
            <a:endParaRPr lang="el-GR" dirty="0"/>
          </a:p>
        </p:txBody>
      </p:sp>
    </p:spTree>
    <p:extLst>
      <p:ext uri="{BB962C8B-B14F-4D97-AF65-F5344CB8AC3E}">
        <p14:creationId xmlns:p14="http://schemas.microsoft.com/office/powerpoint/2010/main" val="3638864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8AB4E43-3B87-4194-A2E6-4ABB7E16E8A9}"/>
              </a:ext>
            </a:extLst>
          </p:cNvPr>
          <p:cNvSpPr>
            <a:spLocks noGrp="1"/>
          </p:cNvSpPr>
          <p:nvPr>
            <p:ph type="title"/>
          </p:nvPr>
        </p:nvSpPr>
        <p:spPr/>
        <p:txBody>
          <a:bodyPr/>
          <a:lstStyle/>
          <a:p>
            <a:r>
              <a:rPr lang="el-GR" dirty="0"/>
              <a:t>Η έννοια του υποκειμένου</a:t>
            </a:r>
          </a:p>
        </p:txBody>
      </p:sp>
      <p:sp>
        <p:nvSpPr>
          <p:cNvPr id="3" name="Θέση περιεχομένου 2">
            <a:extLst>
              <a:ext uri="{FF2B5EF4-FFF2-40B4-BE49-F238E27FC236}">
                <a16:creationId xmlns:a16="http://schemas.microsoft.com/office/drawing/2014/main" id="{B99872C0-0565-45D4-AFC7-811E6520F7BA}"/>
              </a:ext>
            </a:extLst>
          </p:cNvPr>
          <p:cNvSpPr>
            <a:spLocks noGrp="1"/>
          </p:cNvSpPr>
          <p:nvPr>
            <p:ph idx="1"/>
          </p:nvPr>
        </p:nvSpPr>
        <p:spPr/>
        <p:txBody>
          <a:bodyPr/>
          <a:lstStyle/>
          <a:p>
            <a:r>
              <a:rPr lang="el-GR" dirty="0"/>
              <a:t>Υποκείμενο των προσωπικών δεδομένων5 είναι το φυσικό πρόσωπο στο οποίο αναφέρονται τα δεδομένα, και του οποίου η ταυτότητα είναι γνωστή ή μπορεί να εξακριβωθεί, δηλαδή  να προσδιοριστεί αμέσως ή εμμέσως, ιδίως βάσει αριθμού ταυτότητας ή βάσει ενός η περισσότερων συγκεκριμένων στοιχείων που χαρακτηρίζουν την υπόστασή του από άποψη φυσική, βιολογική, ψυχική, οικονομική, πολιτιστική, πολιτική ή κοινωνική.</a:t>
            </a:r>
          </a:p>
        </p:txBody>
      </p:sp>
    </p:spTree>
    <p:extLst>
      <p:ext uri="{BB962C8B-B14F-4D97-AF65-F5344CB8AC3E}">
        <p14:creationId xmlns:p14="http://schemas.microsoft.com/office/powerpoint/2010/main" val="1277982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EB1E79D-B988-4212-82A4-DF10066DE359}"/>
              </a:ext>
            </a:extLst>
          </p:cNvPr>
          <p:cNvSpPr>
            <a:spLocks noGrp="1"/>
          </p:cNvSpPr>
          <p:nvPr>
            <p:ph type="title"/>
          </p:nvPr>
        </p:nvSpPr>
        <p:spPr/>
        <p:txBody>
          <a:bodyPr/>
          <a:lstStyle/>
          <a:p>
            <a:r>
              <a:rPr lang="el-GR" dirty="0"/>
              <a:t>Η έννοια του υπεύθυνου επεξεργασίας</a:t>
            </a:r>
          </a:p>
        </p:txBody>
      </p:sp>
      <p:sp>
        <p:nvSpPr>
          <p:cNvPr id="3" name="Θέση περιεχομένου 2">
            <a:extLst>
              <a:ext uri="{FF2B5EF4-FFF2-40B4-BE49-F238E27FC236}">
                <a16:creationId xmlns:a16="http://schemas.microsoft.com/office/drawing/2014/main" id="{7BFEA99C-C449-4ADE-AEEF-0F974D3C0A97}"/>
              </a:ext>
            </a:extLst>
          </p:cNvPr>
          <p:cNvSpPr>
            <a:spLocks noGrp="1"/>
          </p:cNvSpPr>
          <p:nvPr>
            <p:ph idx="1"/>
          </p:nvPr>
        </p:nvSpPr>
        <p:spPr/>
        <p:txBody>
          <a:bodyPr/>
          <a:lstStyle/>
          <a:p>
            <a:r>
              <a:rPr lang="el-GR" dirty="0"/>
              <a:t>Υπεύθυνος επεξεργασίας είναι το φυσικό ή νομικό πρόσωπο, ή δημόσια αρχή, ή υπηρεσία ή άλλος φορέας που, μόνα ή από κοινού με άλλα, καθορίζουν τους σκοπούς και τον τρόπο της επεξεργασίας δεδομένων προσωπικού χαρακτήρα· όταν οι σκοποί και ο τρόπος της επεξεργασίας αυτής καθορίζονται από το δίκαιο της Ένωσης ή το δίκαιο κράτους μέλους, ο υπεύθυνος επεξεργασίας ή τα ειδικά κριτήρια για τον διορισμό του μπορούν να προβλέπονται από το δίκαιο της Ένωσης ή το δίκαιο κράτους μέλους.</a:t>
            </a:r>
          </a:p>
        </p:txBody>
      </p:sp>
    </p:spTree>
    <p:extLst>
      <p:ext uri="{BB962C8B-B14F-4D97-AF65-F5344CB8AC3E}">
        <p14:creationId xmlns:p14="http://schemas.microsoft.com/office/powerpoint/2010/main" val="298126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F12BC45-C75C-4BE4-A746-1AEF1FC74AF5}"/>
              </a:ext>
            </a:extLst>
          </p:cNvPr>
          <p:cNvSpPr>
            <a:spLocks noGrp="1"/>
          </p:cNvSpPr>
          <p:nvPr>
            <p:ph type="title"/>
          </p:nvPr>
        </p:nvSpPr>
        <p:spPr/>
        <p:txBody>
          <a:bodyPr/>
          <a:lstStyle/>
          <a:p>
            <a:r>
              <a:rPr lang="el-GR" dirty="0"/>
              <a:t>Η έννοια του υπευθύνου προστασίας δεδομένων</a:t>
            </a:r>
          </a:p>
        </p:txBody>
      </p:sp>
      <p:sp>
        <p:nvSpPr>
          <p:cNvPr id="3" name="Θέση περιεχομένου 2">
            <a:extLst>
              <a:ext uri="{FF2B5EF4-FFF2-40B4-BE49-F238E27FC236}">
                <a16:creationId xmlns:a16="http://schemas.microsoft.com/office/drawing/2014/main" id="{5C2BEA51-1190-4B8A-9ED9-7BD06126EE84}"/>
              </a:ext>
            </a:extLst>
          </p:cNvPr>
          <p:cNvSpPr>
            <a:spLocks noGrp="1"/>
          </p:cNvSpPr>
          <p:nvPr>
            <p:ph idx="1"/>
          </p:nvPr>
        </p:nvSpPr>
        <p:spPr/>
        <p:txBody>
          <a:bodyPr/>
          <a:lstStyle/>
          <a:p>
            <a:r>
              <a:rPr lang="el-GR" dirty="0"/>
              <a:t>Σύμφωνα με τον Γενικό Κανονισμό για την Προστασία Δεδομένων (ΓΚΠΔ), είναι το πρόσωπο που διευκολύνει τη συμμόρφωση του υπευθύνου επεξεργασίας και του εκτελούντος την επεξεργασία με τις διατάξεις του ΓΚΠΔ και μεσολαβεί μεταξύ των διαφόρων ενδιαφερομένων και έχει διάφορα καθήκοντα.</a:t>
            </a:r>
          </a:p>
          <a:p>
            <a:endParaRPr lang="el-GR" dirty="0"/>
          </a:p>
        </p:txBody>
      </p:sp>
    </p:spTree>
    <p:extLst>
      <p:ext uri="{BB962C8B-B14F-4D97-AF65-F5344CB8AC3E}">
        <p14:creationId xmlns:p14="http://schemas.microsoft.com/office/powerpoint/2010/main" val="2149768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47FB520-8DA9-4067-9179-E45B5C7869D6}"/>
              </a:ext>
            </a:extLst>
          </p:cNvPr>
          <p:cNvSpPr>
            <a:spLocks noGrp="1"/>
          </p:cNvSpPr>
          <p:nvPr>
            <p:ph type="title"/>
          </p:nvPr>
        </p:nvSpPr>
        <p:spPr/>
        <p:txBody>
          <a:bodyPr/>
          <a:lstStyle/>
          <a:p>
            <a:r>
              <a:rPr lang="el-GR" dirty="0"/>
              <a:t>Η Αρχή Προστασίας Δεδομένων Προσωπικού Χαρακτήρα</a:t>
            </a:r>
          </a:p>
        </p:txBody>
      </p:sp>
      <p:sp>
        <p:nvSpPr>
          <p:cNvPr id="3" name="Θέση περιεχομένου 2">
            <a:extLst>
              <a:ext uri="{FF2B5EF4-FFF2-40B4-BE49-F238E27FC236}">
                <a16:creationId xmlns:a16="http://schemas.microsoft.com/office/drawing/2014/main" id="{D7B4BA5F-F3B8-40B6-9868-19A4EE778E68}"/>
              </a:ext>
            </a:extLst>
          </p:cNvPr>
          <p:cNvSpPr>
            <a:spLocks noGrp="1"/>
          </p:cNvSpPr>
          <p:nvPr>
            <p:ph idx="1"/>
          </p:nvPr>
        </p:nvSpPr>
        <p:spPr/>
        <p:txBody>
          <a:bodyPr/>
          <a:lstStyle/>
          <a:p>
            <a:r>
              <a:rPr lang="el-GR" dirty="0"/>
              <a:t>Το 1997 με τον Νόμο 2472/1997 ιδρύεται η Αρχή και ονομάζεται Αρχή Προστασίας Δεδομένων Προσωπικού Χαρακτήρα (ΑΠΔΠΧ).</a:t>
            </a:r>
          </a:p>
          <a:p>
            <a:r>
              <a:rPr lang="el-GR" dirty="0"/>
              <a:t>Η Αρχή είναι αρμόδια για την παρακολούθηση της εφαρμογής των διατάξεων του Γενικού Κανονισμού Προστασίας Δεδομένων (ΕΕ) 2016/679 (ΓΚΠΔ), με σκοπό την προστασία των θεμελιωδών δικαιωμάτων και ελευθεριών των φυσικών προσώπων έναντι της επεξεργασίας των δεδομένων που τα αφορούν και τη διευκόλυνση της ελεύθερης κυκλοφορίας των δεδομένων στην Ένωση (άρθρο 51 παρ. 1, αιτ. 123 του ΓΚΠΔ). </a:t>
            </a:r>
          </a:p>
        </p:txBody>
      </p:sp>
    </p:spTree>
    <p:extLst>
      <p:ext uri="{BB962C8B-B14F-4D97-AF65-F5344CB8AC3E}">
        <p14:creationId xmlns:p14="http://schemas.microsoft.com/office/powerpoint/2010/main" val="76658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7B6DA73-16AD-464E-ACAE-526B1658D6BF}"/>
              </a:ext>
            </a:extLst>
          </p:cNvPr>
          <p:cNvSpPr>
            <a:spLocks noGrp="1"/>
          </p:cNvSpPr>
          <p:nvPr>
            <p:ph type="title"/>
          </p:nvPr>
        </p:nvSpPr>
        <p:spPr/>
        <p:txBody>
          <a:bodyPr/>
          <a:lstStyle/>
          <a:p>
            <a:r>
              <a:rPr lang="el-GR" dirty="0"/>
              <a:t>Μορφές ηλεκτρονικής επικοινωνίας</a:t>
            </a:r>
          </a:p>
        </p:txBody>
      </p:sp>
      <p:sp>
        <p:nvSpPr>
          <p:cNvPr id="3" name="Θέση περιεχομένου 2">
            <a:extLst>
              <a:ext uri="{FF2B5EF4-FFF2-40B4-BE49-F238E27FC236}">
                <a16:creationId xmlns:a16="http://schemas.microsoft.com/office/drawing/2014/main" id="{A408EA76-95D7-454D-BED6-1BF10D824410}"/>
              </a:ext>
            </a:extLst>
          </p:cNvPr>
          <p:cNvSpPr>
            <a:spLocks noGrp="1"/>
          </p:cNvSpPr>
          <p:nvPr>
            <p:ph idx="1"/>
          </p:nvPr>
        </p:nvSpPr>
        <p:spPr/>
        <p:txBody>
          <a:bodyPr/>
          <a:lstStyle/>
          <a:p>
            <a:r>
              <a:rPr lang="el-GR" dirty="0"/>
              <a:t>Οι μορφές ηλεκτρονικής επικοινωνίας είναι οι εξής:</a:t>
            </a:r>
          </a:p>
          <a:p>
            <a:pPr lvl="1"/>
            <a:r>
              <a:rPr lang="en-US" dirty="0"/>
              <a:t>E-mail</a:t>
            </a:r>
          </a:p>
          <a:p>
            <a:pPr lvl="1"/>
            <a:r>
              <a:rPr lang="en-US" dirty="0"/>
              <a:t>Fax</a:t>
            </a:r>
          </a:p>
          <a:p>
            <a:pPr lvl="1"/>
            <a:r>
              <a:rPr lang="el-GR" dirty="0"/>
              <a:t>Τηλεδιασκέψεις μέσω εφαρμογών</a:t>
            </a:r>
          </a:p>
          <a:p>
            <a:pPr lvl="1"/>
            <a:r>
              <a:rPr lang="el-GR" dirty="0"/>
              <a:t>Αυτόματες τηλεφωνικές κλήσεις όπου ακούγεται μαγνητοφωνημένο μήνυμα</a:t>
            </a:r>
          </a:p>
          <a:p>
            <a:pPr lvl="1"/>
            <a:r>
              <a:rPr lang="en-US" dirty="0"/>
              <a:t>SMS </a:t>
            </a:r>
            <a:r>
              <a:rPr lang="el-GR" dirty="0"/>
              <a:t>και </a:t>
            </a:r>
            <a:r>
              <a:rPr lang="en-US" dirty="0"/>
              <a:t>MMS</a:t>
            </a:r>
          </a:p>
          <a:p>
            <a:pPr lvl="1"/>
            <a:r>
              <a:rPr lang="el-GR" dirty="0"/>
              <a:t>Τηλεφωνικές κλήσεις</a:t>
            </a:r>
          </a:p>
          <a:p>
            <a:pPr lvl="1"/>
            <a:r>
              <a:rPr lang="en-US" dirty="0"/>
              <a:t>Cookies</a:t>
            </a:r>
          </a:p>
          <a:p>
            <a:pPr lvl="1"/>
            <a:r>
              <a:rPr lang="en-US" dirty="0"/>
              <a:t>Spamming</a:t>
            </a:r>
          </a:p>
        </p:txBody>
      </p:sp>
    </p:spTree>
    <p:extLst>
      <p:ext uri="{BB962C8B-B14F-4D97-AF65-F5344CB8AC3E}">
        <p14:creationId xmlns:p14="http://schemas.microsoft.com/office/powerpoint/2010/main" val="1932107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Ιόν">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62</TotalTime>
  <Words>980</Words>
  <Application>Microsoft Office PowerPoint</Application>
  <PresentationFormat>Ευρεία οθόνη</PresentationFormat>
  <Paragraphs>63</Paragraphs>
  <Slides>14</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14</vt:i4>
      </vt:variant>
    </vt:vector>
  </HeadingPairs>
  <TitlesOfParts>
    <vt:vector size="18" baseType="lpstr">
      <vt:lpstr>Arial</vt:lpstr>
      <vt:lpstr>Century Gothic</vt:lpstr>
      <vt:lpstr>Wingdings 3</vt:lpstr>
      <vt:lpstr>Ιόν</vt:lpstr>
      <vt:lpstr>Οδηγός και ανάλυση δυνατοτήτων νόμιμης επεξεργασίας δεδομένων προσωπικού χαρακτήρα στις ηλεκτρονικές επικοινωνίες</vt:lpstr>
      <vt:lpstr>Εισαγωγή</vt:lpstr>
      <vt:lpstr>Η έννοια των προσωπικών δεδομένων</vt:lpstr>
      <vt:lpstr>Η έννοια της επεξεργασίας των προσωπικών δεδομένων</vt:lpstr>
      <vt:lpstr>Η έννοια του υποκειμένου</vt:lpstr>
      <vt:lpstr>Η έννοια του υπεύθυνου επεξεργασίας</vt:lpstr>
      <vt:lpstr>Η έννοια του υπευθύνου προστασίας δεδομένων</vt:lpstr>
      <vt:lpstr>Η Αρχή Προστασίας Δεδομένων Προσωπικού Χαρακτήρα</vt:lpstr>
      <vt:lpstr>Μορφές ηλεκτρονικής επικοινωνίας</vt:lpstr>
      <vt:lpstr>Οδηγός Επεξεργασίας Προσωπικών Δεδομένων</vt:lpstr>
      <vt:lpstr>Οι ευθύνες των παρόχων ηλεκτρονικών υπηρεσιών</vt:lpstr>
      <vt:lpstr>Οι ευθύνες των παρόχων ηλεκτρονικών υπηρεσιών (συνέχεια)</vt:lpstr>
      <vt:lpstr>Βήματα επεξεργασίας προσωπικών δεδομένων </vt:lpstr>
      <vt:lpstr>Επίλογος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Οδηγός και ανάλυση δυνατοτήτων νόμιμης επεξεργασίας δεδομένων προσωπικού χαρακτήρα στις ηλεκτρονικές επικοινωνίες</dc:title>
  <dc:creator>Konstantinos Ioannis Kornarakis</dc:creator>
  <cp:lastModifiedBy>Konstantinos Ioannis Kornarakis</cp:lastModifiedBy>
  <cp:revision>4</cp:revision>
  <dcterms:created xsi:type="dcterms:W3CDTF">2021-05-14T12:56:35Z</dcterms:created>
  <dcterms:modified xsi:type="dcterms:W3CDTF">2021-05-14T14:25:31Z</dcterms:modified>
</cp:coreProperties>
</file>