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81" r:id="rId24"/>
    <p:sldId id="270" r:id="rId25"/>
    <p:sldId id="282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93" r:id="rId37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31" autoAdjust="0"/>
  </p:normalViewPr>
  <p:slideViewPr>
    <p:cSldViewPr>
      <p:cViewPr>
        <p:scale>
          <a:sx n="86" d="100"/>
          <a:sy n="86" d="100"/>
        </p:scale>
        <p:origin x="-1698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2945B-8AC9-4E00-9443-39FCC59FB289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C97A166A-4C7F-4192-B61E-8FC845FDA14F}">
      <dgm:prSet phldrT="[Text]"/>
      <dgm:spPr/>
      <dgm:t>
        <a:bodyPr/>
        <a:lstStyle/>
        <a:p>
          <a:r>
            <a:rPr lang="en-US" b="1" smtClean="0">
              <a:latin typeface="Comic Sans MS"/>
              <a:cs typeface="Comic Sans MS"/>
            </a:rPr>
            <a:t>Big Data</a:t>
          </a:r>
          <a:endParaRPr lang="en-AU" b="1" dirty="0">
            <a:latin typeface="Comic Sans MS"/>
            <a:cs typeface="Comic Sans MS"/>
          </a:endParaRPr>
        </a:p>
      </dgm:t>
    </dgm:pt>
    <dgm:pt modelId="{3A87F168-0C7A-4F37-BE8D-53A594533C45}" type="parTrans" cxnId="{0805A9E3-6852-42DB-B584-409A1924D44A}">
      <dgm:prSet/>
      <dgm:spPr/>
      <dgm:t>
        <a:bodyPr/>
        <a:lstStyle/>
        <a:p>
          <a:endParaRPr lang="en-AU"/>
        </a:p>
      </dgm:t>
    </dgm:pt>
    <dgm:pt modelId="{FDA2B1E2-E012-428B-8258-9862ED76B666}" type="sibTrans" cxnId="{0805A9E3-6852-42DB-B584-409A1924D44A}">
      <dgm:prSet/>
      <dgm:spPr/>
      <dgm:t>
        <a:bodyPr/>
        <a:lstStyle/>
        <a:p>
          <a:endParaRPr lang="en-AU"/>
        </a:p>
      </dgm:t>
    </dgm:pt>
    <dgm:pt modelId="{971F560E-7F14-4670-8940-D150C6926180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  <a:latin typeface="Comic Sans MS"/>
              <a:cs typeface="Comic Sans MS"/>
            </a:rPr>
            <a:t>Volume</a:t>
          </a:r>
          <a:endParaRPr lang="en-AU" b="1" dirty="0">
            <a:solidFill>
              <a:srgbClr val="008000"/>
            </a:solidFill>
            <a:latin typeface="Comic Sans MS"/>
            <a:cs typeface="Comic Sans MS"/>
          </a:endParaRPr>
        </a:p>
      </dgm:t>
    </dgm:pt>
    <dgm:pt modelId="{DC76BF1B-7E7A-4103-9BA0-1A194B96DA16}" type="parTrans" cxnId="{C6C0B258-1B07-4C99-A3FB-5825B792EB86}">
      <dgm:prSet/>
      <dgm:spPr/>
      <dgm:t>
        <a:bodyPr/>
        <a:lstStyle/>
        <a:p>
          <a:endParaRPr lang="en-AU"/>
        </a:p>
      </dgm:t>
    </dgm:pt>
    <dgm:pt modelId="{BBBE3F7D-81F9-496E-8A9F-A3FA7457CAA1}" type="sibTrans" cxnId="{C6C0B258-1B07-4C99-A3FB-5825B792EB86}">
      <dgm:prSet/>
      <dgm:spPr/>
      <dgm:t>
        <a:bodyPr/>
        <a:lstStyle/>
        <a:p>
          <a:endParaRPr lang="en-AU"/>
        </a:p>
      </dgm:t>
    </dgm:pt>
    <dgm:pt modelId="{376F46C2-70ED-4186-B05B-CD90A8E6A960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  <a:latin typeface="Comic Sans MS"/>
              <a:cs typeface="Comic Sans MS"/>
            </a:rPr>
            <a:t>Velocity</a:t>
          </a:r>
          <a:endParaRPr lang="en-AU" b="1" dirty="0">
            <a:solidFill>
              <a:srgbClr val="FF0000"/>
            </a:solidFill>
            <a:latin typeface="Comic Sans MS"/>
            <a:cs typeface="Comic Sans MS"/>
          </a:endParaRPr>
        </a:p>
      </dgm:t>
    </dgm:pt>
    <dgm:pt modelId="{1C2A0D06-1B35-4852-B6BF-BBDE4C6CBCCF}" type="parTrans" cxnId="{F2D3B10A-3340-4EDD-B7B3-9E40AFC9AA8B}">
      <dgm:prSet/>
      <dgm:spPr/>
      <dgm:t>
        <a:bodyPr/>
        <a:lstStyle/>
        <a:p>
          <a:endParaRPr lang="en-AU"/>
        </a:p>
      </dgm:t>
    </dgm:pt>
    <dgm:pt modelId="{5095A4F8-0ECC-4A2B-90C1-F8D42729D79A}" type="sibTrans" cxnId="{F2D3B10A-3340-4EDD-B7B3-9E40AFC9AA8B}">
      <dgm:prSet/>
      <dgm:spPr/>
      <dgm:t>
        <a:bodyPr/>
        <a:lstStyle/>
        <a:p>
          <a:endParaRPr lang="en-AU"/>
        </a:p>
      </dgm:t>
    </dgm:pt>
    <dgm:pt modelId="{CFCA2805-D954-42C6-8B15-719DDF0A36D1}">
      <dgm:prSet phldrT="[Text]"/>
      <dgm:spPr/>
      <dgm:t>
        <a:bodyPr/>
        <a:lstStyle/>
        <a:p>
          <a:r>
            <a:rPr lang="en-US" b="1" dirty="0" smtClean="0">
              <a:solidFill>
                <a:srgbClr val="800000"/>
              </a:solidFill>
              <a:latin typeface="Comic Sans MS"/>
              <a:cs typeface="Comic Sans MS"/>
            </a:rPr>
            <a:t>Variety</a:t>
          </a:r>
          <a:endParaRPr lang="en-AU" b="1" dirty="0">
            <a:solidFill>
              <a:srgbClr val="800000"/>
            </a:solidFill>
            <a:latin typeface="Comic Sans MS"/>
            <a:cs typeface="Comic Sans MS"/>
          </a:endParaRPr>
        </a:p>
      </dgm:t>
    </dgm:pt>
    <dgm:pt modelId="{76CD1D58-FB07-4C9B-A6D2-8BCF50779721}" type="parTrans" cxnId="{362BB2F9-7C2F-4BC7-AC96-275429E60C1F}">
      <dgm:prSet/>
      <dgm:spPr/>
      <dgm:t>
        <a:bodyPr/>
        <a:lstStyle/>
        <a:p>
          <a:endParaRPr lang="en-AU"/>
        </a:p>
      </dgm:t>
    </dgm:pt>
    <dgm:pt modelId="{D83B55DC-7EB8-4519-BBF0-E655EA378A65}" type="sibTrans" cxnId="{362BB2F9-7C2F-4BC7-AC96-275429E60C1F}">
      <dgm:prSet/>
      <dgm:spPr/>
      <dgm:t>
        <a:bodyPr/>
        <a:lstStyle/>
        <a:p>
          <a:endParaRPr lang="en-AU"/>
        </a:p>
      </dgm:t>
    </dgm:pt>
    <dgm:pt modelId="{052CFB95-D777-4908-9FE0-6139AED946B3}">
      <dgm:prSet phldrT="[Text]"/>
      <dgm:spPr/>
      <dgm:t>
        <a:bodyPr/>
        <a:lstStyle/>
        <a:p>
          <a:endParaRPr lang="en-AU" dirty="0"/>
        </a:p>
      </dgm:t>
    </dgm:pt>
    <dgm:pt modelId="{7D8B86B6-BA88-4C72-A640-5F19E12E166B}" type="parTrans" cxnId="{32ED7FA3-BA55-4B45-BE88-3D3ABB5B53E4}">
      <dgm:prSet/>
      <dgm:spPr/>
      <dgm:t>
        <a:bodyPr/>
        <a:lstStyle/>
        <a:p>
          <a:endParaRPr lang="en-AU"/>
        </a:p>
      </dgm:t>
    </dgm:pt>
    <dgm:pt modelId="{71AC18EE-3969-4F3B-85E1-2CE097BC63A2}" type="sibTrans" cxnId="{32ED7FA3-BA55-4B45-BE88-3D3ABB5B53E4}">
      <dgm:prSet/>
      <dgm:spPr/>
      <dgm:t>
        <a:bodyPr/>
        <a:lstStyle/>
        <a:p>
          <a:endParaRPr lang="en-AU"/>
        </a:p>
      </dgm:t>
    </dgm:pt>
    <dgm:pt modelId="{7C211D61-ADAF-43BA-8ABB-0A558B68E9BA}">
      <dgm:prSet phldrT="[Text]"/>
      <dgm:spPr/>
      <dgm:t>
        <a:bodyPr/>
        <a:lstStyle/>
        <a:p>
          <a:endParaRPr lang="en-AU" dirty="0"/>
        </a:p>
      </dgm:t>
    </dgm:pt>
    <dgm:pt modelId="{E7C0CD8D-88CA-4758-A22A-2B34E7FC84A9}" type="parTrans" cxnId="{AD6E73C5-EA10-4822-91EE-9CC979702F50}">
      <dgm:prSet/>
      <dgm:spPr/>
      <dgm:t>
        <a:bodyPr/>
        <a:lstStyle/>
        <a:p>
          <a:endParaRPr lang="en-AU"/>
        </a:p>
      </dgm:t>
    </dgm:pt>
    <dgm:pt modelId="{BEFB1AC8-D33E-44EB-91A5-38EE2B2F579C}" type="sibTrans" cxnId="{AD6E73C5-EA10-4822-91EE-9CC979702F50}">
      <dgm:prSet/>
      <dgm:spPr/>
      <dgm:t>
        <a:bodyPr/>
        <a:lstStyle/>
        <a:p>
          <a:endParaRPr lang="en-AU"/>
        </a:p>
      </dgm:t>
    </dgm:pt>
    <dgm:pt modelId="{D68FFE9D-9F92-074F-A4FA-2108FEF6D638}">
      <dgm:prSet phldrT="[Text]"/>
      <dgm:spPr/>
      <dgm:t>
        <a:bodyPr/>
        <a:lstStyle/>
        <a:p>
          <a:r>
            <a:rPr lang="en-AU" b="1" dirty="0" smtClean="0">
              <a:solidFill>
                <a:srgbClr val="008000"/>
              </a:solidFill>
              <a:latin typeface="Comic Sans MS"/>
              <a:cs typeface="Comic Sans MS"/>
            </a:rPr>
            <a:t>Petabytes</a:t>
          </a:r>
          <a:endParaRPr lang="en-AU" b="1" dirty="0">
            <a:solidFill>
              <a:srgbClr val="008000"/>
            </a:solidFill>
            <a:latin typeface="Comic Sans MS"/>
            <a:cs typeface="Comic Sans MS"/>
          </a:endParaRPr>
        </a:p>
      </dgm:t>
    </dgm:pt>
    <dgm:pt modelId="{F1D38EF4-392E-8D4E-AF0D-05138D550EEF}" type="parTrans" cxnId="{A08977E2-7F9F-B546-9C72-27D29D913121}">
      <dgm:prSet/>
      <dgm:spPr/>
      <dgm:t>
        <a:bodyPr/>
        <a:lstStyle/>
        <a:p>
          <a:endParaRPr lang="en-US"/>
        </a:p>
      </dgm:t>
    </dgm:pt>
    <dgm:pt modelId="{286F3366-9374-B04E-A007-EFA6DFCE42A6}" type="sibTrans" cxnId="{A08977E2-7F9F-B546-9C72-27D29D913121}">
      <dgm:prSet/>
      <dgm:spPr/>
      <dgm:t>
        <a:bodyPr/>
        <a:lstStyle/>
        <a:p>
          <a:endParaRPr lang="en-US"/>
        </a:p>
      </dgm:t>
    </dgm:pt>
    <dgm:pt modelId="{E75775F2-F192-6442-840C-3C519122B860}">
      <dgm:prSet phldrT="[Text]"/>
      <dgm:spPr/>
      <dgm:t>
        <a:bodyPr/>
        <a:lstStyle/>
        <a:p>
          <a:r>
            <a:rPr lang="en-AU" b="1" dirty="0" smtClean="0">
              <a:solidFill>
                <a:srgbClr val="008000"/>
              </a:solidFill>
              <a:latin typeface="Comic Sans MS"/>
              <a:cs typeface="Comic Sans MS"/>
            </a:rPr>
            <a:t>Records</a:t>
          </a:r>
          <a:endParaRPr lang="en-AU" b="1" dirty="0">
            <a:solidFill>
              <a:srgbClr val="008000"/>
            </a:solidFill>
            <a:latin typeface="Comic Sans MS"/>
            <a:cs typeface="Comic Sans MS"/>
          </a:endParaRPr>
        </a:p>
      </dgm:t>
    </dgm:pt>
    <dgm:pt modelId="{FC4F6B4B-08DB-FA4D-A896-73113DE34056}" type="parTrans" cxnId="{BA4B00CA-64FB-784D-B134-FC6DCF299066}">
      <dgm:prSet/>
      <dgm:spPr/>
      <dgm:t>
        <a:bodyPr/>
        <a:lstStyle/>
        <a:p>
          <a:endParaRPr lang="en-US"/>
        </a:p>
      </dgm:t>
    </dgm:pt>
    <dgm:pt modelId="{4471F3EC-9D1E-994D-AA40-1917AB7674DA}" type="sibTrans" cxnId="{BA4B00CA-64FB-784D-B134-FC6DCF299066}">
      <dgm:prSet/>
      <dgm:spPr/>
      <dgm:t>
        <a:bodyPr/>
        <a:lstStyle/>
        <a:p>
          <a:endParaRPr lang="en-US"/>
        </a:p>
      </dgm:t>
    </dgm:pt>
    <dgm:pt modelId="{22CA6FA0-191C-FA46-B9B8-29800720232E}">
      <dgm:prSet phldrT="[Text]"/>
      <dgm:spPr/>
      <dgm:t>
        <a:bodyPr/>
        <a:lstStyle/>
        <a:p>
          <a:r>
            <a:rPr lang="en-AU" b="1" dirty="0" smtClean="0">
              <a:solidFill>
                <a:srgbClr val="008000"/>
              </a:solidFill>
              <a:latin typeface="Comic Sans MS"/>
              <a:cs typeface="Comic Sans MS"/>
            </a:rPr>
            <a:t>Transactions</a:t>
          </a:r>
          <a:endParaRPr lang="en-AU" b="1" dirty="0">
            <a:solidFill>
              <a:srgbClr val="008000"/>
            </a:solidFill>
            <a:latin typeface="Comic Sans MS"/>
            <a:cs typeface="Comic Sans MS"/>
          </a:endParaRPr>
        </a:p>
      </dgm:t>
    </dgm:pt>
    <dgm:pt modelId="{876D3560-E783-584A-B8EB-CD7B581D2501}" type="parTrans" cxnId="{82864FB3-EF33-DC40-8701-FE681018D077}">
      <dgm:prSet/>
      <dgm:spPr/>
      <dgm:t>
        <a:bodyPr/>
        <a:lstStyle/>
        <a:p>
          <a:endParaRPr lang="en-US"/>
        </a:p>
      </dgm:t>
    </dgm:pt>
    <dgm:pt modelId="{6BC47FCB-7970-B94F-93FB-B123D6EB51D7}" type="sibTrans" cxnId="{82864FB3-EF33-DC40-8701-FE681018D077}">
      <dgm:prSet/>
      <dgm:spPr/>
      <dgm:t>
        <a:bodyPr/>
        <a:lstStyle/>
        <a:p>
          <a:endParaRPr lang="en-US"/>
        </a:p>
      </dgm:t>
    </dgm:pt>
    <dgm:pt modelId="{058037BB-142F-4348-AE39-AFCC1BFD463C}">
      <dgm:prSet phldrT="[Text]"/>
      <dgm:spPr/>
      <dgm:t>
        <a:bodyPr/>
        <a:lstStyle/>
        <a:p>
          <a:r>
            <a:rPr lang="en-AU" b="1" dirty="0" smtClean="0">
              <a:solidFill>
                <a:srgbClr val="FF0000"/>
              </a:solidFill>
              <a:latin typeface="Comic Sans MS"/>
              <a:cs typeface="Comic Sans MS"/>
            </a:rPr>
            <a:t>Batch</a:t>
          </a:r>
          <a:endParaRPr lang="en-AU" b="1" dirty="0">
            <a:solidFill>
              <a:srgbClr val="FF0000"/>
            </a:solidFill>
            <a:latin typeface="Comic Sans MS"/>
            <a:cs typeface="Comic Sans MS"/>
          </a:endParaRPr>
        </a:p>
      </dgm:t>
    </dgm:pt>
    <dgm:pt modelId="{566BEB9B-161D-8D4A-9CA2-5162AE5F0DA6}" type="parTrans" cxnId="{76CA8F21-DC88-2D4E-9E9E-EB17B90225CF}">
      <dgm:prSet/>
      <dgm:spPr/>
      <dgm:t>
        <a:bodyPr/>
        <a:lstStyle/>
        <a:p>
          <a:endParaRPr lang="en-US"/>
        </a:p>
      </dgm:t>
    </dgm:pt>
    <dgm:pt modelId="{4452EA99-924F-FD49-BFFD-FFE0C8006A15}" type="sibTrans" cxnId="{76CA8F21-DC88-2D4E-9E9E-EB17B90225CF}">
      <dgm:prSet/>
      <dgm:spPr/>
      <dgm:t>
        <a:bodyPr/>
        <a:lstStyle/>
        <a:p>
          <a:endParaRPr lang="en-US"/>
        </a:p>
      </dgm:t>
    </dgm:pt>
    <dgm:pt modelId="{7A97D53B-0D7A-2E45-92D8-BC5B801B013A}">
      <dgm:prSet phldrT="[Text]"/>
      <dgm:spPr/>
      <dgm:t>
        <a:bodyPr/>
        <a:lstStyle/>
        <a:p>
          <a:r>
            <a:rPr lang="en-AU" b="1" dirty="0" smtClean="0">
              <a:solidFill>
                <a:srgbClr val="FF0000"/>
              </a:solidFill>
              <a:latin typeface="Comic Sans MS"/>
              <a:cs typeface="Comic Sans MS"/>
            </a:rPr>
            <a:t>Real time</a:t>
          </a:r>
          <a:endParaRPr lang="en-AU" b="1" dirty="0">
            <a:solidFill>
              <a:srgbClr val="FF0000"/>
            </a:solidFill>
            <a:latin typeface="Comic Sans MS"/>
            <a:cs typeface="Comic Sans MS"/>
          </a:endParaRPr>
        </a:p>
      </dgm:t>
    </dgm:pt>
    <dgm:pt modelId="{D238CCF8-B91E-C040-8C0F-D66B6C4FDB70}" type="parTrans" cxnId="{6602C90A-2994-BA48-BE01-F627687ECDFB}">
      <dgm:prSet/>
      <dgm:spPr/>
      <dgm:t>
        <a:bodyPr/>
        <a:lstStyle/>
        <a:p>
          <a:endParaRPr lang="en-US"/>
        </a:p>
      </dgm:t>
    </dgm:pt>
    <dgm:pt modelId="{56B5EE6D-4C46-F54D-829E-015962261319}" type="sibTrans" cxnId="{6602C90A-2994-BA48-BE01-F627687ECDFB}">
      <dgm:prSet/>
      <dgm:spPr/>
      <dgm:t>
        <a:bodyPr/>
        <a:lstStyle/>
        <a:p>
          <a:endParaRPr lang="en-US"/>
        </a:p>
      </dgm:t>
    </dgm:pt>
    <dgm:pt modelId="{5116B99D-8B87-B04C-9B84-C077BC46AAAF}">
      <dgm:prSet phldrT="[Text]"/>
      <dgm:spPr/>
      <dgm:t>
        <a:bodyPr/>
        <a:lstStyle/>
        <a:p>
          <a:r>
            <a:rPr lang="en-AU" b="1" dirty="0" smtClean="0">
              <a:solidFill>
                <a:srgbClr val="FF0000"/>
              </a:solidFill>
              <a:latin typeface="Comic Sans MS"/>
              <a:cs typeface="Comic Sans MS"/>
            </a:rPr>
            <a:t>Streaming</a:t>
          </a:r>
          <a:endParaRPr lang="en-AU" b="1" dirty="0">
            <a:solidFill>
              <a:srgbClr val="FF0000"/>
            </a:solidFill>
            <a:latin typeface="Comic Sans MS"/>
            <a:cs typeface="Comic Sans MS"/>
          </a:endParaRPr>
        </a:p>
      </dgm:t>
    </dgm:pt>
    <dgm:pt modelId="{95F2BCCB-9DA4-CE41-BBB1-DF7E9FF66490}" type="parTrans" cxnId="{9229629B-DD99-534C-99B9-BA922C81AB81}">
      <dgm:prSet/>
      <dgm:spPr/>
      <dgm:t>
        <a:bodyPr/>
        <a:lstStyle/>
        <a:p>
          <a:endParaRPr lang="en-US"/>
        </a:p>
      </dgm:t>
    </dgm:pt>
    <dgm:pt modelId="{9D7C5EC9-2EA9-2743-9437-81CBE84FE075}" type="sibTrans" cxnId="{9229629B-DD99-534C-99B9-BA922C81AB81}">
      <dgm:prSet/>
      <dgm:spPr/>
      <dgm:t>
        <a:bodyPr/>
        <a:lstStyle/>
        <a:p>
          <a:endParaRPr lang="en-US"/>
        </a:p>
      </dgm:t>
    </dgm:pt>
    <dgm:pt modelId="{1072781E-D94A-2E4B-9123-BE30CA79D746}">
      <dgm:prSet phldrT="[Text]"/>
      <dgm:spPr/>
      <dgm:t>
        <a:bodyPr/>
        <a:lstStyle/>
        <a:p>
          <a:r>
            <a:rPr lang="en-AU" b="1" dirty="0" smtClean="0">
              <a:solidFill>
                <a:srgbClr val="800000"/>
              </a:solidFill>
              <a:latin typeface="Comic Sans MS"/>
              <a:cs typeface="Comic Sans MS"/>
            </a:rPr>
            <a:t>Structured</a:t>
          </a:r>
          <a:endParaRPr lang="en-AU" b="1" dirty="0">
            <a:solidFill>
              <a:srgbClr val="800000"/>
            </a:solidFill>
            <a:latin typeface="Comic Sans MS"/>
            <a:cs typeface="Comic Sans MS"/>
          </a:endParaRPr>
        </a:p>
      </dgm:t>
    </dgm:pt>
    <dgm:pt modelId="{50D29E6A-E206-3342-8BD4-AD7B9F8C34F2}" type="parTrans" cxnId="{F48324CD-C556-5D4D-A871-3FF6EEAB0CD7}">
      <dgm:prSet/>
      <dgm:spPr/>
      <dgm:t>
        <a:bodyPr/>
        <a:lstStyle/>
        <a:p>
          <a:endParaRPr lang="en-US"/>
        </a:p>
      </dgm:t>
    </dgm:pt>
    <dgm:pt modelId="{009B20F8-E101-6C4A-BABB-22FBF7E638F5}" type="sibTrans" cxnId="{F48324CD-C556-5D4D-A871-3FF6EEAB0CD7}">
      <dgm:prSet/>
      <dgm:spPr/>
      <dgm:t>
        <a:bodyPr/>
        <a:lstStyle/>
        <a:p>
          <a:endParaRPr lang="en-US"/>
        </a:p>
      </dgm:t>
    </dgm:pt>
    <dgm:pt modelId="{5D120D93-5040-5E47-9ED5-16CAEC5BC553}">
      <dgm:prSet phldrT="[Text]"/>
      <dgm:spPr/>
      <dgm:t>
        <a:bodyPr/>
        <a:lstStyle/>
        <a:p>
          <a:r>
            <a:rPr lang="en-AU" b="1" dirty="0" smtClean="0">
              <a:solidFill>
                <a:srgbClr val="800000"/>
              </a:solidFill>
              <a:latin typeface="Comic Sans MS"/>
              <a:cs typeface="Comic Sans MS"/>
            </a:rPr>
            <a:t>Unstructured</a:t>
          </a:r>
          <a:endParaRPr lang="en-AU" b="1" dirty="0">
            <a:solidFill>
              <a:srgbClr val="800000"/>
            </a:solidFill>
            <a:latin typeface="Comic Sans MS"/>
            <a:cs typeface="Comic Sans MS"/>
          </a:endParaRPr>
        </a:p>
      </dgm:t>
    </dgm:pt>
    <dgm:pt modelId="{6B862701-5B9C-6E47-B386-1FA825489E5E}" type="parTrans" cxnId="{E3C20598-AA4F-3B45-85FC-925D13BA19F4}">
      <dgm:prSet/>
      <dgm:spPr/>
      <dgm:t>
        <a:bodyPr/>
        <a:lstStyle/>
        <a:p>
          <a:endParaRPr lang="en-US"/>
        </a:p>
      </dgm:t>
    </dgm:pt>
    <dgm:pt modelId="{423C385F-F73C-9042-8B47-35EF6BACA4AF}" type="sibTrans" cxnId="{E3C20598-AA4F-3B45-85FC-925D13BA19F4}">
      <dgm:prSet/>
      <dgm:spPr/>
      <dgm:t>
        <a:bodyPr/>
        <a:lstStyle/>
        <a:p>
          <a:endParaRPr lang="en-US"/>
        </a:p>
      </dgm:t>
    </dgm:pt>
    <dgm:pt modelId="{345519A0-AB89-1743-9259-1C5C44CD7CDB}">
      <dgm:prSet phldrT="[Text]"/>
      <dgm:spPr/>
      <dgm:t>
        <a:bodyPr/>
        <a:lstStyle/>
        <a:p>
          <a:r>
            <a:rPr lang="en-AU" b="1" dirty="0" smtClean="0">
              <a:solidFill>
                <a:srgbClr val="800000"/>
              </a:solidFill>
              <a:latin typeface="Comic Sans MS"/>
              <a:cs typeface="Comic Sans MS"/>
            </a:rPr>
            <a:t>Semi-structured</a:t>
          </a:r>
          <a:endParaRPr lang="en-AU" b="1" dirty="0">
            <a:solidFill>
              <a:srgbClr val="800000"/>
            </a:solidFill>
            <a:latin typeface="Comic Sans MS"/>
            <a:cs typeface="Comic Sans MS"/>
          </a:endParaRPr>
        </a:p>
      </dgm:t>
    </dgm:pt>
    <dgm:pt modelId="{7F6811FB-C840-B041-9288-5B73E0CEB4EE}" type="parTrans" cxnId="{2E60C710-1484-BD4E-8172-DAD31ADD6E26}">
      <dgm:prSet/>
      <dgm:spPr/>
      <dgm:t>
        <a:bodyPr/>
        <a:lstStyle/>
        <a:p>
          <a:endParaRPr lang="en-US"/>
        </a:p>
      </dgm:t>
    </dgm:pt>
    <dgm:pt modelId="{24B51E2B-FACC-D449-A91E-7690A031DED1}" type="sibTrans" cxnId="{2E60C710-1484-BD4E-8172-DAD31ADD6E26}">
      <dgm:prSet/>
      <dgm:spPr/>
      <dgm:t>
        <a:bodyPr/>
        <a:lstStyle/>
        <a:p>
          <a:endParaRPr lang="en-US"/>
        </a:p>
      </dgm:t>
    </dgm:pt>
    <dgm:pt modelId="{7D60AF92-2BFA-495B-9BF5-900CD488087B}" type="pres">
      <dgm:prSet presAssocID="{F802945B-8AC9-4E00-9443-39FCC59FB28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9E50C94-6819-41FC-9AF0-AC23F358CABB}" type="pres">
      <dgm:prSet presAssocID="{C97A166A-4C7F-4192-B61E-8FC845FDA14F}" presName="centerShape" presStyleLbl="node0" presStyleIdx="0" presStyleCnt="1"/>
      <dgm:spPr/>
      <dgm:t>
        <a:bodyPr/>
        <a:lstStyle/>
        <a:p>
          <a:endParaRPr lang="en-AU"/>
        </a:p>
      </dgm:t>
    </dgm:pt>
    <dgm:pt modelId="{C33D55AB-19FE-4E33-B78A-3782C0DA6EE0}" type="pres">
      <dgm:prSet presAssocID="{DC76BF1B-7E7A-4103-9BA0-1A194B96DA16}" presName="parTrans" presStyleLbl="sibTrans2D1" presStyleIdx="0" presStyleCnt="3"/>
      <dgm:spPr/>
      <dgm:t>
        <a:bodyPr/>
        <a:lstStyle/>
        <a:p>
          <a:endParaRPr lang="en-AU"/>
        </a:p>
      </dgm:t>
    </dgm:pt>
    <dgm:pt modelId="{557CA66C-167F-4CB5-846E-61DAC21B59A9}" type="pres">
      <dgm:prSet presAssocID="{DC76BF1B-7E7A-4103-9BA0-1A194B96DA16}" presName="connectorText" presStyleLbl="sibTrans2D1" presStyleIdx="0" presStyleCnt="3"/>
      <dgm:spPr/>
      <dgm:t>
        <a:bodyPr/>
        <a:lstStyle/>
        <a:p>
          <a:endParaRPr lang="en-AU"/>
        </a:p>
      </dgm:t>
    </dgm:pt>
    <dgm:pt modelId="{51E4AC56-6C6F-40B6-B0A0-17866C31A6CB}" type="pres">
      <dgm:prSet presAssocID="{971F560E-7F14-4670-8940-D150C6926180}" presName="node" presStyleLbl="node1" presStyleIdx="0" presStyleCnt="3" custScaleX="109079" custScaleY="10954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62C084A-52AD-4DD5-BC7F-C181745EAC26}" type="pres">
      <dgm:prSet presAssocID="{1C2A0D06-1B35-4852-B6BF-BBDE4C6CBCCF}" presName="parTrans" presStyleLbl="sibTrans2D1" presStyleIdx="1" presStyleCnt="3"/>
      <dgm:spPr/>
      <dgm:t>
        <a:bodyPr/>
        <a:lstStyle/>
        <a:p>
          <a:endParaRPr lang="en-AU"/>
        </a:p>
      </dgm:t>
    </dgm:pt>
    <dgm:pt modelId="{9BBBB57C-0F2E-4819-B370-10DF32F9F100}" type="pres">
      <dgm:prSet presAssocID="{1C2A0D06-1B35-4852-B6BF-BBDE4C6CBCCF}" presName="connectorText" presStyleLbl="sibTrans2D1" presStyleIdx="1" presStyleCnt="3"/>
      <dgm:spPr/>
      <dgm:t>
        <a:bodyPr/>
        <a:lstStyle/>
        <a:p>
          <a:endParaRPr lang="en-AU"/>
        </a:p>
      </dgm:t>
    </dgm:pt>
    <dgm:pt modelId="{9225B123-EF41-4B1B-BCF4-B5859129BCF1}" type="pres">
      <dgm:prSet presAssocID="{376F46C2-70ED-4186-B05B-CD90A8E6A960}" presName="node" presStyleLbl="node1" presStyleIdx="1" presStyleCnt="3" custScaleX="108502" custScaleY="10592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823EAB5-C494-4EC7-AAFB-71C76A2315F7}" type="pres">
      <dgm:prSet presAssocID="{76CD1D58-FB07-4C9B-A6D2-8BCF50779721}" presName="parTrans" presStyleLbl="sibTrans2D1" presStyleIdx="2" presStyleCnt="3"/>
      <dgm:spPr/>
      <dgm:t>
        <a:bodyPr/>
        <a:lstStyle/>
        <a:p>
          <a:endParaRPr lang="en-AU"/>
        </a:p>
      </dgm:t>
    </dgm:pt>
    <dgm:pt modelId="{58DF5544-8761-4D21-B79E-5C2A6B77292A}" type="pres">
      <dgm:prSet presAssocID="{76CD1D58-FB07-4C9B-A6D2-8BCF50779721}" presName="connectorText" presStyleLbl="sibTrans2D1" presStyleIdx="2" presStyleCnt="3"/>
      <dgm:spPr/>
      <dgm:t>
        <a:bodyPr/>
        <a:lstStyle/>
        <a:p>
          <a:endParaRPr lang="en-AU"/>
        </a:p>
      </dgm:t>
    </dgm:pt>
    <dgm:pt modelId="{01774989-86B5-4985-BC4D-22056C6EA6BB}" type="pres">
      <dgm:prSet presAssocID="{CFCA2805-D954-42C6-8B15-719DDF0A36D1}" presName="node" presStyleLbl="node1" presStyleIdx="2" presStyleCnt="3" custScaleX="108107" custScaleY="11135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0CC4D3A-F056-482F-8A9F-0931EFB9E91E}" type="presOf" srcId="{D68FFE9D-9F92-074F-A4FA-2108FEF6D638}" destId="{51E4AC56-6C6F-40B6-B0A0-17866C31A6CB}" srcOrd="0" destOrd="1" presId="urn:microsoft.com/office/officeart/2005/8/layout/radial5"/>
    <dgm:cxn modelId="{6F93EDD9-4EC9-40DA-B4DA-0608CA2E4AF1}" type="presOf" srcId="{376F46C2-70ED-4186-B05B-CD90A8E6A960}" destId="{9225B123-EF41-4B1B-BCF4-B5859129BCF1}" srcOrd="0" destOrd="0" presId="urn:microsoft.com/office/officeart/2005/8/layout/radial5"/>
    <dgm:cxn modelId="{BA4B00CA-64FB-784D-B134-FC6DCF299066}" srcId="{971F560E-7F14-4670-8940-D150C6926180}" destId="{E75775F2-F192-6442-840C-3C519122B860}" srcOrd="1" destOrd="0" parTransId="{FC4F6B4B-08DB-FA4D-A896-73113DE34056}" sibTransId="{4471F3EC-9D1E-994D-AA40-1917AB7674DA}"/>
    <dgm:cxn modelId="{6602C90A-2994-BA48-BE01-F627687ECDFB}" srcId="{376F46C2-70ED-4186-B05B-CD90A8E6A960}" destId="{7A97D53B-0D7A-2E45-92D8-BC5B801B013A}" srcOrd="1" destOrd="0" parTransId="{D238CCF8-B91E-C040-8C0F-D66B6C4FDB70}" sibTransId="{56B5EE6D-4C46-F54D-829E-015962261319}"/>
    <dgm:cxn modelId="{E3C20598-AA4F-3B45-85FC-925D13BA19F4}" srcId="{CFCA2805-D954-42C6-8B15-719DDF0A36D1}" destId="{5D120D93-5040-5E47-9ED5-16CAEC5BC553}" srcOrd="1" destOrd="0" parTransId="{6B862701-5B9C-6E47-B386-1FA825489E5E}" sibTransId="{423C385F-F73C-9042-8B47-35EF6BACA4AF}"/>
    <dgm:cxn modelId="{D45BFB79-F4CE-4856-8D25-9C62CDBA7F7B}" type="presOf" srcId="{1072781E-D94A-2E4B-9123-BE30CA79D746}" destId="{01774989-86B5-4985-BC4D-22056C6EA6BB}" srcOrd="0" destOrd="1" presId="urn:microsoft.com/office/officeart/2005/8/layout/radial5"/>
    <dgm:cxn modelId="{71DE9A75-F6A0-4DB8-8DB6-B7B305373D8D}" type="presOf" srcId="{CFCA2805-D954-42C6-8B15-719DDF0A36D1}" destId="{01774989-86B5-4985-BC4D-22056C6EA6BB}" srcOrd="0" destOrd="0" presId="urn:microsoft.com/office/officeart/2005/8/layout/radial5"/>
    <dgm:cxn modelId="{C8B3A491-9A8C-4214-A705-FFB56F53492C}" type="presOf" srcId="{5116B99D-8B87-B04C-9B84-C077BC46AAAF}" destId="{9225B123-EF41-4B1B-BCF4-B5859129BCF1}" srcOrd="0" destOrd="3" presId="urn:microsoft.com/office/officeart/2005/8/layout/radial5"/>
    <dgm:cxn modelId="{D3E1B3D3-A66A-4773-8E07-0408D8B887AB}" type="presOf" srcId="{DC76BF1B-7E7A-4103-9BA0-1A194B96DA16}" destId="{C33D55AB-19FE-4E33-B78A-3782C0DA6EE0}" srcOrd="0" destOrd="0" presId="urn:microsoft.com/office/officeart/2005/8/layout/radial5"/>
    <dgm:cxn modelId="{AD6E73C5-EA10-4822-91EE-9CC979702F50}" srcId="{F802945B-8AC9-4E00-9443-39FCC59FB289}" destId="{7C211D61-ADAF-43BA-8ABB-0A558B68E9BA}" srcOrd="2" destOrd="0" parTransId="{E7C0CD8D-88CA-4758-A22A-2B34E7FC84A9}" sibTransId="{BEFB1AC8-D33E-44EB-91A5-38EE2B2F579C}"/>
    <dgm:cxn modelId="{00A5B3B7-6782-4340-85F3-85457935ED5A}" type="presOf" srcId="{5D120D93-5040-5E47-9ED5-16CAEC5BC553}" destId="{01774989-86B5-4985-BC4D-22056C6EA6BB}" srcOrd="0" destOrd="2" presId="urn:microsoft.com/office/officeart/2005/8/layout/radial5"/>
    <dgm:cxn modelId="{AEF4743B-7090-453F-ACF9-4330B66151D5}" type="presOf" srcId="{76CD1D58-FB07-4C9B-A6D2-8BCF50779721}" destId="{C823EAB5-C494-4EC7-AAFB-71C76A2315F7}" srcOrd="0" destOrd="0" presId="urn:microsoft.com/office/officeart/2005/8/layout/radial5"/>
    <dgm:cxn modelId="{5E3FC9E5-1A45-4277-B8EA-E68F3560A710}" type="presOf" srcId="{F802945B-8AC9-4E00-9443-39FCC59FB289}" destId="{7D60AF92-2BFA-495B-9BF5-900CD488087B}" srcOrd="0" destOrd="0" presId="urn:microsoft.com/office/officeart/2005/8/layout/radial5"/>
    <dgm:cxn modelId="{9A09507C-0897-4701-8AF9-957D14B7D0A8}" type="presOf" srcId="{DC76BF1B-7E7A-4103-9BA0-1A194B96DA16}" destId="{557CA66C-167F-4CB5-846E-61DAC21B59A9}" srcOrd="1" destOrd="0" presId="urn:microsoft.com/office/officeart/2005/8/layout/radial5"/>
    <dgm:cxn modelId="{0805A9E3-6852-42DB-B584-409A1924D44A}" srcId="{F802945B-8AC9-4E00-9443-39FCC59FB289}" destId="{C97A166A-4C7F-4192-B61E-8FC845FDA14F}" srcOrd="0" destOrd="0" parTransId="{3A87F168-0C7A-4F37-BE8D-53A594533C45}" sibTransId="{FDA2B1E2-E012-428B-8258-9862ED76B666}"/>
    <dgm:cxn modelId="{362BB2F9-7C2F-4BC7-AC96-275429E60C1F}" srcId="{C97A166A-4C7F-4192-B61E-8FC845FDA14F}" destId="{CFCA2805-D954-42C6-8B15-719DDF0A36D1}" srcOrd="2" destOrd="0" parTransId="{76CD1D58-FB07-4C9B-A6D2-8BCF50779721}" sibTransId="{D83B55DC-7EB8-4519-BBF0-E655EA378A65}"/>
    <dgm:cxn modelId="{2E60C710-1484-BD4E-8172-DAD31ADD6E26}" srcId="{CFCA2805-D954-42C6-8B15-719DDF0A36D1}" destId="{345519A0-AB89-1743-9259-1C5C44CD7CDB}" srcOrd="2" destOrd="0" parTransId="{7F6811FB-C840-B041-9288-5B73E0CEB4EE}" sibTransId="{24B51E2B-FACC-D449-A91E-7690A031DED1}"/>
    <dgm:cxn modelId="{F9620A35-5815-48EB-9EE3-FDB025637CFD}" type="presOf" srcId="{7A97D53B-0D7A-2E45-92D8-BC5B801B013A}" destId="{9225B123-EF41-4B1B-BCF4-B5859129BCF1}" srcOrd="0" destOrd="2" presId="urn:microsoft.com/office/officeart/2005/8/layout/radial5"/>
    <dgm:cxn modelId="{A7CC70D2-9E68-4160-BE37-4A9A99237776}" type="presOf" srcId="{22CA6FA0-191C-FA46-B9B8-29800720232E}" destId="{51E4AC56-6C6F-40B6-B0A0-17866C31A6CB}" srcOrd="0" destOrd="3" presId="urn:microsoft.com/office/officeart/2005/8/layout/radial5"/>
    <dgm:cxn modelId="{F704F23D-ECC8-4335-94E7-14D6D1392172}" type="presOf" srcId="{1C2A0D06-1B35-4852-B6BF-BBDE4C6CBCCF}" destId="{862C084A-52AD-4DD5-BC7F-C181745EAC26}" srcOrd="0" destOrd="0" presId="urn:microsoft.com/office/officeart/2005/8/layout/radial5"/>
    <dgm:cxn modelId="{7CF9A991-F510-46BA-BF61-D8A01CBC15D5}" type="presOf" srcId="{C97A166A-4C7F-4192-B61E-8FC845FDA14F}" destId="{E9E50C94-6819-41FC-9AF0-AC23F358CABB}" srcOrd="0" destOrd="0" presId="urn:microsoft.com/office/officeart/2005/8/layout/radial5"/>
    <dgm:cxn modelId="{F2D3B10A-3340-4EDD-B7B3-9E40AFC9AA8B}" srcId="{C97A166A-4C7F-4192-B61E-8FC845FDA14F}" destId="{376F46C2-70ED-4186-B05B-CD90A8E6A960}" srcOrd="1" destOrd="0" parTransId="{1C2A0D06-1B35-4852-B6BF-BBDE4C6CBCCF}" sibTransId="{5095A4F8-0ECC-4A2B-90C1-F8D42729D79A}"/>
    <dgm:cxn modelId="{71967382-3F1E-40BF-968C-634A1FA1F355}" type="presOf" srcId="{345519A0-AB89-1743-9259-1C5C44CD7CDB}" destId="{01774989-86B5-4985-BC4D-22056C6EA6BB}" srcOrd="0" destOrd="3" presId="urn:microsoft.com/office/officeart/2005/8/layout/radial5"/>
    <dgm:cxn modelId="{32ED7FA3-BA55-4B45-BE88-3D3ABB5B53E4}" srcId="{F802945B-8AC9-4E00-9443-39FCC59FB289}" destId="{052CFB95-D777-4908-9FE0-6139AED946B3}" srcOrd="1" destOrd="0" parTransId="{7D8B86B6-BA88-4C72-A640-5F19E12E166B}" sibTransId="{71AC18EE-3969-4F3B-85E1-2CE097BC63A2}"/>
    <dgm:cxn modelId="{D36C15CF-7983-45D7-951D-4E687A30A8A2}" type="presOf" srcId="{971F560E-7F14-4670-8940-D150C6926180}" destId="{51E4AC56-6C6F-40B6-B0A0-17866C31A6CB}" srcOrd="0" destOrd="0" presId="urn:microsoft.com/office/officeart/2005/8/layout/radial5"/>
    <dgm:cxn modelId="{91588B26-8AA1-47A6-8ABD-27F974F0D6A3}" type="presOf" srcId="{1C2A0D06-1B35-4852-B6BF-BBDE4C6CBCCF}" destId="{9BBBB57C-0F2E-4819-B370-10DF32F9F100}" srcOrd="1" destOrd="0" presId="urn:microsoft.com/office/officeart/2005/8/layout/radial5"/>
    <dgm:cxn modelId="{4BFCC30B-EF53-4081-A593-0E070E156275}" type="presOf" srcId="{E75775F2-F192-6442-840C-3C519122B860}" destId="{51E4AC56-6C6F-40B6-B0A0-17866C31A6CB}" srcOrd="0" destOrd="2" presId="urn:microsoft.com/office/officeart/2005/8/layout/radial5"/>
    <dgm:cxn modelId="{9229629B-DD99-534C-99B9-BA922C81AB81}" srcId="{376F46C2-70ED-4186-B05B-CD90A8E6A960}" destId="{5116B99D-8B87-B04C-9B84-C077BC46AAAF}" srcOrd="2" destOrd="0" parTransId="{95F2BCCB-9DA4-CE41-BBB1-DF7E9FF66490}" sibTransId="{9D7C5EC9-2EA9-2743-9437-81CBE84FE075}"/>
    <dgm:cxn modelId="{A08977E2-7F9F-B546-9C72-27D29D913121}" srcId="{971F560E-7F14-4670-8940-D150C6926180}" destId="{D68FFE9D-9F92-074F-A4FA-2108FEF6D638}" srcOrd="0" destOrd="0" parTransId="{F1D38EF4-392E-8D4E-AF0D-05138D550EEF}" sibTransId="{286F3366-9374-B04E-A007-EFA6DFCE42A6}"/>
    <dgm:cxn modelId="{82864FB3-EF33-DC40-8701-FE681018D077}" srcId="{971F560E-7F14-4670-8940-D150C6926180}" destId="{22CA6FA0-191C-FA46-B9B8-29800720232E}" srcOrd="2" destOrd="0" parTransId="{876D3560-E783-584A-B8EB-CD7B581D2501}" sibTransId="{6BC47FCB-7970-B94F-93FB-B123D6EB51D7}"/>
    <dgm:cxn modelId="{A8E47FCB-FF5B-4972-8D53-F25DCAF7C668}" type="presOf" srcId="{76CD1D58-FB07-4C9B-A6D2-8BCF50779721}" destId="{58DF5544-8761-4D21-B79E-5C2A6B77292A}" srcOrd="1" destOrd="0" presId="urn:microsoft.com/office/officeart/2005/8/layout/radial5"/>
    <dgm:cxn modelId="{C6C0B258-1B07-4C99-A3FB-5825B792EB86}" srcId="{C97A166A-4C7F-4192-B61E-8FC845FDA14F}" destId="{971F560E-7F14-4670-8940-D150C6926180}" srcOrd="0" destOrd="0" parTransId="{DC76BF1B-7E7A-4103-9BA0-1A194B96DA16}" sibTransId="{BBBE3F7D-81F9-496E-8A9F-A3FA7457CAA1}"/>
    <dgm:cxn modelId="{65BF1019-1829-413B-B2EA-EF57121A3AE1}" type="presOf" srcId="{058037BB-142F-4348-AE39-AFCC1BFD463C}" destId="{9225B123-EF41-4B1B-BCF4-B5859129BCF1}" srcOrd="0" destOrd="1" presId="urn:microsoft.com/office/officeart/2005/8/layout/radial5"/>
    <dgm:cxn modelId="{F48324CD-C556-5D4D-A871-3FF6EEAB0CD7}" srcId="{CFCA2805-D954-42C6-8B15-719DDF0A36D1}" destId="{1072781E-D94A-2E4B-9123-BE30CA79D746}" srcOrd="0" destOrd="0" parTransId="{50D29E6A-E206-3342-8BD4-AD7B9F8C34F2}" sibTransId="{009B20F8-E101-6C4A-BABB-22FBF7E638F5}"/>
    <dgm:cxn modelId="{76CA8F21-DC88-2D4E-9E9E-EB17B90225CF}" srcId="{376F46C2-70ED-4186-B05B-CD90A8E6A960}" destId="{058037BB-142F-4348-AE39-AFCC1BFD463C}" srcOrd="0" destOrd="0" parTransId="{566BEB9B-161D-8D4A-9CA2-5162AE5F0DA6}" sibTransId="{4452EA99-924F-FD49-BFFD-FFE0C8006A15}"/>
    <dgm:cxn modelId="{E65665A0-4589-413D-B9A9-6332D1DD8683}" type="presParOf" srcId="{7D60AF92-2BFA-495B-9BF5-900CD488087B}" destId="{E9E50C94-6819-41FC-9AF0-AC23F358CABB}" srcOrd="0" destOrd="0" presId="urn:microsoft.com/office/officeart/2005/8/layout/radial5"/>
    <dgm:cxn modelId="{2B429067-3C51-4526-88DC-8020276A6113}" type="presParOf" srcId="{7D60AF92-2BFA-495B-9BF5-900CD488087B}" destId="{C33D55AB-19FE-4E33-B78A-3782C0DA6EE0}" srcOrd="1" destOrd="0" presId="urn:microsoft.com/office/officeart/2005/8/layout/radial5"/>
    <dgm:cxn modelId="{6457D339-9B38-43F3-AF27-D3C9BA19E915}" type="presParOf" srcId="{C33D55AB-19FE-4E33-B78A-3782C0DA6EE0}" destId="{557CA66C-167F-4CB5-846E-61DAC21B59A9}" srcOrd="0" destOrd="0" presId="urn:microsoft.com/office/officeart/2005/8/layout/radial5"/>
    <dgm:cxn modelId="{C9617F6E-A945-417B-9789-BCEF101F55A1}" type="presParOf" srcId="{7D60AF92-2BFA-495B-9BF5-900CD488087B}" destId="{51E4AC56-6C6F-40B6-B0A0-17866C31A6CB}" srcOrd="2" destOrd="0" presId="urn:microsoft.com/office/officeart/2005/8/layout/radial5"/>
    <dgm:cxn modelId="{76F6455E-42C3-45BB-B7E1-42F8D3E06341}" type="presParOf" srcId="{7D60AF92-2BFA-495B-9BF5-900CD488087B}" destId="{862C084A-52AD-4DD5-BC7F-C181745EAC26}" srcOrd="3" destOrd="0" presId="urn:microsoft.com/office/officeart/2005/8/layout/radial5"/>
    <dgm:cxn modelId="{8DA04DE8-C401-4849-AD26-C5BEB97F766B}" type="presParOf" srcId="{862C084A-52AD-4DD5-BC7F-C181745EAC26}" destId="{9BBBB57C-0F2E-4819-B370-10DF32F9F100}" srcOrd="0" destOrd="0" presId="urn:microsoft.com/office/officeart/2005/8/layout/radial5"/>
    <dgm:cxn modelId="{0E24727D-B4DF-4DD2-A331-0BB7C373AAB3}" type="presParOf" srcId="{7D60AF92-2BFA-495B-9BF5-900CD488087B}" destId="{9225B123-EF41-4B1B-BCF4-B5859129BCF1}" srcOrd="4" destOrd="0" presId="urn:microsoft.com/office/officeart/2005/8/layout/radial5"/>
    <dgm:cxn modelId="{C1E65178-7F05-4E30-AAB8-8135A9F3E792}" type="presParOf" srcId="{7D60AF92-2BFA-495B-9BF5-900CD488087B}" destId="{C823EAB5-C494-4EC7-AAFB-71C76A2315F7}" srcOrd="5" destOrd="0" presId="urn:microsoft.com/office/officeart/2005/8/layout/radial5"/>
    <dgm:cxn modelId="{93AC2D5F-5EA1-41B1-A644-2DC4744403FB}" type="presParOf" srcId="{C823EAB5-C494-4EC7-AAFB-71C76A2315F7}" destId="{58DF5544-8761-4D21-B79E-5C2A6B77292A}" srcOrd="0" destOrd="0" presId="urn:microsoft.com/office/officeart/2005/8/layout/radial5"/>
    <dgm:cxn modelId="{6318FCE1-C11B-4F6D-8103-043031E026AD}" type="presParOf" srcId="{7D60AF92-2BFA-495B-9BF5-900CD488087B}" destId="{01774989-86B5-4985-BC4D-22056C6EA6BB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50C94-6819-41FC-9AF0-AC23F358CABB}">
      <dsp:nvSpPr>
        <dsp:cNvPr id="0" name=""/>
        <dsp:cNvSpPr/>
      </dsp:nvSpPr>
      <dsp:spPr>
        <a:xfrm>
          <a:off x="3178731" y="2549914"/>
          <a:ext cx="1416012" cy="1416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>
              <a:latin typeface="Comic Sans MS"/>
              <a:cs typeface="Comic Sans MS"/>
            </a:rPr>
            <a:t>Big Data</a:t>
          </a:r>
          <a:endParaRPr lang="en-AU" sz="2900" b="1" kern="1200" dirty="0">
            <a:latin typeface="Comic Sans MS"/>
            <a:cs typeface="Comic Sans MS"/>
          </a:endParaRPr>
        </a:p>
      </dsp:txBody>
      <dsp:txXfrm>
        <a:off x="3386101" y="2757284"/>
        <a:ext cx="1001272" cy="1001272"/>
      </dsp:txXfrm>
    </dsp:sp>
    <dsp:sp modelId="{C33D55AB-19FE-4E33-B78A-3782C0DA6EE0}">
      <dsp:nvSpPr>
        <dsp:cNvPr id="0" name=""/>
        <dsp:cNvSpPr/>
      </dsp:nvSpPr>
      <dsp:spPr>
        <a:xfrm rot="16200000">
          <a:off x="3686004" y="1890751"/>
          <a:ext cx="401465" cy="583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700" kern="1200"/>
        </a:p>
      </dsp:txBody>
      <dsp:txXfrm>
        <a:off x="3746224" y="2067685"/>
        <a:ext cx="281026" cy="350140"/>
      </dsp:txXfrm>
    </dsp:sp>
    <dsp:sp modelId="{51E4AC56-6C6F-40B6-B0A0-17866C31A6CB}">
      <dsp:nvSpPr>
        <dsp:cNvPr id="0" name=""/>
        <dsp:cNvSpPr/>
      </dsp:nvSpPr>
      <dsp:spPr>
        <a:xfrm>
          <a:off x="2950632" y="-87721"/>
          <a:ext cx="1872208" cy="18801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8000"/>
              </a:solidFill>
              <a:latin typeface="Comic Sans MS"/>
              <a:cs typeface="Comic Sans MS"/>
            </a:rPr>
            <a:t>Volume</a:t>
          </a:r>
          <a:endParaRPr lang="en-AU" sz="1700" b="1" kern="1200" dirty="0">
            <a:solidFill>
              <a:srgbClr val="008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008000"/>
              </a:solidFill>
              <a:latin typeface="Comic Sans MS"/>
              <a:cs typeface="Comic Sans MS"/>
            </a:rPr>
            <a:t>Petabytes</a:t>
          </a:r>
          <a:endParaRPr lang="en-AU" sz="1300" b="1" kern="1200" dirty="0">
            <a:solidFill>
              <a:srgbClr val="008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008000"/>
              </a:solidFill>
              <a:latin typeface="Comic Sans MS"/>
              <a:cs typeface="Comic Sans MS"/>
            </a:rPr>
            <a:t>Records</a:t>
          </a:r>
          <a:endParaRPr lang="en-AU" sz="1300" b="1" kern="1200" dirty="0">
            <a:solidFill>
              <a:srgbClr val="008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008000"/>
              </a:solidFill>
              <a:latin typeface="Comic Sans MS"/>
              <a:cs typeface="Comic Sans MS"/>
            </a:rPr>
            <a:t>Transactions</a:t>
          </a:r>
          <a:endParaRPr lang="en-AU" sz="1300" b="1" kern="1200" dirty="0">
            <a:solidFill>
              <a:srgbClr val="008000"/>
            </a:solidFill>
            <a:latin typeface="Comic Sans MS"/>
            <a:cs typeface="Comic Sans MS"/>
          </a:endParaRPr>
        </a:p>
      </dsp:txBody>
      <dsp:txXfrm>
        <a:off x="3224811" y="187621"/>
        <a:ext cx="1323850" cy="1329470"/>
      </dsp:txXfrm>
    </dsp:sp>
    <dsp:sp modelId="{862C084A-52AD-4DD5-BC7F-C181745EAC26}">
      <dsp:nvSpPr>
        <dsp:cNvPr id="0" name=""/>
        <dsp:cNvSpPr/>
      </dsp:nvSpPr>
      <dsp:spPr>
        <a:xfrm rot="1800000">
          <a:off x="4619579" y="3507371"/>
          <a:ext cx="409209" cy="583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700" kern="1200"/>
        </a:p>
      </dsp:txBody>
      <dsp:txXfrm>
        <a:off x="4627803" y="3593394"/>
        <a:ext cx="286446" cy="350140"/>
      </dsp:txXfrm>
    </dsp:sp>
    <dsp:sp modelId="{9225B123-EF41-4B1B-BCF4-B5859129BCF1}">
      <dsp:nvSpPr>
        <dsp:cNvPr id="0" name=""/>
        <dsp:cNvSpPr/>
      </dsp:nvSpPr>
      <dsp:spPr>
        <a:xfrm>
          <a:off x="5038864" y="3551691"/>
          <a:ext cx="1862304" cy="1818022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0000"/>
              </a:solidFill>
              <a:latin typeface="Comic Sans MS"/>
              <a:cs typeface="Comic Sans MS"/>
            </a:rPr>
            <a:t>Velocity</a:t>
          </a:r>
          <a:endParaRPr lang="en-AU" sz="1700" b="1" kern="1200" dirty="0">
            <a:solidFill>
              <a:srgbClr val="FF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FF0000"/>
              </a:solidFill>
              <a:latin typeface="Comic Sans MS"/>
              <a:cs typeface="Comic Sans MS"/>
            </a:rPr>
            <a:t>Batch</a:t>
          </a:r>
          <a:endParaRPr lang="en-AU" sz="1300" b="1" kern="1200" dirty="0">
            <a:solidFill>
              <a:srgbClr val="FF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FF0000"/>
              </a:solidFill>
              <a:latin typeface="Comic Sans MS"/>
              <a:cs typeface="Comic Sans MS"/>
            </a:rPr>
            <a:t>Real time</a:t>
          </a:r>
          <a:endParaRPr lang="en-AU" sz="1300" b="1" kern="1200" dirty="0">
            <a:solidFill>
              <a:srgbClr val="FF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FF0000"/>
              </a:solidFill>
              <a:latin typeface="Comic Sans MS"/>
              <a:cs typeface="Comic Sans MS"/>
            </a:rPr>
            <a:t>Streaming</a:t>
          </a:r>
          <a:endParaRPr lang="en-AU" sz="1300" b="1" kern="1200" dirty="0">
            <a:solidFill>
              <a:srgbClr val="FF0000"/>
            </a:solidFill>
            <a:latin typeface="Comic Sans MS"/>
            <a:cs typeface="Comic Sans MS"/>
          </a:endParaRPr>
        </a:p>
      </dsp:txBody>
      <dsp:txXfrm>
        <a:off x="5311592" y="3817934"/>
        <a:ext cx="1316848" cy="1285536"/>
      </dsp:txXfrm>
    </dsp:sp>
    <dsp:sp modelId="{C823EAB5-C494-4EC7-AAFB-71C76A2315F7}">
      <dsp:nvSpPr>
        <dsp:cNvPr id="0" name=""/>
        <dsp:cNvSpPr/>
      </dsp:nvSpPr>
      <dsp:spPr>
        <a:xfrm rot="9000000">
          <a:off x="2750870" y="3505182"/>
          <a:ext cx="404423" cy="583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700" kern="1200"/>
        </a:p>
      </dsp:txBody>
      <dsp:txXfrm rot="10800000">
        <a:off x="2864070" y="3591564"/>
        <a:ext cx="283096" cy="350140"/>
      </dsp:txXfrm>
    </dsp:sp>
    <dsp:sp modelId="{01774989-86B5-4985-BC4D-22056C6EA6BB}">
      <dsp:nvSpPr>
        <dsp:cNvPr id="0" name=""/>
        <dsp:cNvSpPr/>
      </dsp:nvSpPr>
      <dsp:spPr>
        <a:xfrm>
          <a:off x="875694" y="3505092"/>
          <a:ext cx="1855524" cy="1911221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800000"/>
              </a:solidFill>
              <a:latin typeface="Comic Sans MS"/>
              <a:cs typeface="Comic Sans MS"/>
            </a:rPr>
            <a:t>Variety</a:t>
          </a:r>
          <a:endParaRPr lang="en-AU" sz="1700" b="1" kern="1200" dirty="0">
            <a:solidFill>
              <a:srgbClr val="80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800000"/>
              </a:solidFill>
              <a:latin typeface="Comic Sans MS"/>
              <a:cs typeface="Comic Sans MS"/>
            </a:rPr>
            <a:t>Structured</a:t>
          </a:r>
          <a:endParaRPr lang="en-AU" sz="1300" b="1" kern="1200" dirty="0">
            <a:solidFill>
              <a:srgbClr val="80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800000"/>
              </a:solidFill>
              <a:latin typeface="Comic Sans MS"/>
              <a:cs typeface="Comic Sans MS"/>
            </a:rPr>
            <a:t>Unstructured</a:t>
          </a:r>
          <a:endParaRPr lang="en-AU" sz="1300" b="1" kern="1200" dirty="0">
            <a:solidFill>
              <a:srgbClr val="800000"/>
            </a:solidFill>
            <a:latin typeface="Comic Sans MS"/>
            <a:cs typeface="Comic Sans M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rgbClr val="800000"/>
              </a:solidFill>
              <a:latin typeface="Comic Sans MS"/>
              <a:cs typeface="Comic Sans MS"/>
            </a:rPr>
            <a:t>Semi-structured</a:t>
          </a:r>
          <a:endParaRPr lang="en-AU" sz="1300" b="1" kern="1200" dirty="0">
            <a:solidFill>
              <a:srgbClr val="800000"/>
            </a:solidFill>
            <a:latin typeface="Comic Sans MS"/>
            <a:cs typeface="Comic Sans MS"/>
          </a:endParaRPr>
        </a:p>
      </dsp:txBody>
      <dsp:txXfrm>
        <a:off x="1147429" y="3784984"/>
        <a:ext cx="1312054" cy="1351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B34BCA7-5CA2-4B7B-84E2-AB454977A152}" type="datetimeFigureOut">
              <a:rPr lang="en-AU" smtClean="0"/>
              <a:pPr/>
              <a:t>28/02/2016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70250EC-1B47-4C3B-9A2D-957BD9E305B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540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商业服务：手机加新浪微博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74AD51-08C6-4905-A1DD-A0F60E32B79E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47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A98E-C25A-42A7-9AAB-BF44DF925022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97AD-EC6B-4E6B-B576-E29E80804F48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FFE-ECA2-425B-B88D-67BC02E7D3BF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80E5-36F8-4B72-BCF4-E5A215094E1C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6A3A-0A80-4523-BEA5-85B895600EA6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A310-7E4F-4592-A42A-1CA9F5CB1B7A}" type="datetime1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3ADB-C819-422F-8860-B5A198782831}" type="datetime1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0AA1-2E9A-463D-9959-DFB50490AEE1}" type="datetime1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B42-A49B-46C2-B3BA-047E5A8F76B5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C46B-22B0-4B99-BDC2-B675C58FC7EE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170B0D8-B317-4C6F-A128-EEBAC4E377D3}" type="datetime1">
              <a:rPr lang="en-US" smtClean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COMP9311 </a:t>
            </a:r>
            <a:r>
              <a:rPr lang="en-AU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3886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A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Xuemin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</a:p>
          <a:p>
            <a:pPr algn="l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K17 503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lxue@cse.unsw.edu.au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Ext: 6493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http://www.cs.unsw.edu.au/~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lxue</a:t>
            </a:r>
          </a:p>
          <a:p>
            <a:pPr algn="l"/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home address of </a:t>
            </a:r>
            <a:r>
              <a:rPr lang="en-A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9311</a:t>
            </a:r>
            <a:r>
              <a:rPr lang="en-A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http://www.cse.unsw.edu.au/~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cs9311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7E7B-1DD1-42C9-ACF0-E4F005ED5891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52463"/>
          </a:xfrm>
        </p:spPr>
        <p:txBody>
          <a:bodyPr/>
          <a:lstStyle/>
          <a:p>
            <a:r>
              <a:rPr lang="en-US" sz="2800" dirty="0" smtClean="0">
                <a:latin typeface="Comic Sans MS"/>
                <a:cs typeface="Comic Sans MS"/>
              </a:rPr>
              <a:t>Graphs Could be Big!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86990" y="2770989"/>
            <a:ext cx="4206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3366FF"/>
                </a:solidFill>
                <a:latin typeface="Comic Sans MS"/>
                <a:ea typeface="ＭＳ Ｐゴシック" charset="-128"/>
                <a:cs typeface="Comic Sans MS"/>
              </a:rPr>
              <a:t>1.23 billon active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3366FF"/>
                </a:solidFill>
                <a:latin typeface="Comic Sans MS"/>
                <a:ea typeface="ＭＳ Ｐゴシック" charset="-128"/>
                <a:cs typeface="Comic Sans MS"/>
              </a:rPr>
              <a:t>117 billion friendships in 2013</a:t>
            </a:r>
          </a:p>
        </p:txBody>
      </p:sp>
      <p:pic>
        <p:nvPicPr>
          <p:cNvPr id="11" name="Picture 10" descr="Goog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54" y="1700808"/>
            <a:ext cx="1921126" cy="6962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9662" y="1703063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2.1 billion webpages in 2000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15 billion </a:t>
            </a:r>
            <a:r>
              <a:rPr kumimoji="1" lang="en-US" sz="2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links in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2750" y="3995125"/>
            <a:ext cx="4365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DF31FF"/>
                </a:solidFill>
                <a:latin typeface="Comic Sans MS"/>
                <a:ea typeface="ＭＳ Ｐゴシック" charset="-128"/>
                <a:cs typeface="Comic Sans MS"/>
              </a:rPr>
              <a:t>645 million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DF31FF"/>
                </a:solidFill>
                <a:latin typeface="Comic Sans MS"/>
                <a:ea typeface="ＭＳ Ｐゴシック" charset="-128"/>
                <a:cs typeface="Comic Sans MS"/>
              </a:rPr>
              <a:t>1.7 billion tweets/month in 2013</a:t>
            </a:r>
            <a:endParaRPr kumimoji="1" lang="en-US" sz="2000" dirty="0">
              <a:solidFill>
                <a:srgbClr val="DF31FF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2750" y="523145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FF0000"/>
                </a:solidFill>
                <a:latin typeface="Comic Sans MS"/>
                <a:ea typeface="ＭＳ Ｐゴシック" charset="-128"/>
                <a:cs typeface="Comic Sans MS"/>
              </a:rPr>
              <a:t>1.4 billion webpages in 2002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FF0000"/>
                </a:solidFill>
                <a:latin typeface="Comic Sans MS"/>
                <a:ea typeface="ＭＳ Ｐゴシック" charset="-128"/>
                <a:cs typeface="Comic Sans MS"/>
              </a:rPr>
              <a:t>6.6 billion links in 2002</a:t>
            </a:r>
            <a:endParaRPr kumimoji="1" lang="en-US" sz="2000" dirty="0">
              <a:solidFill>
                <a:srgbClr val="FF000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pic>
        <p:nvPicPr>
          <p:cNvPr id="7" name="Picture 6" descr="twitter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71" y="3995125"/>
            <a:ext cx="2033827" cy="765106"/>
          </a:xfrm>
          <a:prstGeom prst="rect">
            <a:avLst/>
          </a:prstGeom>
        </p:spPr>
      </p:pic>
      <p:pic>
        <p:nvPicPr>
          <p:cNvPr id="10" name="Picture 9" descr="facebook_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30803"/>
            <a:ext cx="2051720" cy="609136"/>
          </a:xfrm>
          <a:prstGeom prst="rect">
            <a:avLst/>
          </a:prstGeom>
        </p:spPr>
      </p:pic>
      <p:pic>
        <p:nvPicPr>
          <p:cNvPr id="13" name="Picture 12" descr="AltaVista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00" y="5259955"/>
            <a:ext cx="1619675" cy="607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76238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Big Graphs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394"/>
            <a:ext cx="7162800" cy="6524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564873"/>
              </p:ext>
            </p:extLst>
          </p:nvPr>
        </p:nvGraphicFramePr>
        <p:xfrm>
          <a:off x="838200" y="990600"/>
          <a:ext cx="77768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094" y="76220"/>
            <a:ext cx="8229600" cy="65246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in Big Data: Velocity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cdn4.techpp.com/wp-content/uploads/2011/06/internet-60-seconds-info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83264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51731" y="5661248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Fast flowing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1719" y="6021288"/>
            <a:ext cx="5742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Evolving data structures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15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ocial-network_illu_farb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8" y="1844824"/>
            <a:ext cx="2304256" cy="1378712"/>
          </a:xfrm>
          <a:prstGeom prst="rect">
            <a:avLst/>
          </a:prstGeom>
        </p:spPr>
      </p:pic>
      <p:pic>
        <p:nvPicPr>
          <p:cNvPr id="5" name="Picture 4" descr="geomi_netwo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1412776"/>
            <a:ext cx="1790960" cy="177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059"/>
            <a:ext cx="8229600" cy="6524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Graph in Big Data: </a:t>
            </a:r>
            <a:r>
              <a:rPr lang="en-US" sz="3600" b="1" dirty="0" smtClean="0">
                <a:solidFill>
                  <a:schemeClr val="bg1"/>
                </a:solidFill>
              </a:rPr>
              <a:t>Variety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socila-networ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4104456" cy="1868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1730" y="5157192"/>
            <a:ext cx="43765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800000"/>
                </a:solidFill>
                <a:latin typeface="Comic Sans MS"/>
                <a:cs typeface="Comic Sans MS"/>
              </a:rPr>
              <a:t>Directed </a:t>
            </a:r>
            <a:r>
              <a:rPr lang="en-US" sz="2000" b="1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vs</a:t>
            </a:r>
            <a:r>
              <a:rPr lang="en-US" sz="2000" b="1" dirty="0" smtClean="0">
                <a:solidFill>
                  <a:srgbClr val="800000"/>
                </a:solidFill>
                <a:latin typeface="Comic Sans MS"/>
                <a:cs typeface="Comic Sans MS"/>
              </a:rPr>
              <a:t> Undirected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Labeled </a:t>
            </a:r>
            <a:r>
              <a:rPr lang="en-US" sz="2000" b="1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vs</a:t>
            </a: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 Unlabeled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Weighted </a:t>
            </a:r>
            <a:r>
              <a:rPr lang="en-US" sz="2000" b="1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vs</a:t>
            </a: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2000" b="1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Unweighted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66FF"/>
                </a:solidFill>
                <a:latin typeface="Comic Sans MS"/>
                <a:cs typeface="Comic Sans MS"/>
              </a:rPr>
              <a:t>H</a:t>
            </a:r>
            <a:r>
              <a:rPr lang="en-US" sz="2000" b="1" dirty="0" smtClean="0">
                <a:solidFill>
                  <a:srgbClr val="0066FF"/>
                </a:solidFill>
                <a:latin typeface="Comic Sans MS"/>
                <a:cs typeface="Comic Sans MS"/>
              </a:rPr>
              <a:t>eterogeneous </a:t>
            </a:r>
            <a:r>
              <a:rPr lang="en-US" sz="2000" b="1" dirty="0" err="1">
                <a:solidFill>
                  <a:srgbClr val="0066FF"/>
                </a:solidFill>
                <a:latin typeface="Comic Sans MS"/>
                <a:cs typeface="Comic Sans MS"/>
              </a:rPr>
              <a:t>vs</a:t>
            </a:r>
            <a:r>
              <a:rPr lang="en-US" sz="2000" b="1" dirty="0">
                <a:solidFill>
                  <a:srgbClr val="0066FF"/>
                </a:solidFill>
                <a:latin typeface="Comic Sans MS"/>
                <a:cs typeface="Comic Sans MS"/>
              </a:rPr>
              <a:t> homogeneous</a:t>
            </a:r>
            <a:endParaRPr lang="en-US" sz="2000" b="1" dirty="0" smtClean="0">
              <a:solidFill>
                <a:srgbClr val="0066FF"/>
              </a:solidFill>
              <a:latin typeface="Comic Sans MS"/>
              <a:cs typeface="Comic Sans MS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800000"/>
              </a:solidFill>
              <a:latin typeface="Comic Sans MS"/>
              <a:cs typeface="Comic Sans MS"/>
            </a:endParaRPr>
          </a:p>
        </p:txBody>
      </p:sp>
      <p:pic>
        <p:nvPicPr>
          <p:cNvPr id="4" name="Picture 3" descr="23dR7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14" y="3600400"/>
            <a:ext cx="2556883" cy="2060848"/>
          </a:xfrm>
          <a:prstGeom prst="rect">
            <a:avLst/>
          </a:prstGeom>
        </p:spPr>
      </p:pic>
      <p:pic>
        <p:nvPicPr>
          <p:cNvPr id="9" name="Picture 2" descr="http://networkcablingsolutions.net/ComputerNetwor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2" y="1700808"/>
            <a:ext cx="19558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5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76200"/>
            <a:ext cx="7200800" cy="61453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Opportunities</a:t>
            </a:r>
            <a:endParaRPr lang="en-A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8556" y="4919635"/>
            <a:ext cx="4896544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800000"/>
                </a:solidFill>
                <a:latin typeface="Comic Sans MS"/>
                <a:cs typeface="Comic Sans MS"/>
              </a:rPr>
              <a:t>New Graph Semantics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7905" y="5275921"/>
            <a:ext cx="5256584" cy="59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u="sng" dirty="0" smtClean="0">
                <a:solidFill>
                  <a:srgbClr val="008000"/>
                </a:solidFill>
                <a:latin typeface="Comic Sans MS"/>
                <a:cs typeface="Comic Sans MS"/>
              </a:rPr>
              <a:t>New Query Processing Algorithms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91680" y="5715020"/>
            <a:ext cx="5688632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u="sng" dirty="0" smtClean="0">
                <a:solidFill>
                  <a:srgbClr val="FF0000"/>
                </a:solidFill>
                <a:latin typeface="Comic Sans MS"/>
                <a:cs typeface="Comic Sans MS"/>
              </a:rPr>
              <a:t>New Indexing Techniques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19872" y="6046517"/>
            <a:ext cx="3960440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3399"/>
                </a:solidFill>
                <a:latin typeface="Comic Sans MS"/>
                <a:cs typeface="Comic Sans MS"/>
              </a:rPr>
              <a:t>New Computing Models</a:t>
            </a:r>
          </a:p>
        </p:txBody>
      </p:sp>
      <p:pic>
        <p:nvPicPr>
          <p:cNvPr id="3" name="Picture 2" descr="data-illustration-computing-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1219200"/>
            <a:ext cx="3960440" cy="36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" name="Picture 5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64" y="3175993"/>
            <a:ext cx="1737306" cy="922523"/>
          </a:xfrm>
          <a:prstGeom prst="rect">
            <a:avLst/>
          </a:prstGeom>
        </p:spPr>
      </p:pic>
      <p:pic>
        <p:nvPicPr>
          <p:cNvPr id="7" name="Picture 6" descr="http://www.cs.cmu.edu/~pegasus/index_htm_files/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98" y="1447800"/>
            <a:ext cx="2304256" cy="9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04" y="4832176"/>
            <a:ext cx="255868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iraph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9" y="3031976"/>
            <a:ext cx="2542445" cy="1700808"/>
          </a:xfrm>
          <a:prstGeom prst="rect">
            <a:avLst/>
          </a:prstGeom>
        </p:spPr>
      </p:pic>
      <p:pic>
        <p:nvPicPr>
          <p:cNvPr id="10" name="Picture 9" descr="hadoop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44" y="1685190"/>
            <a:ext cx="2952328" cy="698717"/>
          </a:xfrm>
          <a:prstGeom prst="rect">
            <a:avLst/>
          </a:prstGeom>
        </p:spPr>
      </p:pic>
      <p:pic>
        <p:nvPicPr>
          <p:cNvPr id="11" name="Picture 10" descr="hama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72" y="4933025"/>
            <a:ext cx="3376927" cy="979309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88" y="2671940"/>
            <a:ext cx="2803564" cy="205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02161" y="2743983"/>
            <a:ext cx="5328592" cy="50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FF6C54"/>
                </a:solidFill>
                <a:latin typeface="Comic Sans MS"/>
                <a:cs typeface="Comic Sans MS"/>
              </a:rPr>
              <a:t>Single Machine </a:t>
            </a:r>
            <a:r>
              <a:rPr lang="en-US" sz="2200" b="1" dirty="0" err="1" smtClean="0">
                <a:solidFill>
                  <a:srgbClr val="FF6C54"/>
                </a:solidFill>
                <a:latin typeface="Comic Sans MS"/>
                <a:cs typeface="Comic Sans MS"/>
              </a:rPr>
              <a:t>vs</a:t>
            </a:r>
            <a:r>
              <a:rPr lang="en-US" sz="2200" b="1" dirty="0" smtClean="0">
                <a:solidFill>
                  <a:srgbClr val="FF6C54"/>
                </a:solidFill>
                <a:latin typeface="Comic Sans MS"/>
                <a:cs typeface="Comic Sans MS"/>
              </a:rPr>
              <a:t> Multiple Machines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86136" y="3464030"/>
            <a:ext cx="5688632" cy="594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DF31FF"/>
                </a:solidFill>
                <a:latin typeface="Comic Sans MS"/>
                <a:cs typeface="Comic Sans MS"/>
              </a:rPr>
              <a:t>Internal Algorithms </a:t>
            </a:r>
            <a:r>
              <a:rPr lang="en-US" sz="2200" b="1" dirty="0" err="1" smtClean="0">
                <a:solidFill>
                  <a:srgbClr val="DF31FF"/>
                </a:solidFill>
                <a:latin typeface="Comic Sans MS"/>
                <a:cs typeface="Comic Sans MS"/>
              </a:rPr>
              <a:t>vs</a:t>
            </a:r>
            <a:r>
              <a:rPr lang="en-US" sz="2200" b="1" dirty="0" smtClean="0">
                <a:solidFill>
                  <a:srgbClr val="DF31FF"/>
                </a:solidFill>
                <a:latin typeface="Comic Sans MS"/>
                <a:cs typeface="Comic Sans MS"/>
              </a:rPr>
              <a:t> External Algorithms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78226" y="4112134"/>
            <a:ext cx="4392488" cy="59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Single Core </a:t>
            </a:r>
            <a:r>
              <a:rPr lang="en-US" sz="2200" b="1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vs</a:t>
            </a:r>
            <a:r>
              <a:rPr lang="en-US" sz="22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 Multiple Cores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570312" y="2383904"/>
            <a:ext cx="576064" cy="432048"/>
          </a:xfrm>
          <a:prstGeom prst="line">
            <a:avLst/>
          </a:prstGeom>
          <a:ln w="12700" cmpd="sng">
            <a:solidFill>
              <a:srgbClr val="008000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42520" y="2383904"/>
            <a:ext cx="576064" cy="432048"/>
          </a:xfrm>
          <a:prstGeom prst="line">
            <a:avLst/>
          </a:prstGeom>
          <a:ln w="12700" cmpd="sng">
            <a:solidFill>
              <a:srgbClr val="800000"/>
            </a:solidFill>
            <a:tailEnd type="arrow" w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62601" y="3752056"/>
            <a:ext cx="504056" cy="0"/>
          </a:xfrm>
          <a:prstGeom prst="line">
            <a:avLst/>
          </a:prstGeom>
          <a:ln w="12700" cmpd="sng">
            <a:solidFill>
              <a:srgbClr val="3366FF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78226" y="3752056"/>
            <a:ext cx="504056" cy="0"/>
          </a:xfrm>
          <a:prstGeom prst="line">
            <a:avLst/>
          </a:prstGeom>
          <a:ln w="12700" cmpd="sng">
            <a:solidFill>
              <a:srgbClr val="3D5280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498306" y="4688160"/>
            <a:ext cx="576064" cy="504056"/>
          </a:xfrm>
          <a:prstGeom prst="line">
            <a:avLst/>
          </a:prstGeom>
          <a:ln w="12700" cmpd="sng">
            <a:solidFill>
              <a:srgbClr val="DF31FF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42520" y="4688160"/>
            <a:ext cx="576064" cy="504056"/>
          </a:xfrm>
          <a:prstGeom prst="line">
            <a:avLst/>
          </a:prstGeom>
          <a:ln w="12700" cmpd="sng">
            <a:solidFill>
              <a:srgbClr val="FF0000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 bwMode="auto">
          <a:xfrm>
            <a:off x="2070837" y="76200"/>
            <a:ext cx="743071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sz="3600" b="1" dirty="0" smtClean="0">
                <a:solidFill>
                  <a:schemeClr val="bg1"/>
                </a:solidFill>
                <a:latin typeface="+mn-lt"/>
                <a:ea typeface="宋体" pitchFamily="2" charset="-122"/>
              </a:rPr>
              <a:t>New Computing Models</a:t>
            </a:r>
          </a:p>
        </p:txBody>
      </p:sp>
    </p:spTree>
    <p:extLst>
      <p:ext uri="{BB962C8B-B14F-4D97-AF65-F5344CB8AC3E}">
        <p14:creationId xmlns:p14="http://schemas.microsoft.com/office/powerpoint/2010/main" val="14605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Develop a </a:t>
            </a:r>
            <a:r>
              <a:rPr lang="en-AU" i="1" dirty="0"/>
              <a:t>good</a:t>
            </a:r>
            <a:r>
              <a:rPr lang="en-AU" dirty="0"/>
              <a:t> database </a:t>
            </a:r>
            <a:r>
              <a:rPr lang="en-AU" dirty="0" smtClean="0"/>
              <a:t>system: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Effectively </a:t>
            </a:r>
            <a:r>
              <a:rPr lang="en-AU" dirty="0"/>
              <a:t>organize data (database design</a:t>
            </a:r>
            <a:r>
              <a:rPr lang="en-AU" dirty="0" smtClean="0"/>
              <a:t>).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Efficiently </a:t>
            </a:r>
            <a:r>
              <a:rPr lang="en-AU" dirty="0"/>
              <a:t>execute users queries (</a:t>
            </a:r>
            <a:r>
              <a:rPr lang="en-AU" dirty="0" smtClean="0"/>
              <a:t>transaction management</a:t>
            </a:r>
            <a:r>
              <a:rPr lang="en-AU" dirty="0"/>
              <a:t>).</a:t>
            </a:r>
          </a:p>
          <a:p>
            <a:pPr>
              <a:lnSpc>
                <a:spcPct val="150000"/>
              </a:lnSpc>
            </a:pPr>
            <a:r>
              <a:rPr lang="en-AU" dirty="0"/>
              <a:t>These are even more important in modern applications, </a:t>
            </a:r>
            <a:r>
              <a:rPr lang="en-AU" dirty="0" smtClean="0"/>
              <a:t>e.g. internet: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Huge </a:t>
            </a:r>
            <a:r>
              <a:rPr lang="en-AU" dirty="0"/>
              <a:t>unstructured information is available in </a:t>
            </a:r>
            <a:r>
              <a:rPr lang="en-AU" dirty="0" smtClean="0"/>
              <a:t>the internet.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Must </a:t>
            </a:r>
            <a:r>
              <a:rPr lang="en-AU" dirty="0"/>
              <a:t>access the information </a:t>
            </a:r>
            <a:r>
              <a:rPr lang="en-AU" dirty="0" smtClean="0"/>
              <a:t>efficiently </a:t>
            </a:r>
            <a:r>
              <a:rPr lang="en-AU" dirty="0"/>
              <a:t>and </a:t>
            </a:r>
            <a:r>
              <a:rPr lang="en-AU" dirty="0" smtClean="0"/>
              <a:t>effectively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What is data</a:t>
            </a:r>
            <a:r>
              <a:rPr lang="en-AU" b="1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i="1" dirty="0" smtClean="0"/>
              <a:t>Data</a:t>
            </a:r>
            <a:r>
              <a:rPr lang="en-AU" sz="2400" dirty="0" smtClean="0"/>
              <a:t> </a:t>
            </a:r>
            <a:r>
              <a:rPr lang="en-AU" sz="2400" dirty="0"/>
              <a:t>- (</a:t>
            </a:r>
            <a:r>
              <a:rPr lang="en-AU" sz="2400" dirty="0" err="1" smtClean="0"/>
              <a:t>Elmasri</a:t>
            </a:r>
            <a:r>
              <a:rPr lang="en-AU" sz="2400" dirty="0" smtClean="0"/>
              <a:t>/</a:t>
            </a:r>
            <a:r>
              <a:rPr lang="en-AU" sz="2400" dirty="0" err="1" smtClean="0"/>
              <a:t>Navathe</a:t>
            </a:r>
            <a:r>
              <a:rPr lang="en-AU" sz="2400" dirty="0" smtClean="0"/>
              <a:t>):</a:t>
            </a:r>
          </a:p>
          <a:p>
            <a:pPr lvl="1">
              <a:lnSpc>
                <a:spcPct val="150000"/>
              </a:lnSpc>
            </a:pPr>
            <a:r>
              <a:rPr lang="en-AU" sz="1600" dirty="0" smtClean="0"/>
              <a:t>known </a:t>
            </a:r>
            <a:r>
              <a:rPr lang="en-AU" sz="1600" dirty="0"/>
              <a:t>facts that can be recorded and </a:t>
            </a:r>
            <a:r>
              <a:rPr lang="en-AU" sz="1600" dirty="0" smtClean="0"/>
              <a:t>have explicit </a:t>
            </a:r>
            <a:r>
              <a:rPr lang="en-AU" sz="1600" dirty="0"/>
              <a:t>meaning . . </a:t>
            </a:r>
            <a:r>
              <a:rPr lang="en-AU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AU" sz="2400" i="1" dirty="0" smtClean="0"/>
              <a:t>Example</a:t>
            </a:r>
            <a:r>
              <a:rPr lang="en-AU" sz="2400" dirty="0" smtClean="0"/>
              <a:t> </a:t>
            </a:r>
            <a:r>
              <a:rPr lang="en-AU" sz="2400" dirty="0"/>
              <a:t>- a student records </a:t>
            </a:r>
            <a:r>
              <a:rPr lang="en-AU" sz="2400" dirty="0" smtClean="0"/>
              <a:t>database: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Contents </a:t>
            </a:r>
            <a:r>
              <a:rPr lang="en-AU" sz="2400" dirty="0"/>
              <a:t>- Information identifying students, courses </a:t>
            </a:r>
            <a:r>
              <a:rPr lang="en-AU" sz="2400" dirty="0" smtClean="0"/>
              <a:t>they are </a:t>
            </a:r>
            <a:r>
              <a:rPr lang="en-AU" sz="2400" dirty="0"/>
              <a:t>enrolled in, results from past courses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9091"/>
              </p:ext>
            </p:extLst>
          </p:nvPr>
        </p:nvGraphicFramePr>
        <p:xfrm>
          <a:off x="914400" y="40132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1624135"/>
                <a:gridCol w="32018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Item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Type of data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Stored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 as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Family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 name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String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Character strings?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Birthdate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Date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3 integers?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Weight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Real number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Floating point number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?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…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 err="1" smtClean="0"/>
              <a:t>Elmasri</a:t>
            </a:r>
            <a:r>
              <a:rPr lang="en-AU" dirty="0" smtClean="0"/>
              <a:t>/</a:t>
            </a:r>
            <a:r>
              <a:rPr lang="en-AU" dirty="0" err="1" smtClean="0"/>
              <a:t>Navathe</a:t>
            </a:r>
            <a:r>
              <a:rPr lang="en-AU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. </a:t>
            </a:r>
            <a:r>
              <a:rPr lang="en-AU" dirty="0"/>
              <a:t>. . a collection of related data . . </a:t>
            </a:r>
            <a:r>
              <a:rPr lang="en-A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Data </a:t>
            </a:r>
            <a:r>
              <a:rPr lang="en-AU" dirty="0"/>
              <a:t>items alone are relatively </a:t>
            </a:r>
            <a:r>
              <a:rPr lang="en-AU" dirty="0" smtClean="0"/>
              <a:t>useless.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We </a:t>
            </a:r>
            <a:r>
              <a:rPr lang="en-AU" dirty="0"/>
              <a:t>need the data to have some </a:t>
            </a:r>
            <a:r>
              <a:rPr lang="en-AU" dirty="0" smtClean="0"/>
              <a:t>structure.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Database </a:t>
            </a:r>
            <a:r>
              <a:rPr lang="en-AU" dirty="0"/>
              <a:t>can be manipulated by a </a:t>
            </a:r>
            <a:r>
              <a:rPr lang="en-AU" dirty="0" smtClean="0"/>
              <a:t>database management system.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What is a database management system(DBMS)?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err="1" smtClean="0"/>
              <a:t>Elmasri</a:t>
            </a:r>
            <a:r>
              <a:rPr lang="en-AU" dirty="0" smtClean="0"/>
              <a:t>/</a:t>
            </a:r>
            <a:r>
              <a:rPr lang="en-AU" dirty="0" err="1" smtClean="0"/>
              <a:t>Navathe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DBMS</a:t>
            </a:r>
            <a:r>
              <a:rPr lang="en-AU" dirty="0"/>
              <a:t>: . . . a collection of programs that enables </a:t>
            </a:r>
            <a:r>
              <a:rPr lang="en-AU" dirty="0" smtClean="0"/>
              <a:t>users to </a:t>
            </a:r>
            <a:r>
              <a:rPr lang="en-AU" dirty="0"/>
              <a:t>create and maintain a database . . .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Database </a:t>
            </a:r>
            <a:r>
              <a:rPr lang="en-AU" i="1" dirty="0"/>
              <a:t>system</a:t>
            </a:r>
            <a:r>
              <a:rPr lang="en-AU" dirty="0"/>
              <a:t>: . . . The database and </a:t>
            </a:r>
            <a:r>
              <a:rPr lang="en-AU" dirty="0" smtClean="0"/>
              <a:t>DBMS together </a:t>
            </a:r>
            <a:r>
              <a:rPr lang="en-AU" dirty="0"/>
              <a:t>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Lectures: </a:t>
            </a:r>
            <a:r>
              <a:rPr lang="en-AU" dirty="0" smtClean="0"/>
              <a:t>18:00- 21:00 (Mon)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Location: </a:t>
            </a:r>
            <a:r>
              <a:rPr lang="en-AU" dirty="0" smtClean="0">
                <a:solidFill>
                  <a:srgbClr val="000000"/>
                </a:solidFill>
                <a:latin typeface="Times New Roman"/>
              </a:rPr>
              <a:t>Central </a:t>
            </a:r>
            <a:r>
              <a:rPr lang="en-AU" dirty="0">
                <a:solidFill>
                  <a:srgbClr val="000000"/>
                </a:solidFill>
                <a:latin typeface="Times New Roman"/>
              </a:rPr>
              <a:t>Lecture Block 8 (K-E19-105</a:t>
            </a:r>
            <a:r>
              <a:rPr lang="en-AU" dirty="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Lab</a:t>
            </a:r>
            <a:r>
              <a:rPr lang="fr-FR" dirty="0" smtClean="0"/>
              <a:t>: </a:t>
            </a:r>
            <a:r>
              <a:rPr lang="fr-FR" dirty="0" err="1" smtClean="0"/>
              <a:t>weeks</a:t>
            </a:r>
            <a:r>
              <a:rPr lang="fr-FR" dirty="0" smtClean="0"/>
              <a:t> 2 – 13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Consultation Time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Time: TBA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Place: TBA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AE86-DAC4-4A45-BD60-DE77BA2876F9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 smtClean="0"/>
              <a:t>Database </a:t>
            </a:r>
            <a:r>
              <a:rPr lang="en-AU" dirty="0"/>
              <a:t>system provides facilities to: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Define </a:t>
            </a:r>
            <a:r>
              <a:rPr lang="en-AU" i="1" dirty="0"/>
              <a:t>a database </a:t>
            </a:r>
            <a:r>
              <a:rPr lang="en-AU" dirty="0"/>
              <a:t>- specifying the data items to </a:t>
            </a:r>
            <a:r>
              <a:rPr lang="en-AU" dirty="0" smtClean="0"/>
              <a:t>be stored </a:t>
            </a:r>
            <a:r>
              <a:rPr lang="en-AU" dirty="0"/>
              <a:t>and their types,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Construct </a:t>
            </a:r>
            <a:r>
              <a:rPr lang="en-AU" i="1" dirty="0"/>
              <a:t>a database </a:t>
            </a:r>
            <a:r>
              <a:rPr lang="en-AU" dirty="0"/>
              <a:t>- loading the data items </a:t>
            </a:r>
            <a:r>
              <a:rPr lang="en-AU" dirty="0" smtClean="0"/>
              <a:t>and storing </a:t>
            </a:r>
            <a:r>
              <a:rPr lang="en-AU" dirty="0"/>
              <a:t>them on some storage medium (usually disk),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Manipulate </a:t>
            </a:r>
            <a:r>
              <a:rPr lang="en-AU" i="1" dirty="0"/>
              <a:t>a database</a:t>
            </a:r>
          </a:p>
          <a:p>
            <a:pPr lvl="2">
              <a:lnSpc>
                <a:spcPct val="150000"/>
              </a:lnSpc>
            </a:pPr>
            <a:r>
              <a:rPr lang="en-AU" dirty="0" smtClean="0"/>
              <a:t>querying </a:t>
            </a:r>
            <a:r>
              <a:rPr lang="en-AU" dirty="0"/>
              <a:t>- i.e. retrieving relevant data,</a:t>
            </a:r>
          </a:p>
          <a:p>
            <a:pPr lvl="2">
              <a:lnSpc>
                <a:spcPct val="150000"/>
              </a:lnSpc>
            </a:pPr>
            <a:r>
              <a:rPr lang="en-AU" dirty="0" smtClean="0"/>
              <a:t>updating </a:t>
            </a:r>
            <a:r>
              <a:rPr lang="en-AU" dirty="0"/>
              <a:t>- i.e. adding, deleting or modifying </a:t>
            </a:r>
            <a:r>
              <a:rPr lang="en-AU" dirty="0" smtClean="0"/>
              <a:t>data items</a:t>
            </a:r>
            <a:r>
              <a:rPr lang="en-AU" dirty="0"/>
              <a:t>: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from one </a:t>
            </a:r>
            <a:r>
              <a:rPr lang="en-AU" dirty="0" smtClean="0"/>
              <a:t>“correct” </a:t>
            </a:r>
            <a:r>
              <a:rPr lang="en-AU" dirty="0"/>
              <a:t>state </a:t>
            </a:r>
            <a:r>
              <a:rPr lang="en-AU" dirty="0" smtClean="0"/>
              <a:t>to another “correct” </a:t>
            </a:r>
            <a:r>
              <a:rPr lang="en-AU" dirty="0"/>
              <a:t>state,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reporting</a:t>
            </a:r>
            <a:endParaRPr lang="en-AU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</a:t>
            </a:r>
            <a:r>
              <a:rPr lang="en-AU" b="1" dirty="0" smtClean="0"/>
              <a:t>requirements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Database system must be</a:t>
            </a:r>
          </a:p>
          <a:p>
            <a:pPr lvl="1">
              <a:lnSpc>
                <a:spcPct val="170000"/>
              </a:lnSpc>
            </a:pPr>
            <a:r>
              <a:rPr lang="en-AU" i="1" dirty="0" smtClean="0"/>
              <a:t>Timely</a:t>
            </a:r>
            <a:r>
              <a:rPr lang="en-AU" dirty="0" smtClean="0"/>
              <a:t> </a:t>
            </a:r>
            <a:r>
              <a:rPr lang="en-AU" dirty="0"/>
              <a:t>- e.g. an airline database (fast response), </a:t>
            </a:r>
            <a:r>
              <a:rPr lang="en-AU" dirty="0" smtClean="0"/>
              <a:t>a CAD </a:t>
            </a:r>
            <a:r>
              <a:rPr lang="en-AU" dirty="0"/>
              <a:t>system (must be interactive),</a:t>
            </a:r>
          </a:p>
          <a:p>
            <a:pPr lvl="1">
              <a:lnSpc>
                <a:spcPct val="170000"/>
              </a:lnSpc>
            </a:pPr>
            <a:r>
              <a:rPr lang="en-AU" i="1" dirty="0" smtClean="0"/>
              <a:t>Multi-user</a:t>
            </a:r>
            <a:r>
              <a:rPr lang="en-AU" dirty="0" smtClean="0"/>
              <a:t> </a:t>
            </a:r>
            <a:r>
              <a:rPr lang="en-AU" dirty="0"/>
              <a:t>- e.g. trading system,</a:t>
            </a:r>
          </a:p>
          <a:p>
            <a:pPr lvl="1">
              <a:lnSpc>
                <a:spcPct val="170000"/>
              </a:lnSpc>
            </a:pPr>
            <a:r>
              <a:rPr lang="en-AU" i="1" dirty="0" smtClean="0"/>
              <a:t>Modifiable</a:t>
            </a:r>
            <a:r>
              <a:rPr lang="en-AU" dirty="0" smtClean="0"/>
              <a:t> </a:t>
            </a:r>
            <a:r>
              <a:rPr lang="en-AU" dirty="0"/>
              <a:t>- must be able to be extended </a:t>
            </a:r>
            <a:r>
              <a:rPr lang="en-AU" dirty="0" smtClean="0"/>
              <a:t>or reorganised</a:t>
            </a:r>
            <a:r>
              <a:rPr lang="en-AU" dirty="0"/>
              <a:t>, e.g. to cope with new laws, </a:t>
            </a:r>
            <a:r>
              <a:rPr lang="en-AU" dirty="0" smtClean="0"/>
              <a:t>requirements, business </a:t>
            </a:r>
            <a:r>
              <a:rPr lang="en-AU" dirty="0"/>
              <a:t>conditions,</a:t>
            </a:r>
          </a:p>
          <a:p>
            <a:pPr lvl="1">
              <a:lnSpc>
                <a:spcPct val="170000"/>
              </a:lnSpc>
            </a:pPr>
            <a:r>
              <a:rPr lang="en-AU" i="1" dirty="0" smtClean="0"/>
              <a:t>Secure</a:t>
            </a:r>
            <a:r>
              <a:rPr lang="en-AU" dirty="0" smtClean="0"/>
              <a:t> </a:t>
            </a:r>
            <a:r>
              <a:rPr lang="en-AU" dirty="0"/>
              <a:t>- </a:t>
            </a:r>
            <a:r>
              <a:rPr lang="en-AU" dirty="0" smtClean="0"/>
              <a:t>different </a:t>
            </a:r>
            <a:r>
              <a:rPr lang="en-AU" dirty="0"/>
              <a:t>classes of users may need </a:t>
            </a:r>
            <a:r>
              <a:rPr lang="en-AU" dirty="0" smtClean="0"/>
              <a:t>different levels </a:t>
            </a:r>
            <a:r>
              <a:rPr lang="en-AU" dirty="0"/>
              <a:t>of access,</a:t>
            </a:r>
          </a:p>
          <a:p>
            <a:pPr lvl="1">
              <a:lnSpc>
                <a:spcPct val="170000"/>
              </a:lnSpc>
            </a:pPr>
            <a:r>
              <a:rPr lang="en-AU" i="1" dirty="0" smtClean="0"/>
              <a:t>No </a:t>
            </a:r>
            <a:r>
              <a:rPr lang="en-AU" i="1" dirty="0"/>
              <a:t>redundancy</a:t>
            </a:r>
            <a:r>
              <a:rPr lang="en-AU" dirty="0"/>
              <a:t>,</a:t>
            </a:r>
          </a:p>
          <a:p>
            <a:pPr lvl="1">
              <a:lnSpc>
                <a:spcPct val="170000"/>
              </a:lnSpc>
            </a:pPr>
            <a:r>
              <a:rPr lang="en-AU" i="1" dirty="0" smtClean="0"/>
              <a:t>Robust</a:t>
            </a:r>
            <a:r>
              <a:rPr lang="en-AU" dirty="0" smtClean="0"/>
              <a:t> </a:t>
            </a:r>
            <a:r>
              <a:rPr lang="en-AU" dirty="0"/>
              <a:t>- e.g. power failure during an update - must </a:t>
            </a:r>
            <a:r>
              <a:rPr lang="en-AU" dirty="0" smtClean="0"/>
              <a:t>be able </a:t>
            </a:r>
            <a:r>
              <a:rPr lang="en-AU" dirty="0"/>
              <a:t>to recover to a consistent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</a:t>
            </a:r>
            <a:r>
              <a:rPr lang="en-AU" b="1" dirty="0" smtClean="0"/>
              <a:t>requirements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A database system must address these issues and </a:t>
            </a:r>
            <a:r>
              <a:rPr lang="en-AU" sz="2400" dirty="0" smtClean="0"/>
              <a:t>provide solutions </a:t>
            </a:r>
            <a:r>
              <a:rPr lang="en-AU" sz="2400" dirty="0"/>
              <a:t>- DBMS:</a:t>
            </a:r>
          </a:p>
          <a:p>
            <a:pPr lvl="1">
              <a:lnSpc>
                <a:spcPct val="150000"/>
              </a:lnSpc>
            </a:pPr>
            <a:r>
              <a:rPr lang="en-AU" sz="2000" i="1" dirty="0" smtClean="0"/>
              <a:t>a </a:t>
            </a:r>
            <a:r>
              <a:rPr lang="en-AU" sz="2000" i="1" dirty="0"/>
              <a:t>special purpose DBMS</a:t>
            </a:r>
            <a:r>
              <a:rPr lang="en-AU" sz="2000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AU" sz="2000" i="1" dirty="0" smtClean="0"/>
              <a:t>a </a:t>
            </a:r>
            <a:r>
              <a:rPr lang="en-AU" sz="2000" i="1" dirty="0"/>
              <a:t>general DBMS.</a:t>
            </a:r>
          </a:p>
          <a:p>
            <a:pPr>
              <a:lnSpc>
                <a:spcPct val="150000"/>
              </a:lnSpc>
            </a:pPr>
            <a:r>
              <a:rPr lang="en-AU" sz="2400" b="1" dirty="0"/>
              <a:t>The DBMS solution vs meta-data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To allow a general DBMS to be applied to a </a:t>
            </a:r>
            <a:r>
              <a:rPr lang="en-AU" sz="2400" dirty="0" smtClean="0"/>
              <a:t>particular database </a:t>
            </a:r>
            <a:r>
              <a:rPr lang="en-AU" sz="2400" dirty="0"/>
              <a:t>application, we </a:t>
            </a:r>
            <a:r>
              <a:rPr lang="en-AU" sz="2400" dirty="0" smtClean="0"/>
              <a:t>need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708782"/>
            <a:ext cx="19812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</a:rPr>
              <a:t>eta-data</a:t>
            </a:r>
            <a:endParaRPr lang="en-A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</a:t>
            </a:r>
            <a:r>
              <a:rPr lang="en-AU" b="1" dirty="0" smtClean="0"/>
              <a:t>requirements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i="1" dirty="0"/>
              <a:t>Meta-data</a:t>
            </a:r>
            <a:r>
              <a:rPr lang="en-AU" dirty="0"/>
              <a:t>: a definition and description of the stored database, such as structure of each file, type and storage format of each data item, constraints etc.</a:t>
            </a:r>
          </a:p>
          <a:p>
            <a:pPr>
              <a:lnSpc>
                <a:spcPct val="150000"/>
              </a:lnSpc>
            </a:pPr>
            <a:r>
              <a:rPr lang="en-AU" dirty="0"/>
              <a:t>Stored in the system </a:t>
            </a:r>
            <a:r>
              <a:rPr lang="en-AU" i="1" dirty="0" err="1"/>
              <a:t>catalog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Benefits of </a:t>
            </a:r>
            <a:r>
              <a:rPr lang="en-AU" b="1" dirty="0" smtClean="0"/>
              <a:t>meta-data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 smtClean="0"/>
              <a:t>program-data </a:t>
            </a:r>
            <a:r>
              <a:rPr lang="en-AU" i="1" dirty="0"/>
              <a:t>independence </a:t>
            </a:r>
            <a:r>
              <a:rPr lang="en-AU" dirty="0"/>
              <a:t>- DBMS access </a:t>
            </a:r>
            <a:r>
              <a:rPr lang="en-AU" dirty="0" smtClean="0"/>
              <a:t>programs may </a:t>
            </a:r>
            <a:r>
              <a:rPr lang="en-AU" dirty="0"/>
              <a:t>be written independent of </a:t>
            </a:r>
            <a:r>
              <a:rPr lang="en-AU" dirty="0" smtClean="0"/>
              <a:t>file </a:t>
            </a:r>
            <a:r>
              <a:rPr lang="en-AU" dirty="0"/>
              <a:t>structures </a:t>
            </a:r>
            <a:r>
              <a:rPr lang="en-AU" dirty="0" smtClean="0"/>
              <a:t>and storage </a:t>
            </a:r>
            <a:r>
              <a:rPr lang="en-AU" dirty="0"/>
              <a:t>formats,</a:t>
            </a:r>
          </a:p>
          <a:p>
            <a:pPr>
              <a:lnSpc>
                <a:spcPct val="170000"/>
              </a:lnSpc>
            </a:pPr>
            <a:r>
              <a:rPr lang="en-AU" i="1" dirty="0" smtClean="0"/>
              <a:t>data </a:t>
            </a:r>
            <a:r>
              <a:rPr lang="en-AU" i="1" dirty="0"/>
              <a:t>abstraction </a:t>
            </a:r>
            <a:r>
              <a:rPr lang="en-AU" dirty="0"/>
              <a:t>- information </a:t>
            </a:r>
            <a:r>
              <a:rPr lang="en-AU" dirty="0" smtClean="0"/>
              <a:t>hiding.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Users </a:t>
            </a:r>
            <a:r>
              <a:rPr lang="en-AU" dirty="0"/>
              <a:t>are provided with a </a:t>
            </a:r>
            <a:r>
              <a:rPr lang="en-AU" i="1" dirty="0"/>
              <a:t>conceptual representation </a:t>
            </a:r>
            <a:r>
              <a:rPr lang="en-AU" dirty="0" smtClean="0"/>
              <a:t>of the </a:t>
            </a:r>
            <a:r>
              <a:rPr lang="en-AU" dirty="0"/>
              <a:t>data using a high level </a:t>
            </a:r>
            <a:r>
              <a:rPr lang="en-AU" i="1" dirty="0"/>
              <a:t>data model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i="1" dirty="0" smtClean="0"/>
              <a:t>support </a:t>
            </a:r>
            <a:r>
              <a:rPr lang="en-AU" i="1" dirty="0"/>
              <a:t>for views </a:t>
            </a:r>
            <a:r>
              <a:rPr lang="en-AU" dirty="0"/>
              <a:t>- </a:t>
            </a:r>
            <a:r>
              <a:rPr lang="en-AU" dirty="0" smtClean="0"/>
              <a:t>different </a:t>
            </a:r>
            <a:r>
              <a:rPr lang="en-AU" dirty="0"/>
              <a:t>users can have </a:t>
            </a:r>
            <a:r>
              <a:rPr lang="en-AU" dirty="0" smtClean="0"/>
              <a:t>different views </a:t>
            </a:r>
            <a:r>
              <a:rPr lang="en-AU" dirty="0"/>
              <a:t>of the </a:t>
            </a:r>
            <a:r>
              <a:rPr lang="en-AU" dirty="0" smtClean="0"/>
              <a:t>database. e.g</a:t>
            </a:r>
            <a:r>
              <a:rPr lang="en-AU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salary details may be hidden from some users,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statistical summaries may be derived and appear </a:t>
            </a:r>
            <a:r>
              <a:rPr lang="en-AU" dirty="0" smtClean="0"/>
              <a:t>as stored </a:t>
            </a:r>
            <a:r>
              <a:rPr lang="en-AU" dirty="0"/>
              <a:t>data for some users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personnel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 smtClean="0"/>
              <a:t>Database </a:t>
            </a:r>
            <a:r>
              <a:rPr lang="en-AU" i="1" dirty="0"/>
              <a:t>Administrator(DBA)</a:t>
            </a:r>
            <a:r>
              <a:rPr lang="en-AU" dirty="0"/>
              <a:t> - This person </a:t>
            </a:r>
            <a:r>
              <a:rPr lang="en-AU" dirty="0" smtClean="0"/>
              <a:t>is responsible </a:t>
            </a:r>
            <a:r>
              <a:rPr lang="en-AU" dirty="0"/>
              <a:t>for the centralised control of the database: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authorising </a:t>
            </a:r>
            <a:r>
              <a:rPr lang="en-AU" dirty="0"/>
              <a:t>access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monitoring </a:t>
            </a:r>
            <a:r>
              <a:rPr lang="en-AU" dirty="0"/>
              <a:t>usage,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recovery</a:t>
            </a:r>
            <a:r>
              <a:rPr lang="en-AU" dirty="0"/>
              <a:t>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identifying </a:t>
            </a:r>
            <a:r>
              <a:rPr lang="en-AU" dirty="0"/>
              <a:t>the data,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choosing </a:t>
            </a:r>
            <a:r>
              <a:rPr lang="en-AU" dirty="0"/>
              <a:t>appropriate structures to represent </a:t>
            </a:r>
            <a:r>
              <a:rPr lang="en-AU" dirty="0" smtClean="0"/>
              <a:t>and store </a:t>
            </a:r>
            <a:r>
              <a:rPr lang="en-AU" dirty="0"/>
              <a:t>the data,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managing definitions </a:t>
            </a:r>
            <a:r>
              <a:rPr lang="en-AU" dirty="0"/>
              <a:t>of views . . 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</a:t>
            </a:r>
            <a:r>
              <a:rPr lang="en-AU" b="1" dirty="0" smtClean="0"/>
              <a:t>personnel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i="1" dirty="0" smtClean="0"/>
              <a:t>End </a:t>
            </a:r>
            <a:r>
              <a:rPr lang="en-AU" i="1" dirty="0"/>
              <a:t>user </a:t>
            </a:r>
            <a:r>
              <a:rPr lang="en-AU" dirty="0"/>
              <a:t>- People requiring access to the database </a:t>
            </a:r>
            <a:r>
              <a:rPr lang="en-AU" dirty="0" smtClean="0"/>
              <a:t>for querying</a:t>
            </a:r>
            <a:r>
              <a:rPr lang="en-AU" dirty="0"/>
              <a:t>, updating, reporting etc.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Naive </a:t>
            </a:r>
            <a:r>
              <a:rPr lang="en-AU" dirty="0"/>
              <a:t>(parametric) user - typically use the </a:t>
            </a:r>
            <a:r>
              <a:rPr lang="en-AU" dirty="0" smtClean="0"/>
              <a:t>database via “canned transactions” </a:t>
            </a:r>
            <a:r>
              <a:rPr lang="en-AU" dirty="0"/>
              <a:t>- standardised </a:t>
            </a:r>
            <a:r>
              <a:rPr lang="en-AU" dirty="0" smtClean="0"/>
              <a:t>queries and </a:t>
            </a:r>
            <a:r>
              <a:rPr lang="en-AU" dirty="0"/>
              <a:t>updates, often through a menu system of </a:t>
            </a:r>
            <a:r>
              <a:rPr lang="en-AU" dirty="0" smtClean="0"/>
              <a:t>some kind,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Online </a:t>
            </a:r>
            <a:r>
              <a:rPr lang="en-AU" dirty="0"/>
              <a:t>user - has an understanding of the </a:t>
            </a:r>
            <a:r>
              <a:rPr lang="en-AU" dirty="0" smtClean="0"/>
              <a:t>database system</a:t>
            </a:r>
            <a:r>
              <a:rPr lang="en-AU" dirty="0"/>
              <a:t>. May be capable of designing their </a:t>
            </a:r>
            <a:r>
              <a:rPr lang="en-AU" dirty="0" smtClean="0"/>
              <a:t>own queries </a:t>
            </a:r>
            <a:r>
              <a:rPr lang="en-AU" dirty="0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</a:t>
            </a:r>
            <a:r>
              <a:rPr lang="en-AU" b="1" dirty="0" smtClean="0"/>
              <a:t>personnel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Systems analyst</a:t>
            </a:r>
            <a:r>
              <a:rPr lang="en-AU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determine </a:t>
            </a:r>
            <a:r>
              <a:rPr lang="en-AU" dirty="0"/>
              <a:t>end users requirements,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develop specifications </a:t>
            </a:r>
            <a:r>
              <a:rPr lang="en-AU" dirty="0"/>
              <a:t>for canned transactions </a:t>
            </a:r>
            <a:r>
              <a:rPr lang="en-AU" dirty="0" smtClean="0"/>
              <a:t>and reports,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may </a:t>
            </a:r>
            <a:r>
              <a:rPr lang="en-AU" dirty="0"/>
              <a:t>also take part in database design.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Application </a:t>
            </a:r>
            <a:r>
              <a:rPr lang="en-AU" i="1" dirty="0"/>
              <a:t>programmer </a:t>
            </a:r>
            <a:r>
              <a:rPr lang="en-AU" dirty="0"/>
              <a:t>- Implements </a:t>
            </a:r>
            <a:r>
              <a:rPr lang="en-AU" dirty="0" smtClean="0"/>
              <a:t>the specifications given </a:t>
            </a:r>
            <a:r>
              <a:rPr lang="en-AU" dirty="0"/>
              <a:t>by analyst: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tests</a:t>
            </a:r>
            <a:r>
              <a:rPr lang="en-AU" dirty="0"/>
              <a:t>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debugs</a:t>
            </a:r>
            <a:r>
              <a:rPr lang="en-AU" dirty="0"/>
              <a:t>,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maintains </a:t>
            </a:r>
            <a:r>
              <a:rPr lang="en-AU" dirty="0"/>
              <a:t>the resulting programs.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DBMS </a:t>
            </a:r>
            <a:r>
              <a:rPr lang="en-AU" b="1" dirty="0" smtClean="0"/>
              <a:t>concepts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 smtClean="0"/>
              <a:t>Data </a:t>
            </a:r>
            <a:r>
              <a:rPr lang="en-AU" i="1" dirty="0"/>
              <a:t>model</a:t>
            </a:r>
            <a:r>
              <a:rPr lang="en-AU" dirty="0"/>
              <a:t>: a set of concepts that is used to describe </a:t>
            </a:r>
            <a:r>
              <a:rPr lang="en-AU" dirty="0" smtClean="0"/>
              <a:t>the allowed </a:t>
            </a:r>
            <a:r>
              <a:rPr lang="en-AU" dirty="0"/>
              <a:t>structure of a database. i.e. the structure of </a:t>
            </a:r>
            <a:r>
              <a:rPr lang="en-AU" dirty="0" smtClean="0"/>
              <a:t>the meta-data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May be </a:t>
            </a:r>
            <a:r>
              <a:rPr lang="en-AU" dirty="0" smtClean="0"/>
              <a:t>classified </a:t>
            </a:r>
            <a:r>
              <a:rPr lang="en-AU" dirty="0"/>
              <a:t>as: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High-level </a:t>
            </a:r>
            <a:r>
              <a:rPr lang="en-AU" dirty="0"/>
              <a:t>or conceptual (e.g. ER model </a:t>
            </a:r>
            <a:r>
              <a:rPr lang="en-AU" dirty="0" smtClean="0"/>
              <a:t>– concerns entities</a:t>
            </a:r>
            <a:r>
              <a:rPr lang="en-AU" dirty="0"/>
              <a:t>, attributes and relationships)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Implementation </a:t>
            </a:r>
            <a:r>
              <a:rPr lang="en-AU" dirty="0"/>
              <a:t>or record-based (e.g. Relational</a:t>
            </a:r>
            <a:r>
              <a:rPr lang="en-AU" dirty="0" smtClean="0"/>
              <a:t>, Network</a:t>
            </a:r>
            <a:r>
              <a:rPr lang="en-AU" dirty="0"/>
              <a:t>, Hierarchical - suggests a </a:t>
            </a:r>
            <a:r>
              <a:rPr lang="en-AU" dirty="0" smtClean="0"/>
              <a:t>physical implementation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Low-level </a:t>
            </a:r>
            <a:r>
              <a:rPr lang="en-AU" dirty="0"/>
              <a:t>or physical (concerns record formats, </a:t>
            </a:r>
            <a:r>
              <a:rPr lang="en-AU" dirty="0" smtClean="0"/>
              <a:t>access paths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DBMS </a:t>
            </a:r>
            <a:r>
              <a:rPr lang="en-AU" b="1" dirty="0" smtClean="0"/>
              <a:t>concepts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Database Schema: </a:t>
            </a:r>
            <a:r>
              <a:rPr lang="en-AU" dirty="0"/>
              <a:t>An instance of a data model, that </a:t>
            </a:r>
            <a:r>
              <a:rPr lang="en-AU" dirty="0" smtClean="0"/>
              <a:t>is, a description </a:t>
            </a:r>
            <a:r>
              <a:rPr lang="en-AU" dirty="0"/>
              <a:t>of the structure of a particular database in </a:t>
            </a:r>
            <a:r>
              <a:rPr lang="en-AU" dirty="0" smtClean="0"/>
              <a:t>the formalism </a:t>
            </a:r>
            <a:r>
              <a:rPr lang="en-AU" dirty="0"/>
              <a:t>of the data model. (Intention)</a:t>
            </a:r>
          </a:p>
          <a:p>
            <a:pPr>
              <a:lnSpc>
                <a:spcPct val="170000"/>
              </a:lnSpc>
            </a:pPr>
            <a:r>
              <a:rPr lang="en-AU" i="1" dirty="0"/>
              <a:t>Database Instance (or State): </a:t>
            </a:r>
            <a:r>
              <a:rPr lang="en-AU" dirty="0"/>
              <a:t>The data in the database </a:t>
            </a:r>
            <a:r>
              <a:rPr lang="en-AU" dirty="0" smtClean="0"/>
              <a:t>at a </a:t>
            </a:r>
            <a:r>
              <a:rPr lang="en-AU" dirty="0"/>
              <a:t>particular time. (Extension)</a:t>
            </a:r>
          </a:p>
          <a:p>
            <a:pPr>
              <a:lnSpc>
                <a:spcPct val="170000"/>
              </a:lnSpc>
            </a:pPr>
            <a:r>
              <a:rPr lang="en-AU" dirty="0"/>
              <a:t>In these terms: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We define </a:t>
            </a:r>
            <a:r>
              <a:rPr lang="en-AU" dirty="0"/>
              <a:t>a database by specifying its </a:t>
            </a:r>
            <a:r>
              <a:rPr lang="en-AU" dirty="0" smtClean="0"/>
              <a:t>schema.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The </a:t>
            </a:r>
            <a:r>
              <a:rPr lang="en-AU" dirty="0"/>
              <a:t>state is then an empty instance of the </a:t>
            </a:r>
            <a:r>
              <a:rPr lang="en-AU" dirty="0" smtClean="0"/>
              <a:t>schema.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To </a:t>
            </a:r>
            <a:r>
              <a:rPr lang="en-AU" dirty="0"/>
              <a:t>create the initial instance we load in </a:t>
            </a:r>
            <a:r>
              <a:rPr lang="en-AU" dirty="0" smtClean="0"/>
              <a:t>data.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After </a:t>
            </a:r>
            <a:r>
              <a:rPr lang="en-AU" dirty="0"/>
              <a:t>this, each change in state is an update.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Information</a:t>
            </a:r>
            <a:r>
              <a:rPr lang="en-US" sz="1800" dirty="0" smtClean="0"/>
              <a:t>(</a:t>
            </a:r>
            <a:r>
              <a:rPr lang="en-US" sz="1800" dirty="0" err="1" smtClean="0"/>
              <a:t>cont</a:t>
            </a:r>
            <a:r>
              <a:rPr lang="en-US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3 assignments, 2 projects, </a:t>
            </a:r>
            <a:r>
              <a:rPr lang="en-AU" dirty="0" smtClean="0"/>
              <a:t> final </a:t>
            </a:r>
            <a:r>
              <a:rPr lang="en-AU" dirty="0"/>
              <a:t>exam</a:t>
            </a:r>
          </a:p>
          <a:p>
            <a:pPr>
              <a:lnSpc>
                <a:spcPct val="170000"/>
              </a:lnSpc>
            </a:pPr>
            <a:r>
              <a:rPr lang="en-AU" dirty="0"/>
              <a:t>Assessments </a:t>
            </a:r>
            <a:r>
              <a:rPr lang="en-AU" dirty="0" smtClean="0"/>
              <a:t>(50%):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Ass </a:t>
            </a:r>
            <a:r>
              <a:rPr lang="en-AU" dirty="0"/>
              <a:t>1: Data </a:t>
            </a:r>
            <a:r>
              <a:rPr lang="en-AU" dirty="0" smtClean="0"/>
              <a:t>Modelling. Relational/Algebra (10%) (due by week </a:t>
            </a:r>
            <a:r>
              <a:rPr lang="en-AU" dirty="0"/>
              <a:t>5</a:t>
            </a:r>
            <a:r>
              <a:rPr lang="en-AU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Ass </a:t>
            </a:r>
            <a:r>
              <a:rPr lang="en-AU" dirty="0"/>
              <a:t>2: </a:t>
            </a:r>
            <a:r>
              <a:rPr lang="en-AU" dirty="0" smtClean="0"/>
              <a:t>DB design Theory (20%)  (due by week 9)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Ass </a:t>
            </a:r>
            <a:r>
              <a:rPr lang="en-AU" dirty="0"/>
              <a:t>3: DBMS </a:t>
            </a:r>
            <a:r>
              <a:rPr lang="en-AU" dirty="0" smtClean="0"/>
              <a:t>(20%)   (due by week 13)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Penalty for later </a:t>
            </a:r>
            <a:r>
              <a:rPr lang="en-AU" b="1" dirty="0" smtClean="0"/>
              <a:t>submissions</a:t>
            </a:r>
            <a:r>
              <a:rPr lang="en-AU" b="1" dirty="0"/>
              <a:t>: </a:t>
            </a:r>
            <a:r>
              <a:rPr lang="en-AU" b="1" dirty="0" smtClean="0"/>
              <a:t>0 </a:t>
            </a:r>
            <a:r>
              <a:rPr lang="en-AU" b="1" dirty="0"/>
              <a:t>mark will be given to </a:t>
            </a:r>
            <a:r>
              <a:rPr lang="en-AU" b="1" dirty="0" smtClean="0"/>
              <a:t>any later </a:t>
            </a:r>
            <a:r>
              <a:rPr lang="en-AU" b="1" dirty="0"/>
              <a:t>submission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Projects </a:t>
            </a:r>
            <a:r>
              <a:rPr lang="en-AU" dirty="0" smtClean="0"/>
              <a:t>(50%)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Proj1</a:t>
            </a:r>
            <a:r>
              <a:rPr lang="en-AU" dirty="0"/>
              <a:t>: 2</a:t>
            </a:r>
            <a:r>
              <a:rPr lang="en-AU" dirty="0" smtClean="0"/>
              <a:t>5%  (due by week 8)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Proj2</a:t>
            </a:r>
            <a:r>
              <a:rPr lang="en-AU" dirty="0"/>
              <a:t>: 2</a:t>
            </a:r>
            <a:r>
              <a:rPr lang="en-AU" dirty="0" smtClean="0"/>
              <a:t>5% (due by week 12)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Penalty for later </a:t>
            </a:r>
            <a:r>
              <a:rPr lang="en-AU" b="1" dirty="0" smtClean="0"/>
              <a:t>submissions: </a:t>
            </a:r>
            <a:r>
              <a:rPr lang="en-AU" i="1" dirty="0" smtClean="0"/>
              <a:t>10</a:t>
            </a:r>
            <a:r>
              <a:rPr lang="en-AU" i="1" dirty="0"/>
              <a:t>% reduction for the 1st day, then 30% </a:t>
            </a:r>
            <a:r>
              <a:rPr lang="en-AU" i="1" dirty="0" smtClean="0"/>
              <a:t>reduction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ANSI-SPARC three 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 smtClean="0"/>
              <a:t>ANSI</a:t>
            </a:r>
            <a:r>
              <a:rPr lang="en-AU" dirty="0"/>
              <a:t>: American National Standard </a:t>
            </a:r>
            <a:r>
              <a:rPr lang="en-AU" smtClean="0"/>
              <a:t>Institute.</a:t>
            </a:r>
          </a:p>
          <a:p>
            <a:pPr>
              <a:lnSpc>
                <a:spcPct val="160000"/>
              </a:lnSpc>
            </a:pPr>
            <a:r>
              <a:rPr lang="en-AU" smtClean="0"/>
              <a:t>SPARC</a:t>
            </a:r>
            <a:r>
              <a:rPr lang="en-AU" dirty="0" smtClean="0"/>
              <a:t>: Standards </a:t>
            </a:r>
            <a:r>
              <a:rPr lang="en-AU" dirty="0"/>
              <a:t>Planning and Requirements Committee.</a:t>
            </a:r>
          </a:p>
          <a:p>
            <a:pPr>
              <a:lnSpc>
                <a:spcPct val="160000"/>
              </a:lnSpc>
            </a:pPr>
            <a:r>
              <a:rPr lang="en-AU" dirty="0"/>
              <a:t>ANSI-SPARC three level architecture (1975-1977</a:t>
            </a:r>
            <a:r>
              <a:rPr lang="en-AU" dirty="0" smtClean="0"/>
              <a:t>):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The </a:t>
            </a:r>
            <a:r>
              <a:rPr lang="en-AU" i="1" dirty="0"/>
              <a:t>external</a:t>
            </a:r>
            <a:r>
              <a:rPr lang="en-AU" dirty="0"/>
              <a:t> or </a:t>
            </a:r>
            <a:r>
              <a:rPr lang="en-AU" i="1" dirty="0"/>
              <a:t>view</a:t>
            </a:r>
            <a:r>
              <a:rPr lang="en-AU" dirty="0"/>
              <a:t> </a:t>
            </a:r>
            <a:r>
              <a:rPr lang="en-AU" i="1" dirty="0"/>
              <a:t>level</a:t>
            </a:r>
            <a:r>
              <a:rPr lang="en-AU" dirty="0"/>
              <a:t> includes a number </a:t>
            </a:r>
            <a:r>
              <a:rPr lang="en-AU" dirty="0" smtClean="0"/>
              <a:t>of external </a:t>
            </a:r>
            <a:r>
              <a:rPr lang="en-AU" dirty="0"/>
              <a:t>schemas or user </a:t>
            </a:r>
            <a:r>
              <a:rPr lang="en-AU" dirty="0" smtClean="0"/>
              <a:t>views.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The </a:t>
            </a:r>
            <a:r>
              <a:rPr lang="en-AU" i="1" dirty="0"/>
              <a:t>conceptual level</a:t>
            </a:r>
            <a:r>
              <a:rPr lang="en-AU" dirty="0"/>
              <a:t> has a conceptual schema, </a:t>
            </a:r>
            <a:r>
              <a:rPr lang="en-AU" dirty="0" smtClean="0"/>
              <a:t>which describes </a:t>
            </a:r>
            <a:r>
              <a:rPr lang="en-AU" dirty="0"/>
              <a:t>the structure of the whole database for </a:t>
            </a:r>
            <a:r>
              <a:rPr lang="en-AU" dirty="0" smtClean="0"/>
              <a:t>a community </a:t>
            </a:r>
            <a:r>
              <a:rPr lang="en-AU" dirty="0"/>
              <a:t>of users.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The </a:t>
            </a:r>
            <a:r>
              <a:rPr lang="en-AU" i="1" dirty="0"/>
              <a:t>internal level</a:t>
            </a:r>
            <a:r>
              <a:rPr lang="en-AU" dirty="0"/>
              <a:t> has an internal schema, </a:t>
            </a:r>
            <a:r>
              <a:rPr lang="en-AU" dirty="0" smtClean="0"/>
              <a:t>which describes </a:t>
            </a:r>
            <a:r>
              <a:rPr lang="en-AU" dirty="0"/>
              <a:t>the physical storage structure of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1802" y="990599"/>
            <a:ext cx="7315200" cy="5181600"/>
            <a:chOff x="1219200" y="1066800"/>
            <a:chExt cx="8153400" cy="5822092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219200" y="10668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EXTERNAL VIEW 1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10668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EXTERNAL VIEW 1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34200" y="10668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EXTERNAL VIEW 1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14800" y="3505200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CONCEPTUAL VIEW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5669692"/>
              <a:ext cx="2438400" cy="121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INTERNAL VIEW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" name="Curved Connector 11"/>
            <p:cNvCxnSpPr>
              <a:stCxn id="6" idx="2"/>
            </p:cNvCxnSpPr>
            <p:nvPr/>
          </p:nvCxnSpPr>
          <p:spPr>
            <a:xfrm rot="16200000" flipH="1">
              <a:off x="3276600" y="1447800"/>
              <a:ext cx="1219200" cy="2895600"/>
            </a:xfrm>
            <a:prstGeom prst="curvedConnector2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8" idx="2"/>
            </p:cNvCxnSpPr>
            <p:nvPr/>
          </p:nvCxnSpPr>
          <p:spPr>
            <a:xfrm rot="5400000">
              <a:off x="6134100" y="1485900"/>
              <a:ext cx="1219200" cy="2819400"/>
            </a:xfrm>
            <a:prstGeom prst="curvedConnector2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34000" y="2286000"/>
              <a:ext cx="0" cy="12192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0" idx="0"/>
            </p:cNvCxnSpPr>
            <p:nvPr/>
          </p:nvCxnSpPr>
          <p:spPr>
            <a:xfrm>
              <a:off x="5334000" y="4724400"/>
              <a:ext cx="0" cy="94529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3503" y="2572434"/>
              <a:ext cx="3352800" cy="587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EXTERNAL_TO_CONCEPTUAL</a:t>
              </a:r>
            </a:p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MAPPINGS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82314" y="4873880"/>
              <a:ext cx="3352800" cy="5878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CONCEPTUAL_TO_INTERNAL</a:t>
              </a:r>
            </a:p>
            <a:p>
              <a:pPr algn="ctr"/>
              <a:r>
                <a:rPr lang="en-AU" sz="1400" dirty="0">
                  <a:latin typeface="Times New Roman" panose="02020603050405020304" pitchFamily="18" charset="0"/>
                </a:rPr>
                <a:t>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3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ANSI-SPARC three level </a:t>
            </a:r>
            <a:r>
              <a:rPr lang="en-AU" b="1" dirty="0" smtClean="0"/>
              <a:t>architecture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3 levels of abstraction </a:t>
            </a:r>
            <a:r>
              <a:rPr lang="en-AU" dirty="0" smtClean="0"/>
              <a:t>=&gt; 2 </a:t>
            </a:r>
            <a:r>
              <a:rPr lang="en-AU" dirty="0"/>
              <a:t>levels of data independence:</a:t>
            </a:r>
          </a:p>
          <a:p>
            <a:pPr lvl="1">
              <a:lnSpc>
                <a:spcPct val="160000"/>
              </a:lnSpc>
            </a:pPr>
            <a:r>
              <a:rPr lang="en-AU" i="1" dirty="0" smtClean="0"/>
              <a:t>logical </a:t>
            </a:r>
            <a:r>
              <a:rPr lang="en-AU" i="1" dirty="0"/>
              <a:t>data independence</a:t>
            </a:r>
            <a:r>
              <a:rPr lang="en-AU" dirty="0"/>
              <a:t>: the ability to change </a:t>
            </a:r>
            <a:r>
              <a:rPr lang="en-AU" dirty="0" smtClean="0"/>
              <a:t>the conceptual </a:t>
            </a:r>
            <a:r>
              <a:rPr lang="en-AU" dirty="0"/>
              <a:t>schema without changing external </a:t>
            </a:r>
            <a:r>
              <a:rPr lang="en-AU" dirty="0" smtClean="0"/>
              <a:t>views. Must </a:t>
            </a:r>
            <a:r>
              <a:rPr lang="en-AU" dirty="0"/>
              <a:t>change the external-to-conceptual </a:t>
            </a:r>
            <a:r>
              <a:rPr lang="en-AU" dirty="0" smtClean="0"/>
              <a:t>mapping though</a:t>
            </a:r>
            <a:r>
              <a:rPr lang="en-AU" dirty="0"/>
              <a:t>.</a:t>
            </a:r>
          </a:p>
          <a:p>
            <a:pPr lvl="1">
              <a:lnSpc>
                <a:spcPct val="160000"/>
              </a:lnSpc>
            </a:pPr>
            <a:r>
              <a:rPr lang="en-AU" i="1" dirty="0" smtClean="0"/>
              <a:t>physical </a:t>
            </a:r>
            <a:r>
              <a:rPr lang="en-AU" i="1" dirty="0"/>
              <a:t>data independence</a:t>
            </a:r>
            <a:r>
              <a:rPr lang="en-AU" dirty="0"/>
              <a:t>: the ability to </a:t>
            </a:r>
            <a:r>
              <a:rPr lang="en-AU" dirty="0" smtClean="0"/>
              <a:t>change physical </a:t>
            </a:r>
            <a:r>
              <a:rPr lang="en-AU" dirty="0"/>
              <a:t>storage paths and access structures </a:t>
            </a:r>
            <a:r>
              <a:rPr lang="en-AU" dirty="0" smtClean="0"/>
              <a:t>without changing </a:t>
            </a:r>
            <a:r>
              <a:rPr lang="en-AU" dirty="0"/>
              <a:t>the conceptual view. Must change </a:t>
            </a:r>
            <a:r>
              <a:rPr lang="en-AU" dirty="0" smtClean="0"/>
              <a:t>the conceptual-to-internal </a:t>
            </a:r>
            <a:r>
              <a:rPr lang="en-AU" dirty="0"/>
              <a:t>mapping though.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 smtClean="0"/>
              <a:t>In </a:t>
            </a:r>
            <a:r>
              <a:rPr lang="en-AU" dirty="0"/>
              <a:t>the three level architecture:</a:t>
            </a:r>
          </a:p>
          <a:p>
            <a:pPr lvl="1">
              <a:lnSpc>
                <a:spcPct val="160000"/>
              </a:lnSpc>
            </a:pPr>
            <a:r>
              <a:rPr lang="en-AU" i="1" dirty="0" smtClean="0"/>
              <a:t>Data definition </a:t>
            </a:r>
            <a:r>
              <a:rPr lang="en-AU" i="1" dirty="0"/>
              <a:t>language (DDL):</a:t>
            </a:r>
            <a:r>
              <a:rPr lang="en-AU" dirty="0"/>
              <a:t> used to </a:t>
            </a:r>
            <a:r>
              <a:rPr lang="en-AU" dirty="0" smtClean="0"/>
              <a:t>define the conceptual </a:t>
            </a:r>
            <a:r>
              <a:rPr lang="en-AU" dirty="0"/>
              <a:t>schema.</a:t>
            </a:r>
          </a:p>
          <a:p>
            <a:pPr lvl="1">
              <a:lnSpc>
                <a:spcPct val="160000"/>
              </a:lnSpc>
            </a:pPr>
            <a:r>
              <a:rPr lang="en-AU" i="1" dirty="0" smtClean="0"/>
              <a:t>View definition </a:t>
            </a:r>
            <a:r>
              <a:rPr lang="en-AU" i="1" dirty="0"/>
              <a:t>language (VDL):</a:t>
            </a:r>
            <a:r>
              <a:rPr lang="en-AU" dirty="0"/>
              <a:t> used to </a:t>
            </a:r>
            <a:r>
              <a:rPr lang="en-AU" dirty="0" smtClean="0"/>
              <a:t>define external </a:t>
            </a:r>
            <a:r>
              <a:rPr lang="en-AU" dirty="0"/>
              <a:t>schemas.</a:t>
            </a:r>
          </a:p>
          <a:p>
            <a:pPr lvl="1">
              <a:lnSpc>
                <a:spcPct val="160000"/>
              </a:lnSpc>
            </a:pPr>
            <a:r>
              <a:rPr lang="en-AU" i="1" dirty="0" smtClean="0"/>
              <a:t>Storage definition </a:t>
            </a:r>
            <a:r>
              <a:rPr lang="en-AU" i="1" dirty="0"/>
              <a:t>language (SDL):</a:t>
            </a:r>
            <a:r>
              <a:rPr lang="en-AU" dirty="0"/>
              <a:t> used to </a:t>
            </a:r>
            <a:r>
              <a:rPr lang="en-AU" dirty="0" smtClean="0"/>
              <a:t>define the internal </a:t>
            </a:r>
            <a:r>
              <a:rPr lang="en-AU" dirty="0"/>
              <a:t>schemas.</a:t>
            </a:r>
          </a:p>
          <a:p>
            <a:pPr>
              <a:lnSpc>
                <a:spcPct val="160000"/>
              </a:lnSpc>
            </a:pPr>
            <a:r>
              <a:rPr lang="en-AU" dirty="0"/>
              <a:t>In DBMS where conceptual and internal levels are mixed </a:t>
            </a:r>
            <a:r>
              <a:rPr lang="en-AU" dirty="0" smtClean="0"/>
              <a:t>up, DDL </a:t>
            </a:r>
            <a:r>
              <a:rPr lang="en-AU" dirty="0"/>
              <a:t>is used to </a:t>
            </a:r>
            <a:r>
              <a:rPr lang="en-AU" dirty="0" smtClean="0"/>
              <a:t>define </a:t>
            </a:r>
            <a:r>
              <a:rPr lang="en-AU" dirty="0"/>
              <a:t>both schemas.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</a:t>
            </a:r>
            <a:r>
              <a:rPr lang="en-AU" b="1" dirty="0" smtClean="0"/>
              <a:t>languages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Data manipulation language (DML): </a:t>
            </a:r>
            <a:r>
              <a:rPr lang="en-AU" dirty="0"/>
              <a:t>used to </a:t>
            </a:r>
            <a:r>
              <a:rPr lang="en-AU" dirty="0" smtClean="0"/>
              <a:t>construct retrieval </a:t>
            </a:r>
            <a:r>
              <a:rPr lang="en-AU" dirty="0"/>
              <a:t>requests (queries) and update requests: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Low-level </a:t>
            </a:r>
            <a:r>
              <a:rPr lang="en-AU" dirty="0"/>
              <a:t>or procedural</a:t>
            </a:r>
          </a:p>
          <a:p>
            <a:pPr lvl="2">
              <a:lnSpc>
                <a:spcPct val="170000"/>
              </a:lnSpc>
            </a:pPr>
            <a:r>
              <a:rPr lang="en-AU" dirty="0" smtClean="0"/>
              <a:t>embedded </a:t>
            </a:r>
            <a:r>
              <a:rPr lang="en-AU" dirty="0"/>
              <a:t>in a general purpose language,</a:t>
            </a:r>
          </a:p>
          <a:p>
            <a:pPr lvl="2">
              <a:lnSpc>
                <a:spcPct val="170000"/>
              </a:lnSpc>
            </a:pPr>
            <a:r>
              <a:rPr lang="en-AU" dirty="0" smtClean="0"/>
              <a:t>record </a:t>
            </a:r>
            <a:r>
              <a:rPr lang="en-AU" dirty="0"/>
              <a:t>at a time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High-level </a:t>
            </a:r>
            <a:r>
              <a:rPr lang="en-AU" dirty="0"/>
              <a:t>or non-procedural</a:t>
            </a:r>
          </a:p>
          <a:p>
            <a:pPr lvl="2">
              <a:lnSpc>
                <a:spcPct val="170000"/>
              </a:lnSpc>
            </a:pPr>
            <a:r>
              <a:rPr lang="en-AU" dirty="0" smtClean="0"/>
              <a:t>interactive </a:t>
            </a:r>
            <a:r>
              <a:rPr lang="en-AU" dirty="0"/>
              <a:t>and/or embedded</a:t>
            </a:r>
          </a:p>
          <a:p>
            <a:pPr lvl="2">
              <a:lnSpc>
                <a:spcPct val="170000"/>
              </a:lnSpc>
            </a:pPr>
            <a:r>
              <a:rPr lang="en-AU" dirty="0" smtClean="0"/>
              <a:t>set </a:t>
            </a:r>
            <a:r>
              <a:rPr lang="en-AU" dirty="0"/>
              <a:t>at a time/ set oriented.</a:t>
            </a:r>
          </a:p>
          <a:p>
            <a:pPr>
              <a:lnSpc>
                <a:spcPct val="170000"/>
              </a:lnSpc>
            </a:pPr>
            <a:r>
              <a:rPr lang="en-AU" dirty="0"/>
              <a:t>In most current DBMSs, a comprehensive </a:t>
            </a:r>
            <a:r>
              <a:rPr lang="en-AU" dirty="0" smtClean="0"/>
              <a:t>integrated language </a:t>
            </a:r>
            <a:r>
              <a:rPr lang="en-AU" dirty="0"/>
              <a:t>is used; for example SQL.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 smtClean="0"/>
              <a:t>See </a:t>
            </a:r>
            <a:r>
              <a:rPr lang="en-AU" dirty="0"/>
              <a:t>Fig2.3 in </a:t>
            </a:r>
            <a:r>
              <a:rPr lang="en-AU" dirty="0" err="1"/>
              <a:t>Elmasri</a:t>
            </a:r>
            <a:r>
              <a:rPr lang="en-AU" dirty="0"/>
              <a:t>/</a:t>
            </a:r>
            <a:r>
              <a:rPr lang="en-AU" dirty="0" err="1"/>
              <a:t>Navathe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Run-time database processor</a:t>
            </a:r>
            <a:r>
              <a:rPr lang="en-AU" dirty="0"/>
              <a:t> - Receives retrieval </a:t>
            </a:r>
            <a:r>
              <a:rPr lang="en-AU" dirty="0" smtClean="0"/>
              <a:t>and update </a:t>
            </a:r>
            <a:r>
              <a:rPr lang="en-AU" dirty="0"/>
              <a:t>requests and carries them out with the help of </a:t>
            </a:r>
            <a:r>
              <a:rPr lang="en-AU" dirty="0" smtClean="0"/>
              <a:t>the stored </a:t>
            </a:r>
            <a:r>
              <a:rPr lang="en-AU" dirty="0"/>
              <a:t>data manager.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Stored data manager or </a:t>
            </a:r>
            <a:r>
              <a:rPr lang="en-AU" i="1" dirty="0" smtClean="0"/>
              <a:t>file </a:t>
            </a:r>
            <a:r>
              <a:rPr lang="en-AU" i="1" dirty="0"/>
              <a:t>manager</a:t>
            </a:r>
            <a:r>
              <a:rPr lang="en-AU" dirty="0"/>
              <a:t> - Controls access </a:t>
            </a:r>
            <a:r>
              <a:rPr lang="en-AU" dirty="0" smtClean="0"/>
              <a:t>to the </a:t>
            </a:r>
            <a:r>
              <a:rPr lang="en-AU" dirty="0"/>
              <a:t>DBMS information stored on </a:t>
            </a:r>
            <a:r>
              <a:rPr lang="en-AU" dirty="0" smtClean="0"/>
              <a:t>disk: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use the OS for disk access,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controls </a:t>
            </a:r>
            <a:r>
              <a:rPr lang="en-AU" dirty="0"/>
              <a:t>other aspects of data transfer, such </a:t>
            </a:r>
            <a:r>
              <a:rPr lang="en-AU" dirty="0" smtClean="0"/>
              <a:t>as handling buffers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i="1" dirty="0" smtClean="0"/>
              <a:t>Pre-compiler</a:t>
            </a:r>
            <a:r>
              <a:rPr lang="en-AU" dirty="0" smtClean="0"/>
              <a:t> </a:t>
            </a:r>
            <a:r>
              <a:rPr lang="en-AU" dirty="0"/>
              <a:t>- Extracts DML commands from the </a:t>
            </a:r>
            <a:r>
              <a:rPr lang="en-AU" dirty="0" smtClean="0"/>
              <a:t>host language </a:t>
            </a:r>
            <a:r>
              <a:rPr lang="en-AU" dirty="0"/>
              <a:t>program.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These </a:t>
            </a:r>
            <a:r>
              <a:rPr lang="en-AU" dirty="0"/>
              <a:t>are compiled by the DML compiler, the rest </a:t>
            </a:r>
            <a:r>
              <a:rPr lang="en-AU" dirty="0" smtClean="0"/>
              <a:t>is compiled </a:t>
            </a:r>
            <a:r>
              <a:rPr lang="en-AU" dirty="0"/>
              <a:t>by the host language compiler, then they </a:t>
            </a:r>
            <a:r>
              <a:rPr lang="en-AU" dirty="0" smtClean="0"/>
              <a:t>are linked </a:t>
            </a:r>
            <a:r>
              <a:rPr lang="en-AU" dirty="0"/>
              <a:t>to produce executable code with calls to </a:t>
            </a:r>
            <a:r>
              <a:rPr lang="en-AU" dirty="0" smtClean="0"/>
              <a:t>the data </a:t>
            </a:r>
            <a:r>
              <a:rPr lang="en-AU" dirty="0"/>
              <a:t>manager.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Query processor (or Complier)</a:t>
            </a:r>
            <a:r>
              <a:rPr lang="en-AU" dirty="0"/>
              <a:t> - Parses high-level </a:t>
            </a:r>
            <a:r>
              <a:rPr lang="en-AU" dirty="0" smtClean="0"/>
              <a:t>queries and </a:t>
            </a:r>
            <a:r>
              <a:rPr lang="en-AU" dirty="0"/>
              <a:t>converts them into calls to be executed by the </a:t>
            </a:r>
            <a:r>
              <a:rPr lang="en-AU" dirty="0" smtClean="0"/>
              <a:t>data manager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0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Database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49" y="1371600"/>
            <a:ext cx="6324600" cy="493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b="1" dirty="0" smtClean="0"/>
                  <a:t>Exam: </a:t>
                </a:r>
                <a:r>
                  <a:rPr lang="en-AU" dirty="0"/>
                  <a:t>100%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/>
                  <a:t>If you are ill on the day of the exam, </a:t>
                </a:r>
                <a:r>
                  <a:rPr lang="en-AU" b="1" dirty="0"/>
                  <a:t>do not attend</a:t>
                </a:r>
                <a:r>
                  <a:rPr lang="en-AU" dirty="0"/>
                  <a:t> </a:t>
                </a:r>
                <a:r>
                  <a:rPr lang="en-AU" dirty="0" smtClean="0"/>
                  <a:t>the exam</a:t>
                </a:r>
                <a:r>
                  <a:rPr lang="en-AU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/>
                  <a:t>I will not accept medical special consideration claims </a:t>
                </a:r>
                <a:r>
                  <a:rPr lang="en-AU" dirty="0" smtClean="0"/>
                  <a:t>from people </a:t>
                </a:r>
                <a:r>
                  <a:rPr lang="en-AU" dirty="0"/>
                  <a:t>who have already attempted the exam.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b="1" dirty="0"/>
                  <a:t>Final Mark by </a:t>
                </a:r>
                <a:r>
                  <a:rPr lang="en-AU" b="1" dirty="0" smtClean="0"/>
                  <a:t>Harmonic </a:t>
                </a:r>
                <a:r>
                  <a:rPr lang="en-AU" b="1" dirty="0"/>
                  <a:t>Mean</a:t>
                </a:r>
                <a:r>
                  <a:rPr lang="en-AU" b="1" dirty="0" smtClean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 smtClean="0"/>
                  <a:t>Final mark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AU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AU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sz="2400" b="1" i="1">
                                <a:latin typeface="Cambria Math"/>
                              </a:rPr>
                              <m:t>𝒂𝒔𝒔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𝒂𝒔𝒔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𝒂𝒔𝒔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𝟑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𝒑𝒓𝒐𝒋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𝒑𝒓𝒐𝒋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AU" sz="2400" b="1" i="1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𝒇𝒊𝒏𝒂𝒍𝒆𝒙𝒂𝒎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𝒂𝒔𝒔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𝒂𝒔𝒔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𝒂𝒔𝒔</m:t>
                        </m:r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𝒑𝒓𝒐𝒋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𝒑𝒓𝒐𝒋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𝒇𝒊𝒏𝒂𝒍𝒆𝒙𝒂𝒎</m:t>
                        </m:r>
                      </m:den>
                    </m:f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1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b="1" dirty="0"/>
              <a:t>Text Book</a:t>
            </a:r>
            <a:r>
              <a:rPr lang="en-AU" b="1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AU" dirty="0" err="1"/>
              <a:t>Elmasri</a:t>
            </a:r>
            <a:r>
              <a:rPr lang="en-AU" dirty="0"/>
              <a:t> &amp; </a:t>
            </a:r>
            <a:r>
              <a:rPr lang="en-AU" dirty="0" err="1"/>
              <a:t>Navathe</a:t>
            </a:r>
            <a:r>
              <a:rPr lang="en-AU" dirty="0"/>
              <a:t>, </a:t>
            </a:r>
            <a:r>
              <a:rPr lang="en-AU" i="1" dirty="0"/>
              <a:t>Fundamentals of </a:t>
            </a:r>
            <a:r>
              <a:rPr lang="en-AU" i="1" dirty="0" smtClean="0"/>
              <a:t>Database Systems</a:t>
            </a:r>
            <a:r>
              <a:rPr lang="en-AU" dirty="0"/>
              <a:t>, Benjamin/Cummings, </a:t>
            </a:r>
            <a:r>
              <a:rPr lang="en-AU" dirty="0" smtClean="0"/>
              <a:t>6th </a:t>
            </a:r>
            <a:r>
              <a:rPr lang="en-AU" dirty="0"/>
              <a:t>Edition, </a:t>
            </a:r>
            <a:r>
              <a:rPr lang="en-AU" dirty="0" smtClean="0"/>
              <a:t>2010.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b="1" dirty="0"/>
              <a:t>Reference Books: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J</a:t>
            </a:r>
            <a:r>
              <a:rPr lang="en-AU" dirty="0"/>
              <a:t>. D. Ullman &amp; J. </a:t>
            </a:r>
            <a:r>
              <a:rPr lang="en-AU" dirty="0" err="1"/>
              <a:t>Widom</a:t>
            </a:r>
            <a:r>
              <a:rPr lang="en-AU" dirty="0"/>
              <a:t>, </a:t>
            </a:r>
            <a:r>
              <a:rPr lang="en-AU" i="1" dirty="0"/>
              <a:t>A First Course in </a:t>
            </a:r>
            <a:r>
              <a:rPr lang="en-AU" i="1" dirty="0" smtClean="0"/>
              <a:t>Database Systems</a:t>
            </a:r>
            <a:r>
              <a:rPr lang="en-AU" dirty="0"/>
              <a:t>, Prentice Hall, 1997.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R</a:t>
            </a:r>
            <a:r>
              <a:rPr lang="en-AU" dirty="0"/>
              <a:t>. </a:t>
            </a:r>
            <a:r>
              <a:rPr lang="en-AU" dirty="0" err="1"/>
              <a:t>Ramakrishan</a:t>
            </a:r>
            <a:r>
              <a:rPr lang="en-AU" dirty="0"/>
              <a:t>, </a:t>
            </a:r>
            <a:r>
              <a:rPr lang="en-AU" i="1" dirty="0"/>
              <a:t>Database Management </a:t>
            </a:r>
            <a:r>
              <a:rPr lang="en-AU" i="1" dirty="0" smtClean="0"/>
              <a:t>Systems</a:t>
            </a:r>
            <a:r>
              <a:rPr lang="en-AU" dirty="0" smtClean="0"/>
              <a:t>, </a:t>
            </a:r>
            <a:r>
              <a:rPr lang="en-AU" dirty="0" err="1" smtClean="0"/>
              <a:t>McGRAW-HILL</a:t>
            </a:r>
            <a:r>
              <a:rPr lang="en-AU" dirty="0"/>
              <a:t>, 1997.</a:t>
            </a:r>
          </a:p>
          <a:p>
            <a:pPr lvl="1">
              <a:lnSpc>
                <a:spcPct val="160000"/>
              </a:lnSpc>
            </a:pPr>
            <a:r>
              <a:rPr lang="en-AU" dirty="0" smtClean="0"/>
              <a:t>D</a:t>
            </a:r>
            <a:r>
              <a:rPr lang="en-AU" dirty="0"/>
              <a:t>. Maier, </a:t>
            </a:r>
            <a:r>
              <a:rPr lang="en-AU" i="1" dirty="0"/>
              <a:t>The Theory of Relational </a:t>
            </a:r>
            <a:r>
              <a:rPr lang="en-AU" i="1" dirty="0" smtClean="0"/>
              <a:t>Databases</a:t>
            </a:r>
            <a:r>
              <a:rPr lang="en-AU" dirty="0" smtClean="0"/>
              <a:t>, Computer </a:t>
            </a:r>
            <a:r>
              <a:rPr lang="en-AU" dirty="0"/>
              <a:t>Science Press, 1983.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Course Outline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466089"/>
              </p:ext>
            </p:extLst>
          </p:nvPr>
        </p:nvGraphicFramePr>
        <p:xfrm>
          <a:off x="990600" y="1524000"/>
          <a:ext cx="73152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0960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Time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Contents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1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Subject Introduction, Conceptual DB Design (ER)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2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1) Relational Data Model, 2) ER to Relational Data Model,</a:t>
                      </a:r>
                    </a:p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3) Relational Algebra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3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SQL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4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PLpgSQL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 Functional Dependencies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5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Normal Forms, Relational DB design I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6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Relational DB design II, Disks, Files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7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Indexing</a:t>
                      </a:r>
                      <a:r>
                        <a:rPr lang="en-AU" baseline="0" dirty="0" smtClean="0">
                          <a:latin typeface="Times New Roman" panose="02020603050405020304" pitchFamily="18" charset="0"/>
                        </a:rPr>
                        <a:t> Introduction, Tree Indexing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8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>
                          <a:latin typeface="Times New Roman" panose="02020603050405020304" pitchFamily="18" charset="0"/>
                        </a:rPr>
                        <a:t>Hashing</a:t>
                      </a:r>
                      <a:r>
                        <a:rPr lang="it-IT" baseline="0" smtClean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it-IT" baseline="0" dirty="0" smtClean="0">
                          <a:latin typeface="Times New Roman" panose="02020603050405020304" pitchFamily="18" charset="0"/>
                        </a:rPr>
                        <a:t>Indexing, External Sorting</a:t>
                      </a:r>
                      <a:endParaRPr lang="en-US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9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Times New Roman" panose="02020603050405020304" pitchFamily="18" charset="0"/>
                        </a:rPr>
                        <a:t>Transaction</a:t>
                      </a:r>
                      <a:r>
                        <a:rPr lang="it-IT" baseline="0" dirty="0" smtClean="0">
                          <a:latin typeface="Times New Roman" panose="02020603050405020304" pitchFamily="18" charset="0"/>
                        </a:rPr>
                        <a:t> Management I</a:t>
                      </a:r>
                      <a:endParaRPr lang="en-US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10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Transaction Management II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11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Scalable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</a:rPr>
                        <a:t> Processing of Big Graph Data</a:t>
                      </a:r>
                      <a:endParaRPr lang="en-US" dirty="0" smtClean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Week 12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Revision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Database Applications</a:t>
            </a:r>
            <a:r>
              <a:rPr lang="en-AU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Banking System,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Stock </a:t>
            </a:r>
            <a:r>
              <a:rPr lang="en-AU" dirty="0"/>
              <a:t>Market,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Transportation,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Social Network,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 smtClean="0"/>
              <a:t>Marine </a:t>
            </a:r>
            <a:r>
              <a:rPr lang="en-AU" dirty="0"/>
              <a:t>Data Analysis,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Criminal </a:t>
            </a:r>
            <a:r>
              <a:rPr lang="en-AU" dirty="0"/>
              <a:t>Analysis and Control,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 Now, BIG DATA....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BA8F-4939-4EFB-B957-F01A2A65011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475541" y="1492732"/>
            <a:ext cx="29534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b="1" dirty="0">
                <a:ea typeface="黑体" pitchFamily="2" charset="-122"/>
              </a:rPr>
              <a:t>Intelligent Transportation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700423" name="Text Box 7"/>
          <p:cNvSpPr txBox="1">
            <a:spLocks noChangeArrowheads="1"/>
          </p:cNvSpPr>
          <p:nvPr/>
        </p:nvSpPr>
        <p:spPr bwMode="auto">
          <a:xfrm>
            <a:off x="914400" y="5701258"/>
            <a:ext cx="1676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>
                <a:ea typeface="黑体" pitchFamily="2" charset="-122"/>
              </a:rPr>
              <a:t>Public </a:t>
            </a:r>
            <a:r>
              <a:rPr lang="en-AU" altLang="zh-CN" sz="2000" b="1" smtClean="0">
                <a:ea typeface="黑体" pitchFamily="2" charset="-122"/>
              </a:rPr>
              <a:t>Health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3456015" y="5693995"/>
            <a:ext cx="20882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Modern Military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6069903" y="5715000"/>
            <a:ext cx="2547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Tourism Development</a:t>
            </a:r>
            <a:endParaRPr lang="zh-CN" altLang="en-US" sz="2000" b="1" dirty="0">
              <a:ea typeface="黑体" pitchFamily="2" charset="-122"/>
            </a:endParaRP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3564168" y="1488790"/>
            <a:ext cx="20859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Business Services</a:t>
            </a:r>
            <a:endParaRPr lang="en-US" altLang="zh-CN" sz="2000" b="1" dirty="0">
              <a:ea typeface="宋体" pitchFamily="2" charset="-122"/>
            </a:endParaRPr>
          </a:p>
        </p:txBody>
      </p:sp>
      <p:pic>
        <p:nvPicPr>
          <p:cNvPr id="31" name="Picture 7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0412" y="3829250"/>
            <a:ext cx="2520000" cy="18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3" name="Picture 66" descr="天气预报-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440" y="3829250"/>
            <a:ext cx="2520000" cy="18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5" name="Picture 70" descr="936918_ss21-hires_thumb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108" y="3829250"/>
            <a:ext cx="2520000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6" name="Picture 58" descr="Reverse-Engineering"/>
          <p:cNvPicPr>
            <a:picLocks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06252" y="1921038"/>
            <a:ext cx="2515152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8" name="图片 2" descr="http://news.xinhuanet.com/life/2007-04/29/xinsrc_18204042908332183219712.jpg"/>
          <p:cNvPicPr>
            <a:picLocks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029346" y="1921238"/>
            <a:ext cx="2486187" cy="180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grpSp>
        <p:nvGrpSpPr>
          <p:cNvPr id="42" name="组合 41"/>
          <p:cNvGrpSpPr/>
          <p:nvPr/>
        </p:nvGrpSpPr>
        <p:grpSpPr>
          <a:xfrm>
            <a:off x="3240132" y="1921038"/>
            <a:ext cx="2520000" cy="1775593"/>
            <a:chOff x="3419872" y="2024844"/>
            <a:chExt cx="2520000" cy="1775593"/>
          </a:xfrm>
        </p:grpSpPr>
        <p:pic>
          <p:nvPicPr>
            <p:cNvPr id="37" name="图片 36" descr="1299490619COE1ENjy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9872" y="2024844"/>
              <a:ext cx="2520000" cy="1775593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5328084" y="2096852"/>
              <a:ext cx="398505" cy="38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flipH="1">
              <a:off x="3599892" y="2181176"/>
              <a:ext cx="387360" cy="38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300472" y="1484784"/>
            <a:ext cx="20859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altLang="zh-CN" sz="2000" b="1" dirty="0">
                <a:ea typeface="黑体" pitchFamily="2" charset="-122"/>
              </a:rPr>
              <a:t>Natural Disasters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2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7A16E606-1646-4DFD-A6A0-CEFE53CA3067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2" y="260238"/>
            <a:ext cx="82296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6307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yboy\Desktop\PPT\06b1OOOPIC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542"/>
            <a:ext cx="3429000" cy="1925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hyboy\Desktop\PPT\social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42691"/>
            <a:ext cx="3200399" cy="1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hyboy\Desktop\PPT\GB-Roa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45147"/>
            <a:ext cx="3208361" cy="22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 descr="Kleinberg_ne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7" y="3880838"/>
            <a:ext cx="3265488" cy="232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154638" y="6209221"/>
            <a:ext cx="2491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Graph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56021" y="3511506"/>
            <a:ext cx="26885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Compounds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24076" y="3542833"/>
            <a:ext cx="19143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45685" y="6209221"/>
            <a:ext cx="18076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More Applications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4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4|0.3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2019</Words>
  <Application>Microsoft Office PowerPoint</Application>
  <PresentationFormat>On-screen Show (4:3)</PresentationFormat>
  <Paragraphs>341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COMP9311 Database Systems</vt:lpstr>
      <vt:lpstr>Course Information</vt:lpstr>
      <vt:lpstr>Course Information(cont)</vt:lpstr>
      <vt:lpstr>Course Information(cont)</vt:lpstr>
      <vt:lpstr>Course Information(cont)</vt:lpstr>
      <vt:lpstr>Course Outline</vt:lpstr>
      <vt:lpstr>Introduction</vt:lpstr>
      <vt:lpstr>PowerPoint Presentation</vt:lpstr>
      <vt:lpstr>More Applications</vt:lpstr>
      <vt:lpstr>Graphs Could be Big!</vt:lpstr>
      <vt:lpstr>Big Data Characteristics</vt:lpstr>
      <vt:lpstr>Graph in Big Data: Velocity</vt:lpstr>
      <vt:lpstr>Graph in Big Data: Variety</vt:lpstr>
      <vt:lpstr>Challenges and Opportunities</vt:lpstr>
      <vt:lpstr>PowerPoint Presentation</vt:lpstr>
      <vt:lpstr>Introduction(cont)</vt:lpstr>
      <vt:lpstr>What is data?</vt:lpstr>
      <vt:lpstr>What is a database?</vt:lpstr>
      <vt:lpstr>What is a database management system(DBMS)?</vt:lpstr>
      <vt:lpstr>Database requirements</vt:lpstr>
      <vt:lpstr>Database requirements(cont)</vt:lpstr>
      <vt:lpstr>Database requirements(cont)</vt:lpstr>
      <vt:lpstr>Database requirements(cont)</vt:lpstr>
      <vt:lpstr>Benefits of meta-data</vt:lpstr>
      <vt:lpstr>Database personnel</vt:lpstr>
      <vt:lpstr>Database personnel(cont)</vt:lpstr>
      <vt:lpstr>Database personnel(cont)</vt:lpstr>
      <vt:lpstr>DBMS concepts</vt:lpstr>
      <vt:lpstr>DBMS concepts(cont)</vt:lpstr>
      <vt:lpstr>ANSI-SPARC three level architecture</vt:lpstr>
      <vt:lpstr>PowerPoint Presentation</vt:lpstr>
      <vt:lpstr>ANSI-SPARC three level architecture(cont)</vt:lpstr>
      <vt:lpstr>Database languages</vt:lpstr>
      <vt:lpstr>Database languages(cont)</vt:lpstr>
      <vt:lpstr>Database components</vt:lpstr>
      <vt:lpstr>Database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COMP3311 Database Systems</dc:title>
  <dc:creator>xiaoyangw</dc:creator>
  <cp:lastModifiedBy>longyuan</cp:lastModifiedBy>
  <cp:revision>227</cp:revision>
  <cp:lastPrinted>2014-03-02T06:50:32Z</cp:lastPrinted>
  <dcterms:created xsi:type="dcterms:W3CDTF">2006-08-16T00:00:00Z</dcterms:created>
  <dcterms:modified xsi:type="dcterms:W3CDTF">2016-02-28T05:26:32Z</dcterms:modified>
</cp:coreProperties>
</file>