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1D20436-808D-4BFD-91C0-40FB78BB8666}" type="datetimeFigureOut">
              <a:rPr lang="en-AU" smtClean="0"/>
              <a:pPr/>
              <a:t>29/02/2016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E8672F-5B59-48C3-9388-EF08A034703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6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8672F-5B59-48C3-9388-EF08A034703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092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E0A5-77D0-4D7C-A880-A59100BC3688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17-EF28-4952-AA73-B8D4DDFD7D54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C27-7324-4BAA-B7C9-2E69BE248818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F09E-C905-46F9-9608-F878D4425A76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BCE-15BE-4C3C-B883-71B6C3C23307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4B89-A60F-4C2F-822D-8B3C9E3A035E}" type="datetime1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812-6203-4CFF-B99B-982BC021C358}" type="datetime1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1CCD-94FB-4043-BA23-715A7885E6A0}" type="datetime1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957-A82A-4642-B515-808C16C8B038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39F-CF31-4CFA-8793-3EBA776403DC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CD8C95A-A63D-44A9-A04B-153B3BF54FBA}" type="datetime1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Conceptual </a:t>
            </a:r>
            <a:r>
              <a:rPr lang="en-AU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B0C8-650B-4AAB-9990-ADF7F087B725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5397"/>
              </p:ext>
            </p:extLst>
          </p:nvPr>
        </p:nvGraphicFramePr>
        <p:xfrm>
          <a:off x="457200" y="2087882"/>
          <a:ext cx="8229600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Schema (Intension)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RESEACHER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Payroll_no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No_of_students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Keywords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DEPARTMENT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Instances (Extension)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C.C. Chen, 230-0013, 3, Neural Networks)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R. Wilkinson, 231-0091, 1, Databases)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Psychology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ctr"/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entity type usually has a </a:t>
            </a:r>
            <a:r>
              <a:rPr lang="en-AU" i="1" dirty="0"/>
              <a:t>key</a:t>
            </a:r>
            <a:r>
              <a:rPr lang="en-AU" dirty="0"/>
              <a:t>: a set of </a:t>
            </a:r>
            <a:r>
              <a:rPr lang="en-AU" dirty="0" smtClean="0"/>
              <a:t>attributes that </a:t>
            </a:r>
            <a:r>
              <a:rPr lang="en-AU" dirty="0"/>
              <a:t>uniquely identifies an entity.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payroll number} is a key of RESEARCHER,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name} is a key of DEPARTMENT.</a:t>
            </a:r>
          </a:p>
          <a:p>
            <a:pPr>
              <a:lnSpc>
                <a:spcPct val="150000"/>
              </a:lnSpc>
            </a:pPr>
            <a:r>
              <a:rPr lang="en-AU" dirty="0"/>
              <a:t>There may be more than one possible key.</a:t>
            </a:r>
          </a:p>
          <a:p>
            <a:pPr>
              <a:lnSpc>
                <a:spcPct val="150000"/>
              </a:lnSpc>
            </a:pPr>
            <a:r>
              <a:rPr lang="en-AU" dirty="0"/>
              <a:t>An important constraint is the key constraint: </a:t>
            </a:r>
            <a:r>
              <a:rPr lang="en-AU" dirty="0" smtClean="0"/>
              <a:t>in any </a:t>
            </a:r>
            <a:r>
              <a:rPr lang="en-AU" dirty="0"/>
              <a:t>extension of the entity type, there cannot </a:t>
            </a:r>
            <a:r>
              <a:rPr lang="en-AU" dirty="0" smtClean="0"/>
              <a:t>be two </a:t>
            </a:r>
            <a:r>
              <a:rPr lang="en-AU" dirty="0"/>
              <a:t>entities having the same values for their </a:t>
            </a:r>
            <a:r>
              <a:rPr lang="en-AU" dirty="0" smtClean="0"/>
              <a:t>key attributes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We can describe schemata with </a:t>
            </a:r>
            <a:r>
              <a:rPr lang="en-AU" dirty="0" smtClean="0"/>
              <a:t>composite attributes </a:t>
            </a:r>
            <a:r>
              <a:rPr lang="en-AU" dirty="0"/>
              <a:t>using ()’s and with </a:t>
            </a:r>
            <a:r>
              <a:rPr lang="en-AU" dirty="0" smtClean="0"/>
              <a:t>multi-valued attributes </a:t>
            </a:r>
            <a:r>
              <a:rPr lang="en-AU" dirty="0"/>
              <a:t>using {}’s.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996"/>
              </p:ext>
            </p:extLst>
          </p:nvPr>
        </p:nvGraphicFramePr>
        <p:xfrm>
          <a:off x="457200" y="16002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CAR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Registration(Registration No, State), Make, Model, Year, {Colour}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((ARQ) 595, Vic), Datsun, 120Y, 1972, {green})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((8HR) 696, WA), Mazda, 929, 1979, {grey, black})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attributes can also be </a:t>
            </a:r>
            <a:r>
              <a:rPr lang="en-AU" dirty="0" smtClean="0"/>
              <a:t>described with </a:t>
            </a:r>
            <a:r>
              <a:rPr lang="en-AU" dirty="0"/>
              <a:t>Entity-Relationship Diagrams (ERDs). </a:t>
            </a:r>
            <a:r>
              <a:rPr lang="en-AU" dirty="0" smtClean="0"/>
              <a:t>e.g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364259" y="2895600"/>
            <a:ext cx="5560541" cy="3728651"/>
            <a:chOff x="2364259" y="2895600"/>
            <a:chExt cx="5560541" cy="3728651"/>
          </a:xfrm>
        </p:grpSpPr>
        <p:sp>
          <p:nvSpPr>
            <p:cNvPr id="7" name="Oval 6"/>
            <p:cNvSpPr/>
            <p:nvPr/>
          </p:nvSpPr>
          <p:spPr>
            <a:xfrm>
              <a:off x="2895600" y="2895600"/>
              <a:ext cx="19812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342370" y="3962400"/>
              <a:ext cx="20574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570" y="2901778"/>
              <a:ext cx="17526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State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4259" y="5766486"/>
              <a:ext cx="1217141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817972"/>
              <a:ext cx="133247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Model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19260" y="5938451"/>
              <a:ext cx="116308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Year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00800" y="4457700"/>
              <a:ext cx="1524000" cy="1104900"/>
              <a:chOff x="7086600" y="4182762"/>
              <a:chExt cx="1524000" cy="1104900"/>
            </a:xfrm>
          </p:grpSpPr>
          <p:sp>
            <p:nvSpPr>
              <p:cNvPr id="10" name="Donut 9"/>
              <p:cNvSpPr/>
              <p:nvPr/>
            </p:nvSpPr>
            <p:spPr>
              <a:xfrm>
                <a:off x="7086600" y="4182762"/>
                <a:ext cx="1524000" cy="1104900"/>
              </a:xfrm>
              <a:prstGeom prst="donut">
                <a:avLst>
                  <a:gd name="adj" fmla="val 70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10450" y="4550546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anose="02020603050405020304" pitchFamily="18" charset="0"/>
                  </a:rPr>
                  <a:t>Colour</a:t>
                </a:r>
                <a:endParaRPr lang="en-AU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7200" y="49530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9" idx="3"/>
              <a:endCxn id="8" idx="0"/>
            </p:cNvCxnSpPr>
            <p:nvPr/>
          </p:nvCxnSpPr>
          <p:spPr>
            <a:xfrm flipH="1">
              <a:off x="5371070" y="3487145"/>
              <a:ext cx="447162" cy="47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0"/>
            </p:cNvCxnSpPr>
            <p:nvPr/>
          </p:nvCxnSpPr>
          <p:spPr>
            <a:xfrm>
              <a:off x="4586660" y="3676089"/>
              <a:ext cx="784410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7" idx="0"/>
            </p:cNvCxnSpPr>
            <p:nvPr/>
          </p:nvCxnSpPr>
          <p:spPr>
            <a:xfrm flipH="1">
              <a:off x="4876800" y="4648200"/>
              <a:ext cx="49427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1" idx="7"/>
            </p:cNvCxnSpPr>
            <p:nvPr/>
          </p:nvCxnSpPr>
          <p:spPr>
            <a:xfrm flipH="1">
              <a:off x="3403154" y="5181600"/>
              <a:ext cx="864046" cy="685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2"/>
              <a:endCxn id="12" idx="0"/>
            </p:cNvCxnSpPr>
            <p:nvPr/>
          </p:nvCxnSpPr>
          <p:spPr>
            <a:xfrm flipH="1">
              <a:off x="4704835" y="5410200"/>
              <a:ext cx="171965" cy="407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0"/>
            </p:cNvCxnSpPr>
            <p:nvPr/>
          </p:nvCxnSpPr>
          <p:spPr>
            <a:xfrm>
              <a:off x="5486400" y="5181600"/>
              <a:ext cx="914400" cy="756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3"/>
              <a:endCxn id="10" idx="2"/>
            </p:cNvCxnSpPr>
            <p:nvPr/>
          </p:nvCxnSpPr>
          <p:spPr>
            <a:xfrm flipV="1">
              <a:off x="5486400" y="5010150"/>
              <a:ext cx="91440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1.2.2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represents an association </a:t>
            </a:r>
            <a:r>
              <a:rPr lang="en-AU" dirty="0" smtClean="0"/>
              <a:t>between things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i="1" dirty="0"/>
              <a:t>n</a:t>
            </a:r>
            <a:r>
              <a:rPr lang="en-AU" dirty="0"/>
              <a:t> entity </a:t>
            </a:r>
            <a:r>
              <a:rPr lang="en-AU" dirty="0" smtClean="0"/>
              <a:t>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set of associations among </a:t>
            </a:r>
            <a:r>
              <a:rPr lang="en-AU" dirty="0" smtClean="0"/>
              <a:t>entities from </a:t>
            </a:r>
            <a:r>
              <a:rPr lang="en-AU" dirty="0"/>
              <a:t>these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 relationship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dirty="0" smtClean="0"/>
              <a:t>entity 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subset of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E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Each instance </a:t>
            </a:r>
            <a:r>
              <a:rPr lang="en-AU" i="1" dirty="0"/>
              <a:t>r = (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in </a:t>
            </a:r>
            <a:r>
              <a:rPr lang="en-AU" i="1" dirty="0"/>
              <a:t>R</a:t>
            </a:r>
            <a:r>
              <a:rPr lang="en-AU" dirty="0"/>
              <a:t> is a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1.2.2 </a:t>
            </a:r>
            <a:r>
              <a:rPr lang="en-AU" dirty="0" smtClean="0"/>
              <a:t>Relationships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say that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 </a:t>
            </a:r>
            <a:r>
              <a:rPr lang="en-AU" dirty="0"/>
              <a:t>participate in </a:t>
            </a:r>
            <a:r>
              <a:rPr lang="en-AU" i="1" dirty="0" smtClean="0"/>
              <a:t>R</a:t>
            </a:r>
            <a:r>
              <a:rPr lang="en-AU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Similarly if </a:t>
            </a:r>
            <a:r>
              <a:rPr lang="en-AU" i="1" dirty="0" smtClean="0"/>
              <a:t>r = (e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is an instance of </a:t>
            </a:r>
            <a:r>
              <a:rPr lang="en-AU" i="1" dirty="0"/>
              <a:t>R</a:t>
            </a:r>
            <a:r>
              <a:rPr lang="en-AU" dirty="0"/>
              <a:t>, </a:t>
            </a:r>
            <a:r>
              <a:rPr lang="en-AU" dirty="0" smtClean="0"/>
              <a:t>we say </a:t>
            </a:r>
            <a:r>
              <a:rPr lang="en-AU" dirty="0"/>
              <a:t>that each </a:t>
            </a:r>
            <a:r>
              <a:rPr lang="en-AU" i="1" dirty="0" err="1" smtClean="0"/>
              <a:t>e</a:t>
            </a:r>
            <a:r>
              <a:rPr lang="en-AU" i="1" baseline="-25000" dirty="0" err="1" smtClean="0"/>
              <a:t>i</a:t>
            </a:r>
            <a:r>
              <a:rPr lang="en-AU" baseline="-25000" dirty="0" smtClean="0"/>
              <a:t> </a:t>
            </a:r>
            <a:r>
              <a:rPr lang="en-AU" dirty="0" smtClean="0"/>
              <a:t>participates </a:t>
            </a:r>
            <a:r>
              <a:rPr lang="en-AU" dirty="0"/>
              <a:t>in </a:t>
            </a:r>
            <a:r>
              <a:rPr lang="en-AU" i="1" dirty="0"/>
              <a:t>r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degree</a:t>
            </a:r>
            <a:r>
              <a:rPr lang="en-AU" dirty="0"/>
              <a:t> of </a:t>
            </a:r>
            <a:r>
              <a:rPr lang="en-AU" i="1" dirty="0"/>
              <a:t>R</a:t>
            </a:r>
            <a:r>
              <a:rPr lang="en-AU" dirty="0"/>
              <a:t> is the number of </a:t>
            </a:r>
            <a:r>
              <a:rPr lang="en-AU" dirty="0" smtClean="0"/>
              <a:t>participating entity </a:t>
            </a:r>
            <a:r>
              <a:rPr lang="en-AU" dirty="0"/>
              <a:t>types. For example,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ENROLMENT could be a ternary (</a:t>
            </a:r>
            <a:r>
              <a:rPr lang="en-AU" dirty="0" smtClean="0"/>
              <a:t>degree 3</a:t>
            </a:r>
            <a:r>
              <a:rPr lang="en-AU" dirty="0"/>
              <a:t>) relationship between </a:t>
            </a:r>
            <a:r>
              <a:rPr lang="en-AU" dirty="0" smtClean="0"/>
              <a:t>RESEARCHER, STUDENT </a:t>
            </a:r>
            <a:r>
              <a:rPr lang="en-AU" dirty="0"/>
              <a:t>and COURSE.</a:t>
            </a:r>
          </a:p>
          <a:p>
            <a:pPr>
              <a:lnSpc>
                <a:spcPct val="160000"/>
              </a:lnSpc>
            </a:pPr>
            <a:r>
              <a:rPr lang="en-AU" dirty="0"/>
              <a:t>We can illustrate this using an </a:t>
            </a:r>
            <a:r>
              <a:rPr lang="en-AU" dirty="0" smtClean="0"/>
              <a:t>occurrence </a:t>
            </a:r>
            <a:r>
              <a:rPr lang="en-AU" dirty="0"/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696075" cy="61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relationships can also </a:t>
            </a:r>
            <a:r>
              <a:rPr lang="en-AU" dirty="0" smtClean="0"/>
              <a:t>be represented </a:t>
            </a:r>
            <a:r>
              <a:rPr lang="en-AU" dirty="0"/>
              <a:t>using Entity-Relationship diagrams: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41910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ENROLMENT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052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5867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COURSE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48872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048000" y="3771900"/>
            <a:ext cx="838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5257800" y="3755424"/>
            <a:ext cx="685800" cy="66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>
            <a:off x="44958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Each entity type that participates in a </a:t>
            </a:r>
            <a:r>
              <a:rPr lang="en-AU" dirty="0" smtClean="0"/>
              <a:t>relationship plays </a:t>
            </a:r>
            <a:r>
              <a:rPr lang="en-AU" dirty="0"/>
              <a:t>a particular </a:t>
            </a:r>
            <a:r>
              <a:rPr lang="en-AU" i="1" dirty="0"/>
              <a:t>role</a:t>
            </a:r>
            <a:r>
              <a:rPr lang="en-AU" dirty="0"/>
              <a:t> in the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An entity type can play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different </a:t>
            </a:r>
            <a:r>
              <a:rPr lang="en-AU" dirty="0"/>
              <a:t>roles in different relationships, or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more </a:t>
            </a:r>
            <a:r>
              <a:rPr lang="en-AU" dirty="0"/>
              <a:t>than one role in a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 role name can be used to distinguish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For example, ENROLMENT could be a </a:t>
            </a:r>
            <a:r>
              <a:rPr lang="en-AU" dirty="0" smtClean="0"/>
              <a:t>relationship between </a:t>
            </a:r>
            <a:r>
              <a:rPr lang="en-AU" dirty="0"/>
              <a:t>PERSON(as researcher), </a:t>
            </a:r>
            <a:r>
              <a:rPr lang="en-AU" dirty="0" smtClean="0"/>
              <a:t>PERSON(as student</a:t>
            </a:r>
            <a:r>
              <a:rPr lang="en-AU" dirty="0"/>
              <a:t>) and COURSE as in the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 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3562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Appl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824450"/>
            <a:ext cx="58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E-R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819400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Relational DB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3902" y="4343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Database Design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30040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300911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81088"/>
            <a:ext cx="7067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Or, using an ERD</a:t>
            </a:r>
            <a:r>
              <a:rPr lang="en-AU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This is called a recursive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2326273"/>
            <a:ext cx="6272212" cy="275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1.2.3 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Some entity types do not have a key of their own.</a:t>
            </a:r>
          </a:p>
          <a:p>
            <a:pPr>
              <a:lnSpc>
                <a:spcPct val="160000"/>
              </a:lnSpc>
            </a:pPr>
            <a:r>
              <a:rPr lang="en-AU" dirty="0"/>
              <a:t>Such entity types are called weak entity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Entities of a weak entity type can be identified by </a:t>
            </a:r>
            <a:r>
              <a:rPr lang="en-AU" dirty="0" smtClean="0"/>
              <a:t>a partial </a:t>
            </a:r>
            <a:r>
              <a:rPr lang="en-AU" dirty="0"/>
              <a:t>key and by being related to another </a:t>
            </a:r>
            <a:r>
              <a:rPr lang="en-AU" dirty="0" smtClean="0"/>
              <a:t>entity type </a:t>
            </a:r>
            <a:r>
              <a:rPr lang="en-AU" dirty="0"/>
              <a:t>- </a:t>
            </a:r>
            <a:r>
              <a:rPr lang="en-AU" i="1" dirty="0"/>
              <a:t>owner.</a:t>
            </a:r>
          </a:p>
          <a:p>
            <a:pPr>
              <a:lnSpc>
                <a:spcPct val="160000"/>
              </a:lnSpc>
            </a:pPr>
            <a:r>
              <a:rPr lang="en-AU" dirty="0"/>
              <a:t>The relationship type between a weak entity </a:t>
            </a:r>
            <a:r>
              <a:rPr lang="en-AU" dirty="0" smtClean="0"/>
              <a:t>type to </a:t>
            </a:r>
            <a:r>
              <a:rPr lang="en-AU" dirty="0"/>
              <a:t>its owner is the </a:t>
            </a:r>
            <a:r>
              <a:rPr lang="en-AU" i="1" dirty="0"/>
              <a:t>identifying relationship </a:t>
            </a:r>
            <a:r>
              <a:rPr lang="en-AU" dirty="0"/>
              <a:t>of </a:t>
            </a:r>
            <a:r>
              <a:rPr lang="en-AU" dirty="0" smtClean="0"/>
              <a:t>the weak </a:t>
            </a:r>
            <a:r>
              <a:rPr lang="en-AU" dirty="0"/>
              <a:t>entity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1.2.3 Weak entity </a:t>
            </a:r>
            <a:r>
              <a:rPr lang="en-AU" dirty="0" smtClean="0"/>
              <a:t>types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example, a TAX PAYER entity may be </a:t>
            </a:r>
            <a:r>
              <a:rPr lang="en-AU" dirty="0" smtClean="0"/>
              <a:t>related to </a:t>
            </a:r>
            <a:r>
              <a:rPr lang="en-AU" dirty="0"/>
              <a:t>several DEPENDENT, identified by their names.</a:t>
            </a:r>
          </a:p>
          <a:p>
            <a:pPr>
              <a:lnSpc>
                <a:spcPct val="160000"/>
              </a:lnSpc>
            </a:pPr>
            <a:r>
              <a:rPr lang="en-AU" dirty="0"/>
              <a:t>In this example, DEPENDENT is called a </a:t>
            </a:r>
            <a:r>
              <a:rPr lang="en-AU" dirty="0" smtClean="0"/>
              <a:t>weak entity</a:t>
            </a:r>
            <a:r>
              <a:rPr lang="en-AU" dirty="0"/>
              <a:t>, {Name} is a partial key for it. </a:t>
            </a:r>
            <a:r>
              <a:rPr lang="en-AU" dirty="0" smtClean="0"/>
              <a:t>The identifying </a:t>
            </a:r>
            <a:r>
              <a:rPr lang="en-AU" dirty="0"/>
              <a:t>relationship between DEPENDENT </a:t>
            </a:r>
            <a:r>
              <a:rPr lang="en-AU" dirty="0" smtClean="0"/>
              <a:t>and TAX </a:t>
            </a:r>
            <a:r>
              <a:rPr lang="en-AU" dirty="0"/>
              <a:t>PAYER is </a:t>
            </a:r>
            <a:r>
              <a:rPr lang="en-AU" dirty="0" err="1"/>
              <a:t>IS</a:t>
            </a:r>
            <a:r>
              <a:rPr lang="en-AU" dirty="0"/>
              <a:t> DEPENDENT OF. TAX </a:t>
            </a:r>
            <a:r>
              <a:rPr lang="en-AU" dirty="0" smtClean="0"/>
              <a:t>PAYER is </a:t>
            </a:r>
            <a:r>
              <a:rPr lang="en-AU" dirty="0"/>
              <a:t>said to </a:t>
            </a:r>
            <a:r>
              <a:rPr lang="en-AU" i="1" dirty="0"/>
              <a:t>own</a:t>
            </a:r>
            <a:r>
              <a:rPr lang="en-AU" dirty="0"/>
              <a:t> 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1.2.4 Constraints on relationship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Relationship types usually have certain </a:t>
            </a:r>
            <a:r>
              <a:rPr lang="en-AU" dirty="0" smtClean="0"/>
              <a:t>constraints that </a:t>
            </a:r>
            <a:r>
              <a:rPr lang="en-AU" dirty="0"/>
              <a:t>limit the possible combinations of </a:t>
            </a:r>
            <a:r>
              <a:rPr lang="en-AU" dirty="0" smtClean="0"/>
              <a:t>entities participating </a:t>
            </a:r>
            <a:r>
              <a:rPr lang="en-AU" dirty="0"/>
              <a:t>in relationship instances.</a:t>
            </a:r>
          </a:p>
          <a:p>
            <a:pPr>
              <a:lnSpc>
                <a:spcPct val="170000"/>
              </a:lnSpc>
            </a:pPr>
            <a:r>
              <a:rPr lang="en-AU" dirty="0"/>
              <a:t>They should reflect the correct factors</a:t>
            </a:r>
          </a:p>
          <a:p>
            <a:pPr>
              <a:lnSpc>
                <a:spcPct val="170000"/>
              </a:lnSpc>
            </a:pPr>
            <a:r>
              <a:rPr lang="en-AU" i="1" dirty="0"/>
              <a:t>Cardinality ratio constraint</a:t>
            </a:r>
            <a:r>
              <a:rPr lang="en-AU" dirty="0"/>
              <a:t>: specifies the number </a:t>
            </a:r>
            <a:r>
              <a:rPr lang="en-AU" dirty="0" smtClean="0"/>
              <a:t>of relationship </a:t>
            </a:r>
            <a:r>
              <a:rPr lang="en-AU" dirty="0"/>
              <a:t>instances an entity can participate in.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 research grant supports only </a:t>
            </a:r>
            <a:r>
              <a:rPr lang="en-AU" dirty="0" smtClean="0"/>
              <a:t>one research </a:t>
            </a:r>
            <a:r>
              <a:rPr lang="en-AU" dirty="0"/>
              <a:t>project, but a research project may </a:t>
            </a:r>
            <a:r>
              <a:rPr lang="en-AU" dirty="0" smtClean="0"/>
              <a:t>be supported </a:t>
            </a:r>
            <a:r>
              <a:rPr lang="en-AU" dirty="0"/>
              <a:t>by many grants. PROJECT:GRANT is </a:t>
            </a:r>
            <a:r>
              <a:rPr lang="en-AU" dirty="0" smtClean="0"/>
              <a:t>a 1 </a:t>
            </a:r>
            <a:r>
              <a:rPr lang="en-AU" dirty="0"/>
              <a:t>: N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illustrated in the occurrence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86400" cy="32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also show this in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SUPPORTS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GRANT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Example: Consider a database of AFL (</a:t>
            </a:r>
            <a:r>
              <a:rPr lang="en-AU" sz="2800" dirty="0" smtClean="0"/>
              <a:t>here substitute </a:t>
            </a:r>
            <a:r>
              <a:rPr lang="en-AU" sz="2800" dirty="0"/>
              <a:t>your favourite team sport) </a:t>
            </a:r>
            <a:r>
              <a:rPr lang="en-AU" sz="2800" dirty="0" smtClean="0"/>
              <a:t>statistics. The </a:t>
            </a:r>
            <a:r>
              <a:rPr lang="en-AU" sz="2800" dirty="0"/>
              <a:t>relationship of head coaches to clubs is </a:t>
            </a:r>
            <a:r>
              <a:rPr lang="en-AU" sz="2800" dirty="0" smtClean="0"/>
              <a:t>an example </a:t>
            </a:r>
            <a:r>
              <a:rPr lang="en-AU" sz="2800" dirty="0"/>
              <a:t>of a 1 : 1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5205413" cy="28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COACHES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CLUB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1.2.4 Constraints on relationship types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example of an N : M relationship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authorship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publications: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2/29/2016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529262" cy="31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6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Entity-Relationship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Entity-Relationship (ER) model is a </a:t>
            </a:r>
            <a:r>
              <a:rPr lang="en-AU" dirty="0" smtClean="0"/>
              <a:t>high-level conceptual </a:t>
            </a:r>
            <a:r>
              <a:rPr lang="en-AU" dirty="0"/>
              <a:t>data model (Chen in 1966).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 ER </a:t>
            </a:r>
            <a:r>
              <a:rPr lang="en-AU" dirty="0"/>
              <a:t>is used mainly as a design tool.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equivalent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29993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566638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Another kind of constraint that can be </a:t>
            </a:r>
            <a:r>
              <a:rPr lang="en-AU" sz="2800" dirty="0" smtClean="0"/>
              <a:t>represented using </a:t>
            </a:r>
            <a:r>
              <a:rPr lang="en-AU" sz="2800" dirty="0"/>
              <a:t>the ER model is a</a:t>
            </a:r>
          </a:p>
          <a:p>
            <a:pPr lvl="1">
              <a:lnSpc>
                <a:spcPct val="150000"/>
              </a:lnSpc>
            </a:pPr>
            <a:r>
              <a:rPr lang="en-AU" sz="2400" i="1" dirty="0" smtClean="0"/>
              <a:t>Participation </a:t>
            </a:r>
            <a:r>
              <a:rPr lang="en-AU" sz="2400" i="1" dirty="0"/>
              <a:t>constraint</a:t>
            </a:r>
            <a:r>
              <a:rPr lang="en-AU" sz="2400" dirty="0"/>
              <a:t>: participation of </a:t>
            </a:r>
            <a:r>
              <a:rPr lang="en-AU" sz="2400" dirty="0" smtClean="0"/>
              <a:t>an entity </a:t>
            </a:r>
            <a:r>
              <a:rPr lang="en-AU" sz="2400" dirty="0"/>
              <a:t>in a relationship can be: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total</a:t>
            </a:r>
            <a:r>
              <a:rPr lang="en-AU" sz="2000" dirty="0"/>
              <a:t>: every entity must participate </a:t>
            </a:r>
            <a:r>
              <a:rPr lang="en-AU" sz="2000" dirty="0" smtClean="0"/>
              <a:t>e.g. every </a:t>
            </a:r>
            <a:r>
              <a:rPr lang="en-AU" sz="2000" dirty="0"/>
              <a:t>publication has an author.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partial</a:t>
            </a:r>
            <a:r>
              <a:rPr lang="en-AU" sz="2000" dirty="0"/>
              <a:t>: not necessarily total. e.g. not </a:t>
            </a:r>
            <a:r>
              <a:rPr lang="en-AU" sz="2000" dirty="0" smtClean="0"/>
              <a:t>every person </a:t>
            </a:r>
            <a:r>
              <a:rPr lang="en-AU" sz="2000" dirty="0"/>
              <a:t>has publications.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can be shown with an ERD like the one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619500"/>
            <a:ext cx="685800" cy="2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67400" y="3533002"/>
            <a:ext cx="762000" cy="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1.2.5 Attributes of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Relationship types can have attributes </a:t>
            </a:r>
            <a:r>
              <a:rPr lang="en-AU" dirty="0" smtClean="0"/>
              <a:t>– for example</a:t>
            </a:r>
            <a:r>
              <a:rPr lang="en-AU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 researcher may work on several </a:t>
            </a:r>
            <a:r>
              <a:rPr lang="en-AU" dirty="0" smtClean="0"/>
              <a:t>projects. The </a:t>
            </a:r>
            <a:r>
              <a:rPr lang="en-AU" dirty="0"/>
              <a:t>fraction of her time devoted to </a:t>
            </a:r>
            <a:r>
              <a:rPr lang="en-AU" dirty="0" smtClean="0"/>
              <a:t>a particular </a:t>
            </a:r>
            <a:r>
              <a:rPr lang="en-AU" dirty="0"/>
              <a:t>project could be an attribute </a:t>
            </a:r>
            <a:r>
              <a:rPr lang="en-AU" dirty="0" smtClean="0"/>
              <a:t>of the </a:t>
            </a:r>
            <a:r>
              <a:rPr lang="en-AU" dirty="0"/>
              <a:t>WORKS ON relationship type.</a:t>
            </a:r>
          </a:p>
          <a:p>
            <a:pPr>
              <a:lnSpc>
                <a:spcPct val="150000"/>
              </a:lnSpc>
            </a:pPr>
            <a:r>
              <a:rPr lang="en-AU" dirty="0"/>
              <a:t>This can be shown in an ERD as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1.2.5 Attributes of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981200"/>
            <a:ext cx="7172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1.2.5 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The notation used for ERDs is summarised </a:t>
            </a:r>
            <a:r>
              <a:rPr lang="en-AU" sz="2800" dirty="0" smtClean="0"/>
              <a:t>in </a:t>
            </a:r>
            <a:r>
              <a:rPr lang="en-AU" sz="2800" dirty="0" err="1" smtClean="0"/>
              <a:t>Elmasre</a:t>
            </a:r>
            <a:r>
              <a:rPr lang="en-AU" sz="2800" dirty="0" smtClean="0"/>
              <a:t>/</a:t>
            </a:r>
            <a:r>
              <a:rPr lang="en-AU" sz="2800" dirty="0" err="1" smtClean="0"/>
              <a:t>Navathe</a:t>
            </a:r>
            <a:r>
              <a:rPr lang="en-AU" sz="2800" dirty="0" smtClean="0"/>
              <a:t> </a:t>
            </a:r>
            <a:r>
              <a:rPr lang="en-AU" sz="2800" dirty="0"/>
              <a:t>Figure 3.15.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4786312" cy="33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47651"/>
            <a:ext cx="4388252" cy="15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1.2.6 Enhanced ER (EER)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Designers must use additionally </a:t>
            </a:r>
            <a:r>
              <a:rPr lang="en-AU" sz="2800" dirty="0" smtClean="0"/>
              <a:t>modelling concepts to</a:t>
            </a:r>
            <a:endParaRPr lang="en-AU" sz="2800" dirty="0"/>
          </a:p>
          <a:p>
            <a:pPr lvl="1">
              <a:lnSpc>
                <a:spcPct val="150000"/>
              </a:lnSpc>
            </a:pPr>
            <a:r>
              <a:rPr lang="en-AU" sz="2400" dirty="0" smtClean="0"/>
              <a:t>represent </a:t>
            </a:r>
            <a:r>
              <a:rPr lang="en-AU" sz="2400" dirty="0"/>
              <a:t>the requirements from applications </a:t>
            </a:r>
            <a:r>
              <a:rPr lang="en-AU" sz="2400" dirty="0" smtClean="0"/>
              <a:t>as accurately </a:t>
            </a:r>
            <a:r>
              <a:rPr lang="en-AU" sz="2400" dirty="0"/>
              <a:t>and explicitly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1.2.6 Enhanced ER (EER) </a:t>
            </a:r>
            <a:r>
              <a:rPr lang="da-DK" dirty="0" smtClean="0"/>
              <a:t>model</a:t>
            </a:r>
            <a:r>
              <a:rPr lang="da-DK" sz="2000" dirty="0" smtClean="0"/>
              <a:t>(cont)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There are many extensions to the ER model. </a:t>
            </a:r>
            <a:r>
              <a:rPr lang="en-AU" dirty="0" smtClean="0"/>
              <a:t>We will </a:t>
            </a:r>
            <a:r>
              <a:rPr lang="en-AU" dirty="0"/>
              <a:t>look at one: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Specialisation</a:t>
            </a:r>
            <a:r>
              <a:rPr lang="en-AU" dirty="0"/>
              <a:t>: the process of defining a set </a:t>
            </a:r>
            <a:r>
              <a:rPr lang="en-AU" dirty="0" smtClean="0"/>
              <a:t>of subclasses </a:t>
            </a:r>
            <a:r>
              <a:rPr lang="en-AU" dirty="0"/>
              <a:t>of an entity type; this entity type </a:t>
            </a:r>
            <a:r>
              <a:rPr lang="en-AU" dirty="0" smtClean="0"/>
              <a:t>is called </a:t>
            </a:r>
            <a:r>
              <a:rPr lang="en-AU" dirty="0"/>
              <a:t>the superclass of the specialization.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Generalisation</a:t>
            </a:r>
            <a:r>
              <a:rPr lang="en-AU" dirty="0"/>
              <a:t>: a reverse process </a:t>
            </a:r>
            <a:r>
              <a:rPr lang="en-AU" dirty="0" smtClean="0"/>
              <a:t>of specialisation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A subclass inherits all the attributes of </a:t>
            </a:r>
            <a:r>
              <a:rPr lang="en-AU" dirty="0" smtClean="0"/>
              <a:t>the superclasses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1.2.6 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specialisation involves the following aspects: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Define </a:t>
            </a:r>
            <a:r>
              <a:rPr lang="en-AU" dirty="0"/>
              <a:t>a set of subclasses of an entity type.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Associate </a:t>
            </a:r>
            <a:r>
              <a:rPr lang="en-AU" dirty="0"/>
              <a:t>additional specific attributes </a:t>
            </a:r>
            <a:r>
              <a:rPr lang="en-AU" dirty="0" smtClean="0"/>
              <a:t>with each </a:t>
            </a:r>
            <a:r>
              <a:rPr lang="en-AU" dirty="0"/>
              <a:t>subclass.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Establish </a:t>
            </a:r>
            <a:r>
              <a:rPr lang="en-AU" dirty="0"/>
              <a:t>additional specific relationship </a:t>
            </a:r>
            <a:r>
              <a:rPr lang="en-AU" dirty="0" smtClean="0"/>
              <a:t>types between </a:t>
            </a:r>
            <a:r>
              <a:rPr lang="en-AU" dirty="0"/>
              <a:t>each subclass and other entity </a:t>
            </a:r>
            <a:r>
              <a:rPr lang="en-AU" dirty="0" smtClean="0"/>
              <a:t>types, or </a:t>
            </a:r>
            <a:r>
              <a:rPr lang="en-AU" dirty="0"/>
              <a:t>other subclasses.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subclass may have multiple superclasses.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specialisation: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total or partial; and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disjoint or overlapping.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488"/>
            <a:ext cx="7162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Entity-Relationship </a:t>
            </a:r>
            <a:r>
              <a:rPr lang="en-AU" dirty="0" smtClean="0"/>
              <a:t>Model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 smtClean="0"/>
              <a:t>Entity </a:t>
            </a:r>
            <a:r>
              <a:rPr lang="en-AU" i="1" dirty="0"/>
              <a:t>type</a:t>
            </a:r>
            <a:r>
              <a:rPr lang="en-AU" dirty="0"/>
              <a:t>: </a:t>
            </a:r>
            <a:r>
              <a:rPr lang="en-AU" dirty="0" smtClean="0"/>
              <a:t>Group of object with the same properties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Entity</a:t>
            </a:r>
            <a:r>
              <a:rPr lang="en-AU" dirty="0"/>
              <a:t>: member of an entity type - analogous to </a:t>
            </a:r>
            <a:r>
              <a:rPr lang="en-AU" dirty="0" smtClean="0"/>
              <a:t>an object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Attribute</a:t>
            </a:r>
            <a:r>
              <a:rPr lang="en-AU" dirty="0"/>
              <a:t>: </a:t>
            </a:r>
            <a:r>
              <a:rPr lang="en-AU" dirty="0" smtClean="0"/>
              <a:t>a property of object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 smtClean="0"/>
              <a:t>Relationship</a:t>
            </a:r>
            <a:r>
              <a:rPr lang="en-AU" dirty="0"/>
              <a:t>: </a:t>
            </a:r>
            <a:r>
              <a:rPr lang="en-AU" dirty="0" smtClean="0"/>
              <a:t>among objects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can model “n-way” relationship, </a:t>
            </a:r>
            <a:r>
              <a:rPr lang="en-AU" dirty="0" smtClean="0"/>
              <a:t> 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models a relationship and its inverse </a:t>
            </a:r>
            <a:r>
              <a:rPr lang="en-AU" dirty="0" smtClean="0"/>
              <a:t> by a single </a:t>
            </a:r>
            <a:r>
              <a:rPr lang="en-AU" dirty="0"/>
              <a:t>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1.2.7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Faithfulness</a:t>
            </a:r>
            <a:r>
              <a:rPr lang="en-AU" sz="2800" dirty="0"/>
              <a:t>: reflect reality.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Avoid </a:t>
            </a:r>
            <a:r>
              <a:rPr lang="en-AU" sz="2800" dirty="0"/>
              <a:t>redundancy.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Picking </a:t>
            </a:r>
            <a:r>
              <a:rPr lang="en-AU" sz="2800" dirty="0"/>
              <a:t>the right kind of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/>
              <a:t>Entities</a:t>
            </a:r>
            <a:r>
              <a:rPr lang="en-AU" dirty="0"/>
              <a:t> represent things in the real word.</a:t>
            </a:r>
          </a:p>
          <a:p>
            <a:pPr>
              <a:lnSpc>
                <a:spcPct val="150000"/>
              </a:lnSpc>
            </a:pPr>
            <a:r>
              <a:rPr lang="en-AU" i="1" dirty="0"/>
              <a:t>Attributes</a:t>
            </a:r>
            <a:r>
              <a:rPr lang="en-AU" dirty="0"/>
              <a:t> describe properties of entities.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simple(atomic</a:t>
            </a:r>
            <a:r>
              <a:rPr lang="en-AU" dirty="0"/>
              <a:t>) e.g. sex = ’Female’, or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composite </a:t>
            </a:r>
            <a:r>
              <a:rPr lang="en-AU" dirty="0"/>
              <a:t>e.g. name consists of title (Dr</a:t>
            </a:r>
            <a:r>
              <a:rPr lang="en-AU" dirty="0" smtClean="0"/>
              <a:t>), Initials </a:t>
            </a:r>
            <a:r>
              <a:rPr lang="en-AU" dirty="0"/>
              <a:t>(C.C.), family name (Chen).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</a:t>
            </a:r>
            <a:r>
              <a:rPr lang="en-AU" dirty="0" smtClean="0"/>
              <a:t>Attributes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Each entity has values for each attribute.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single-valued</a:t>
            </a:r>
            <a:r>
              <a:rPr lang="en-AU" dirty="0" smtClean="0"/>
              <a:t> </a:t>
            </a:r>
            <a:r>
              <a:rPr lang="en-AU" dirty="0"/>
              <a:t>e.g. student number, name, or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multivalued</a:t>
            </a:r>
            <a:r>
              <a:rPr lang="en-AU" dirty="0" smtClean="0"/>
              <a:t> </a:t>
            </a:r>
            <a:r>
              <a:rPr lang="en-AU" dirty="0"/>
              <a:t>e.g. keywords = neural </a:t>
            </a:r>
            <a:r>
              <a:rPr lang="en-AU" dirty="0" smtClean="0"/>
              <a:t>networks, computer </a:t>
            </a:r>
            <a:r>
              <a:rPr lang="en-AU" dirty="0"/>
              <a:t>graphics, databases.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Each simple attribute has a </a:t>
            </a:r>
            <a:r>
              <a:rPr lang="en-AU" i="1" dirty="0"/>
              <a:t>value set (domain</a:t>
            </a:r>
            <a:r>
              <a:rPr lang="en-AU" i="1" dirty="0" smtClean="0"/>
              <a:t>)</a:t>
            </a:r>
            <a:r>
              <a:rPr lang="en-AU" dirty="0" smtClean="0"/>
              <a:t>: the </a:t>
            </a:r>
            <a:r>
              <a:rPr lang="en-AU" dirty="0"/>
              <a:t>set of possible values for that attribute.</a:t>
            </a:r>
          </a:p>
          <a:p>
            <a:pPr>
              <a:lnSpc>
                <a:spcPct val="160000"/>
              </a:lnSpc>
            </a:pPr>
            <a:r>
              <a:rPr lang="en-AU" dirty="0"/>
              <a:t>In a composite attribute </a:t>
            </a:r>
            <a:r>
              <a:rPr lang="en-AU" i="1" dirty="0"/>
              <a:t>A =</a:t>
            </a:r>
            <a:r>
              <a:rPr lang="en-AU" dirty="0"/>
              <a:t> </a:t>
            </a:r>
            <a:r>
              <a:rPr lang="en-AU" i="1" dirty="0"/>
              <a:t>(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, </a:t>
            </a:r>
            <a:r>
              <a:rPr lang="en-AU" dirty="0" smtClean="0"/>
              <a:t>suppose that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...,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 are the domains of 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domain </a:t>
            </a:r>
            <a:r>
              <a:rPr lang="en-AU" i="1" dirty="0"/>
              <a:t>V</a:t>
            </a:r>
            <a:r>
              <a:rPr lang="en-AU" dirty="0"/>
              <a:t> of </a:t>
            </a:r>
            <a:r>
              <a:rPr lang="en-AU" i="1" dirty="0"/>
              <a:t>A</a:t>
            </a:r>
            <a:r>
              <a:rPr lang="en-AU" dirty="0"/>
              <a:t> is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. 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an attribute </a:t>
            </a:r>
            <a:r>
              <a:rPr lang="en-AU" i="1" dirty="0"/>
              <a:t>A</a:t>
            </a:r>
            <a:r>
              <a:rPr lang="en-AU" dirty="0"/>
              <a:t> of an entity type </a:t>
            </a:r>
            <a:r>
              <a:rPr lang="en-AU" i="1" dirty="0" smtClean="0"/>
              <a:t>E</a:t>
            </a:r>
            <a:r>
              <a:rPr lang="en-AU" dirty="0" smtClean="0"/>
              <a:t> is </a:t>
            </a:r>
            <a:r>
              <a:rPr lang="en-AU" dirty="0"/>
              <a:t>a function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i="1" dirty="0" smtClean="0"/>
              <a:t>A </a:t>
            </a:r>
            <a:r>
              <a:rPr lang="en-AU" i="1" dirty="0"/>
              <a:t>: E → ℘(V ) .</a:t>
            </a:r>
          </a:p>
          <a:p>
            <a:pPr>
              <a:lnSpc>
                <a:spcPct val="160000"/>
              </a:lnSpc>
            </a:pPr>
            <a:r>
              <a:rPr lang="en-AU" dirty="0"/>
              <a:t>where </a:t>
            </a:r>
            <a:r>
              <a:rPr lang="en-AU" i="1" dirty="0"/>
              <a:t>V</a:t>
            </a:r>
            <a:r>
              <a:rPr lang="en-AU" dirty="0"/>
              <a:t> is the domain of </a:t>
            </a:r>
            <a:r>
              <a:rPr lang="en-AU" i="1" dirty="0"/>
              <a:t>A</a:t>
            </a:r>
            <a:r>
              <a:rPr lang="en-AU" dirty="0"/>
              <a:t>, and ℘(V ) is the </a:t>
            </a:r>
            <a:r>
              <a:rPr lang="en-AU" dirty="0" smtClean="0"/>
              <a:t>power set </a:t>
            </a:r>
            <a:r>
              <a:rPr lang="en-AU" dirty="0"/>
              <a:t>of </a:t>
            </a:r>
            <a:r>
              <a:rPr lang="en-AU" i="1" dirty="0"/>
              <a:t>V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For single-valued attributes, </a:t>
            </a:r>
            <a:r>
              <a:rPr lang="en-AU" i="1" dirty="0"/>
              <a:t>A(e)</a:t>
            </a:r>
            <a:r>
              <a:rPr lang="en-AU" dirty="0"/>
              <a:t> must be </a:t>
            </a:r>
            <a:r>
              <a:rPr lang="en-AU" dirty="0" smtClean="0"/>
              <a:t>a singleton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attribute can have a null value if,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there </a:t>
            </a:r>
            <a:r>
              <a:rPr lang="en-AU" dirty="0"/>
              <a:t>is no suitable value e.g. a student </a:t>
            </a:r>
            <a:r>
              <a:rPr lang="en-AU" dirty="0" smtClean="0"/>
              <a:t>may have </a:t>
            </a:r>
            <a:r>
              <a:rPr lang="en-AU" dirty="0"/>
              <a:t>no interests: keywords = NULL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true value is not known e.g. the </a:t>
            </a:r>
            <a:r>
              <a:rPr lang="en-AU" dirty="0" smtClean="0"/>
              <a:t>marriage date </a:t>
            </a:r>
            <a:r>
              <a:rPr lang="en-AU" dirty="0"/>
              <a:t>of a person is not known: marriage </a:t>
            </a:r>
            <a:r>
              <a:rPr lang="en-AU" dirty="0" smtClean="0"/>
              <a:t>date = </a:t>
            </a:r>
            <a:r>
              <a:rPr lang="en-AU" dirty="0"/>
              <a:t>NULL.</a:t>
            </a:r>
          </a:p>
          <a:p>
            <a:pPr>
              <a:lnSpc>
                <a:spcPct val="150000"/>
              </a:lnSpc>
            </a:pPr>
            <a:r>
              <a:rPr lang="en-AU" dirty="0"/>
              <a:t>A derived attribute is one whose value can </a:t>
            </a:r>
            <a:r>
              <a:rPr lang="en-AU" dirty="0" smtClean="0"/>
              <a:t>be derived </a:t>
            </a:r>
            <a:r>
              <a:rPr lang="en-AU" dirty="0"/>
              <a:t>from other attributes and entities. </a:t>
            </a:r>
            <a:r>
              <a:rPr lang="en-AU" dirty="0" smtClean="0"/>
              <a:t>e.g. number </a:t>
            </a:r>
            <a:r>
              <a:rPr lang="en-AU" dirty="0"/>
              <a:t>of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</a:t>
            </a:r>
            <a:r>
              <a:rPr lang="en-AU" i="1" dirty="0"/>
              <a:t>entity</a:t>
            </a:r>
            <a:r>
              <a:rPr lang="en-AU" dirty="0"/>
              <a:t> type is a set of entities with the </a:t>
            </a:r>
            <a:r>
              <a:rPr lang="en-AU" dirty="0" smtClean="0"/>
              <a:t>same attributes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It is described by an </a:t>
            </a:r>
            <a:r>
              <a:rPr lang="en-AU" i="1" dirty="0"/>
              <a:t>entity</a:t>
            </a:r>
            <a:r>
              <a:rPr lang="en-AU" dirty="0"/>
              <a:t> schema: a name and </a:t>
            </a:r>
            <a:r>
              <a:rPr lang="en-AU" dirty="0" smtClean="0"/>
              <a:t>a list </a:t>
            </a:r>
            <a:r>
              <a:rPr lang="en-AU" dirty="0"/>
              <a:t>of attributes.</a:t>
            </a:r>
          </a:p>
          <a:p>
            <a:pPr>
              <a:lnSpc>
                <a:spcPct val="150000"/>
              </a:lnSpc>
            </a:pPr>
            <a:r>
              <a:rPr lang="en-AU" dirty="0"/>
              <a:t>The set of individual entity </a:t>
            </a:r>
            <a:r>
              <a:rPr lang="en-AU" i="1" dirty="0"/>
              <a:t>instances</a:t>
            </a:r>
            <a:r>
              <a:rPr lang="en-AU" dirty="0"/>
              <a:t> at a </a:t>
            </a:r>
            <a:r>
              <a:rPr lang="en-AU" dirty="0" smtClean="0"/>
              <a:t>particular moment </a:t>
            </a:r>
            <a:r>
              <a:rPr lang="en-AU" dirty="0"/>
              <a:t>in time is called an extension of the </a:t>
            </a:r>
            <a:r>
              <a:rPr lang="en-AU" dirty="0" smtClean="0"/>
              <a:t>entity type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1732</Words>
  <Application>Microsoft Office PowerPoint</Application>
  <PresentationFormat>全屏显示(4:3)</PresentationFormat>
  <Paragraphs>280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宋体</vt:lpstr>
      <vt:lpstr>Arial</vt:lpstr>
      <vt:lpstr>Times New Roman</vt:lpstr>
      <vt:lpstr>Office Theme</vt:lpstr>
      <vt:lpstr>Conceptual Database Design</vt:lpstr>
      <vt:lpstr>1. Conceptual Database Design</vt:lpstr>
      <vt:lpstr>1.2 Entity-Relationship Model</vt:lpstr>
      <vt:lpstr>1.2 Entity-Relationship Model(cont)</vt:lpstr>
      <vt:lpstr>1.2.1 Entity and Attributes</vt:lpstr>
      <vt:lpstr>1.2.1 Entity and Attributes(cont)</vt:lpstr>
      <vt:lpstr>1.2.1 Entity and Attributes(cont)</vt:lpstr>
      <vt:lpstr>1.2.1 Entity and Attributes(cont)</vt:lpstr>
      <vt:lpstr>1.2.1 Entity and Attributes(cont)</vt:lpstr>
      <vt:lpstr>1.2.1 Entity and Attributes(cont)</vt:lpstr>
      <vt:lpstr>1.2.1 Entity and Attributes(cont)</vt:lpstr>
      <vt:lpstr>1.2.1 Entity and Attributes(cont)</vt:lpstr>
      <vt:lpstr>1.2.1 Entity and Attributes(cont)</vt:lpstr>
      <vt:lpstr>1.2.1 Entity and Attributes(cont)</vt:lpstr>
      <vt:lpstr>1.2.2 Relationships</vt:lpstr>
      <vt:lpstr>1.2.2 Relationships(cont)</vt:lpstr>
      <vt:lpstr>PowerPoint 演示文稿</vt:lpstr>
      <vt:lpstr>1.2.2 Relationships(cont)</vt:lpstr>
      <vt:lpstr>1.2.2 Relationships(cont)</vt:lpstr>
      <vt:lpstr>PowerPoint 演示文稿</vt:lpstr>
      <vt:lpstr>1.2.2 Relationships(cont)</vt:lpstr>
      <vt:lpstr>1.2.3 Weak entity types</vt:lpstr>
      <vt:lpstr>1.2.3 Weak entity types(cont)</vt:lpstr>
      <vt:lpstr>1.2.4 Constraints on relationship types</vt:lpstr>
      <vt:lpstr>1.2.4 Constraints on relationship types(cont)</vt:lpstr>
      <vt:lpstr>1.2.4 Constraints on relationship types(cont)</vt:lpstr>
      <vt:lpstr>1.2.4 Constraints on relationship types(cont)</vt:lpstr>
      <vt:lpstr>1.2.4 Constraints on relationship types(cont)</vt:lpstr>
      <vt:lpstr>1.2.4 Constraints on relationship types(cont)</vt:lpstr>
      <vt:lpstr>1.2.4 Constraints on relationship types(cont)</vt:lpstr>
      <vt:lpstr>1.2.4 Constraints on relationship types(cont)</vt:lpstr>
      <vt:lpstr>1.2.4 Constraints on relationship types(cont)</vt:lpstr>
      <vt:lpstr>1.2.5 Attributes of relationship types</vt:lpstr>
      <vt:lpstr>1.2.5 Attributes of relationship types(cont)</vt:lpstr>
      <vt:lpstr>1.2.5 Attributes of relationship types(cont)</vt:lpstr>
      <vt:lpstr>1.2.6 Enhanced ER (EER) model</vt:lpstr>
      <vt:lpstr>1.2.6 Enhanced ER (EER) model(cont)</vt:lpstr>
      <vt:lpstr>1.2.6 Enhanced ER (EER) model(cont)</vt:lpstr>
      <vt:lpstr>PowerPoint 演示文稿</vt:lpstr>
      <vt:lpstr>1.2.7 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xiaoyangw</dc:creator>
  <cp:lastModifiedBy>Yu Feng</cp:lastModifiedBy>
  <cp:revision>192</cp:revision>
  <dcterms:created xsi:type="dcterms:W3CDTF">2006-08-16T00:00:00Z</dcterms:created>
  <dcterms:modified xsi:type="dcterms:W3CDTF">2016-03-01T01:28:02Z</dcterms:modified>
</cp:coreProperties>
</file>