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5" r:id="rId12"/>
    <p:sldId id="272" r:id="rId13"/>
    <p:sldId id="264" r:id="rId14"/>
    <p:sldId id="268" r:id="rId15"/>
    <p:sldId id="273" r:id="rId16"/>
    <p:sldId id="269" r:id="rId17"/>
    <p:sldId id="274" r:id="rId18"/>
    <p:sldId id="270" r:id="rId19"/>
    <p:sldId id="276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7244A-31C9-4C9B-8E84-E27265867652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B655A-DA4D-4A23-9D3B-A426AB15A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4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655A-DA4D-4A23-9D3B-A426AB15A9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4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655A-DA4D-4A23-9D3B-A426AB15A9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6A19-8266-433F-A735-D898AB5E81FE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A39-C23B-4F62-9684-A4C9CD24406A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E2C4-92C6-4F33-9EB2-9609C99ED06D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D44B-AE32-442B-AADD-0DDD36934FA7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DC7B-5885-4FEB-A229-3CE1555B4F02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0E4F-2EBB-4E84-85FB-9B42B70CE277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A9D8-EF12-49AE-962E-D709AC1E100A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3ECD-252C-4840-8E46-434A9AFDB2B2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C2EF-8895-448E-89D6-ECDBEE41FF0B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40F8-359D-4A26-91D4-DAB9CF1299C5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E46B-A602-4382-B5F9-07129C7D802A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21D3-04BA-4BBA-A744-16F44873555A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5F6D-CEEC-4019-96A5-B9B78DEECC51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9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8.3 Armstrong’s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axioms (1974)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If X and Y are sets of attributes, we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write XY for their union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X = {A, B}, Y = {B, C}, XY = {A, B, C}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F1 (Reflexivity) If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⊇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→Y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altLang="zh-CN" dirty="0" smtClean="0">
                <a:latin typeface="Times New Roman" pitchFamily="18" charset="0"/>
                <a:cs typeface="Times New Roman" pitchFamily="18" charset="0"/>
              </a:rPr>
              <a:t>F2 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(Augmentation) {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fr-FR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fr-FR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F3 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(Transitivity) 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 , 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0AC-7D2A-4AAE-B82E-03E781B93F7E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F4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F5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Projectivity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F6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Pseudotransitivity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 , Y 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Given F =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B,A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C,BC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}, derive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(by F4, from 1 and 2)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4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BC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5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(by F3, from 3 and 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F5EE-6B44-4450-AAEC-4BF22280778B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F4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F5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Projectivity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F6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Pseudotransitivity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 , Y 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fact, F4, F5, and F6 can be derived from F1-F3.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Prove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Y , X → Z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Y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given.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XX </a:t>
            </a:r>
            <a:r>
              <a:rPr lang="en-US" altLang="zh-CN" sz="31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by F2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31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Z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given.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Y → Y Z </a:t>
            </a: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(by F2)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Y Z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(by F3, 2) and 4))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F5EE-6B44-4450-AAEC-4BF22280778B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prove that Armstrong’s axioms are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sound and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Sound: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derives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→B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using Armstrong’s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axioms, then F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by Definition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if F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Definition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1, 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derives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→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Armstrong’s axioms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A77-8E86-4171-B4D5-D117B62AB0B1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8.4 Algorithm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Check a FD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CN" sz="3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how do we check if </a:t>
            </a:r>
            <a:r>
              <a:rPr lang="en-US" altLang="zh-CN" sz="3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→Y</a:t>
            </a:r>
            <a:r>
              <a:rPr lang="en-US" altLang="zh-CN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in </a:t>
            </a:r>
            <a:r>
              <a:rPr lang="en-US" altLang="zh-CN" sz="3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000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denotes the smallest set of FD’s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closed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Armstrong’s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axioms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9C3-7852-44BC-B624-465A5B238B27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3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9C3-7852-44BC-B624-465A5B238B27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2826" y="1628800"/>
            <a:ext cx="79276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F = { A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B, B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</a:p>
          <a:p>
            <a:endParaRPr lang="en-US" altLang="zh-CN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F</a:t>
            </a:r>
            <a:r>
              <a:rPr lang="en-US" altLang="zh-CN" sz="2800" baseline="30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 = {AB -&gt; A, AB -&gt; B, AB -&gt; C, AC -&gt; A, AC -&gt; B,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AC -&gt; C,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ABC -&gt; A, ABC -&gt; B, ABC -&gt; C, AB -&gt; AB, 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AB -&gt; BC, AB -&gt; AC, …….}</a:t>
            </a:r>
          </a:p>
          <a:p>
            <a:endParaRPr lang="en-US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F</a:t>
            </a:r>
            <a:r>
              <a:rPr lang="en-US" altLang="zh-CN" sz="2800" baseline="30000" dirty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en-US" altLang="zh-CN" sz="28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always has an exponential size regarding |F|.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837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Too expensive to compute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verify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membership.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Instead we can compute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 under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largest set of attributes functionally determined by X.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be proven (using additivity)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S2: X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→Y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(if and only if)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⊆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A4C0-5582-4F8A-9795-C8DB96030045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3429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7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3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9C3-7852-44BC-B624-465A5B238B27}" type="datetime1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641" y="188640"/>
            <a:ext cx="7927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F = { A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B, BC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2800" dirty="0">
                <a:solidFill>
                  <a:prstClr val="black"/>
                </a:solidFill>
                <a:cs typeface="Times New Roman" pitchFamily="18" charset="0"/>
              </a:rPr>
              <a:t>D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}, compute {A}</a:t>
            </a:r>
            <a:r>
              <a:rPr lang="en-US" altLang="zh-CN" sz="2800" baseline="30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</a:p>
          <a:p>
            <a:endParaRPr lang="en-US" altLang="zh-CN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620" y="980728"/>
            <a:ext cx="897438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st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scan of F: </a:t>
            </a:r>
            <a:endParaRPr lang="en-US" sz="28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:= {A}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:= {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A, B}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:= {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A, B, C}</a:t>
            </a:r>
          </a:p>
          <a:p>
            <a:pPr lvl="0"/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nd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 scan of F: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:= {A, B, 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C, D }</a:t>
            </a:r>
          </a:p>
          <a:p>
            <a:pPr lvl="0"/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rd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 scan of F: no change, therefore the algorithm terminates.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endParaRPr lang="en-AU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{A}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:= {A, B, C, D 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}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Algorithm to compute X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change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true;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while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change do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begin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change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false;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for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each FD 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 Z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begin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if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⊆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Z   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then do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	begin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	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:=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Z;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	change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true;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	end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end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end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36" y="3573016"/>
            <a:ext cx="266700" cy="3619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A899-06DD-467E-BB26-D595093E6906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8.5 Algorithm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to Compute a Candidate Key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Given a relational schema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a set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functional dependencies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 R.</a:t>
            </a:r>
          </a:p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key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must have the property that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= R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Algorithm to compute a candidate key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Step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1: Assign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in F.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Step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2: Iteratively remove attributes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while retaining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property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= 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till no reduction on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remaining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key.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2BF-B96A-438F-834C-F23163295514}" type="datetime1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8.Functional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“good” database schema should not lead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update anomalies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update anomalies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functional dependencies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Armstrong Axioms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closures.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E495-2DE6-47C1-80B4-B1B02E01C5E3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5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3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9C3-7852-44BC-B624-465A5B238B27}" type="datetime1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641" y="188640"/>
            <a:ext cx="7927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R = {A, B, C, D} and </a:t>
            </a:r>
            <a:r>
              <a:rPr lang="en-AU" sz="2800" dirty="0"/>
              <a:t>F = { A → B, BC → D, A → C </a:t>
            </a:r>
            <a:r>
              <a:rPr lang="en-AU" sz="2800" dirty="0" smtClean="0"/>
              <a:t>} </a:t>
            </a:r>
            <a:endParaRPr lang="en-US" altLang="zh-CN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620" y="980728"/>
            <a:ext cx="77183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 X = {A, B, C} if the left hand side of F is a super key.</a:t>
            </a: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A cannot be removed because {BC}</a:t>
            </a:r>
            <a:r>
              <a:rPr lang="en-AU" sz="2800" baseline="30000" dirty="0" smtClean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 = {B, C, D} ≠ R</a:t>
            </a: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B can be removed because {AC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}</a:t>
            </a:r>
            <a:r>
              <a:rPr lang="en-AU" sz="2800" baseline="30000" dirty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{A, B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, C, D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} = R </a:t>
            </a: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	X = { A, C}</a:t>
            </a: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C can be further removed because 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{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A}</a:t>
            </a:r>
            <a:r>
              <a:rPr lang="en-AU" sz="2800" baseline="30000" dirty="0" smtClean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= {A, B, C, D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}</a:t>
            </a: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	X = {A}</a:t>
            </a:r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53640" y="3356992"/>
            <a:ext cx="40193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ight Arrow 7"/>
          <p:cNvSpPr/>
          <p:nvPr/>
        </p:nvSpPr>
        <p:spPr>
          <a:xfrm>
            <a:off x="365323" y="4581128"/>
            <a:ext cx="40193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5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8.1 Update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Anomalies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Redundancy in a database means storing a piece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data more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than once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Redundancy is often useful for efficiency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semantic reasons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but creates the potential for consistency problems.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poor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redundancy control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may cause update anomalies.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Consider the example relation below (adapted from 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 Introduction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Database Systems” by Desai):</a:t>
            </a:r>
          </a:p>
          <a:p>
            <a:pPr marL="0" indent="0" algn="just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3B0-6569-45C5-A68F-00FAC0D077A0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257800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Modification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anomalies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e.g. Jones’s phone number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appears 3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times. When a phone number is changed, it must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 changed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all 3 places, or the data will be inconsistent.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0141"/>
              </p:ext>
            </p:extLst>
          </p:nvPr>
        </p:nvGraphicFramePr>
        <p:xfrm>
          <a:off x="683568" y="332656"/>
          <a:ext cx="7848870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8145"/>
                <a:gridCol w="1068119"/>
                <a:gridCol w="1548171"/>
                <a:gridCol w="1548173"/>
                <a:gridCol w="1068117"/>
                <a:gridCol w="1308145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STUDENTS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Course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Phone_no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Major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Grade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237-4539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Smith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427-7390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Chemistry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Turner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237-4539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Martin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388-5183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Physics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Dulles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371-6259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Decision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823-7293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Mathematics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823-7293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237- 4539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Baxter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839-0827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English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Broes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5189-66E9-4C64-ABB7-FDF8C8BA7773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347864" y="1124744"/>
            <a:ext cx="1008112" cy="2846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347864" y="1832273"/>
            <a:ext cx="1008112" cy="2846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347864" y="3717032"/>
            <a:ext cx="1008112" cy="2846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1600" y="4221088"/>
            <a:ext cx="72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8531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Insertion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anomalies: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• If Jones enrolls in another course, and a different phone number is entered,       again the data will be inconsistent.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Also, if the only way that the association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between course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professor is stored in this relation, we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can only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enter the association when someone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enrolls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course.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Deletion anomalies: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If the last student in a course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is deleted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the association between professor and course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is lost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25BB-B5F8-462B-9351-A958AC1CE9F2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8.2 Functional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function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has the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generalization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keys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to avoid design flaws violating the above rule.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Let X and Y be sets of attributes in 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 determines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 →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CN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[X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] =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[X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fr-FR" altLang="zh-CN" sz="1800" dirty="0" err="1" smtClean="0">
                <a:latin typeface="Times New Roman" pitchFamily="18" charset="0"/>
                <a:cs typeface="Times New Roman" pitchFamily="18" charset="0"/>
              </a:rPr>
              <a:t>implies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[Y ] =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[Y 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].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i.e., f (t(X)) = t [Y]</a:t>
            </a:r>
            <a:endParaRPr lang="fr-FR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also say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→Y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dependency, and that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Y is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dependent on 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X is called the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left side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Y the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right side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of the dependency.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67744" y="1597442"/>
                <a:ext cx="4279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𝑖𝑓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 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then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) 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597442"/>
                <a:ext cx="427944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85" t="-8197" r="-85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DB4-0755-4F3C-8C22-4DB187BBF6F5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Name, there is a unique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Phone_no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Major, assume Name is unique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Course, there is a unique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Prof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Name and Course, there is a unique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Grade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778-298A-44AF-BCA0-385F881A4814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this example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Phone_no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Major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Name , 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also show these in a diagram like this one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Notice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that other FD’s follow from these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 , Grade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Prof , Grade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52248"/>
              </p:ext>
            </p:extLst>
          </p:nvPr>
        </p:nvGraphicFramePr>
        <p:xfrm>
          <a:off x="1624308" y="3633237"/>
          <a:ext cx="649885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143"/>
                <a:gridCol w="1083143"/>
                <a:gridCol w="1236228"/>
                <a:gridCol w="930058"/>
                <a:gridCol w="1083143"/>
                <a:gridCol w="1083143"/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Course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Phone_no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Major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Grade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2220619" y="3306758"/>
            <a:ext cx="5392835" cy="1556335"/>
            <a:chOff x="2263919" y="3456841"/>
            <a:chExt cx="5392835" cy="1556335"/>
          </a:xfrm>
        </p:grpSpPr>
        <p:grpSp>
          <p:nvGrpSpPr>
            <p:cNvPr id="22" name="组合 21"/>
            <p:cNvGrpSpPr/>
            <p:nvPr/>
          </p:nvGrpSpPr>
          <p:grpSpPr>
            <a:xfrm>
              <a:off x="2263919" y="3456841"/>
              <a:ext cx="3240360" cy="298724"/>
              <a:chOff x="1907704" y="4365104"/>
              <a:chExt cx="3240360" cy="29872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1907704" y="4365104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907704" y="4365104"/>
                <a:ext cx="32403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148064" y="436510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4139952" y="4375796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2289799" y="4149080"/>
              <a:ext cx="5366955" cy="864096"/>
              <a:chOff x="2301389" y="4149080"/>
              <a:chExt cx="5366955" cy="864096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3275856" y="4423321"/>
                <a:ext cx="33055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3275856" y="414908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6581398" y="414908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组合 41"/>
              <p:cNvGrpSpPr/>
              <p:nvPr/>
            </p:nvGrpSpPr>
            <p:grpSpPr>
              <a:xfrm>
                <a:off x="2301389" y="4149080"/>
                <a:ext cx="5366955" cy="864096"/>
                <a:chOff x="2301389" y="4149080"/>
                <a:chExt cx="5366955" cy="864096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301389" y="4509120"/>
                  <a:ext cx="974467" cy="288032"/>
                  <a:chOff x="2301389" y="4581128"/>
                  <a:chExt cx="974467" cy="288032"/>
                </a:xfrm>
              </p:grpSpPr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2301389" y="4869160"/>
                    <a:ext cx="97446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 flipV="1">
                    <a:off x="3275856" y="4581128"/>
                    <a:ext cx="0" cy="2880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 flipV="1">
                    <a:off x="2319038" y="4581128"/>
                    <a:ext cx="0" cy="2880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直接箭头连接符 35"/>
                <p:cNvCxnSpPr/>
                <p:nvPr/>
              </p:nvCxnSpPr>
              <p:spPr>
                <a:xfrm flipV="1">
                  <a:off x="7668344" y="4149080"/>
                  <a:ext cx="0" cy="864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2788622" y="5013176"/>
                  <a:ext cx="487972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flipV="1">
                  <a:off x="2788622" y="4797152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2F8-2166-430B-B817-44CEAD6C7982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be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FD’s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Definition 1: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infers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), written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|=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X→ Y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any relation instance satisfying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must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also satisfy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Impossible to list every relation to verify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inferred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ρ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derivation rules are required, such that: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F according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 Definition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be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derived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l-GR" altLang="zh-CN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BF9B-932B-414F-B397-21F4E8FBC628}" type="datetime1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1441</Words>
  <Application>Microsoft Office PowerPoint</Application>
  <PresentationFormat>On-screen Show (4:3)</PresentationFormat>
  <Paragraphs>279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主题</vt:lpstr>
      <vt:lpstr>Functional Dependency</vt:lpstr>
      <vt:lpstr>8.Functional Dependency</vt:lpstr>
      <vt:lpstr>8.1 Update Anomalies</vt:lpstr>
      <vt:lpstr>PowerPoint Presentation</vt:lpstr>
      <vt:lpstr>PowerPoint Presentation</vt:lpstr>
      <vt:lpstr>8.2 Functional dependencies</vt:lpstr>
      <vt:lpstr>PowerPoint Presentation</vt:lpstr>
      <vt:lpstr>PowerPoint Presentation</vt:lpstr>
      <vt:lpstr>PowerPoint Presentation</vt:lpstr>
      <vt:lpstr>8.3 Armstrong’s axioms (1974)</vt:lpstr>
      <vt:lpstr>PowerPoint Presentation</vt:lpstr>
      <vt:lpstr>PowerPoint Presentation</vt:lpstr>
      <vt:lpstr>PowerPoint Presentation</vt:lpstr>
      <vt:lpstr>8.4 Algorithm to Check a FD</vt:lpstr>
      <vt:lpstr>PowerPoint Presentation</vt:lpstr>
      <vt:lpstr>PowerPoint Presentation</vt:lpstr>
      <vt:lpstr>PowerPoint Presentation</vt:lpstr>
      <vt:lpstr>PowerPoint Presentation</vt:lpstr>
      <vt:lpstr>8.5 Algorithm to Compute a Candidate Key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Functaional Dependency</dc:title>
  <dc:creator>Cola</dc:creator>
  <cp:lastModifiedBy>lin</cp:lastModifiedBy>
  <cp:revision>91</cp:revision>
  <dcterms:created xsi:type="dcterms:W3CDTF">2014-03-05T10:24:19Z</dcterms:created>
  <dcterms:modified xsi:type="dcterms:W3CDTF">2016-03-18T13:27:54Z</dcterms:modified>
</cp:coreProperties>
</file>