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88" r:id="rId15"/>
    <p:sldId id="289" r:id="rId16"/>
    <p:sldId id="290" r:id="rId17"/>
    <p:sldId id="270" r:id="rId18"/>
    <p:sldId id="271" r:id="rId19"/>
    <p:sldId id="286" r:id="rId20"/>
    <p:sldId id="273" r:id="rId21"/>
    <p:sldId id="274" r:id="rId22"/>
    <p:sldId id="287" r:id="rId23"/>
    <p:sldId id="275" r:id="rId24"/>
    <p:sldId id="291" r:id="rId25"/>
    <p:sldId id="302" r:id="rId26"/>
    <p:sldId id="303" r:id="rId27"/>
    <p:sldId id="293" r:id="rId28"/>
    <p:sldId id="298" r:id="rId29"/>
    <p:sldId id="304" r:id="rId30"/>
    <p:sldId id="294" r:id="rId31"/>
    <p:sldId id="305" r:id="rId32"/>
    <p:sldId id="306" r:id="rId33"/>
    <p:sldId id="295" r:id="rId34"/>
    <p:sldId id="307" r:id="rId35"/>
    <p:sldId id="309" r:id="rId36"/>
    <p:sldId id="296" r:id="rId37"/>
    <p:sldId id="310" r:id="rId38"/>
    <p:sldId id="312" r:id="rId39"/>
    <p:sldId id="311" r:id="rId40"/>
    <p:sldId id="313" r:id="rId41"/>
    <p:sldId id="314" r:id="rId42"/>
    <p:sldId id="297" r:id="rId43"/>
    <p:sldId id="292" r:id="rId44"/>
    <p:sldId id="283" r:id="rId45"/>
  </p:sldIdLst>
  <p:sldSz cx="9144000" cy="6858000" type="screen4x3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>
      <p:cViewPr>
        <p:scale>
          <a:sx n="100" d="100"/>
          <a:sy n="100" d="100"/>
        </p:scale>
        <p:origin x="-1362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70722-5FD7-4DCE-BE02-A417432E4078}" type="datetimeFigureOut">
              <a:rPr lang="en-AU" smtClean="0"/>
              <a:t>2/03/2016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75413-959A-4C95-8EF9-B79755B962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5540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3D644-3362-4C51-A0E6-E630B574D1E5}" type="datetimeFigureOut">
              <a:rPr lang="en-AU" smtClean="0"/>
              <a:t>2/03/2016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9FD96-9B42-47C5-BA98-4F2EA35986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3033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A38-AB07-4839-B303-4E234A11868C}" type="datetime1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9CDA-DE89-463F-BE49-5C1D35A78131}" type="datetime1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6D10-A526-4D95-9E9B-7AAB7E957CB5}" type="datetime1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041A-54D0-4745-8314-2DAA41B04A89}" type="datetime1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65B3-27A8-4F49-8D4E-0AE4D4A8D5BA}" type="datetime1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967D-A09C-4F4C-AFAF-5A4FA6611B6C}" type="datetime1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4109-E20A-4F5A-A245-9923EFD7915C}" type="datetime1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736F-E480-4908-8CF7-03FD4CAC6967}" type="datetime1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480F-3824-4D50-B84B-3EF9A3EBE191}" type="datetime1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C95C-2A8B-4E97-B6F4-DAA0551D63C2}" type="datetime1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9DA1-EB28-488D-98A7-62FF302E1F2F}" type="datetime1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376B2AE2-1D54-41BD-AFCC-ED5894B5A065}" type="datetime1">
              <a:rPr lang="en-US" smtClean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latin typeface="Times New Roman" pitchFamily="18" charset="0"/>
                <a:cs typeface="Times New Roman" pitchFamily="18" charset="0"/>
              </a:rPr>
              <a:t>The Relational Data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Model</a:t>
            </a:r>
            <a:endParaRPr lang="en-A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4B18-DC51-4E12-B604-2B41EDCCFCE9}" type="datetime1">
              <a:rPr lang="en-US" smtClean="0"/>
              <a:t>3/2/2016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2.2 Integrity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There are several kinds of integrity constraints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that are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an integral part of the relational model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70000"/>
              </a:lnSpc>
            </a:pPr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AU" b="1" dirty="0" smtClean="0">
                <a:latin typeface="Times New Roman" pitchFamily="18" charset="0"/>
                <a:cs typeface="Times New Roman" pitchFamily="18" charset="0"/>
              </a:rPr>
              <a:t>2.2.1 Key </a:t>
            </a:r>
            <a:r>
              <a:rPr lang="en-AU" b="1" dirty="0">
                <a:latin typeface="Times New Roman" pitchFamily="18" charset="0"/>
                <a:cs typeface="Times New Roman" pitchFamily="18" charset="0"/>
              </a:rPr>
              <a:t>constraint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: candidate key values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must be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unique for every relation instance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AU" b="1" dirty="0" smtClean="0">
                <a:latin typeface="Times New Roman" pitchFamily="18" charset="0"/>
                <a:cs typeface="Times New Roman" pitchFamily="18" charset="0"/>
              </a:rPr>
              <a:t>2.2.2 Entity </a:t>
            </a:r>
            <a:r>
              <a:rPr lang="en-AU" b="1" dirty="0">
                <a:latin typeface="Times New Roman" pitchFamily="18" charset="0"/>
                <a:cs typeface="Times New Roman" pitchFamily="18" charset="0"/>
              </a:rPr>
              <a:t>integrity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: an attribute that is part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of a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primary key cannot be NULL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AU" b="1" dirty="0" smtClean="0">
                <a:latin typeface="Times New Roman" pitchFamily="18" charset="0"/>
                <a:cs typeface="Times New Roman" pitchFamily="18" charset="0"/>
              </a:rPr>
              <a:t>2.2.3 Referential integrity: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third kind has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to do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with “foreign keys”.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3A6E-80B4-4EF1-B2F5-C9F16C6CB522}" type="datetime1">
              <a:rPr lang="en-US" smtClean="0"/>
              <a:t>3/2/2016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Foreign keys are used to refer to a tuple in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another relation.</a:t>
            </a:r>
          </a:p>
          <a:p>
            <a:pPr>
              <a:lnSpc>
                <a:spcPct val="170000"/>
              </a:lnSpc>
            </a:pPr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A set,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FK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, of attributes from a relation schema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R1 may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be a foreign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if</a:t>
            </a:r>
          </a:p>
          <a:p>
            <a:pPr>
              <a:lnSpc>
                <a:spcPct val="170000"/>
              </a:lnSpc>
            </a:pPr>
            <a:endParaRPr lang="en-AU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70000"/>
              </a:lnSpc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attributes have the same domains as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the attributes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in the primary key of another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relation schema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AU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lvl="1">
              <a:lnSpc>
                <a:spcPct val="170000"/>
              </a:lnSpc>
            </a:pPr>
            <a:endParaRPr lang="en-AU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70000"/>
              </a:lnSpc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value of FK in a tuple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AU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AU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either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occurs as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a value of PK for some tuple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AU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AU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is null.</a:t>
            </a:r>
          </a:p>
          <a:p>
            <a:pPr lvl="1">
              <a:lnSpc>
                <a:spcPct val="170000"/>
              </a:lnSpc>
            </a:pPr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AU" i="1" dirty="0">
                <a:latin typeface="Times New Roman" pitchFamily="18" charset="0"/>
                <a:cs typeface="Times New Roman" pitchFamily="18" charset="0"/>
              </a:rPr>
              <a:t>Referential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integrity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: The value of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FK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must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occur in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the other relation or be entirely NULL.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731C-2113-4B7A-B83E-AE6A15C178EA}" type="datetime1">
              <a:rPr lang="en-US" smtClean="0"/>
              <a:t>3/2/2016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7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ea typeface="+mn-ea"/>
                <a:cs typeface="Times New Roman" pitchFamily="18" charset="0"/>
              </a:rPr>
              <a:t>2.2.4 </a:t>
            </a:r>
            <a:r>
              <a:rPr lang="en-US" altLang="zh-CN" sz="3200" dirty="0">
                <a:ea typeface="+mn-ea"/>
                <a:cs typeface="Times New Roman" pitchFamily="18" charset="0"/>
              </a:rPr>
              <a:t>Checking constraints on updates</a:t>
            </a:r>
            <a:endParaRPr lang="en-AU" sz="3200" dirty="0"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  <a:buFont typeface="Calibri" pitchFamily="34" charset="0"/>
              <a:buChar char="–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maintain the integrity of the database, we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need to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check that integrity constraints will not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be violated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before proceeding with an update.</a:t>
            </a:r>
          </a:p>
          <a:p>
            <a:pPr>
              <a:lnSpc>
                <a:spcPct val="160000"/>
              </a:lnSpc>
              <a:buFont typeface="Calibri" pitchFamily="34" charset="0"/>
              <a:buChar char="–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: Suppose we have the following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schema with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foreign keys as shown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60000"/>
              </a:lnSpc>
              <a:buFont typeface="Calibri" pitchFamily="34" charset="0"/>
              <a:buChar char="–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buFont typeface="Calibri" pitchFamily="34" charset="0"/>
              <a:buChar char="–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buFont typeface="Calibri" pitchFamily="34" charset="0"/>
              <a:buChar char="–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 indent="0">
              <a:lnSpc>
                <a:spcPct val="160000"/>
              </a:lnSpc>
              <a:buNone/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buFont typeface="Calibri" pitchFamily="34" charset="0"/>
              <a:buChar char="–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A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72164"/>
            <a:ext cx="683163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1CA1-B5AF-4848-A1EB-412B8E15ACDC}" type="datetime1">
              <a:rPr lang="en-US" smtClean="0"/>
              <a:t>3/2/2016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07370"/>
            <a:ext cx="3305175" cy="1895475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267832"/>
            <a:ext cx="4179794" cy="13966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664520"/>
            <a:ext cx="2838450" cy="1866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1" y="4531420"/>
            <a:ext cx="8451849" cy="179317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3188-183E-4CDD-8AD2-308012A879E2}" type="datetime1">
              <a:rPr lang="en-US" smtClean="0"/>
              <a:t>3/3/2016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799" y="501134"/>
            <a:ext cx="392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&lt;2, Dr. V. </a:t>
            </a:r>
            <a:r>
              <a:rPr lang="en-US" sz="2800" dirty="0" err="1" smtClean="0"/>
              <a:t>Ciesielski</a:t>
            </a:r>
            <a:r>
              <a:rPr lang="en-US" sz="2800" dirty="0" smtClean="0"/>
              <a:t>&gt;</a:t>
            </a:r>
            <a:endParaRPr lang="en-US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09800" y="1143000"/>
            <a:ext cx="1828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95600" y="108316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insert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947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07370"/>
            <a:ext cx="3305175" cy="1895475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267832"/>
            <a:ext cx="4179794" cy="13966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664520"/>
            <a:ext cx="2838450" cy="1866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1" y="4531420"/>
            <a:ext cx="8451849" cy="179317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3188-183E-4CDD-8AD2-308012A879E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799" y="501134"/>
            <a:ext cx="392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&lt;</a:t>
            </a:r>
            <a:r>
              <a:rPr lang="en-US" sz="2800" dirty="0" err="1" smtClean="0">
                <a:solidFill>
                  <a:prstClr val="black"/>
                </a:solidFill>
              </a:rPr>
              <a:t>Comp.Sci</a:t>
            </a:r>
            <a:r>
              <a:rPr lang="en-US" sz="2800" dirty="0" smtClean="0">
                <a:solidFill>
                  <a:prstClr val="black"/>
                </a:solidFill>
              </a:rPr>
              <a:t>., NULL&gt;</a:t>
            </a:r>
            <a:endParaRPr lang="en-US" sz="2800" dirty="0">
              <a:solidFill>
                <a:prstClr val="black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09800" y="1143000"/>
            <a:ext cx="19812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95600" y="108316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</a:rPr>
              <a:t>insert</a:t>
            </a:r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81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07370"/>
            <a:ext cx="3305175" cy="1895475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267832"/>
            <a:ext cx="4179794" cy="13966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664520"/>
            <a:ext cx="2838450" cy="1866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1" y="4531420"/>
            <a:ext cx="8451849" cy="179317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3188-183E-4CDD-8AD2-308012A879E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799" y="501134"/>
            <a:ext cx="5105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&lt;5, 6, 2, Psychology, </a:t>
            </a:r>
            <a:r>
              <a:rPr lang="en-US" sz="2800" dirty="0" err="1" smtClean="0">
                <a:solidFill>
                  <a:prstClr val="black"/>
                </a:solidFill>
              </a:rPr>
              <a:t>Ph.D</a:t>
            </a:r>
            <a:r>
              <a:rPr lang="en-US" sz="2800" dirty="0" smtClean="0">
                <a:solidFill>
                  <a:prstClr val="black"/>
                </a:solidFill>
              </a:rPr>
              <a:t>&gt;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0" y="154049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</a:rPr>
              <a:t>insert</a:t>
            </a:r>
            <a:endParaRPr lang="en-AU" dirty="0">
              <a:solidFill>
                <a:prstClr val="black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962400" y="1143000"/>
            <a:ext cx="0" cy="3388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23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07370"/>
            <a:ext cx="3305175" cy="1895475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267832"/>
            <a:ext cx="4179794" cy="13966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664520"/>
            <a:ext cx="2838450" cy="1866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1" y="4531420"/>
            <a:ext cx="8451849" cy="179317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3188-183E-4CDD-8AD2-308012A879E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071097" y="2447925"/>
            <a:ext cx="426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20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Insertions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When inserting, we need to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check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7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candidate keys are not already present,</a:t>
            </a:r>
          </a:p>
          <a:p>
            <a:pPr lvl="1">
              <a:lnSpc>
                <a:spcPct val="17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value of each foreign key either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	–is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all null, or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	–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all non-NULL and occurs in the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referenced relation.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1. Insert &lt; 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Dr.V.Ciesielski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&gt; into RESEARCHER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Allowed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? No. Violates a key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constraint.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Action? Reject or allow the user to correct.</a:t>
            </a:r>
            <a:endParaRPr lang="en-A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D21F-F1AA-41E8-AA05-84BA0F2CC134}" type="datetime1">
              <a:rPr lang="en-US" smtClean="0"/>
              <a:t>3/2/2016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4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2. Insert &lt;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Comp.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Sci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.,NULL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&gt; into COURSE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Allowed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? No. Violates the entity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integrity    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constraint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Action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Reject or correct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3. Insert &lt; 5, 6, 2,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Psychology, Ph.D.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into  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ENROLMENT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Allowed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? No. Violates a referential integrity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constraint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(There is no person number 6).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Action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Reject, correct or accept after insertion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of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person number 6.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CA5A-9DED-4F7E-8F6F-17FBA8B676BD}" type="datetime1">
              <a:rPr lang="en-US" smtClean="0"/>
              <a:t>3/2/2016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0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i="1" dirty="0" smtClean="0">
                <a:cs typeface="Times New Roman" pitchFamily="18" charset="0"/>
              </a:rPr>
              <a:t>Deletions</a:t>
            </a:r>
            <a:r>
              <a:rPr lang="en-US" altLang="zh-CN" sz="2400" dirty="0" smtClean="0">
                <a:cs typeface="Times New Roman" pitchFamily="18" charset="0"/>
              </a:rPr>
              <a:t>: </a:t>
            </a:r>
            <a:r>
              <a:rPr lang="en-US" altLang="zh-CN" sz="2400" dirty="0">
                <a:cs typeface="Times New Roman" pitchFamily="18" charset="0"/>
              </a:rPr>
              <a:t>When </a:t>
            </a:r>
            <a:r>
              <a:rPr lang="en-US" altLang="zh-CN" sz="2400" dirty="0" smtClean="0">
                <a:cs typeface="Times New Roman" pitchFamily="18" charset="0"/>
              </a:rPr>
              <a:t>deleting,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we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need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to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check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referential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integrity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–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check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whether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the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primary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key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occurs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in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another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relation.</a:t>
            </a:r>
            <a:endParaRPr lang="zh-CN" altLang="en-US" sz="2400" dirty="0" smtClean="0"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endParaRPr lang="zh-CN" altLang="en-US" sz="2400" dirty="0" smtClean="0"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Examples: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lang="en-US" altLang="zh-CN" sz="2400" dirty="0" smtClean="0">
                <a:cs typeface="Times New Roman" pitchFamily="18" charset="0"/>
              </a:rPr>
              <a:t>Delete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tuple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with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Person#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=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2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from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RESEARCHER</a:t>
            </a:r>
            <a:r>
              <a:rPr lang="zh-CN" altLang="en-US" sz="2400" dirty="0" smtClean="0">
                <a:cs typeface="Times New Roman" pitchFamily="18" charset="0"/>
              </a:rPr>
              <a:t>  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zh-CN" sz="2000" dirty="0" smtClean="0">
                <a:cs typeface="Times New Roman" pitchFamily="18" charset="0"/>
              </a:rPr>
              <a:t>Allowed?</a:t>
            </a:r>
            <a:r>
              <a:rPr lang="zh-CN" altLang="en-US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cs typeface="Times New Roman" pitchFamily="18" charset="0"/>
              </a:rPr>
              <a:t>No.</a:t>
            </a:r>
            <a:r>
              <a:rPr lang="zh-CN" altLang="en-US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cs typeface="Times New Roman" pitchFamily="18" charset="0"/>
              </a:rPr>
              <a:t>Violates</a:t>
            </a:r>
            <a:r>
              <a:rPr lang="zh-CN" altLang="en-US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cs typeface="Times New Roman" pitchFamily="18" charset="0"/>
              </a:rPr>
              <a:t>the</a:t>
            </a:r>
            <a:r>
              <a:rPr lang="zh-CN" altLang="en-US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cs typeface="Times New Roman" pitchFamily="18" charset="0"/>
              </a:rPr>
              <a:t>referential</a:t>
            </a:r>
            <a:r>
              <a:rPr lang="zh-CN" altLang="en-US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cs typeface="Times New Roman" pitchFamily="18" charset="0"/>
              </a:rPr>
              <a:t>integrity.</a:t>
            </a:r>
            <a:endParaRPr lang="zh-CN" altLang="en-US" sz="2000" dirty="0">
              <a:cs typeface="Times New Roman" pitchFamily="18" charset="0"/>
            </a:endParaRP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zh-CN" sz="2100" dirty="0" smtClean="0">
                <a:cs typeface="Times New Roman" pitchFamily="18" charset="0"/>
              </a:rPr>
              <a:t>Action:</a:t>
            </a:r>
            <a:r>
              <a:rPr lang="zh-CN" altLang="en-US" sz="2100" dirty="0" smtClean="0">
                <a:cs typeface="Times New Roman" pitchFamily="18" charset="0"/>
              </a:rPr>
              <a:t> </a:t>
            </a:r>
            <a:r>
              <a:rPr lang="en-US" altLang="zh-CN" sz="2100" dirty="0" smtClean="0">
                <a:cs typeface="Times New Roman" pitchFamily="18" charset="0"/>
              </a:rPr>
              <a:t>Reject,</a:t>
            </a:r>
            <a:r>
              <a:rPr lang="zh-CN" altLang="en-US" sz="2100" dirty="0" smtClean="0">
                <a:cs typeface="Times New Roman" pitchFamily="18" charset="0"/>
              </a:rPr>
              <a:t> </a:t>
            </a:r>
            <a:r>
              <a:rPr lang="en-US" altLang="zh-CN" sz="2100" dirty="0" smtClean="0">
                <a:cs typeface="Times New Roman" pitchFamily="18" charset="0"/>
              </a:rPr>
              <a:t>correct</a:t>
            </a:r>
            <a:r>
              <a:rPr lang="zh-CN" altLang="en-US" sz="2100" dirty="0" smtClean="0">
                <a:cs typeface="Times New Roman" pitchFamily="18" charset="0"/>
              </a:rPr>
              <a:t> </a:t>
            </a:r>
            <a:r>
              <a:rPr lang="en-US" altLang="zh-CN" sz="2100" dirty="0" smtClean="0">
                <a:cs typeface="Times New Roman" pitchFamily="18" charset="0"/>
              </a:rPr>
              <a:t>or</a:t>
            </a:r>
            <a:r>
              <a:rPr lang="zh-CN" altLang="en-US" sz="2100" dirty="0" smtClean="0">
                <a:cs typeface="Times New Roman" pitchFamily="18" charset="0"/>
              </a:rPr>
              <a:t> </a:t>
            </a:r>
            <a:r>
              <a:rPr lang="en-US" altLang="zh-CN" sz="2100" dirty="0" smtClean="0">
                <a:cs typeface="Times New Roman" pitchFamily="18" charset="0"/>
              </a:rPr>
              <a:t>modify</a:t>
            </a:r>
            <a:r>
              <a:rPr lang="zh-CN" altLang="en-US" sz="2100" dirty="0" smtClean="0">
                <a:cs typeface="Times New Roman" pitchFamily="18" charset="0"/>
              </a:rPr>
              <a:t> </a:t>
            </a:r>
            <a:r>
              <a:rPr lang="en-US" altLang="zh-CN" sz="2100" dirty="0" smtClean="0">
                <a:cs typeface="Times New Roman" pitchFamily="18" charset="0"/>
              </a:rPr>
              <a:t>the</a:t>
            </a:r>
            <a:r>
              <a:rPr lang="zh-CN" altLang="en-US" sz="2100" dirty="0" smtClean="0">
                <a:cs typeface="Times New Roman" pitchFamily="18" charset="0"/>
              </a:rPr>
              <a:t> </a:t>
            </a:r>
            <a:r>
              <a:rPr lang="en-US" altLang="zh-CN" sz="2100" dirty="0" smtClean="0">
                <a:cs typeface="Times New Roman" pitchFamily="18" charset="0"/>
              </a:rPr>
              <a:t>ENROLMENT</a:t>
            </a:r>
            <a:r>
              <a:rPr lang="zh-CN" altLang="en-US" sz="2100" dirty="0" smtClean="0">
                <a:cs typeface="Times New Roman" pitchFamily="18" charset="0"/>
              </a:rPr>
              <a:t> </a:t>
            </a:r>
            <a:r>
              <a:rPr lang="en-US" altLang="zh-CN" sz="2100" dirty="0" smtClean="0">
                <a:cs typeface="Times New Roman" pitchFamily="18" charset="0"/>
              </a:rPr>
              <a:t>tuple</a:t>
            </a:r>
            <a:r>
              <a:rPr lang="zh-CN" altLang="en-US" sz="2100" dirty="0" smtClean="0">
                <a:cs typeface="Times New Roman" pitchFamily="18" charset="0"/>
              </a:rPr>
              <a:t> </a:t>
            </a:r>
            <a:r>
              <a:rPr lang="en-US" altLang="zh-CN" sz="2100" dirty="0" smtClean="0">
                <a:cs typeface="Times New Roman" pitchFamily="18" charset="0"/>
              </a:rPr>
              <a:t>by</a:t>
            </a:r>
            <a:endParaRPr lang="zh-CN" altLang="en-US" sz="2100" dirty="0" smtClean="0"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D21F-F1AA-41E8-AA05-84BA0F2CC134}" type="datetime1">
              <a:rPr lang="en-US" smtClean="0"/>
              <a:t>3/2/2016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2. The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Relational Data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Model</a:t>
            </a:r>
            <a:endParaRPr lang="en-A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a simple and uniform data structure: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the relation</a:t>
            </a:r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been implemented in most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commercial database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systems</a:t>
            </a:r>
          </a:p>
          <a:p>
            <a:pPr>
              <a:lnSpc>
                <a:spcPct val="150000"/>
              </a:lnSpc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a solid theoretic foundation.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3/2/2016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(note that the this requires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integrity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check, possibly causing a cascade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deletions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or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foreign key value to NULL (note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can’t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done if it is part of a primary key), or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foreign key value to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acceptable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19EE-FA2B-480A-84F3-B5C6A2EE8863}" type="datetime1">
              <a:rPr lang="en-US" smtClean="0"/>
              <a:t>3/2/2016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modified attribute is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•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 this is similar to deleting and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then reinserting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•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 check that the new value refers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to an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tuple.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neither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problems can arise.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8C5F-37E3-4A38-A8FC-F0613BD63DC6}" type="datetime1">
              <a:rPr lang="en-US" smtClean="0"/>
              <a:t>3/2/2016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8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2.2.5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Relational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database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definition</a:t>
            </a:r>
          </a:p>
          <a:p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AU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relational database schema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, is a set of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relation schema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AU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, . . . ,R</a:t>
            </a:r>
            <a:r>
              <a:rPr lang="en-AU" i="1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} and a set of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integrity constraints.</a:t>
            </a:r>
          </a:p>
          <a:p>
            <a:pPr lvl="1"/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relational database instance is a set of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relation instances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AU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, . . . , </a:t>
            </a:r>
            <a:r>
              <a:rPr lang="en-AU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AU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} such that each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AU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an instance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AU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AU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and the integrity constraints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are satisfied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D9CE-9498-4CB0-BEEC-1DBFE0BB9F8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44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2.3 ER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Relational Data Model Mapping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technique for database design is to first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schema using a high-level data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model, and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map it to a conceptual schema in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DBMS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 for the chosen DBMS.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look at a way to do this mapping from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relational data model.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the following 7 steps.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A2BD-B791-40EC-A1D6-1603B480DB8E}" type="datetime1">
              <a:rPr lang="en-US" smtClean="0"/>
              <a:t>3/2/2016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8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725" y="335279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cs typeface="Times New Roman" pitchFamily="18" charset="0"/>
              </a:rPr>
              <a:t>Example: </a:t>
            </a:r>
            <a:r>
              <a:rPr lang="en-US" altLang="zh-CN" dirty="0" smtClean="0">
                <a:cs typeface="Times New Roman" pitchFamily="18" charset="0"/>
              </a:rPr>
              <a:t>ER     RDB</a:t>
            </a:r>
          </a:p>
          <a:p>
            <a:pPr marL="0" indent="0">
              <a:buNone/>
            </a:pPr>
            <a:endParaRPr lang="zh-CN" altLang="en-US" dirty="0">
              <a:cs typeface="Times New Roman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124200" y="563881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AACB-3834-4953-9CA0-AE311E6384BD}" type="datetime1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3/3/2016</a:t>
            </a:fld>
            <a:endParaRPr lang="en-US" dirty="0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23875" y="12954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295400" y="200025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00200" y="6019800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329362" y="57912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09800" y="14859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334125" y="19812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777161" y="1931432"/>
            <a:ext cx="985837" cy="5355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05175" y="10668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69993" y="5761851"/>
            <a:ext cx="1138236" cy="5349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09575" y="591502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86075" y="593407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14800" y="2543175"/>
            <a:ext cx="914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5862" y="278130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SSN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57962" y="464820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53225" y="2771775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76336" y="5164098"/>
            <a:ext cx="1228725" cy="533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42986" y="5087898"/>
            <a:ext cx="1528763" cy="685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71950" y="5410200"/>
            <a:ext cx="914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Flowchart: Decision 18"/>
          <p:cNvSpPr/>
          <p:nvPr/>
        </p:nvSpPr>
        <p:spPr>
          <a:xfrm>
            <a:off x="3924300" y="4248150"/>
            <a:ext cx="1365648" cy="800100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lowchart: Decision 25"/>
          <p:cNvSpPr/>
          <p:nvPr/>
        </p:nvSpPr>
        <p:spPr>
          <a:xfrm>
            <a:off x="1047748" y="3777734"/>
            <a:ext cx="1504951" cy="9144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lowchart: Decision 26"/>
          <p:cNvSpPr/>
          <p:nvPr/>
        </p:nvSpPr>
        <p:spPr>
          <a:xfrm>
            <a:off x="1228723" y="3892034"/>
            <a:ext cx="1143000" cy="6858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lowchart: Decision 27"/>
          <p:cNvSpPr/>
          <p:nvPr/>
        </p:nvSpPr>
        <p:spPr>
          <a:xfrm>
            <a:off x="3889176" y="3305175"/>
            <a:ext cx="1365648" cy="783193"/>
          </a:xfrm>
          <a:prstGeom prst="flowChartDecision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134225" y="1028700"/>
            <a:ext cx="914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924675" y="933450"/>
            <a:ext cx="1276350" cy="723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Flowchart: Decision 30"/>
          <p:cNvSpPr/>
          <p:nvPr/>
        </p:nvSpPr>
        <p:spPr>
          <a:xfrm>
            <a:off x="3924300" y="1676400"/>
            <a:ext cx="1381124" cy="647700"/>
          </a:xfrm>
          <a:prstGeom prst="flowChartDecision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800" y="1383268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SSN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1347787" y="206323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TextBox 1024"/>
          <p:cNvSpPr txBox="1"/>
          <p:nvPr/>
        </p:nvSpPr>
        <p:spPr>
          <a:xfrm>
            <a:off x="2309812" y="1562100"/>
            <a:ext cx="89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3362325" y="1154668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47775" y="2838450"/>
            <a:ext cx="117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44565" y="1825109"/>
            <a:ext cx="129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Works_For</a:t>
            </a:r>
            <a:endParaRPr lang="en-A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26367" y="405026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Family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52524" y="5229225"/>
            <a:ext cx="12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387" y="6001737"/>
            <a:ext cx="890588" cy="39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"/>
              </a:lnSpc>
            </a:pPr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 - - - - -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00200" y="607909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78931" y="601610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Relation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63615" y="262520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57650" y="352270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Manager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92177" y="4494311"/>
            <a:ext cx="1398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Participation</a:t>
            </a:r>
            <a:endParaRPr lang="en-A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23161" y="5499437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72324" y="111656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Phone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86512" y="204049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86687" y="2009775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Location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05600" y="2853809"/>
            <a:ext cx="13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88930" y="4718566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48412" y="585731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Pname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55717" y="5857314"/>
            <a:ext cx="113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Pnumber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28" name="Straight Connector 1027"/>
          <p:cNvCxnSpPr>
            <a:stCxn id="5" idx="4"/>
          </p:cNvCxnSpPr>
          <p:nvPr/>
        </p:nvCxnSpPr>
        <p:spPr>
          <a:xfrm>
            <a:off x="981075" y="1828800"/>
            <a:ext cx="204787" cy="94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/>
          <p:cNvCxnSpPr>
            <a:stCxn id="8" idx="4"/>
            <a:endCxn id="7" idx="0"/>
          </p:cNvCxnSpPr>
          <p:nvPr/>
        </p:nvCxnSpPr>
        <p:spPr>
          <a:xfrm>
            <a:off x="1752600" y="2533650"/>
            <a:ext cx="47625" cy="247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1" idx="4"/>
          </p:cNvCxnSpPr>
          <p:nvPr/>
        </p:nvCxnSpPr>
        <p:spPr>
          <a:xfrm flipH="1">
            <a:off x="1957387" y="2019300"/>
            <a:ext cx="709613" cy="7487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4"/>
          </p:cNvCxnSpPr>
          <p:nvPr/>
        </p:nvCxnSpPr>
        <p:spPr>
          <a:xfrm flipH="1">
            <a:off x="2083593" y="1600200"/>
            <a:ext cx="1678782" cy="11678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1" idx="1"/>
          </p:cNvCxnSpPr>
          <p:nvPr/>
        </p:nvCxnSpPr>
        <p:spPr>
          <a:xfrm flipH="1">
            <a:off x="2419352" y="2000250"/>
            <a:ext cx="1504948" cy="7715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414587" y="2063234"/>
            <a:ext cx="1624013" cy="790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7" idx="2"/>
            <a:endCxn id="26" idx="0"/>
          </p:cNvCxnSpPr>
          <p:nvPr/>
        </p:nvCxnSpPr>
        <p:spPr>
          <a:xfrm flipH="1">
            <a:off x="1800224" y="3314700"/>
            <a:ext cx="1" cy="463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909761" y="4648199"/>
            <a:ext cx="1" cy="4396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866775" y="5803855"/>
            <a:ext cx="428625" cy="101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3" idx="2"/>
            <a:endCxn id="9" idx="0"/>
          </p:cNvCxnSpPr>
          <p:nvPr/>
        </p:nvCxnSpPr>
        <p:spPr>
          <a:xfrm>
            <a:off x="1807368" y="5773698"/>
            <a:ext cx="250032" cy="246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083593" y="5791200"/>
            <a:ext cx="1235865" cy="142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19" idx="1"/>
          </p:cNvCxnSpPr>
          <p:nvPr/>
        </p:nvCxnSpPr>
        <p:spPr>
          <a:xfrm>
            <a:off x="2393157" y="3314700"/>
            <a:ext cx="1531143" cy="1333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28" idx="1"/>
          </p:cNvCxnSpPr>
          <p:nvPr/>
        </p:nvCxnSpPr>
        <p:spPr>
          <a:xfrm>
            <a:off x="2444951" y="3305175"/>
            <a:ext cx="1444225" cy="391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8" idx="4"/>
            <a:endCxn id="28" idx="0"/>
          </p:cNvCxnSpPr>
          <p:nvPr/>
        </p:nvCxnSpPr>
        <p:spPr>
          <a:xfrm>
            <a:off x="4572000" y="3076575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24" idx="0"/>
          </p:cNvCxnSpPr>
          <p:nvPr/>
        </p:nvCxnSpPr>
        <p:spPr>
          <a:xfrm>
            <a:off x="4612480" y="5059323"/>
            <a:ext cx="16670" cy="350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12" idx="2"/>
          </p:cNvCxnSpPr>
          <p:nvPr/>
        </p:nvCxnSpPr>
        <p:spPr>
          <a:xfrm>
            <a:off x="5289948" y="2009775"/>
            <a:ext cx="1044177" cy="2381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752599" y="4659272"/>
            <a:ext cx="1" cy="400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5180406" y="2853809"/>
            <a:ext cx="1572819" cy="7900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21" idx="0"/>
          </p:cNvCxnSpPr>
          <p:nvPr/>
        </p:nvCxnSpPr>
        <p:spPr>
          <a:xfrm flipH="1">
            <a:off x="7367588" y="2458521"/>
            <a:ext cx="856057" cy="3132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21" idx="0"/>
          </p:cNvCxnSpPr>
          <p:nvPr/>
        </p:nvCxnSpPr>
        <p:spPr>
          <a:xfrm flipH="1">
            <a:off x="7367588" y="1650742"/>
            <a:ext cx="190499" cy="11210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21" idx="0"/>
          </p:cNvCxnSpPr>
          <p:nvPr/>
        </p:nvCxnSpPr>
        <p:spPr>
          <a:xfrm>
            <a:off x="7031830" y="2477570"/>
            <a:ext cx="335758" cy="294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6831805" y="5181600"/>
            <a:ext cx="200025" cy="6235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289948" y="4659272"/>
            <a:ext cx="1268014" cy="47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216724" y="2914114"/>
            <a:ext cx="1536501" cy="8011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398543" y="5181600"/>
            <a:ext cx="740569" cy="606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162301" y="2379107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438275" y="464403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257550" y="386560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889724" y="432280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871565" y="1814809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491161" y="3038475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105150" y="3131641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524000" y="3361551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59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*                                                                                   *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: For each regular (not weak) entity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create a relation 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Calibri" pitchFamily="34" charset="0"/>
              <a:buChar char="–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 simple attributes (and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components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composite attributes) of E.</a:t>
            </a:r>
          </a:p>
          <a:p>
            <a:pPr lvl="1">
              <a:lnSpc>
                <a:spcPct val="150000"/>
              </a:lnSpc>
              <a:buFont typeface="Calibri" pitchFamily="34" charset="0"/>
              <a:buChar char="–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: Choose one of the keys of E as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for the relation.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FCAF-1AAB-4213-91DE-B26EC6AB64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371600" y="1066800"/>
            <a:ext cx="647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7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Step 1a : For each </a:t>
            </a:r>
            <a:r>
              <a:rPr lang="en-US" altLang="zh-CN" dirty="0" err="1"/>
              <a:t>specialised</a:t>
            </a:r>
            <a:r>
              <a:rPr lang="en-US" altLang="zh-CN" dirty="0"/>
              <a:t> entity type E, </a:t>
            </a:r>
            <a:r>
              <a:rPr lang="en-US" altLang="zh-CN" dirty="0" smtClean="0"/>
              <a:t>with parent </a:t>
            </a:r>
            <a:r>
              <a:rPr lang="en-US" altLang="zh-CN" dirty="0"/>
              <a:t>entity type P, create a relation R with</a:t>
            </a:r>
          </a:p>
          <a:p>
            <a:pPr lvl="1">
              <a:lnSpc>
                <a:spcPct val="150000"/>
              </a:lnSpc>
              <a:buFont typeface="Calibri" pitchFamily="34" charset="0"/>
              <a:buChar char="–"/>
            </a:pPr>
            <a:r>
              <a:rPr lang="en-US" altLang="zh-CN" dirty="0"/>
              <a:t>Attributes : The attributes of the key of </a:t>
            </a:r>
            <a:r>
              <a:rPr lang="en-US" altLang="zh-CN" dirty="0" smtClean="0"/>
              <a:t>P, plus </a:t>
            </a:r>
            <a:r>
              <a:rPr lang="en-US" altLang="zh-CN" dirty="0"/>
              <a:t>the simple attributes of E.</a:t>
            </a:r>
          </a:p>
          <a:p>
            <a:pPr lvl="1">
              <a:lnSpc>
                <a:spcPct val="150000"/>
              </a:lnSpc>
              <a:buFont typeface="Calibri" pitchFamily="34" charset="0"/>
              <a:buChar char="–"/>
            </a:pPr>
            <a:r>
              <a:rPr lang="en-US" altLang="zh-CN" dirty="0"/>
              <a:t>Key : The key of P.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B27-10CD-4F05-947C-DF3254C049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725" y="335279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cs typeface="Times New Roman" pitchFamily="18" charset="0"/>
              </a:rPr>
              <a:t>Example: </a:t>
            </a:r>
            <a:r>
              <a:rPr lang="en-US" altLang="zh-CN" dirty="0" smtClean="0">
                <a:cs typeface="Times New Roman" pitchFamily="18" charset="0"/>
              </a:rPr>
              <a:t>ER     RDB</a:t>
            </a:r>
          </a:p>
          <a:p>
            <a:pPr marL="0" indent="0">
              <a:buNone/>
            </a:pPr>
            <a:endParaRPr lang="zh-CN" altLang="en-US" dirty="0">
              <a:cs typeface="Times New Roman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124200" y="563881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AACB-3834-4953-9CA0-AE311E6384BD}" type="datetime1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3/3/2016</a:t>
            </a:fld>
            <a:endParaRPr lang="en-US" dirty="0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23875" y="12954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295400" y="200025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00200" y="6019800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329362" y="57912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09800" y="14859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334125" y="19812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777161" y="1931432"/>
            <a:ext cx="985837" cy="5355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05175" y="10668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69993" y="5761851"/>
            <a:ext cx="1138236" cy="5349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09575" y="591502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86075" y="593407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14800" y="2543175"/>
            <a:ext cx="914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5862" y="278130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SSN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57962" y="464820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53225" y="2771775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76336" y="5164098"/>
            <a:ext cx="1228725" cy="533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42986" y="5087898"/>
            <a:ext cx="1528763" cy="685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71950" y="5410200"/>
            <a:ext cx="914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Flowchart: Decision 18"/>
          <p:cNvSpPr/>
          <p:nvPr/>
        </p:nvSpPr>
        <p:spPr>
          <a:xfrm>
            <a:off x="3924300" y="4248150"/>
            <a:ext cx="1365648" cy="800100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lowchart: Decision 25"/>
          <p:cNvSpPr/>
          <p:nvPr/>
        </p:nvSpPr>
        <p:spPr>
          <a:xfrm>
            <a:off x="1047748" y="3777734"/>
            <a:ext cx="1504951" cy="9144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lowchart: Decision 26"/>
          <p:cNvSpPr/>
          <p:nvPr/>
        </p:nvSpPr>
        <p:spPr>
          <a:xfrm>
            <a:off x="1228723" y="3892034"/>
            <a:ext cx="1143000" cy="6858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lowchart: Decision 27"/>
          <p:cNvSpPr/>
          <p:nvPr/>
        </p:nvSpPr>
        <p:spPr>
          <a:xfrm>
            <a:off x="3889176" y="3305175"/>
            <a:ext cx="1365648" cy="783193"/>
          </a:xfrm>
          <a:prstGeom prst="flowChartDecision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134225" y="1028700"/>
            <a:ext cx="914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924675" y="933450"/>
            <a:ext cx="1276350" cy="723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Flowchart: Decision 30"/>
          <p:cNvSpPr/>
          <p:nvPr/>
        </p:nvSpPr>
        <p:spPr>
          <a:xfrm>
            <a:off x="3924300" y="1676400"/>
            <a:ext cx="1381124" cy="647700"/>
          </a:xfrm>
          <a:prstGeom prst="flowChartDecision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800" y="1383268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SSN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1347787" y="206323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TextBox 1024"/>
          <p:cNvSpPr txBox="1"/>
          <p:nvPr/>
        </p:nvSpPr>
        <p:spPr>
          <a:xfrm>
            <a:off x="2309812" y="1562100"/>
            <a:ext cx="89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3362325" y="1154668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47775" y="2838450"/>
            <a:ext cx="117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44565" y="1825109"/>
            <a:ext cx="129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Works_For</a:t>
            </a:r>
            <a:endParaRPr lang="en-A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26367" y="405026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Family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52524" y="5229225"/>
            <a:ext cx="12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387" y="6001737"/>
            <a:ext cx="890588" cy="39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"/>
              </a:lnSpc>
            </a:pPr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 - - - - -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00200" y="607909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78931" y="601610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Relation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63615" y="262520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57650" y="352270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Manager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92177" y="4494311"/>
            <a:ext cx="1398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Participation</a:t>
            </a:r>
            <a:endParaRPr lang="en-A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23161" y="5499437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72324" y="111656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Phone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86512" y="204049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86687" y="2009775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Location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05600" y="2853809"/>
            <a:ext cx="13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88930" y="4718566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48412" y="585731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Pname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55717" y="5857314"/>
            <a:ext cx="113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Pnumber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28" name="Straight Connector 1027"/>
          <p:cNvCxnSpPr>
            <a:stCxn id="5" idx="4"/>
          </p:cNvCxnSpPr>
          <p:nvPr/>
        </p:nvCxnSpPr>
        <p:spPr>
          <a:xfrm>
            <a:off x="981075" y="1828800"/>
            <a:ext cx="204787" cy="94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/>
          <p:cNvCxnSpPr>
            <a:stCxn id="8" idx="4"/>
            <a:endCxn id="7" idx="0"/>
          </p:cNvCxnSpPr>
          <p:nvPr/>
        </p:nvCxnSpPr>
        <p:spPr>
          <a:xfrm>
            <a:off x="1752600" y="2533650"/>
            <a:ext cx="47625" cy="247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1" idx="4"/>
          </p:cNvCxnSpPr>
          <p:nvPr/>
        </p:nvCxnSpPr>
        <p:spPr>
          <a:xfrm flipH="1">
            <a:off x="1957387" y="2019300"/>
            <a:ext cx="709613" cy="7487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4"/>
          </p:cNvCxnSpPr>
          <p:nvPr/>
        </p:nvCxnSpPr>
        <p:spPr>
          <a:xfrm flipH="1">
            <a:off x="2083593" y="1600200"/>
            <a:ext cx="1678782" cy="11678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1" idx="1"/>
          </p:cNvCxnSpPr>
          <p:nvPr/>
        </p:nvCxnSpPr>
        <p:spPr>
          <a:xfrm flipH="1">
            <a:off x="2419352" y="2000250"/>
            <a:ext cx="1504948" cy="7715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414587" y="2063234"/>
            <a:ext cx="1624013" cy="790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7" idx="2"/>
            <a:endCxn id="26" idx="0"/>
          </p:cNvCxnSpPr>
          <p:nvPr/>
        </p:nvCxnSpPr>
        <p:spPr>
          <a:xfrm flipH="1">
            <a:off x="1800224" y="3314700"/>
            <a:ext cx="1" cy="463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909761" y="4648199"/>
            <a:ext cx="1" cy="4396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866775" y="5803855"/>
            <a:ext cx="428625" cy="101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3" idx="2"/>
            <a:endCxn id="9" idx="0"/>
          </p:cNvCxnSpPr>
          <p:nvPr/>
        </p:nvCxnSpPr>
        <p:spPr>
          <a:xfrm>
            <a:off x="1807368" y="5773698"/>
            <a:ext cx="250032" cy="246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083593" y="5791200"/>
            <a:ext cx="1235865" cy="142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19" idx="1"/>
          </p:cNvCxnSpPr>
          <p:nvPr/>
        </p:nvCxnSpPr>
        <p:spPr>
          <a:xfrm>
            <a:off x="2393157" y="3314700"/>
            <a:ext cx="1531143" cy="1333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28" idx="1"/>
          </p:cNvCxnSpPr>
          <p:nvPr/>
        </p:nvCxnSpPr>
        <p:spPr>
          <a:xfrm>
            <a:off x="2444951" y="3305175"/>
            <a:ext cx="1444225" cy="391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8" idx="4"/>
            <a:endCxn id="28" idx="0"/>
          </p:cNvCxnSpPr>
          <p:nvPr/>
        </p:nvCxnSpPr>
        <p:spPr>
          <a:xfrm>
            <a:off x="4572000" y="3076575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24" idx="0"/>
          </p:cNvCxnSpPr>
          <p:nvPr/>
        </p:nvCxnSpPr>
        <p:spPr>
          <a:xfrm>
            <a:off x="4612480" y="5059323"/>
            <a:ext cx="16670" cy="350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12" idx="2"/>
          </p:cNvCxnSpPr>
          <p:nvPr/>
        </p:nvCxnSpPr>
        <p:spPr>
          <a:xfrm>
            <a:off x="5289948" y="2009775"/>
            <a:ext cx="1044177" cy="2381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752599" y="4659272"/>
            <a:ext cx="1" cy="400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5180406" y="2853809"/>
            <a:ext cx="1572819" cy="7900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21" idx="0"/>
          </p:cNvCxnSpPr>
          <p:nvPr/>
        </p:nvCxnSpPr>
        <p:spPr>
          <a:xfrm flipH="1">
            <a:off x="7367588" y="2458521"/>
            <a:ext cx="856057" cy="3132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21" idx="0"/>
          </p:cNvCxnSpPr>
          <p:nvPr/>
        </p:nvCxnSpPr>
        <p:spPr>
          <a:xfrm flipH="1">
            <a:off x="7367588" y="1650742"/>
            <a:ext cx="190499" cy="11210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21" idx="0"/>
          </p:cNvCxnSpPr>
          <p:nvPr/>
        </p:nvCxnSpPr>
        <p:spPr>
          <a:xfrm>
            <a:off x="7031830" y="2477570"/>
            <a:ext cx="335758" cy="294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6831805" y="5181600"/>
            <a:ext cx="200025" cy="6235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289948" y="4659272"/>
            <a:ext cx="1268014" cy="47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216724" y="2914114"/>
            <a:ext cx="1536501" cy="8011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398543" y="5181600"/>
            <a:ext cx="740569" cy="606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162301" y="2379107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438275" y="464403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257550" y="386560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889724" y="432280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871565" y="1814809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491161" y="3038475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105150" y="3131641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524000" y="3361551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272275" y="846915"/>
            <a:ext cx="4833595" cy="2883088"/>
          </a:xfrm>
          <a:custGeom>
            <a:avLst/>
            <a:gdLst>
              <a:gd name="connsiteX0" fmla="*/ 765950 w 4833595"/>
              <a:gd name="connsiteY0" fmla="*/ 143685 h 2883088"/>
              <a:gd name="connsiteX1" fmla="*/ 146825 w 4833595"/>
              <a:gd name="connsiteY1" fmla="*/ 343710 h 2883088"/>
              <a:gd name="connsiteX2" fmla="*/ 318275 w 4833595"/>
              <a:gd name="connsiteY2" fmla="*/ 2686860 h 2883088"/>
              <a:gd name="connsiteX3" fmla="*/ 3385325 w 4833595"/>
              <a:gd name="connsiteY3" fmla="*/ 2563035 h 2883088"/>
              <a:gd name="connsiteX4" fmla="*/ 3423425 w 4833595"/>
              <a:gd name="connsiteY4" fmla="*/ 1029510 h 2883088"/>
              <a:gd name="connsiteX5" fmla="*/ 4718825 w 4833595"/>
              <a:gd name="connsiteY5" fmla="*/ 705660 h 2883088"/>
              <a:gd name="connsiteX6" fmla="*/ 4318775 w 4833595"/>
              <a:gd name="connsiteY6" fmla="*/ 29385 h 2883088"/>
              <a:gd name="connsiteX7" fmla="*/ 765950 w 4833595"/>
              <a:gd name="connsiteY7" fmla="*/ 143685 h 288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3595" h="2883088">
                <a:moveTo>
                  <a:pt x="765950" y="143685"/>
                </a:moveTo>
                <a:cubicBezTo>
                  <a:pt x="70625" y="196072"/>
                  <a:pt x="221437" y="-80152"/>
                  <a:pt x="146825" y="343710"/>
                </a:cubicBezTo>
                <a:cubicBezTo>
                  <a:pt x="72213" y="767572"/>
                  <a:pt x="-221475" y="2316973"/>
                  <a:pt x="318275" y="2686860"/>
                </a:cubicBezTo>
                <a:cubicBezTo>
                  <a:pt x="858025" y="3056748"/>
                  <a:pt x="2867800" y="2839260"/>
                  <a:pt x="3385325" y="2563035"/>
                </a:cubicBezTo>
                <a:cubicBezTo>
                  <a:pt x="3902850" y="2286810"/>
                  <a:pt x="3201175" y="1339073"/>
                  <a:pt x="3423425" y="1029510"/>
                </a:cubicBezTo>
                <a:cubicBezTo>
                  <a:pt x="3645675" y="719947"/>
                  <a:pt x="4569600" y="872347"/>
                  <a:pt x="4718825" y="705660"/>
                </a:cubicBezTo>
                <a:cubicBezTo>
                  <a:pt x="4868050" y="538973"/>
                  <a:pt x="4982350" y="123047"/>
                  <a:pt x="4318775" y="29385"/>
                </a:cubicBezTo>
                <a:cubicBezTo>
                  <a:pt x="3655200" y="-64277"/>
                  <a:pt x="1461275" y="91298"/>
                  <a:pt x="765950" y="143685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Freeform 54"/>
          <p:cNvSpPr/>
          <p:nvPr/>
        </p:nvSpPr>
        <p:spPr>
          <a:xfrm>
            <a:off x="5850116" y="1612109"/>
            <a:ext cx="3223952" cy="2103488"/>
          </a:xfrm>
          <a:custGeom>
            <a:avLst/>
            <a:gdLst>
              <a:gd name="connsiteX0" fmla="*/ 322084 w 3223952"/>
              <a:gd name="connsiteY0" fmla="*/ 111916 h 2103488"/>
              <a:gd name="connsiteX1" fmla="*/ 3074809 w 3223952"/>
              <a:gd name="connsiteY1" fmla="*/ 178591 h 2103488"/>
              <a:gd name="connsiteX2" fmla="*/ 2646184 w 3223952"/>
              <a:gd name="connsiteY2" fmla="*/ 1521616 h 2103488"/>
              <a:gd name="connsiteX3" fmla="*/ 865009 w 3223952"/>
              <a:gd name="connsiteY3" fmla="*/ 2093116 h 2103488"/>
              <a:gd name="connsiteX4" fmla="*/ 112534 w 3223952"/>
              <a:gd name="connsiteY4" fmla="*/ 1083466 h 2103488"/>
              <a:gd name="connsiteX5" fmla="*/ 322084 w 3223952"/>
              <a:gd name="connsiteY5" fmla="*/ 111916 h 210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3952" h="2103488">
                <a:moveTo>
                  <a:pt x="322084" y="111916"/>
                </a:moveTo>
                <a:cubicBezTo>
                  <a:pt x="815797" y="-38897"/>
                  <a:pt x="2687459" y="-56359"/>
                  <a:pt x="3074809" y="178591"/>
                </a:cubicBezTo>
                <a:cubicBezTo>
                  <a:pt x="3462159" y="413541"/>
                  <a:pt x="3014484" y="1202529"/>
                  <a:pt x="2646184" y="1521616"/>
                </a:cubicBezTo>
                <a:cubicBezTo>
                  <a:pt x="2277884" y="1840703"/>
                  <a:pt x="1287284" y="2166141"/>
                  <a:pt x="865009" y="2093116"/>
                </a:cubicBezTo>
                <a:cubicBezTo>
                  <a:pt x="442734" y="2020091"/>
                  <a:pt x="198259" y="1413666"/>
                  <a:pt x="112534" y="1083466"/>
                </a:cubicBezTo>
                <a:cubicBezTo>
                  <a:pt x="26809" y="753266"/>
                  <a:pt x="-171629" y="262729"/>
                  <a:pt x="322084" y="111916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Freeform 57"/>
          <p:cNvSpPr/>
          <p:nvPr/>
        </p:nvSpPr>
        <p:spPr>
          <a:xfrm>
            <a:off x="5740724" y="4144702"/>
            <a:ext cx="3396415" cy="2265623"/>
          </a:xfrm>
          <a:custGeom>
            <a:avLst/>
            <a:gdLst>
              <a:gd name="connsiteX0" fmla="*/ 602926 w 3396415"/>
              <a:gd name="connsiteY0" fmla="*/ 151073 h 2265623"/>
              <a:gd name="connsiteX1" fmla="*/ 2707951 w 3396415"/>
              <a:gd name="connsiteY1" fmla="*/ 170123 h 2265623"/>
              <a:gd name="connsiteX2" fmla="*/ 3098476 w 3396415"/>
              <a:gd name="connsiteY2" fmla="*/ 189173 h 2265623"/>
              <a:gd name="connsiteX3" fmla="*/ 3184201 w 3396415"/>
              <a:gd name="connsiteY3" fmla="*/ 2265623 h 2265623"/>
              <a:gd name="connsiteX4" fmla="*/ 174301 w 3396415"/>
              <a:gd name="connsiteY4" fmla="*/ 2256098 h 2265623"/>
              <a:gd name="connsiteX5" fmla="*/ 602926 w 3396415"/>
              <a:gd name="connsiteY5" fmla="*/ 151073 h 226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96415" h="2265623">
                <a:moveTo>
                  <a:pt x="602926" y="151073"/>
                </a:moveTo>
                <a:cubicBezTo>
                  <a:pt x="1025201" y="-196590"/>
                  <a:pt x="2292026" y="163773"/>
                  <a:pt x="2707951" y="170123"/>
                </a:cubicBezTo>
                <a:cubicBezTo>
                  <a:pt x="3123876" y="176473"/>
                  <a:pt x="3019101" y="-160077"/>
                  <a:pt x="3098476" y="189173"/>
                </a:cubicBezTo>
                <a:cubicBezTo>
                  <a:pt x="3177851" y="538423"/>
                  <a:pt x="3671563" y="1921136"/>
                  <a:pt x="3184201" y="2265623"/>
                </a:cubicBezTo>
                <a:cubicBezTo>
                  <a:pt x="2696839" y="2610110"/>
                  <a:pt x="598163" y="2606935"/>
                  <a:pt x="174301" y="2256098"/>
                </a:cubicBezTo>
                <a:cubicBezTo>
                  <a:pt x="-249561" y="1905261"/>
                  <a:pt x="180651" y="498736"/>
                  <a:pt x="602926" y="151073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29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5" grpId="0" animBg="1"/>
      <p:bldP spid="5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38125" y="6400800"/>
            <a:ext cx="2133600" cy="365125"/>
          </a:xfrm>
        </p:spPr>
        <p:txBody>
          <a:bodyPr/>
          <a:lstStyle/>
          <a:p>
            <a:fld id="{AD7AE606-B3DC-468B-8466-1F3D256B86BF}" type="datetime1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3/3/2016</a:t>
            </a:fld>
            <a:endParaRPr lang="en-US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93238"/>
              </p:ext>
            </p:extLst>
          </p:nvPr>
        </p:nvGraphicFramePr>
        <p:xfrm>
          <a:off x="2362200" y="406400"/>
          <a:ext cx="3901440" cy="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360"/>
                <a:gridCol w="975360"/>
                <a:gridCol w="975360"/>
                <a:gridCol w="97536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smtClean="0"/>
                        <a:t>SSN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Fname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Lname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Birdate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924801"/>
              </p:ext>
            </p:extLst>
          </p:nvPr>
        </p:nvGraphicFramePr>
        <p:xfrm>
          <a:off x="2362200" y="1524000"/>
          <a:ext cx="20320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Location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75427"/>
              </p:ext>
            </p:extLst>
          </p:nvPr>
        </p:nvGraphicFramePr>
        <p:xfrm>
          <a:off x="2362200" y="2692400"/>
          <a:ext cx="2133600" cy="43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066800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Pname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Pnumber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71550" y="42648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43150" y="1135618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05050" y="22860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72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: For each weak entity type W, with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owner entity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E, create a relation R with</a:t>
            </a:r>
          </a:p>
          <a:p>
            <a:pPr lvl="1">
              <a:lnSpc>
                <a:spcPct val="150000"/>
              </a:lnSpc>
              <a:buFont typeface="Calibri" pitchFamily="34" charset="0"/>
              <a:buChar char="–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: All simple attributes (and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components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composite attributes) of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W, and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as a foreign key 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 attributes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relation derived from E.</a:t>
            </a:r>
          </a:p>
          <a:p>
            <a:pPr lvl="1">
              <a:lnSpc>
                <a:spcPct val="150000"/>
              </a:lnSpc>
              <a:buFont typeface="Calibri" pitchFamily="34" charset="0"/>
              <a:buChar char="–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: The foreign key plus the partial key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37FA-A80F-4C00-885B-8D0119DD677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68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2.1 Structures</a:t>
            </a:r>
            <a:endParaRPr lang="en-A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In the relational model, everything is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described using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relations.</a:t>
            </a:r>
          </a:p>
          <a:p>
            <a:pPr>
              <a:lnSpc>
                <a:spcPct val="17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A relation can be thought of as a named table.</a:t>
            </a:r>
          </a:p>
          <a:p>
            <a:pPr>
              <a:lnSpc>
                <a:spcPct val="17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Each column of the table corresponds to a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named attribute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The set of allowed values for an attribute is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called its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domain.</a:t>
            </a:r>
          </a:p>
          <a:p>
            <a:pPr>
              <a:lnSpc>
                <a:spcPct val="17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Each row of the table is called a tuple of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the relation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N.B. There is no ordering of column or rows.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BF55-60DA-4615-BFC2-122F0B63C2F7}" type="datetime1">
              <a:rPr lang="en-US" smtClean="0"/>
              <a:t>3/2/2016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8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725" y="335279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cs typeface="Times New Roman" pitchFamily="18" charset="0"/>
              </a:rPr>
              <a:t>Example: </a:t>
            </a:r>
            <a:r>
              <a:rPr lang="en-US" altLang="zh-CN" dirty="0" smtClean="0">
                <a:cs typeface="Times New Roman" pitchFamily="18" charset="0"/>
              </a:rPr>
              <a:t>ER     RDB</a:t>
            </a:r>
          </a:p>
          <a:p>
            <a:pPr marL="0" indent="0">
              <a:buNone/>
            </a:pPr>
            <a:endParaRPr lang="zh-CN" altLang="en-US" dirty="0">
              <a:cs typeface="Times New Roman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124200" y="563881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AACB-3834-4953-9CA0-AE311E6384BD}" type="datetime1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3/3/2016</a:t>
            </a:fld>
            <a:endParaRPr lang="en-US" dirty="0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23875" y="12954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295400" y="200025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00200" y="6019800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329362" y="57912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09800" y="14859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334125" y="19812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777161" y="1931432"/>
            <a:ext cx="985837" cy="5355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05175" y="10668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69993" y="5761851"/>
            <a:ext cx="1138236" cy="5349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09575" y="591502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86075" y="593407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14800" y="2543175"/>
            <a:ext cx="914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5862" y="278130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SSN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57962" y="464820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53225" y="2771775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76336" y="5164098"/>
            <a:ext cx="1228725" cy="533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42986" y="5087898"/>
            <a:ext cx="1528763" cy="685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71950" y="5410200"/>
            <a:ext cx="914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Flowchart: Decision 18"/>
          <p:cNvSpPr/>
          <p:nvPr/>
        </p:nvSpPr>
        <p:spPr>
          <a:xfrm>
            <a:off x="3924300" y="4248150"/>
            <a:ext cx="1365648" cy="800100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lowchart: Decision 25"/>
          <p:cNvSpPr/>
          <p:nvPr/>
        </p:nvSpPr>
        <p:spPr>
          <a:xfrm>
            <a:off x="1047748" y="3777734"/>
            <a:ext cx="1504951" cy="9144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lowchart: Decision 26"/>
          <p:cNvSpPr/>
          <p:nvPr/>
        </p:nvSpPr>
        <p:spPr>
          <a:xfrm>
            <a:off x="1228723" y="3892034"/>
            <a:ext cx="1143000" cy="6858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lowchart: Decision 27"/>
          <p:cNvSpPr/>
          <p:nvPr/>
        </p:nvSpPr>
        <p:spPr>
          <a:xfrm>
            <a:off x="3889176" y="3305175"/>
            <a:ext cx="1365648" cy="783193"/>
          </a:xfrm>
          <a:prstGeom prst="flowChartDecision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134225" y="1028700"/>
            <a:ext cx="914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924675" y="933450"/>
            <a:ext cx="1276350" cy="723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Flowchart: Decision 30"/>
          <p:cNvSpPr/>
          <p:nvPr/>
        </p:nvSpPr>
        <p:spPr>
          <a:xfrm>
            <a:off x="3924300" y="1676400"/>
            <a:ext cx="1381124" cy="647700"/>
          </a:xfrm>
          <a:prstGeom prst="flowChartDecision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800" y="1383268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SSN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1347787" y="206323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TextBox 1024"/>
          <p:cNvSpPr txBox="1"/>
          <p:nvPr/>
        </p:nvSpPr>
        <p:spPr>
          <a:xfrm>
            <a:off x="2309812" y="1562100"/>
            <a:ext cx="89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3362325" y="1154668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47775" y="2838450"/>
            <a:ext cx="117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44565" y="1825109"/>
            <a:ext cx="129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Works_For</a:t>
            </a:r>
            <a:endParaRPr lang="en-A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26367" y="405026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Family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52524" y="5229225"/>
            <a:ext cx="12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387" y="6001737"/>
            <a:ext cx="890588" cy="39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"/>
              </a:lnSpc>
            </a:pPr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 - - - - -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00200" y="607909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78931" y="601610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Relation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63615" y="262520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57650" y="352270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Manager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92177" y="4494311"/>
            <a:ext cx="1398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Participation</a:t>
            </a:r>
            <a:endParaRPr lang="en-A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23161" y="5499437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72324" y="111656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Phone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86512" y="204049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86687" y="2009775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Location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05600" y="2853809"/>
            <a:ext cx="13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88930" y="4718566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48412" y="585731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Pname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55717" y="5857314"/>
            <a:ext cx="113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Pnumber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28" name="Straight Connector 1027"/>
          <p:cNvCxnSpPr>
            <a:stCxn id="5" idx="4"/>
          </p:cNvCxnSpPr>
          <p:nvPr/>
        </p:nvCxnSpPr>
        <p:spPr>
          <a:xfrm>
            <a:off x="981075" y="1828800"/>
            <a:ext cx="204787" cy="94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/>
          <p:cNvCxnSpPr>
            <a:stCxn id="8" idx="4"/>
            <a:endCxn id="7" idx="0"/>
          </p:cNvCxnSpPr>
          <p:nvPr/>
        </p:nvCxnSpPr>
        <p:spPr>
          <a:xfrm>
            <a:off x="1752600" y="2533650"/>
            <a:ext cx="47625" cy="247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1" idx="4"/>
          </p:cNvCxnSpPr>
          <p:nvPr/>
        </p:nvCxnSpPr>
        <p:spPr>
          <a:xfrm flipH="1">
            <a:off x="1957387" y="2019300"/>
            <a:ext cx="709613" cy="7487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4"/>
          </p:cNvCxnSpPr>
          <p:nvPr/>
        </p:nvCxnSpPr>
        <p:spPr>
          <a:xfrm flipH="1">
            <a:off x="2083593" y="1600200"/>
            <a:ext cx="1678782" cy="11678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1" idx="1"/>
          </p:cNvCxnSpPr>
          <p:nvPr/>
        </p:nvCxnSpPr>
        <p:spPr>
          <a:xfrm flipH="1">
            <a:off x="2419352" y="2000250"/>
            <a:ext cx="1504948" cy="7715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414587" y="2063234"/>
            <a:ext cx="1624013" cy="790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7" idx="2"/>
            <a:endCxn id="26" idx="0"/>
          </p:cNvCxnSpPr>
          <p:nvPr/>
        </p:nvCxnSpPr>
        <p:spPr>
          <a:xfrm flipH="1">
            <a:off x="1800224" y="3314700"/>
            <a:ext cx="1" cy="463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909761" y="4648199"/>
            <a:ext cx="1" cy="4396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866775" y="5803855"/>
            <a:ext cx="428625" cy="101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3" idx="2"/>
            <a:endCxn id="9" idx="0"/>
          </p:cNvCxnSpPr>
          <p:nvPr/>
        </p:nvCxnSpPr>
        <p:spPr>
          <a:xfrm>
            <a:off x="1807368" y="5773698"/>
            <a:ext cx="250032" cy="246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083593" y="5791200"/>
            <a:ext cx="1235865" cy="142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19" idx="1"/>
          </p:cNvCxnSpPr>
          <p:nvPr/>
        </p:nvCxnSpPr>
        <p:spPr>
          <a:xfrm>
            <a:off x="2393157" y="3314700"/>
            <a:ext cx="1531143" cy="1333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28" idx="1"/>
          </p:cNvCxnSpPr>
          <p:nvPr/>
        </p:nvCxnSpPr>
        <p:spPr>
          <a:xfrm>
            <a:off x="2444951" y="3305175"/>
            <a:ext cx="1444225" cy="391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8" idx="4"/>
            <a:endCxn id="28" idx="0"/>
          </p:cNvCxnSpPr>
          <p:nvPr/>
        </p:nvCxnSpPr>
        <p:spPr>
          <a:xfrm>
            <a:off x="4572000" y="3076575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24" idx="0"/>
          </p:cNvCxnSpPr>
          <p:nvPr/>
        </p:nvCxnSpPr>
        <p:spPr>
          <a:xfrm>
            <a:off x="4612480" y="5059323"/>
            <a:ext cx="16670" cy="350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12" idx="2"/>
          </p:cNvCxnSpPr>
          <p:nvPr/>
        </p:nvCxnSpPr>
        <p:spPr>
          <a:xfrm>
            <a:off x="5289948" y="2009775"/>
            <a:ext cx="1044177" cy="2381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752599" y="4659272"/>
            <a:ext cx="1" cy="400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5180406" y="2853809"/>
            <a:ext cx="1572819" cy="7900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21" idx="0"/>
          </p:cNvCxnSpPr>
          <p:nvPr/>
        </p:nvCxnSpPr>
        <p:spPr>
          <a:xfrm flipH="1">
            <a:off x="7367588" y="2458521"/>
            <a:ext cx="856057" cy="3132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21" idx="0"/>
          </p:cNvCxnSpPr>
          <p:nvPr/>
        </p:nvCxnSpPr>
        <p:spPr>
          <a:xfrm flipH="1">
            <a:off x="7367588" y="1650742"/>
            <a:ext cx="190499" cy="11210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21" idx="0"/>
          </p:cNvCxnSpPr>
          <p:nvPr/>
        </p:nvCxnSpPr>
        <p:spPr>
          <a:xfrm>
            <a:off x="7031830" y="2477570"/>
            <a:ext cx="335758" cy="294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6831805" y="5181600"/>
            <a:ext cx="200025" cy="6235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289948" y="4659272"/>
            <a:ext cx="1268014" cy="47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216724" y="2914114"/>
            <a:ext cx="1536501" cy="8011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398543" y="5181600"/>
            <a:ext cx="740569" cy="606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162301" y="2379107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438275" y="464403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257550" y="386560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889724" y="432280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871565" y="1814809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491161" y="3038475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105150" y="3131641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524000" y="3361551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27681" y="3317057"/>
            <a:ext cx="4211929" cy="3565526"/>
          </a:xfrm>
          <a:custGeom>
            <a:avLst/>
            <a:gdLst>
              <a:gd name="connsiteX0" fmla="*/ 1943994 w 4211929"/>
              <a:gd name="connsiteY0" fmla="*/ 283393 h 3565526"/>
              <a:gd name="connsiteX1" fmla="*/ 600969 w 4211929"/>
              <a:gd name="connsiteY1" fmla="*/ 445318 h 3565526"/>
              <a:gd name="connsiteX2" fmla="*/ 239019 w 4211929"/>
              <a:gd name="connsiteY2" fmla="*/ 3055168 h 3565526"/>
              <a:gd name="connsiteX3" fmla="*/ 4182369 w 4211929"/>
              <a:gd name="connsiteY3" fmla="*/ 3321868 h 3565526"/>
              <a:gd name="connsiteX4" fmla="*/ 1943994 w 4211929"/>
              <a:gd name="connsiteY4" fmla="*/ 283393 h 356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929" h="3565526">
                <a:moveTo>
                  <a:pt x="1943994" y="283393"/>
                </a:moveTo>
                <a:cubicBezTo>
                  <a:pt x="1347094" y="-196032"/>
                  <a:pt x="885131" y="-16644"/>
                  <a:pt x="600969" y="445318"/>
                </a:cubicBezTo>
                <a:cubicBezTo>
                  <a:pt x="316807" y="907280"/>
                  <a:pt x="-357881" y="2575743"/>
                  <a:pt x="239019" y="3055168"/>
                </a:cubicBezTo>
                <a:cubicBezTo>
                  <a:pt x="835919" y="3534593"/>
                  <a:pt x="3891857" y="3780655"/>
                  <a:pt x="4182369" y="3321868"/>
                </a:cubicBezTo>
                <a:cubicBezTo>
                  <a:pt x="4472881" y="2863081"/>
                  <a:pt x="2540894" y="762818"/>
                  <a:pt x="1943994" y="283393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29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38125" y="6400800"/>
            <a:ext cx="2133600" cy="365125"/>
          </a:xfrm>
        </p:spPr>
        <p:txBody>
          <a:bodyPr/>
          <a:lstStyle/>
          <a:p>
            <a:fld id="{AD7AE606-B3DC-468B-8466-1F3D256B86BF}" type="datetime1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3/3/2016</a:t>
            </a:fld>
            <a:endParaRPr lang="en-US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00221"/>
              </p:ext>
            </p:extLst>
          </p:nvPr>
        </p:nvGraphicFramePr>
        <p:xfrm>
          <a:off x="2362200" y="406400"/>
          <a:ext cx="3901440" cy="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360"/>
                <a:gridCol w="975360"/>
                <a:gridCol w="975360"/>
                <a:gridCol w="97536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smtClean="0"/>
                        <a:t>SSN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Fname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Lname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Birdate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288748"/>
              </p:ext>
            </p:extLst>
          </p:nvPr>
        </p:nvGraphicFramePr>
        <p:xfrm>
          <a:off x="2362200" y="1524000"/>
          <a:ext cx="20320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Location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636419"/>
              </p:ext>
            </p:extLst>
          </p:nvPr>
        </p:nvGraphicFramePr>
        <p:xfrm>
          <a:off x="2362200" y="2692400"/>
          <a:ext cx="2133600" cy="43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066800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Pname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Pnumber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71550" y="42648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43150" y="1135618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05050" y="22860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119009"/>
              </p:ext>
            </p:extLst>
          </p:nvPr>
        </p:nvGraphicFramePr>
        <p:xfrm>
          <a:off x="2381249" y="3810000"/>
          <a:ext cx="4064000" cy="4572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AU" u="non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SSN</a:t>
                      </a:r>
                      <a:endParaRPr lang="en-AU" u="none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Fname</a:t>
                      </a:r>
                      <a:endParaRPr lang="en-AU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Birdate</a:t>
                      </a:r>
                      <a:endParaRPr lang="en-AU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Relation</a:t>
                      </a:r>
                      <a:endParaRPr lang="en-AU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95525" y="33528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543175" y="4191000"/>
            <a:ext cx="17240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0800000">
            <a:off x="2362201" y="660401"/>
            <a:ext cx="19049" cy="3372367"/>
          </a:xfrm>
          <a:prstGeom prst="bentConnector3">
            <a:avLst>
              <a:gd name="adj1" fmla="val 13000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45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: For each 1:1 relationship type B. Let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and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be the participating entity types. Let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and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be the corresponding relations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7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buFont typeface="Calibri" pitchFamily="34" charset="0"/>
              <a:buChar char="–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S and T (prefer one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participates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totally), say 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70000"/>
              </a:lnSpc>
              <a:buFont typeface="Calibri" pitchFamily="34" charset="0"/>
              <a:buChar char="–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attributes of the primary key of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to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as a foreign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key.</a:t>
            </a:r>
          </a:p>
          <a:p>
            <a:pPr lvl="1" algn="just">
              <a:lnSpc>
                <a:spcPct val="170000"/>
              </a:lnSpc>
              <a:buFont typeface="Calibri" pitchFamily="34" charset="0"/>
              <a:buChar char="–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 attributes (and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components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composite attributes) of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as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(Alternative: merge the two entity types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into a single relation,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 if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participate totally and do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participate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relationships).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3407-50B1-413B-B9C0-09AB49ECB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2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725" y="335279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cs typeface="Times New Roman" pitchFamily="18" charset="0"/>
              </a:rPr>
              <a:t>Example: </a:t>
            </a:r>
            <a:r>
              <a:rPr lang="en-US" altLang="zh-CN" dirty="0" smtClean="0">
                <a:cs typeface="Times New Roman" pitchFamily="18" charset="0"/>
              </a:rPr>
              <a:t>ER     RDB</a:t>
            </a:r>
          </a:p>
          <a:p>
            <a:pPr marL="0" indent="0">
              <a:buNone/>
            </a:pPr>
            <a:endParaRPr lang="zh-CN" altLang="en-US" dirty="0">
              <a:cs typeface="Times New Roman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124200" y="563881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AACB-3834-4953-9CA0-AE311E6384BD}" type="datetime1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3/3/2016</a:t>
            </a:fld>
            <a:endParaRPr lang="en-US" dirty="0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23875" y="12954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295400" y="200025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00200" y="6019800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329362" y="57912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09800" y="14859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334125" y="19812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777161" y="1931432"/>
            <a:ext cx="985837" cy="5355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05175" y="10668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69993" y="5761851"/>
            <a:ext cx="1138236" cy="5349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09575" y="591502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86075" y="593407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14800" y="2543175"/>
            <a:ext cx="914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5862" y="278130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SSN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57962" y="464820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53225" y="2771775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76336" y="5164098"/>
            <a:ext cx="1228725" cy="533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42986" y="5087898"/>
            <a:ext cx="1528763" cy="685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71950" y="5410200"/>
            <a:ext cx="914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Flowchart: Decision 18"/>
          <p:cNvSpPr/>
          <p:nvPr/>
        </p:nvSpPr>
        <p:spPr>
          <a:xfrm>
            <a:off x="3924300" y="4248150"/>
            <a:ext cx="1365648" cy="800100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lowchart: Decision 25"/>
          <p:cNvSpPr/>
          <p:nvPr/>
        </p:nvSpPr>
        <p:spPr>
          <a:xfrm>
            <a:off x="1047748" y="3777734"/>
            <a:ext cx="1504951" cy="9144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lowchart: Decision 26"/>
          <p:cNvSpPr/>
          <p:nvPr/>
        </p:nvSpPr>
        <p:spPr>
          <a:xfrm>
            <a:off x="1228723" y="3892034"/>
            <a:ext cx="1143000" cy="6858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lowchart: Decision 27"/>
          <p:cNvSpPr/>
          <p:nvPr/>
        </p:nvSpPr>
        <p:spPr>
          <a:xfrm>
            <a:off x="3889176" y="3305175"/>
            <a:ext cx="1365648" cy="783193"/>
          </a:xfrm>
          <a:prstGeom prst="flowChartDecision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134225" y="1028700"/>
            <a:ext cx="914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924675" y="933450"/>
            <a:ext cx="1276350" cy="723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Flowchart: Decision 30"/>
          <p:cNvSpPr/>
          <p:nvPr/>
        </p:nvSpPr>
        <p:spPr>
          <a:xfrm>
            <a:off x="3924300" y="1676400"/>
            <a:ext cx="1381124" cy="647700"/>
          </a:xfrm>
          <a:prstGeom prst="flowChartDecision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800" y="1383268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SSN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1347787" y="206323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TextBox 1024"/>
          <p:cNvSpPr txBox="1"/>
          <p:nvPr/>
        </p:nvSpPr>
        <p:spPr>
          <a:xfrm>
            <a:off x="2309812" y="1562100"/>
            <a:ext cx="89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3362325" y="1154668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47775" y="2838450"/>
            <a:ext cx="117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44565" y="1825109"/>
            <a:ext cx="129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Works_For</a:t>
            </a:r>
            <a:endParaRPr lang="en-A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26367" y="405026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Family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52524" y="5229225"/>
            <a:ext cx="12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387" y="6001737"/>
            <a:ext cx="890588" cy="39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"/>
              </a:lnSpc>
            </a:pPr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 - - - - -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00200" y="607909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78931" y="601610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Relation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63615" y="262520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57650" y="352270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Manager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92177" y="4494311"/>
            <a:ext cx="1398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Participation</a:t>
            </a:r>
            <a:endParaRPr lang="en-A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23161" y="5499437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72324" y="111656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Phone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86512" y="204049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86687" y="2009775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Location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05600" y="2853809"/>
            <a:ext cx="13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88930" y="4718566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48412" y="585731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Pname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55717" y="5857314"/>
            <a:ext cx="113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Pnumber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28" name="Straight Connector 1027"/>
          <p:cNvCxnSpPr>
            <a:stCxn id="5" idx="4"/>
          </p:cNvCxnSpPr>
          <p:nvPr/>
        </p:nvCxnSpPr>
        <p:spPr>
          <a:xfrm>
            <a:off x="981075" y="1828800"/>
            <a:ext cx="204787" cy="94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/>
          <p:cNvCxnSpPr>
            <a:stCxn id="8" idx="4"/>
            <a:endCxn id="7" idx="0"/>
          </p:cNvCxnSpPr>
          <p:nvPr/>
        </p:nvCxnSpPr>
        <p:spPr>
          <a:xfrm>
            <a:off x="1752600" y="2533650"/>
            <a:ext cx="47625" cy="247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1" idx="4"/>
          </p:cNvCxnSpPr>
          <p:nvPr/>
        </p:nvCxnSpPr>
        <p:spPr>
          <a:xfrm flipH="1">
            <a:off x="1957387" y="2019300"/>
            <a:ext cx="709613" cy="7487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4"/>
          </p:cNvCxnSpPr>
          <p:nvPr/>
        </p:nvCxnSpPr>
        <p:spPr>
          <a:xfrm flipH="1">
            <a:off x="2083593" y="1600200"/>
            <a:ext cx="1678782" cy="11678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1" idx="1"/>
          </p:cNvCxnSpPr>
          <p:nvPr/>
        </p:nvCxnSpPr>
        <p:spPr>
          <a:xfrm flipH="1">
            <a:off x="2419352" y="2000250"/>
            <a:ext cx="1504948" cy="7715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414587" y="2063234"/>
            <a:ext cx="1624013" cy="790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7" idx="2"/>
            <a:endCxn id="26" idx="0"/>
          </p:cNvCxnSpPr>
          <p:nvPr/>
        </p:nvCxnSpPr>
        <p:spPr>
          <a:xfrm flipH="1">
            <a:off x="1800224" y="3314700"/>
            <a:ext cx="1" cy="463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909761" y="4648199"/>
            <a:ext cx="1" cy="4396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866775" y="5803855"/>
            <a:ext cx="428625" cy="101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3" idx="2"/>
            <a:endCxn id="9" idx="0"/>
          </p:cNvCxnSpPr>
          <p:nvPr/>
        </p:nvCxnSpPr>
        <p:spPr>
          <a:xfrm>
            <a:off x="1807368" y="5773698"/>
            <a:ext cx="250032" cy="246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083593" y="5791200"/>
            <a:ext cx="1235865" cy="142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19" idx="1"/>
          </p:cNvCxnSpPr>
          <p:nvPr/>
        </p:nvCxnSpPr>
        <p:spPr>
          <a:xfrm>
            <a:off x="2393157" y="3314700"/>
            <a:ext cx="1531143" cy="1333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28" idx="1"/>
          </p:cNvCxnSpPr>
          <p:nvPr/>
        </p:nvCxnSpPr>
        <p:spPr>
          <a:xfrm>
            <a:off x="2444951" y="3305175"/>
            <a:ext cx="1444225" cy="391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8" idx="4"/>
            <a:endCxn id="28" idx="0"/>
          </p:cNvCxnSpPr>
          <p:nvPr/>
        </p:nvCxnSpPr>
        <p:spPr>
          <a:xfrm>
            <a:off x="4572000" y="3076575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24" idx="0"/>
          </p:cNvCxnSpPr>
          <p:nvPr/>
        </p:nvCxnSpPr>
        <p:spPr>
          <a:xfrm>
            <a:off x="4612480" y="5059323"/>
            <a:ext cx="16670" cy="350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12" idx="2"/>
          </p:cNvCxnSpPr>
          <p:nvPr/>
        </p:nvCxnSpPr>
        <p:spPr>
          <a:xfrm>
            <a:off x="5289948" y="2009775"/>
            <a:ext cx="1044177" cy="2381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752599" y="4659272"/>
            <a:ext cx="1" cy="400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5180406" y="2853809"/>
            <a:ext cx="1572819" cy="7900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21" idx="0"/>
          </p:cNvCxnSpPr>
          <p:nvPr/>
        </p:nvCxnSpPr>
        <p:spPr>
          <a:xfrm flipH="1">
            <a:off x="7367588" y="2458521"/>
            <a:ext cx="856057" cy="3132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21" idx="0"/>
          </p:cNvCxnSpPr>
          <p:nvPr/>
        </p:nvCxnSpPr>
        <p:spPr>
          <a:xfrm flipH="1">
            <a:off x="7367588" y="1650742"/>
            <a:ext cx="190499" cy="11210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21" idx="0"/>
          </p:cNvCxnSpPr>
          <p:nvPr/>
        </p:nvCxnSpPr>
        <p:spPr>
          <a:xfrm>
            <a:off x="7031830" y="2477570"/>
            <a:ext cx="335758" cy="294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6831805" y="5181600"/>
            <a:ext cx="200025" cy="6235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289948" y="4659272"/>
            <a:ext cx="1268014" cy="47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216724" y="2914114"/>
            <a:ext cx="1536501" cy="8011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398543" y="5181600"/>
            <a:ext cx="740569" cy="606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162301" y="2379107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438275" y="464403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257550" y="386560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889724" y="432280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871565" y="1814809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491161" y="3038475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105150" y="3131641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524000" y="3361551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3505004" y="2340665"/>
            <a:ext cx="2512187" cy="1888638"/>
          </a:xfrm>
          <a:custGeom>
            <a:avLst/>
            <a:gdLst>
              <a:gd name="connsiteX0" fmla="*/ 362146 w 2512187"/>
              <a:gd name="connsiteY0" fmla="*/ 145360 h 1888638"/>
              <a:gd name="connsiteX1" fmla="*/ 1752796 w 2512187"/>
              <a:gd name="connsiteY1" fmla="*/ 126310 h 1888638"/>
              <a:gd name="connsiteX2" fmla="*/ 2476696 w 2512187"/>
              <a:gd name="connsiteY2" fmla="*/ 1393135 h 1888638"/>
              <a:gd name="connsiteX3" fmla="*/ 666946 w 2512187"/>
              <a:gd name="connsiteY3" fmla="*/ 1878910 h 1888638"/>
              <a:gd name="connsiteX4" fmla="*/ 9721 w 2512187"/>
              <a:gd name="connsiteY4" fmla="*/ 1012135 h 1888638"/>
              <a:gd name="connsiteX5" fmla="*/ 362146 w 2512187"/>
              <a:gd name="connsiteY5" fmla="*/ 145360 h 188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12187" h="1888638">
                <a:moveTo>
                  <a:pt x="362146" y="145360"/>
                </a:moveTo>
                <a:cubicBezTo>
                  <a:pt x="652658" y="-2277"/>
                  <a:pt x="1400371" y="-81653"/>
                  <a:pt x="1752796" y="126310"/>
                </a:cubicBezTo>
                <a:cubicBezTo>
                  <a:pt x="2105221" y="334273"/>
                  <a:pt x="2657671" y="1101035"/>
                  <a:pt x="2476696" y="1393135"/>
                </a:cubicBezTo>
                <a:cubicBezTo>
                  <a:pt x="2295721" y="1685235"/>
                  <a:pt x="1078109" y="1942410"/>
                  <a:pt x="666946" y="1878910"/>
                </a:cubicBezTo>
                <a:cubicBezTo>
                  <a:pt x="255783" y="1815410"/>
                  <a:pt x="54171" y="1301060"/>
                  <a:pt x="9721" y="1012135"/>
                </a:cubicBezTo>
                <a:cubicBezTo>
                  <a:pt x="-34729" y="723210"/>
                  <a:pt x="71634" y="292997"/>
                  <a:pt x="362146" y="14536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29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38125" y="6400800"/>
            <a:ext cx="2133600" cy="365125"/>
          </a:xfrm>
        </p:spPr>
        <p:txBody>
          <a:bodyPr/>
          <a:lstStyle/>
          <a:p>
            <a:fld id="{AD7AE606-B3DC-468B-8466-1F3D256B86BF}" type="datetime1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3/3/2016</a:t>
            </a:fld>
            <a:endParaRPr lang="en-US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08550"/>
              </p:ext>
            </p:extLst>
          </p:nvPr>
        </p:nvGraphicFramePr>
        <p:xfrm>
          <a:off x="2362200" y="406400"/>
          <a:ext cx="3901440" cy="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360"/>
                <a:gridCol w="975360"/>
                <a:gridCol w="975360"/>
                <a:gridCol w="97536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smtClean="0"/>
                        <a:t>SSN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Fname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Lname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Birdate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134670"/>
              </p:ext>
            </p:extLst>
          </p:nvPr>
        </p:nvGraphicFramePr>
        <p:xfrm>
          <a:off x="2362200" y="1524000"/>
          <a:ext cx="41148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Location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AU" sz="1800" kern="1200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MSSN</a:t>
                      </a:r>
                      <a:endParaRPr lang="en-AU" sz="1800" kern="1200" dirty="0">
                        <a:solidFill>
                          <a:srgbClr val="FFC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AU" sz="1800" kern="1200" dirty="0" err="1" smtClean="0">
                          <a:solidFill>
                            <a:srgbClr val="FFC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Mdate</a:t>
                      </a:r>
                      <a:endParaRPr lang="en-AU" sz="1800" kern="1200" dirty="0">
                        <a:solidFill>
                          <a:srgbClr val="FFC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1239"/>
              </p:ext>
            </p:extLst>
          </p:nvPr>
        </p:nvGraphicFramePr>
        <p:xfrm>
          <a:off x="2362200" y="2692400"/>
          <a:ext cx="2133600" cy="43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066800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Pname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Pnumber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71550" y="42648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43150" y="1135618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05050" y="22860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46839"/>
              </p:ext>
            </p:extLst>
          </p:nvPr>
        </p:nvGraphicFramePr>
        <p:xfrm>
          <a:off x="2381249" y="3810000"/>
          <a:ext cx="4064000" cy="4572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AU" u="non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SSN</a:t>
                      </a:r>
                      <a:endParaRPr lang="en-AU" u="none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Fname</a:t>
                      </a:r>
                      <a:endParaRPr lang="en-AU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Birdate</a:t>
                      </a:r>
                      <a:endParaRPr lang="en-AU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Relation</a:t>
                      </a:r>
                      <a:endParaRPr lang="en-AU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95525" y="33528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543175" y="4191000"/>
            <a:ext cx="17240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000375" y="914400"/>
            <a:ext cx="1876425" cy="609600"/>
            <a:chOff x="2009775" y="914400"/>
            <a:chExt cx="1876425" cy="609600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009775" y="914400"/>
              <a:ext cx="0" cy="30480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009775" y="1219200"/>
              <a:ext cx="18764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886200" y="12192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Elbow Connector 18"/>
          <p:cNvCxnSpPr/>
          <p:nvPr/>
        </p:nvCxnSpPr>
        <p:spPr>
          <a:xfrm rot="10800000">
            <a:off x="2362201" y="660401"/>
            <a:ext cx="19049" cy="3372367"/>
          </a:xfrm>
          <a:prstGeom prst="bentConnector3">
            <a:avLst>
              <a:gd name="adj1" fmla="val 13000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02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: For each regular 1:N relationship type 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7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buFont typeface="Calibri" pitchFamily="34" charset="0"/>
              <a:buChar char="–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E and F be the participating entity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types.</a:t>
            </a:r>
          </a:p>
          <a:p>
            <a:pPr lvl="1" algn="just">
              <a:lnSpc>
                <a:spcPct val="170000"/>
              </a:lnSpc>
              <a:buFont typeface="Calibri" pitchFamily="34" charset="0"/>
              <a:buChar char="–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by the entity type on the 1 side, 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one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side.</a:t>
            </a:r>
          </a:p>
          <a:p>
            <a:pPr lvl="1" algn="just">
              <a:lnSpc>
                <a:spcPct val="170000"/>
              </a:lnSpc>
              <a:buFont typeface="Calibri" pitchFamily="34" charset="0"/>
              <a:buChar char="–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and T be the corresponding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relations.</a:t>
            </a:r>
          </a:p>
          <a:p>
            <a:pPr lvl="1" algn="just">
              <a:lnSpc>
                <a:spcPct val="170000"/>
              </a:lnSpc>
              <a:buFont typeface="Calibri" pitchFamily="34" charset="0"/>
              <a:buChar char="–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attributes of the primary key of S to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as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foreign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buFont typeface="Calibri" pitchFamily="34" charset="0"/>
              <a:buChar char="–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 any simple attributes (or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components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composite attributes) of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relationship.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(Notice that this doesn’t add any new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tuples, just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attributes.)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D7B9-7728-4F7A-9EDC-B7B7F7AE28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70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725" y="335279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cs typeface="Times New Roman" pitchFamily="18" charset="0"/>
              </a:rPr>
              <a:t>Example: </a:t>
            </a:r>
            <a:r>
              <a:rPr lang="en-US" altLang="zh-CN" dirty="0" smtClean="0">
                <a:cs typeface="Times New Roman" pitchFamily="18" charset="0"/>
              </a:rPr>
              <a:t>ER     RDB</a:t>
            </a:r>
          </a:p>
          <a:p>
            <a:pPr marL="0" indent="0">
              <a:buNone/>
            </a:pPr>
            <a:endParaRPr lang="zh-CN" altLang="en-US" dirty="0">
              <a:cs typeface="Times New Roman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124200" y="563881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AACB-3834-4953-9CA0-AE311E6384BD}" type="datetime1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3/3/2016</a:t>
            </a:fld>
            <a:endParaRPr lang="en-US" dirty="0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23875" y="12954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295400" y="200025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00200" y="6019800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329362" y="57912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09800" y="14859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334125" y="19812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777161" y="1931432"/>
            <a:ext cx="985837" cy="5355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05175" y="10668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69993" y="5761851"/>
            <a:ext cx="1138236" cy="5349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09575" y="591502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86075" y="593407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14800" y="2543175"/>
            <a:ext cx="914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5862" y="278130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SSN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57962" y="464820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53225" y="2771775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76336" y="5164098"/>
            <a:ext cx="1228725" cy="533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42986" y="5087898"/>
            <a:ext cx="1528763" cy="685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71950" y="5410200"/>
            <a:ext cx="914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Flowchart: Decision 18"/>
          <p:cNvSpPr/>
          <p:nvPr/>
        </p:nvSpPr>
        <p:spPr>
          <a:xfrm>
            <a:off x="3924300" y="4248150"/>
            <a:ext cx="1365648" cy="800100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lowchart: Decision 25"/>
          <p:cNvSpPr/>
          <p:nvPr/>
        </p:nvSpPr>
        <p:spPr>
          <a:xfrm>
            <a:off x="1047748" y="3777734"/>
            <a:ext cx="1504951" cy="9144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lowchart: Decision 26"/>
          <p:cNvSpPr/>
          <p:nvPr/>
        </p:nvSpPr>
        <p:spPr>
          <a:xfrm>
            <a:off x="1228723" y="3892034"/>
            <a:ext cx="1143000" cy="6858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lowchart: Decision 27"/>
          <p:cNvSpPr/>
          <p:nvPr/>
        </p:nvSpPr>
        <p:spPr>
          <a:xfrm>
            <a:off x="3889176" y="3305175"/>
            <a:ext cx="1365648" cy="783193"/>
          </a:xfrm>
          <a:prstGeom prst="flowChartDecision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134225" y="1028700"/>
            <a:ext cx="914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924675" y="933450"/>
            <a:ext cx="1276350" cy="723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Flowchart: Decision 30"/>
          <p:cNvSpPr/>
          <p:nvPr/>
        </p:nvSpPr>
        <p:spPr>
          <a:xfrm>
            <a:off x="3924300" y="1676400"/>
            <a:ext cx="1381124" cy="647700"/>
          </a:xfrm>
          <a:prstGeom prst="flowChartDecision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800" y="1383268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SSN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1347787" y="206323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TextBox 1024"/>
          <p:cNvSpPr txBox="1"/>
          <p:nvPr/>
        </p:nvSpPr>
        <p:spPr>
          <a:xfrm>
            <a:off x="2309812" y="1562100"/>
            <a:ext cx="89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3362325" y="1154668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47775" y="2838450"/>
            <a:ext cx="117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44565" y="1825109"/>
            <a:ext cx="129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Works_For</a:t>
            </a:r>
            <a:endParaRPr lang="en-A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26367" y="405026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Family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52524" y="5229225"/>
            <a:ext cx="12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387" y="6001737"/>
            <a:ext cx="890588" cy="39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"/>
              </a:lnSpc>
            </a:pPr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 - - - - -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00200" y="607909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78931" y="601610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Relation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63615" y="262520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57650" y="352270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Manager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92177" y="4494311"/>
            <a:ext cx="1398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Participation</a:t>
            </a:r>
            <a:endParaRPr lang="en-A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23161" y="5499437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72324" y="111656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Phone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86512" y="204049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86687" y="2009775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Location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05600" y="2853809"/>
            <a:ext cx="13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88930" y="4718566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48412" y="585731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Pname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55717" y="5857314"/>
            <a:ext cx="113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Pnumber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28" name="Straight Connector 1027"/>
          <p:cNvCxnSpPr>
            <a:stCxn id="5" idx="4"/>
          </p:cNvCxnSpPr>
          <p:nvPr/>
        </p:nvCxnSpPr>
        <p:spPr>
          <a:xfrm>
            <a:off x="981075" y="1828800"/>
            <a:ext cx="204787" cy="94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/>
          <p:cNvCxnSpPr>
            <a:stCxn id="8" idx="4"/>
            <a:endCxn id="7" idx="0"/>
          </p:cNvCxnSpPr>
          <p:nvPr/>
        </p:nvCxnSpPr>
        <p:spPr>
          <a:xfrm>
            <a:off x="1752600" y="2533650"/>
            <a:ext cx="47625" cy="247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1" idx="4"/>
          </p:cNvCxnSpPr>
          <p:nvPr/>
        </p:nvCxnSpPr>
        <p:spPr>
          <a:xfrm flipH="1">
            <a:off x="1957387" y="2019300"/>
            <a:ext cx="709613" cy="7487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4"/>
          </p:cNvCxnSpPr>
          <p:nvPr/>
        </p:nvCxnSpPr>
        <p:spPr>
          <a:xfrm flipH="1">
            <a:off x="2083593" y="1600200"/>
            <a:ext cx="1678782" cy="11678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1" idx="1"/>
          </p:cNvCxnSpPr>
          <p:nvPr/>
        </p:nvCxnSpPr>
        <p:spPr>
          <a:xfrm flipH="1">
            <a:off x="2419352" y="2000250"/>
            <a:ext cx="1504948" cy="7715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414587" y="2063234"/>
            <a:ext cx="1624013" cy="790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7" idx="2"/>
            <a:endCxn id="26" idx="0"/>
          </p:cNvCxnSpPr>
          <p:nvPr/>
        </p:nvCxnSpPr>
        <p:spPr>
          <a:xfrm flipH="1">
            <a:off x="1800224" y="3314700"/>
            <a:ext cx="1" cy="463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909761" y="4648199"/>
            <a:ext cx="1" cy="4396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866775" y="5803855"/>
            <a:ext cx="428625" cy="101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3" idx="2"/>
            <a:endCxn id="9" idx="0"/>
          </p:cNvCxnSpPr>
          <p:nvPr/>
        </p:nvCxnSpPr>
        <p:spPr>
          <a:xfrm>
            <a:off x="1807368" y="5773698"/>
            <a:ext cx="250032" cy="246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083593" y="5791200"/>
            <a:ext cx="1235865" cy="142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19" idx="1"/>
          </p:cNvCxnSpPr>
          <p:nvPr/>
        </p:nvCxnSpPr>
        <p:spPr>
          <a:xfrm>
            <a:off x="2393157" y="3314700"/>
            <a:ext cx="1531143" cy="1333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28" idx="1"/>
          </p:cNvCxnSpPr>
          <p:nvPr/>
        </p:nvCxnSpPr>
        <p:spPr>
          <a:xfrm>
            <a:off x="2444951" y="3305175"/>
            <a:ext cx="1444225" cy="391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8" idx="4"/>
            <a:endCxn id="28" idx="0"/>
          </p:cNvCxnSpPr>
          <p:nvPr/>
        </p:nvCxnSpPr>
        <p:spPr>
          <a:xfrm>
            <a:off x="4572000" y="3076575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24" idx="0"/>
          </p:cNvCxnSpPr>
          <p:nvPr/>
        </p:nvCxnSpPr>
        <p:spPr>
          <a:xfrm>
            <a:off x="4612480" y="5059323"/>
            <a:ext cx="16670" cy="350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12" idx="2"/>
          </p:cNvCxnSpPr>
          <p:nvPr/>
        </p:nvCxnSpPr>
        <p:spPr>
          <a:xfrm>
            <a:off x="5289948" y="2009775"/>
            <a:ext cx="1044177" cy="2381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752599" y="4659272"/>
            <a:ext cx="1" cy="400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5180406" y="2853809"/>
            <a:ext cx="1572819" cy="7900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21" idx="0"/>
          </p:cNvCxnSpPr>
          <p:nvPr/>
        </p:nvCxnSpPr>
        <p:spPr>
          <a:xfrm flipH="1">
            <a:off x="7367588" y="2458521"/>
            <a:ext cx="856057" cy="3132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21" idx="0"/>
          </p:cNvCxnSpPr>
          <p:nvPr/>
        </p:nvCxnSpPr>
        <p:spPr>
          <a:xfrm flipH="1">
            <a:off x="7367588" y="1650742"/>
            <a:ext cx="190499" cy="11210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21" idx="0"/>
          </p:cNvCxnSpPr>
          <p:nvPr/>
        </p:nvCxnSpPr>
        <p:spPr>
          <a:xfrm>
            <a:off x="7031830" y="2477570"/>
            <a:ext cx="335758" cy="294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6831805" y="5181600"/>
            <a:ext cx="200025" cy="6235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289948" y="4659272"/>
            <a:ext cx="1268014" cy="47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216724" y="2914114"/>
            <a:ext cx="1536501" cy="8011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398543" y="5181600"/>
            <a:ext cx="740569" cy="606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162301" y="2379107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438275" y="464403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257550" y="386560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889724" y="432280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871565" y="1814809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491161" y="3038475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105150" y="3131641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524000" y="3361551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3530968" y="1485115"/>
            <a:ext cx="2746457" cy="1068192"/>
          </a:xfrm>
          <a:custGeom>
            <a:avLst/>
            <a:gdLst>
              <a:gd name="connsiteX0" fmla="*/ 917207 w 2746457"/>
              <a:gd name="connsiteY0" fmla="*/ 785 h 1068192"/>
              <a:gd name="connsiteX1" fmla="*/ 21857 w 2746457"/>
              <a:gd name="connsiteY1" fmla="*/ 543710 h 1068192"/>
              <a:gd name="connsiteX2" fmla="*/ 1774457 w 2746457"/>
              <a:gd name="connsiteY2" fmla="*/ 1067585 h 1068192"/>
              <a:gd name="connsiteX3" fmla="*/ 2726957 w 2746457"/>
              <a:gd name="connsiteY3" fmla="*/ 438935 h 1068192"/>
              <a:gd name="connsiteX4" fmla="*/ 917207 w 2746457"/>
              <a:gd name="connsiteY4" fmla="*/ 785 h 106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6457" h="1068192">
                <a:moveTo>
                  <a:pt x="917207" y="785"/>
                </a:moveTo>
                <a:cubicBezTo>
                  <a:pt x="466357" y="18247"/>
                  <a:pt x="-121018" y="365910"/>
                  <a:pt x="21857" y="543710"/>
                </a:cubicBezTo>
                <a:cubicBezTo>
                  <a:pt x="164732" y="721510"/>
                  <a:pt x="1323607" y="1085047"/>
                  <a:pt x="1774457" y="1067585"/>
                </a:cubicBezTo>
                <a:cubicBezTo>
                  <a:pt x="2225307" y="1050123"/>
                  <a:pt x="2866657" y="616735"/>
                  <a:pt x="2726957" y="438935"/>
                </a:cubicBezTo>
                <a:cubicBezTo>
                  <a:pt x="2587257" y="261135"/>
                  <a:pt x="1368057" y="-16677"/>
                  <a:pt x="917207" y="785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29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38125" y="6400800"/>
            <a:ext cx="2133600" cy="365125"/>
          </a:xfrm>
        </p:spPr>
        <p:txBody>
          <a:bodyPr/>
          <a:lstStyle/>
          <a:p>
            <a:fld id="{AD7AE606-B3DC-468B-8466-1F3D256B86BF}" type="datetime1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3/3/2016</a:t>
            </a:fld>
            <a:endParaRPr lang="en-US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876152"/>
              </p:ext>
            </p:extLst>
          </p:nvPr>
        </p:nvGraphicFramePr>
        <p:xfrm>
          <a:off x="2362200" y="406400"/>
          <a:ext cx="5181600" cy="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320"/>
                <a:gridCol w="1036320"/>
                <a:gridCol w="1036320"/>
                <a:gridCol w="1036320"/>
                <a:gridCol w="103632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smtClean="0"/>
                        <a:t>SSN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Fname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Lname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Birdate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Dname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94962"/>
              </p:ext>
            </p:extLst>
          </p:nvPr>
        </p:nvGraphicFramePr>
        <p:xfrm>
          <a:off x="2362200" y="1524000"/>
          <a:ext cx="41148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Location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AU" sz="1800" kern="1200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MSSN</a:t>
                      </a:r>
                      <a:endParaRPr lang="en-AU" sz="1800" kern="1200" dirty="0">
                        <a:solidFill>
                          <a:srgbClr val="FFC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AU" sz="1800" kern="1200" dirty="0" err="1" smtClean="0">
                          <a:solidFill>
                            <a:srgbClr val="FFC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Mdate</a:t>
                      </a:r>
                      <a:endParaRPr lang="en-AU" sz="1800" kern="1200" dirty="0">
                        <a:solidFill>
                          <a:srgbClr val="FFC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656891"/>
              </p:ext>
            </p:extLst>
          </p:nvPr>
        </p:nvGraphicFramePr>
        <p:xfrm>
          <a:off x="2362200" y="2692400"/>
          <a:ext cx="2133600" cy="43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066800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Pname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Pnumber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71550" y="42648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43150" y="1135618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05050" y="22860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530437"/>
              </p:ext>
            </p:extLst>
          </p:nvPr>
        </p:nvGraphicFramePr>
        <p:xfrm>
          <a:off x="2381249" y="3810000"/>
          <a:ext cx="4064000" cy="4572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AU" u="non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SSN</a:t>
                      </a:r>
                      <a:endParaRPr lang="en-AU" u="none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Fname</a:t>
                      </a:r>
                      <a:endParaRPr lang="en-AU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Birdate</a:t>
                      </a:r>
                      <a:endParaRPr lang="en-AU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Relation</a:t>
                      </a:r>
                      <a:endParaRPr lang="en-AU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95525" y="33528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543175" y="4191000"/>
            <a:ext cx="17240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000375" y="914400"/>
            <a:ext cx="1876425" cy="609600"/>
            <a:chOff x="2009775" y="914400"/>
            <a:chExt cx="1876425" cy="609600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009775" y="914400"/>
              <a:ext cx="0" cy="30480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009775" y="1219200"/>
              <a:ext cx="18764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886200" y="12192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Elbow Connector 18"/>
          <p:cNvCxnSpPr/>
          <p:nvPr/>
        </p:nvCxnSpPr>
        <p:spPr>
          <a:xfrm rot="10800000">
            <a:off x="2362201" y="660401"/>
            <a:ext cx="19049" cy="3372367"/>
          </a:xfrm>
          <a:prstGeom prst="bentConnector3">
            <a:avLst>
              <a:gd name="adj1" fmla="val 13000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0400" y="914400"/>
            <a:ext cx="0" cy="1371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019425" y="2286000"/>
            <a:ext cx="39909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019425" y="2057400"/>
            <a:ext cx="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65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dirty="0"/>
              <a:t>Step 5 : For each N:M relationship type B. Create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a new relation R. Let E and F be </a:t>
            </a:r>
            <a:r>
              <a:rPr lang="en-US" altLang="zh-CN" dirty="0" smtClean="0"/>
              <a:t>the participating </a:t>
            </a:r>
            <a:r>
              <a:rPr lang="en-US" altLang="zh-CN" dirty="0"/>
              <a:t>entity types. Let S and T be </a:t>
            </a:r>
            <a:r>
              <a:rPr lang="en-US" altLang="zh-CN" dirty="0" smtClean="0"/>
              <a:t>the corresponding </a:t>
            </a:r>
            <a:r>
              <a:rPr lang="en-US" altLang="zh-CN" dirty="0"/>
              <a:t>relations</a:t>
            </a:r>
            <a:r>
              <a:rPr lang="en-US" altLang="zh-CN" dirty="0" smtClean="0"/>
              <a:t>.</a:t>
            </a:r>
          </a:p>
          <a:p>
            <a:pPr marL="0" indent="0">
              <a:lnSpc>
                <a:spcPct val="160000"/>
              </a:lnSpc>
              <a:buNone/>
            </a:pPr>
            <a:endParaRPr lang="en-US" altLang="zh-CN" dirty="0"/>
          </a:p>
          <a:p>
            <a:pPr lvl="1">
              <a:lnSpc>
                <a:spcPct val="160000"/>
              </a:lnSpc>
              <a:buFont typeface="Calibri" pitchFamily="34" charset="0"/>
              <a:buChar char="–"/>
            </a:pPr>
            <a:r>
              <a:rPr lang="en-US" altLang="zh-CN" dirty="0"/>
              <a:t>Attributes : The key of S and the key of T </a:t>
            </a:r>
            <a:r>
              <a:rPr lang="en-US" altLang="zh-CN" dirty="0" smtClean="0"/>
              <a:t>as foreign </a:t>
            </a:r>
            <a:r>
              <a:rPr lang="en-US" altLang="zh-CN" dirty="0"/>
              <a:t>keys, plus the simple attributes (</a:t>
            </a:r>
            <a:r>
              <a:rPr lang="en-US" altLang="zh-CN" dirty="0" smtClean="0"/>
              <a:t>and simple </a:t>
            </a:r>
            <a:r>
              <a:rPr lang="en-US" altLang="zh-CN" dirty="0"/>
              <a:t>components of composite </a:t>
            </a:r>
            <a:r>
              <a:rPr lang="en-US" altLang="zh-CN" dirty="0" smtClean="0"/>
              <a:t>attributes) of B.</a:t>
            </a:r>
          </a:p>
          <a:p>
            <a:pPr marL="0" indent="0">
              <a:lnSpc>
                <a:spcPct val="160000"/>
              </a:lnSpc>
              <a:buNone/>
            </a:pPr>
            <a:endParaRPr lang="en-US" altLang="zh-CN" dirty="0" smtClean="0"/>
          </a:p>
          <a:p>
            <a:pPr lvl="1">
              <a:lnSpc>
                <a:spcPct val="160000"/>
              </a:lnSpc>
              <a:buFont typeface="Calibri" pitchFamily="34" charset="0"/>
              <a:buChar char="–"/>
            </a:pPr>
            <a:r>
              <a:rPr lang="en-US" altLang="zh-CN" dirty="0" smtClean="0"/>
              <a:t>Key </a:t>
            </a:r>
            <a:r>
              <a:rPr lang="en-US" altLang="zh-CN" dirty="0"/>
              <a:t>: The key of S and the key of T.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CF1D-1B37-48F8-A997-9A7B7F0341F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0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725" y="335279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cs typeface="Times New Roman" pitchFamily="18" charset="0"/>
              </a:rPr>
              <a:t>Example: </a:t>
            </a:r>
            <a:r>
              <a:rPr lang="en-US" altLang="zh-CN" dirty="0" smtClean="0">
                <a:cs typeface="Times New Roman" pitchFamily="18" charset="0"/>
              </a:rPr>
              <a:t>ER     RDB</a:t>
            </a:r>
          </a:p>
          <a:p>
            <a:pPr marL="0" indent="0">
              <a:buNone/>
            </a:pPr>
            <a:endParaRPr lang="zh-CN" altLang="en-US" dirty="0">
              <a:cs typeface="Times New Roman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124200" y="563881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AACB-3834-4953-9CA0-AE311E6384BD}" type="datetime1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3/3/2016</a:t>
            </a:fld>
            <a:endParaRPr lang="en-US" dirty="0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23875" y="12954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295400" y="200025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00200" y="6019800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329362" y="57912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09800" y="14859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334125" y="19812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777161" y="1931432"/>
            <a:ext cx="985837" cy="5355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05175" y="10668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69993" y="5761851"/>
            <a:ext cx="1138236" cy="5349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09575" y="591502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86075" y="593407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14800" y="2543175"/>
            <a:ext cx="914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5862" y="278130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SSN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57962" y="464820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53225" y="2771775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76336" y="5164098"/>
            <a:ext cx="1228725" cy="533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42986" y="5087898"/>
            <a:ext cx="1528763" cy="685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71950" y="5410200"/>
            <a:ext cx="914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Flowchart: Decision 18"/>
          <p:cNvSpPr/>
          <p:nvPr/>
        </p:nvSpPr>
        <p:spPr>
          <a:xfrm>
            <a:off x="3924300" y="4248150"/>
            <a:ext cx="1365648" cy="800100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lowchart: Decision 25"/>
          <p:cNvSpPr/>
          <p:nvPr/>
        </p:nvSpPr>
        <p:spPr>
          <a:xfrm>
            <a:off x="1047748" y="3777734"/>
            <a:ext cx="1504951" cy="9144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lowchart: Decision 26"/>
          <p:cNvSpPr/>
          <p:nvPr/>
        </p:nvSpPr>
        <p:spPr>
          <a:xfrm>
            <a:off x="1228723" y="3892034"/>
            <a:ext cx="1143000" cy="6858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lowchart: Decision 27"/>
          <p:cNvSpPr/>
          <p:nvPr/>
        </p:nvSpPr>
        <p:spPr>
          <a:xfrm>
            <a:off x="3889176" y="3305175"/>
            <a:ext cx="1365648" cy="783193"/>
          </a:xfrm>
          <a:prstGeom prst="flowChartDecision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134225" y="1028700"/>
            <a:ext cx="914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924675" y="933450"/>
            <a:ext cx="1276350" cy="723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Flowchart: Decision 30"/>
          <p:cNvSpPr/>
          <p:nvPr/>
        </p:nvSpPr>
        <p:spPr>
          <a:xfrm>
            <a:off x="3924300" y="1676400"/>
            <a:ext cx="1381124" cy="647700"/>
          </a:xfrm>
          <a:prstGeom prst="flowChartDecision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800" y="1383268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SSN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1347787" y="206323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TextBox 1024"/>
          <p:cNvSpPr txBox="1"/>
          <p:nvPr/>
        </p:nvSpPr>
        <p:spPr>
          <a:xfrm>
            <a:off x="2309812" y="1562100"/>
            <a:ext cx="89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3362325" y="1154668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47775" y="2838450"/>
            <a:ext cx="117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44565" y="1825109"/>
            <a:ext cx="129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Works_For</a:t>
            </a:r>
            <a:endParaRPr lang="en-A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26367" y="405026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Family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52524" y="5229225"/>
            <a:ext cx="12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387" y="6001737"/>
            <a:ext cx="890588" cy="39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"/>
              </a:lnSpc>
            </a:pPr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 - - - - -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00200" y="607909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78931" y="601610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Relation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63615" y="262520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57650" y="352270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Manager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92177" y="4494311"/>
            <a:ext cx="1398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Participation</a:t>
            </a:r>
            <a:endParaRPr lang="en-A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23161" y="5499437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72324" y="111656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Phone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86512" y="204049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86687" y="2009775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Location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05600" y="2853809"/>
            <a:ext cx="13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88930" y="4718566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48412" y="585731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Pname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55717" y="5857314"/>
            <a:ext cx="113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Pnumber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28" name="Straight Connector 1027"/>
          <p:cNvCxnSpPr>
            <a:stCxn id="5" idx="4"/>
          </p:cNvCxnSpPr>
          <p:nvPr/>
        </p:nvCxnSpPr>
        <p:spPr>
          <a:xfrm>
            <a:off x="981075" y="1828800"/>
            <a:ext cx="204787" cy="94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/>
          <p:cNvCxnSpPr>
            <a:stCxn id="8" idx="4"/>
            <a:endCxn id="7" idx="0"/>
          </p:cNvCxnSpPr>
          <p:nvPr/>
        </p:nvCxnSpPr>
        <p:spPr>
          <a:xfrm>
            <a:off x="1752600" y="2533650"/>
            <a:ext cx="47625" cy="247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1" idx="4"/>
          </p:cNvCxnSpPr>
          <p:nvPr/>
        </p:nvCxnSpPr>
        <p:spPr>
          <a:xfrm flipH="1">
            <a:off x="1957387" y="2019300"/>
            <a:ext cx="709613" cy="7487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4"/>
          </p:cNvCxnSpPr>
          <p:nvPr/>
        </p:nvCxnSpPr>
        <p:spPr>
          <a:xfrm flipH="1">
            <a:off x="2083593" y="1600200"/>
            <a:ext cx="1678782" cy="11678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1" idx="1"/>
          </p:cNvCxnSpPr>
          <p:nvPr/>
        </p:nvCxnSpPr>
        <p:spPr>
          <a:xfrm flipH="1">
            <a:off x="2419352" y="2000250"/>
            <a:ext cx="1504948" cy="7715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414587" y="2063234"/>
            <a:ext cx="1624013" cy="790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7" idx="2"/>
            <a:endCxn id="26" idx="0"/>
          </p:cNvCxnSpPr>
          <p:nvPr/>
        </p:nvCxnSpPr>
        <p:spPr>
          <a:xfrm flipH="1">
            <a:off x="1800224" y="3314700"/>
            <a:ext cx="1" cy="463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909761" y="4648199"/>
            <a:ext cx="1" cy="4396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866775" y="5803855"/>
            <a:ext cx="428625" cy="101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3" idx="2"/>
            <a:endCxn id="9" idx="0"/>
          </p:cNvCxnSpPr>
          <p:nvPr/>
        </p:nvCxnSpPr>
        <p:spPr>
          <a:xfrm>
            <a:off x="1807368" y="5773698"/>
            <a:ext cx="250032" cy="246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083593" y="5791200"/>
            <a:ext cx="1235865" cy="142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19" idx="1"/>
          </p:cNvCxnSpPr>
          <p:nvPr/>
        </p:nvCxnSpPr>
        <p:spPr>
          <a:xfrm>
            <a:off x="2393157" y="3314700"/>
            <a:ext cx="1531143" cy="1333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28" idx="1"/>
          </p:cNvCxnSpPr>
          <p:nvPr/>
        </p:nvCxnSpPr>
        <p:spPr>
          <a:xfrm>
            <a:off x="2444951" y="3305175"/>
            <a:ext cx="1444225" cy="391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8" idx="4"/>
            <a:endCxn id="28" idx="0"/>
          </p:cNvCxnSpPr>
          <p:nvPr/>
        </p:nvCxnSpPr>
        <p:spPr>
          <a:xfrm>
            <a:off x="4572000" y="3076575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24" idx="0"/>
          </p:cNvCxnSpPr>
          <p:nvPr/>
        </p:nvCxnSpPr>
        <p:spPr>
          <a:xfrm>
            <a:off x="4612480" y="5059323"/>
            <a:ext cx="16670" cy="350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12" idx="2"/>
          </p:cNvCxnSpPr>
          <p:nvPr/>
        </p:nvCxnSpPr>
        <p:spPr>
          <a:xfrm>
            <a:off x="5289948" y="2009775"/>
            <a:ext cx="1044177" cy="2381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752599" y="4659272"/>
            <a:ext cx="1" cy="400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5180406" y="2853809"/>
            <a:ext cx="1572819" cy="7900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21" idx="0"/>
          </p:cNvCxnSpPr>
          <p:nvPr/>
        </p:nvCxnSpPr>
        <p:spPr>
          <a:xfrm flipH="1">
            <a:off x="7367588" y="2458521"/>
            <a:ext cx="856057" cy="3132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21" idx="0"/>
          </p:cNvCxnSpPr>
          <p:nvPr/>
        </p:nvCxnSpPr>
        <p:spPr>
          <a:xfrm flipH="1">
            <a:off x="7367588" y="1650742"/>
            <a:ext cx="190499" cy="11210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21" idx="0"/>
          </p:cNvCxnSpPr>
          <p:nvPr/>
        </p:nvCxnSpPr>
        <p:spPr>
          <a:xfrm>
            <a:off x="7031830" y="2477570"/>
            <a:ext cx="335758" cy="294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6831805" y="5181600"/>
            <a:ext cx="200025" cy="6235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289948" y="4659272"/>
            <a:ext cx="1268014" cy="47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216724" y="2914114"/>
            <a:ext cx="1536501" cy="8011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398543" y="5181600"/>
            <a:ext cx="740569" cy="606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162301" y="2379107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438275" y="464403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257550" y="386560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889724" y="432280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871565" y="1814809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491161" y="3038475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105150" y="3131641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524000" y="3361551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3733605" y="3943001"/>
            <a:ext cx="2037250" cy="2339090"/>
          </a:xfrm>
          <a:custGeom>
            <a:avLst/>
            <a:gdLst>
              <a:gd name="connsiteX0" fmla="*/ 1476570 w 2037250"/>
              <a:gd name="connsiteY0" fmla="*/ 200374 h 2339090"/>
              <a:gd name="connsiteX1" fmla="*/ 133545 w 2037250"/>
              <a:gd name="connsiteY1" fmla="*/ 257524 h 2339090"/>
              <a:gd name="connsiteX2" fmla="*/ 257370 w 2037250"/>
              <a:gd name="connsiteY2" fmla="*/ 2229199 h 2339090"/>
              <a:gd name="connsiteX3" fmla="*/ 1981395 w 2037250"/>
              <a:gd name="connsiteY3" fmla="*/ 1886299 h 2339090"/>
              <a:gd name="connsiteX4" fmla="*/ 1476570 w 2037250"/>
              <a:gd name="connsiteY4" fmla="*/ 200374 h 233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250" h="2339090">
                <a:moveTo>
                  <a:pt x="1476570" y="200374"/>
                </a:moveTo>
                <a:cubicBezTo>
                  <a:pt x="1168595" y="-71089"/>
                  <a:pt x="336745" y="-80613"/>
                  <a:pt x="133545" y="257524"/>
                </a:cubicBezTo>
                <a:cubicBezTo>
                  <a:pt x="-69655" y="595661"/>
                  <a:pt x="-50605" y="1957736"/>
                  <a:pt x="257370" y="2229199"/>
                </a:cubicBezTo>
                <a:cubicBezTo>
                  <a:pt x="565345" y="2500662"/>
                  <a:pt x="1776608" y="2224437"/>
                  <a:pt x="1981395" y="1886299"/>
                </a:cubicBezTo>
                <a:cubicBezTo>
                  <a:pt x="2186183" y="1548162"/>
                  <a:pt x="1784545" y="471837"/>
                  <a:pt x="1476570" y="20037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401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A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20967"/>
              </p:ext>
            </p:extLst>
          </p:nvPr>
        </p:nvGraphicFramePr>
        <p:xfrm>
          <a:off x="1524000" y="1397000"/>
          <a:ext cx="6324600" cy="15794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100"/>
                <a:gridCol w="1765300"/>
                <a:gridCol w="914400"/>
                <a:gridCol w="838200"/>
                <a:gridCol w="838200"/>
                <a:gridCol w="914400"/>
              </a:tblGrid>
              <a:tr h="280391">
                <a:tc gridSpan="6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PLAYER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1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Name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Position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Goals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Age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Height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Weight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813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Heady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Half-forward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17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24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183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83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813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>
                          <a:latin typeface="Times New Roman" panose="02020603050405020304" pitchFamily="18" charset="0"/>
                        </a:rPr>
                        <a:t>Sumich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Full-forward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59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26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191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92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1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Langdon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Utility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23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23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189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86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619635"/>
              </p:ext>
            </p:extLst>
          </p:nvPr>
        </p:nvGraphicFramePr>
        <p:xfrm>
          <a:off x="1524000" y="3276600"/>
          <a:ext cx="6324600" cy="1600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100"/>
                <a:gridCol w="774700"/>
                <a:gridCol w="990600"/>
                <a:gridCol w="914400"/>
                <a:gridCol w="762000"/>
                <a:gridCol w="1828800"/>
              </a:tblGrid>
              <a:tr h="315569">
                <a:tc gridSpan="6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PLAYER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569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Name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Age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Height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Weight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Goals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Position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746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>
                          <a:latin typeface="Times New Roman" panose="02020603050405020304" pitchFamily="18" charset="0"/>
                        </a:rPr>
                        <a:t>Sumich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26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191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92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59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Full-forward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746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Langdon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23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189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86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23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Utility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569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Heady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24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183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83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17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Half-forward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94DB-976F-4FA4-A2FC-92620DDB71E5}" type="datetime1">
              <a:rPr lang="en-US" smtClean="0"/>
              <a:t>3/2/2016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0" y="53340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Above two tables are the same relation ---- 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3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38125" y="6400800"/>
            <a:ext cx="2133600" cy="365125"/>
          </a:xfrm>
        </p:spPr>
        <p:txBody>
          <a:bodyPr/>
          <a:lstStyle/>
          <a:p>
            <a:fld id="{AD7AE606-B3DC-468B-8466-1F3D256B86BF}" type="datetime1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3/3/2016</a:t>
            </a:fld>
            <a:endParaRPr lang="en-US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590995"/>
              </p:ext>
            </p:extLst>
          </p:nvPr>
        </p:nvGraphicFramePr>
        <p:xfrm>
          <a:off x="2362200" y="406400"/>
          <a:ext cx="5181600" cy="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320"/>
                <a:gridCol w="1036320"/>
                <a:gridCol w="1036320"/>
                <a:gridCol w="1036320"/>
                <a:gridCol w="103632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smtClean="0"/>
                        <a:t>SSN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Fname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Lname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Birdate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Dname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963219"/>
              </p:ext>
            </p:extLst>
          </p:nvPr>
        </p:nvGraphicFramePr>
        <p:xfrm>
          <a:off x="2362200" y="1524000"/>
          <a:ext cx="41148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Location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AU" sz="1800" kern="1200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MSSN</a:t>
                      </a:r>
                      <a:endParaRPr lang="en-AU" sz="1800" kern="1200" dirty="0">
                        <a:solidFill>
                          <a:srgbClr val="FFC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AU" sz="1800" kern="1200" dirty="0" err="1" smtClean="0">
                          <a:solidFill>
                            <a:srgbClr val="FFC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Mdate</a:t>
                      </a:r>
                      <a:endParaRPr lang="en-AU" sz="1800" kern="1200" dirty="0">
                        <a:solidFill>
                          <a:srgbClr val="FFC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430552"/>
              </p:ext>
            </p:extLst>
          </p:nvPr>
        </p:nvGraphicFramePr>
        <p:xfrm>
          <a:off x="2362200" y="2692400"/>
          <a:ext cx="2133600" cy="43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066800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Pname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Pnumber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71550" y="42648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43150" y="1135618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05050" y="22860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749514"/>
              </p:ext>
            </p:extLst>
          </p:nvPr>
        </p:nvGraphicFramePr>
        <p:xfrm>
          <a:off x="2381249" y="3810000"/>
          <a:ext cx="4064000" cy="4572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AU" u="non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SSN</a:t>
                      </a:r>
                      <a:endParaRPr lang="en-AU" u="none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Fname</a:t>
                      </a:r>
                      <a:endParaRPr lang="en-AU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Birdate</a:t>
                      </a:r>
                      <a:endParaRPr lang="en-AU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Relation</a:t>
                      </a:r>
                      <a:endParaRPr lang="en-AU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95525" y="33528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543175" y="4191000"/>
            <a:ext cx="17240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000375" y="914400"/>
            <a:ext cx="1876425" cy="609600"/>
            <a:chOff x="2009775" y="914400"/>
            <a:chExt cx="1876425" cy="609600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009775" y="914400"/>
              <a:ext cx="0" cy="30480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009775" y="1219200"/>
              <a:ext cx="18764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886200" y="12192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Elbow Connector 18"/>
          <p:cNvCxnSpPr/>
          <p:nvPr/>
        </p:nvCxnSpPr>
        <p:spPr>
          <a:xfrm rot="10800000">
            <a:off x="2362201" y="660401"/>
            <a:ext cx="19049" cy="3372367"/>
          </a:xfrm>
          <a:prstGeom prst="bentConnector3">
            <a:avLst>
              <a:gd name="adj1" fmla="val 13000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0400" y="914400"/>
            <a:ext cx="0" cy="1371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019425" y="2286000"/>
            <a:ext cx="39909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019425" y="2057400"/>
            <a:ext cx="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321302"/>
              </p:ext>
            </p:extLst>
          </p:nvPr>
        </p:nvGraphicFramePr>
        <p:xfrm>
          <a:off x="2362200" y="4902200"/>
          <a:ext cx="3048000" cy="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AU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Pname</a:t>
                      </a:r>
                      <a:endParaRPr lang="en-AU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ESSN</a:t>
                      </a:r>
                      <a:endParaRPr lang="en-AU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Time</a:t>
                      </a:r>
                      <a:endParaRPr lang="en-AU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7" name="Elbow Connector 26"/>
          <p:cNvCxnSpPr>
            <a:stCxn id="21" idx="1"/>
          </p:cNvCxnSpPr>
          <p:nvPr/>
        </p:nvCxnSpPr>
        <p:spPr>
          <a:xfrm rot="10800000">
            <a:off x="2362200" y="2908300"/>
            <a:ext cx="12700" cy="2247900"/>
          </a:xfrm>
          <a:prstGeom prst="bentConnector3">
            <a:avLst>
              <a:gd name="adj1" fmla="val 52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257550" y="914401"/>
            <a:ext cx="0" cy="221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20000" y="1135618"/>
            <a:ext cx="0" cy="33601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886200" y="4495800"/>
            <a:ext cx="37338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1" idx="0"/>
          </p:cNvCxnSpPr>
          <p:nvPr/>
        </p:nvCxnSpPr>
        <p:spPr>
          <a:xfrm>
            <a:off x="3886200" y="4495800"/>
            <a:ext cx="0" cy="406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57550" y="1135618"/>
            <a:ext cx="43624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86000" y="44958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Participation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58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Step 6 : For each multivalued attribute A. </a:t>
            </a:r>
            <a:r>
              <a:rPr lang="en-US" altLang="zh-CN" dirty="0" smtClean="0"/>
              <a:t>Create a </a:t>
            </a:r>
            <a:r>
              <a:rPr lang="en-US" altLang="zh-CN" dirty="0"/>
              <a:t>new relation R. Let A be an attribute of E.</a:t>
            </a:r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Calibri" pitchFamily="34" charset="0"/>
              <a:buChar char="–"/>
            </a:pPr>
            <a:r>
              <a:rPr lang="en-US" altLang="zh-CN" dirty="0" smtClean="0"/>
              <a:t>Attributes 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    1</a:t>
            </a:r>
            <a:r>
              <a:rPr lang="en-US" altLang="zh-CN" dirty="0"/>
              <a:t>. A (if A is a simple attribute) </a:t>
            </a:r>
            <a:r>
              <a:rPr lang="en-US" altLang="zh-CN" dirty="0" smtClean="0"/>
              <a:t>together with </a:t>
            </a:r>
            <a:r>
              <a:rPr lang="en-US" altLang="zh-CN" dirty="0"/>
              <a:t>the key </a:t>
            </a:r>
            <a:r>
              <a:rPr lang="en-US" altLang="zh-CN" dirty="0" smtClean="0"/>
              <a:t>of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E </a:t>
            </a:r>
            <a:r>
              <a:rPr lang="en-US" altLang="zh-CN" dirty="0"/>
              <a:t>as a foreign key.</a:t>
            </a:r>
          </a:p>
          <a:p>
            <a:pPr marL="0" indent="0">
              <a:buNone/>
            </a:pPr>
            <a:r>
              <a:rPr lang="en-US" altLang="zh-CN" dirty="0" smtClean="0"/>
              <a:t>    2</a:t>
            </a:r>
            <a:r>
              <a:rPr lang="en-US" altLang="zh-CN" dirty="0"/>
              <a:t>. The simple components of A (if A is </a:t>
            </a:r>
            <a:r>
              <a:rPr lang="en-US" altLang="zh-CN" dirty="0" smtClean="0"/>
              <a:t>a composite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attribute</a:t>
            </a:r>
            <a:r>
              <a:rPr lang="en-US" altLang="zh-CN" dirty="0"/>
              <a:t>), together with </a:t>
            </a:r>
            <a:r>
              <a:rPr lang="en-US" altLang="zh-CN" dirty="0" smtClean="0"/>
              <a:t>the key </a:t>
            </a:r>
            <a:r>
              <a:rPr lang="en-US" altLang="zh-CN" dirty="0"/>
              <a:t>of E as a foreign key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>
              <a:buFont typeface="Calibri" pitchFamily="34" charset="0"/>
              <a:buChar char="–"/>
            </a:pPr>
            <a:r>
              <a:rPr lang="en-US" altLang="zh-CN" dirty="0"/>
              <a:t>Key : All attributes.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DC62-B727-4214-8F83-BFD32ED837C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0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725" y="335279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cs typeface="Times New Roman" pitchFamily="18" charset="0"/>
              </a:rPr>
              <a:t>Example: </a:t>
            </a:r>
            <a:r>
              <a:rPr lang="en-US" altLang="zh-CN" dirty="0" smtClean="0">
                <a:cs typeface="Times New Roman" pitchFamily="18" charset="0"/>
              </a:rPr>
              <a:t>ER     RDB</a:t>
            </a:r>
          </a:p>
          <a:p>
            <a:pPr marL="0" indent="0">
              <a:buNone/>
            </a:pPr>
            <a:endParaRPr lang="zh-CN" altLang="en-US" dirty="0">
              <a:cs typeface="Times New Roman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124200" y="563881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AACB-3834-4953-9CA0-AE311E6384BD}" type="datetime1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3/3/2016</a:t>
            </a:fld>
            <a:endParaRPr lang="en-US" dirty="0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23875" y="12954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295400" y="200025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00200" y="6019800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329362" y="57912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09800" y="14859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334125" y="19812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777161" y="1931432"/>
            <a:ext cx="985837" cy="5355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05175" y="10668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69993" y="5761851"/>
            <a:ext cx="1138236" cy="5349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09575" y="591502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86075" y="593407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14800" y="2543175"/>
            <a:ext cx="914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5862" y="278130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SSN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57962" y="464820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53225" y="2771775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76336" y="5164098"/>
            <a:ext cx="1228725" cy="533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42986" y="5087898"/>
            <a:ext cx="1528763" cy="685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71950" y="5410200"/>
            <a:ext cx="914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Flowchart: Decision 18"/>
          <p:cNvSpPr/>
          <p:nvPr/>
        </p:nvSpPr>
        <p:spPr>
          <a:xfrm>
            <a:off x="3924300" y="4248150"/>
            <a:ext cx="1365648" cy="800100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lowchart: Decision 25"/>
          <p:cNvSpPr/>
          <p:nvPr/>
        </p:nvSpPr>
        <p:spPr>
          <a:xfrm>
            <a:off x="1047748" y="3777734"/>
            <a:ext cx="1504951" cy="9144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lowchart: Decision 26"/>
          <p:cNvSpPr/>
          <p:nvPr/>
        </p:nvSpPr>
        <p:spPr>
          <a:xfrm>
            <a:off x="1228723" y="3892034"/>
            <a:ext cx="1143000" cy="6858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lowchart: Decision 27"/>
          <p:cNvSpPr/>
          <p:nvPr/>
        </p:nvSpPr>
        <p:spPr>
          <a:xfrm>
            <a:off x="3889176" y="3305175"/>
            <a:ext cx="1365648" cy="783193"/>
          </a:xfrm>
          <a:prstGeom prst="flowChartDecision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134225" y="1028700"/>
            <a:ext cx="914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924675" y="933450"/>
            <a:ext cx="1276350" cy="723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Flowchart: Decision 30"/>
          <p:cNvSpPr/>
          <p:nvPr/>
        </p:nvSpPr>
        <p:spPr>
          <a:xfrm>
            <a:off x="3924300" y="1676400"/>
            <a:ext cx="1381124" cy="647700"/>
          </a:xfrm>
          <a:prstGeom prst="flowChartDecision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800" y="1383268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SSN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1347787" y="206323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TextBox 1024"/>
          <p:cNvSpPr txBox="1"/>
          <p:nvPr/>
        </p:nvSpPr>
        <p:spPr>
          <a:xfrm>
            <a:off x="2309812" y="1562100"/>
            <a:ext cx="89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3362325" y="1154668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47775" y="2838450"/>
            <a:ext cx="117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44565" y="1825109"/>
            <a:ext cx="129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Works_For</a:t>
            </a:r>
            <a:endParaRPr lang="en-A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26367" y="405026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Family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52524" y="5229225"/>
            <a:ext cx="12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387" y="6001737"/>
            <a:ext cx="890588" cy="39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"/>
              </a:lnSpc>
            </a:pPr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 - - - - -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00200" y="607909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78931" y="601610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Relation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63615" y="262520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57650" y="352270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Manager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92177" y="4494311"/>
            <a:ext cx="1398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Participation</a:t>
            </a:r>
            <a:endParaRPr lang="en-A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23161" y="5499437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72324" y="111656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Phone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86512" y="204049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86687" y="2009775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Location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05600" y="2853809"/>
            <a:ext cx="13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88930" y="4718566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48412" y="585731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Pname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55717" y="5857314"/>
            <a:ext cx="113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Pnumber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28" name="Straight Connector 1027"/>
          <p:cNvCxnSpPr>
            <a:stCxn id="5" idx="4"/>
          </p:cNvCxnSpPr>
          <p:nvPr/>
        </p:nvCxnSpPr>
        <p:spPr>
          <a:xfrm>
            <a:off x="981075" y="1828800"/>
            <a:ext cx="204787" cy="94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/>
          <p:cNvCxnSpPr>
            <a:stCxn id="8" idx="4"/>
            <a:endCxn id="7" idx="0"/>
          </p:cNvCxnSpPr>
          <p:nvPr/>
        </p:nvCxnSpPr>
        <p:spPr>
          <a:xfrm>
            <a:off x="1752600" y="2533650"/>
            <a:ext cx="47625" cy="247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1" idx="4"/>
          </p:cNvCxnSpPr>
          <p:nvPr/>
        </p:nvCxnSpPr>
        <p:spPr>
          <a:xfrm flipH="1">
            <a:off x="1957387" y="2019300"/>
            <a:ext cx="709613" cy="7487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4"/>
          </p:cNvCxnSpPr>
          <p:nvPr/>
        </p:nvCxnSpPr>
        <p:spPr>
          <a:xfrm flipH="1">
            <a:off x="2083593" y="1600200"/>
            <a:ext cx="1678782" cy="11678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1" idx="1"/>
          </p:cNvCxnSpPr>
          <p:nvPr/>
        </p:nvCxnSpPr>
        <p:spPr>
          <a:xfrm flipH="1">
            <a:off x="2419352" y="2000250"/>
            <a:ext cx="1504948" cy="7715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414587" y="2063234"/>
            <a:ext cx="1624013" cy="790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7" idx="2"/>
            <a:endCxn id="26" idx="0"/>
          </p:cNvCxnSpPr>
          <p:nvPr/>
        </p:nvCxnSpPr>
        <p:spPr>
          <a:xfrm flipH="1">
            <a:off x="1800224" y="3314700"/>
            <a:ext cx="1" cy="463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909761" y="4648199"/>
            <a:ext cx="1" cy="4396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866775" y="5803855"/>
            <a:ext cx="428625" cy="101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3" idx="2"/>
            <a:endCxn id="9" idx="0"/>
          </p:cNvCxnSpPr>
          <p:nvPr/>
        </p:nvCxnSpPr>
        <p:spPr>
          <a:xfrm>
            <a:off x="1807368" y="5773698"/>
            <a:ext cx="250032" cy="246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083593" y="5791200"/>
            <a:ext cx="1235865" cy="142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19" idx="1"/>
          </p:cNvCxnSpPr>
          <p:nvPr/>
        </p:nvCxnSpPr>
        <p:spPr>
          <a:xfrm>
            <a:off x="2393157" y="3314700"/>
            <a:ext cx="1531143" cy="1333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28" idx="1"/>
          </p:cNvCxnSpPr>
          <p:nvPr/>
        </p:nvCxnSpPr>
        <p:spPr>
          <a:xfrm>
            <a:off x="2444951" y="3305175"/>
            <a:ext cx="1444225" cy="391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8" idx="4"/>
            <a:endCxn id="28" idx="0"/>
          </p:cNvCxnSpPr>
          <p:nvPr/>
        </p:nvCxnSpPr>
        <p:spPr>
          <a:xfrm>
            <a:off x="4572000" y="3076575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24" idx="0"/>
          </p:cNvCxnSpPr>
          <p:nvPr/>
        </p:nvCxnSpPr>
        <p:spPr>
          <a:xfrm>
            <a:off x="4612480" y="5059323"/>
            <a:ext cx="16670" cy="350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12" idx="2"/>
          </p:cNvCxnSpPr>
          <p:nvPr/>
        </p:nvCxnSpPr>
        <p:spPr>
          <a:xfrm>
            <a:off x="5289948" y="2009775"/>
            <a:ext cx="1044177" cy="2381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752599" y="4659272"/>
            <a:ext cx="1" cy="400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5180406" y="2853809"/>
            <a:ext cx="1572819" cy="7900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21" idx="0"/>
          </p:cNvCxnSpPr>
          <p:nvPr/>
        </p:nvCxnSpPr>
        <p:spPr>
          <a:xfrm flipH="1">
            <a:off x="7367588" y="2458521"/>
            <a:ext cx="856057" cy="3132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21" idx="0"/>
          </p:cNvCxnSpPr>
          <p:nvPr/>
        </p:nvCxnSpPr>
        <p:spPr>
          <a:xfrm flipH="1">
            <a:off x="7367588" y="1650742"/>
            <a:ext cx="190499" cy="11210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21" idx="0"/>
          </p:cNvCxnSpPr>
          <p:nvPr/>
        </p:nvCxnSpPr>
        <p:spPr>
          <a:xfrm>
            <a:off x="7031830" y="2477570"/>
            <a:ext cx="335758" cy="294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6831805" y="5181600"/>
            <a:ext cx="200025" cy="6235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289948" y="4659272"/>
            <a:ext cx="1268014" cy="47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216724" y="2914114"/>
            <a:ext cx="1536501" cy="8011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398543" y="5181600"/>
            <a:ext cx="740569" cy="606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162301" y="2379107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438275" y="464403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257550" y="386560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889724" y="432280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871565" y="1814809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491161" y="3038475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105150" y="3131641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524000" y="3361551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386512" y="762000"/>
            <a:ext cx="2438400" cy="10528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29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38125" y="6400800"/>
            <a:ext cx="2133600" cy="365125"/>
          </a:xfrm>
        </p:spPr>
        <p:txBody>
          <a:bodyPr/>
          <a:lstStyle/>
          <a:p>
            <a:fld id="{AD7AE606-B3DC-468B-8466-1F3D256B86BF}" type="datetime1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3/3/2016</a:t>
            </a:fld>
            <a:endParaRPr lang="en-US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544152"/>
              </p:ext>
            </p:extLst>
          </p:nvPr>
        </p:nvGraphicFramePr>
        <p:xfrm>
          <a:off x="2362200" y="406400"/>
          <a:ext cx="5080000" cy="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SSN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Fname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Lname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Birdate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Dname</a:t>
                      </a:r>
                      <a:endParaRPr lang="en-AU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05196"/>
              </p:ext>
            </p:extLst>
          </p:nvPr>
        </p:nvGraphicFramePr>
        <p:xfrm>
          <a:off x="2362200" y="1524000"/>
          <a:ext cx="40640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Location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MSSN</a:t>
                      </a:r>
                      <a:endParaRPr lang="en-AU" dirty="0">
                        <a:solidFill>
                          <a:srgbClr val="FFC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Msdate</a:t>
                      </a:r>
                      <a:endParaRPr lang="en-AU" dirty="0">
                        <a:solidFill>
                          <a:srgbClr val="FFC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789275"/>
              </p:ext>
            </p:extLst>
          </p:nvPr>
        </p:nvGraphicFramePr>
        <p:xfrm>
          <a:off x="2362200" y="2692400"/>
          <a:ext cx="2133600" cy="43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066800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Pname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Pnumber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138285"/>
              </p:ext>
            </p:extLst>
          </p:nvPr>
        </p:nvGraphicFramePr>
        <p:xfrm>
          <a:off x="2381249" y="3798333"/>
          <a:ext cx="4064000" cy="468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468868">
                <a:tc>
                  <a:txBody>
                    <a:bodyPr/>
                    <a:lstStyle/>
                    <a:p>
                      <a:pPr algn="ctr"/>
                      <a:r>
                        <a:rPr lang="en-AU" u="non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SSN</a:t>
                      </a:r>
                      <a:endParaRPr lang="en-AU" u="none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Fname</a:t>
                      </a:r>
                      <a:endParaRPr lang="en-AU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Birdate</a:t>
                      </a:r>
                      <a:endParaRPr lang="en-AU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Relation</a:t>
                      </a:r>
                      <a:endParaRPr lang="en-AU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887291"/>
              </p:ext>
            </p:extLst>
          </p:nvPr>
        </p:nvGraphicFramePr>
        <p:xfrm>
          <a:off x="2362200" y="4902200"/>
          <a:ext cx="3048000" cy="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AU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Pname</a:t>
                      </a:r>
                      <a:endParaRPr lang="en-AU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ESSN</a:t>
                      </a:r>
                      <a:endParaRPr lang="en-AU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Time</a:t>
                      </a:r>
                      <a:endParaRPr lang="en-AU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74779"/>
              </p:ext>
            </p:extLst>
          </p:nvPr>
        </p:nvGraphicFramePr>
        <p:xfrm>
          <a:off x="2362200" y="5969000"/>
          <a:ext cx="2133600" cy="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0668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Times New Roman" pitchFamily="18" charset="0"/>
                          <a:cs typeface="Times New Roman" pitchFamily="18" charset="0"/>
                        </a:rPr>
                        <a:t>Dname</a:t>
                      </a:r>
                      <a:endParaRPr lang="en-A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Dnumber</a:t>
                      </a:r>
                      <a:endParaRPr lang="en-A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2667000" y="4191000"/>
            <a:ext cx="1447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90800" y="5257800"/>
            <a:ext cx="1371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90800" y="6400800"/>
            <a:ext cx="182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600" y="76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43150" y="1135618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05050" y="22860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05050" y="34290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0" y="44958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Participation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24100" y="56388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D_number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Elbow Connector 30"/>
          <p:cNvCxnSpPr>
            <a:stCxn id="10" idx="1"/>
            <a:endCxn id="6" idx="1"/>
          </p:cNvCxnSpPr>
          <p:nvPr/>
        </p:nvCxnSpPr>
        <p:spPr>
          <a:xfrm rot="10800000">
            <a:off x="2362200" y="1790700"/>
            <a:ext cx="12700" cy="4432300"/>
          </a:xfrm>
          <a:prstGeom prst="bentConnector3">
            <a:avLst>
              <a:gd name="adj1" fmla="val 79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9" idx="1"/>
            <a:endCxn id="7" idx="1"/>
          </p:cNvCxnSpPr>
          <p:nvPr/>
        </p:nvCxnSpPr>
        <p:spPr>
          <a:xfrm rot="10800000">
            <a:off x="2362200" y="2908300"/>
            <a:ext cx="12700" cy="2247900"/>
          </a:xfrm>
          <a:prstGeom prst="bentConnector3">
            <a:avLst>
              <a:gd name="adj1" fmla="val 52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8" idx="1"/>
            <a:endCxn id="4" idx="1"/>
          </p:cNvCxnSpPr>
          <p:nvPr/>
        </p:nvCxnSpPr>
        <p:spPr>
          <a:xfrm rot="10800000">
            <a:off x="2362201" y="660401"/>
            <a:ext cx="19049" cy="3372367"/>
          </a:xfrm>
          <a:prstGeom prst="bentConnector3">
            <a:avLst>
              <a:gd name="adj1" fmla="val 13000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3000375" y="914400"/>
            <a:ext cx="1876425" cy="609600"/>
            <a:chOff x="2009775" y="914400"/>
            <a:chExt cx="1876425" cy="609600"/>
          </a:xfrm>
        </p:grpSpPr>
        <p:cxnSp>
          <p:nvCxnSpPr>
            <p:cNvPr id="2078" name="Straight Arrow Connector 2077"/>
            <p:cNvCxnSpPr/>
            <p:nvPr/>
          </p:nvCxnSpPr>
          <p:spPr>
            <a:xfrm flipV="1">
              <a:off x="2009775" y="914400"/>
              <a:ext cx="0" cy="30480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009775" y="1219200"/>
              <a:ext cx="18764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886200" y="12192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/>
          <p:cNvCxnSpPr/>
          <p:nvPr/>
        </p:nvCxnSpPr>
        <p:spPr>
          <a:xfrm flipV="1">
            <a:off x="3257550" y="914401"/>
            <a:ext cx="0" cy="221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257550" y="1135618"/>
            <a:ext cx="43624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620000" y="1135618"/>
            <a:ext cx="0" cy="33601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0" name="Straight Connector 2079"/>
          <p:cNvCxnSpPr/>
          <p:nvPr/>
        </p:nvCxnSpPr>
        <p:spPr>
          <a:xfrm flipH="1">
            <a:off x="3886200" y="4495800"/>
            <a:ext cx="37338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6" name="Straight Connector 2085"/>
          <p:cNvCxnSpPr>
            <a:endCxn id="9" idx="0"/>
          </p:cNvCxnSpPr>
          <p:nvPr/>
        </p:nvCxnSpPr>
        <p:spPr>
          <a:xfrm>
            <a:off x="3886200" y="4495800"/>
            <a:ext cx="0" cy="406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9" name="Straight Connector 2088"/>
          <p:cNvCxnSpPr/>
          <p:nvPr/>
        </p:nvCxnSpPr>
        <p:spPr>
          <a:xfrm>
            <a:off x="7010400" y="914400"/>
            <a:ext cx="0" cy="1371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1" name="Straight Connector 2090"/>
          <p:cNvCxnSpPr>
            <a:endCxn id="23" idx="0"/>
          </p:cNvCxnSpPr>
          <p:nvPr/>
        </p:nvCxnSpPr>
        <p:spPr>
          <a:xfrm flipH="1">
            <a:off x="3019425" y="2286000"/>
            <a:ext cx="39909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3" name="Straight Arrow Connector 2092"/>
          <p:cNvCxnSpPr>
            <a:stCxn id="23" idx="0"/>
          </p:cNvCxnSpPr>
          <p:nvPr/>
        </p:nvCxnSpPr>
        <p:spPr>
          <a:xfrm flipV="1">
            <a:off x="3019425" y="2057400"/>
            <a:ext cx="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96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Step 7 : For each n-</a:t>
            </a:r>
            <a:r>
              <a:rPr lang="en-US" altLang="zh-CN" dirty="0" err="1"/>
              <a:t>ary</a:t>
            </a:r>
            <a:r>
              <a:rPr lang="en-US" altLang="zh-CN" dirty="0"/>
              <a:t> relationship type (n &gt; 2</a:t>
            </a:r>
            <a:r>
              <a:rPr lang="en-US" altLang="zh-CN" dirty="0" smtClean="0"/>
              <a:t>). Create </a:t>
            </a:r>
            <a:r>
              <a:rPr lang="en-US" altLang="zh-CN" dirty="0"/>
              <a:t>a new relation </a:t>
            </a:r>
            <a:r>
              <a:rPr lang="en-US" altLang="zh-CN" dirty="0" smtClean="0"/>
              <a:t>with</a:t>
            </a:r>
          </a:p>
          <a:p>
            <a:pPr algn="just">
              <a:lnSpc>
                <a:spcPct val="150000"/>
              </a:lnSpc>
            </a:pPr>
            <a:endParaRPr lang="en-US" altLang="zh-CN" dirty="0" smtClean="0"/>
          </a:p>
          <a:p>
            <a:pPr lvl="1" algn="just">
              <a:lnSpc>
                <a:spcPct val="150000"/>
              </a:lnSpc>
              <a:buFont typeface="Calibri" pitchFamily="34" charset="0"/>
              <a:buChar char="–"/>
            </a:pPr>
            <a:r>
              <a:rPr lang="en-US" altLang="zh-CN" dirty="0" smtClean="0"/>
              <a:t>Attributes </a:t>
            </a:r>
            <a:r>
              <a:rPr lang="en-US" altLang="zh-CN" dirty="0"/>
              <a:t>: as for Step 5</a:t>
            </a:r>
            <a:r>
              <a:rPr lang="en-US" altLang="zh-CN" dirty="0" smtClean="0"/>
              <a:t>.</a:t>
            </a:r>
          </a:p>
          <a:p>
            <a:pPr lvl="1" algn="just">
              <a:lnSpc>
                <a:spcPct val="150000"/>
              </a:lnSpc>
              <a:buFont typeface="Calibri" pitchFamily="34" charset="0"/>
              <a:buChar char="–"/>
            </a:pPr>
            <a:endParaRPr lang="en-US" altLang="zh-CN" dirty="0"/>
          </a:p>
          <a:p>
            <a:pPr lvl="1" algn="just">
              <a:lnSpc>
                <a:spcPct val="150000"/>
              </a:lnSpc>
              <a:buFont typeface="Calibri" pitchFamily="34" charset="0"/>
              <a:buChar char="–"/>
            </a:pPr>
            <a:r>
              <a:rPr lang="en-US" altLang="zh-CN" dirty="0"/>
              <a:t>Key : as for Step 5, except that if one of </a:t>
            </a:r>
            <a:r>
              <a:rPr lang="en-US" altLang="zh-CN" dirty="0" smtClean="0"/>
              <a:t>the participating </a:t>
            </a:r>
            <a:r>
              <a:rPr lang="en-US" altLang="zh-CN" dirty="0"/>
              <a:t>entity types has </a:t>
            </a:r>
            <a:r>
              <a:rPr lang="en-US" altLang="zh-CN" dirty="0" smtClean="0"/>
              <a:t>participation ratio </a:t>
            </a:r>
            <a:r>
              <a:rPr lang="en-US" altLang="zh-CN" dirty="0"/>
              <a:t>1, its key can be used as a key for </a:t>
            </a:r>
            <a:r>
              <a:rPr lang="en-US" altLang="zh-CN" dirty="0" smtClean="0"/>
              <a:t>the new relation.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971F-8370-4B8E-97AB-060531BCA7DA}" type="datetime1">
              <a:rPr lang="en-US" smtClean="0"/>
              <a:t>3/2/2016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0" y="6172200"/>
            <a:ext cx="647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66800" y="5943600"/>
            <a:ext cx="45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AU" sz="3200" dirty="0"/>
          </a:p>
        </p:txBody>
      </p:sp>
      <p:sp>
        <p:nvSpPr>
          <p:cNvPr id="9" name="Rectangle 8"/>
          <p:cNvSpPr/>
          <p:nvPr/>
        </p:nvSpPr>
        <p:spPr>
          <a:xfrm>
            <a:off x="8153400" y="5943599"/>
            <a:ext cx="45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55524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Mathematically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domain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is a set of atomic values (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having some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fixed data type) which represent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some semantic meaning.</a:t>
            </a:r>
          </a:p>
          <a:p>
            <a:pPr lvl="1">
              <a:lnSpc>
                <a:spcPct val="150000"/>
              </a:lnSpc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, is the name of a role played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by a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domain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AU" i="1" dirty="0" err="1">
                <a:latin typeface="Times New Roman" pitchFamily="18" charset="0"/>
                <a:cs typeface="Times New Roman" pitchFamily="18" charset="0"/>
              </a:rPr>
              <a:t>dom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1">
              <a:lnSpc>
                <a:spcPct val="150000"/>
              </a:lnSpc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relation schema R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, denoted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AU" i="1" dirty="0" smtClean="0">
                <a:latin typeface="Times New Roman" pitchFamily="18" charset="0"/>
                <a:cs typeface="Times New Roman" pitchFamily="18" charset="0"/>
              </a:rPr>
              <a:t>R(A</a:t>
            </a:r>
            <a:r>
              <a:rPr lang="en-AU" sz="2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i="1" dirty="0" smtClean="0"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en-AU" sz="24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, ...,A</a:t>
            </a:r>
            <a:r>
              <a:rPr lang="en-AU" sz="240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is a set of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AU" i="1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= {A</a:t>
            </a:r>
            <a:r>
              <a:rPr lang="en-AU" sz="24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en-AU" sz="24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, ...,A</a:t>
            </a:r>
            <a:r>
              <a:rPr lang="en-AU" sz="240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}.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5334000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dirty="0">
                <a:latin typeface="Times New Roman" pitchFamily="18" charset="0"/>
                <a:cs typeface="Times New Roman" pitchFamily="18" charset="0"/>
              </a:rPr>
              <a:t>Composite and multivalued attributes are </a:t>
            </a:r>
            <a:r>
              <a:rPr lang="en-AU" sz="2800" b="1" dirty="0" smtClean="0">
                <a:latin typeface="Times New Roman" pitchFamily="18" charset="0"/>
                <a:cs typeface="Times New Roman" pitchFamily="18" charset="0"/>
              </a:rPr>
              <a:t>disallowed</a:t>
            </a: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4BEC-4E7A-43E7-B7B5-4B5FCCFF5F53}" type="datetime1">
              <a:rPr lang="en-US" smtClean="0"/>
              <a:t>3/2/2016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15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sz="2800" i="1" dirty="0">
                <a:latin typeface="Times New Roman" pitchFamily="18" charset="0"/>
                <a:cs typeface="Times New Roman" pitchFamily="18" charset="0"/>
              </a:rPr>
              <a:t>tuple, t(A</a:t>
            </a:r>
            <a:r>
              <a:rPr lang="en-AU" sz="28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sz="2800" i="1" dirty="0"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en-AU" sz="28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AU" sz="2800" i="1" dirty="0">
                <a:latin typeface="Times New Roman" pitchFamily="18" charset="0"/>
                <a:cs typeface="Times New Roman" pitchFamily="18" charset="0"/>
              </a:rPr>
              <a:t>, ...,A</a:t>
            </a:r>
            <a:r>
              <a:rPr lang="en-AU" sz="280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AU" sz="2800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, is a point </a:t>
            </a: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in  </a:t>
            </a:r>
            <a:r>
              <a:rPr lang="en-AU" sz="2800" i="1" dirty="0" err="1" smtClean="0">
                <a:latin typeface="Times New Roman" pitchFamily="18" charset="0"/>
                <a:cs typeface="Times New Roman" pitchFamily="18" charset="0"/>
              </a:rPr>
              <a:t>dom</a:t>
            </a:r>
            <a:r>
              <a:rPr lang="en-AU" sz="2800" i="1" dirty="0" smtClean="0"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en-AU" sz="28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sz="2800" i="1" dirty="0">
                <a:latin typeface="Times New Roman" pitchFamily="18" charset="0"/>
                <a:cs typeface="Times New Roman" pitchFamily="18" charset="0"/>
              </a:rPr>
              <a:t>) × . . . × </a:t>
            </a:r>
            <a:r>
              <a:rPr lang="en-AU" sz="2800" i="1" dirty="0" err="1">
                <a:latin typeface="Times New Roman" pitchFamily="18" charset="0"/>
                <a:cs typeface="Times New Roman" pitchFamily="18" charset="0"/>
              </a:rPr>
              <a:t>dom</a:t>
            </a:r>
            <a:r>
              <a:rPr lang="en-AU" sz="2800" i="1" dirty="0"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en-AU" sz="280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AU" sz="28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     where </a:t>
            </a: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AU" sz="2800" i="1" dirty="0" err="1">
                <a:latin typeface="Times New Roman" pitchFamily="18" charset="0"/>
                <a:cs typeface="Times New Roman" pitchFamily="18" charset="0"/>
              </a:rPr>
              <a:t>dom</a:t>
            </a:r>
            <a:r>
              <a:rPr lang="en-AU" sz="28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AU" sz="28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AU" sz="2800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AU" sz="2800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 is the domain of </a:t>
            </a:r>
            <a:r>
              <a:rPr lang="en-AU" sz="28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AU" sz="2800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endParaRPr lang="en-A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sz="2800" i="1" dirty="0">
                <a:latin typeface="Times New Roman" pitchFamily="18" charset="0"/>
                <a:cs typeface="Times New Roman" pitchFamily="18" charset="0"/>
              </a:rPr>
              <a:t>relation (or a relation instance) </a:t>
            </a: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is a set of </a:t>
            </a: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tuples: a </a:t>
            </a: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subset of </a:t>
            </a:r>
          </a:p>
          <a:p>
            <a:pPr marL="0" indent="0" algn="ctr">
              <a:lnSpc>
                <a:spcPct val="160000"/>
              </a:lnSpc>
              <a:buNone/>
            </a:pP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AU" sz="2800" i="1" dirty="0" err="1">
                <a:latin typeface="Times New Roman" pitchFamily="18" charset="0"/>
                <a:cs typeface="Times New Roman" pitchFamily="18" charset="0"/>
              </a:rPr>
              <a:t>dom</a:t>
            </a:r>
            <a:r>
              <a:rPr lang="en-AU" sz="2800" i="1" dirty="0"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en-AU" sz="28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sz="2800" i="1" dirty="0">
                <a:latin typeface="Times New Roman" pitchFamily="18" charset="0"/>
                <a:cs typeface="Times New Roman" pitchFamily="18" charset="0"/>
              </a:rPr>
              <a:t>) × . . . × </a:t>
            </a:r>
            <a:r>
              <a:rPr lang="en-AU" sz="2800" i="1" dirty="0" err="1">
                <a:latin typeface="Times New Roman" pitchFamily="18" charset="0"/>
                <a:cs typeface="Times New Roman" pitchFamily="18" charset="0"/>
              </a:rPr>
              <a:t>dom</a:t>
            </a:r>
            <a:r>
              <a:rPr lang="en-AU" sz="2800" i="1" dirty="0"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en-AU" sz="280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AU" sz="2800" i="1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>
              <a:lnSpc>
                <a:spcPct val="160000"/>
              </a:lnSpc>
              <a:buNone/>
            </a:pPr>
            <a:endParaRPr lang="en-AU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A relation schema is used to describe a relation</a:t>
            </a: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60000"/>
              </a:lnSpc>
            </a:pPr>
            <a:endParaRPr lang="en-A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AU" sz="2800" i="1" dirty="0">
                <a:latin typeface="Times New Roman" pitchFamily="18" charset="0"/>
                <a:cs typeface="Times New Roman" pitchFamily="18" charset="0"/>
              </a:rPr>
              <a:t>degree</a:t>
            </a: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 of a relation is the number </a:t>
            </a: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of attributes </a:t>
            </a: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of its relation schema.</a:t>
            </a:r>
            <a:endParaRPr lang="en-A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endParaRPr lang="en-AU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A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endParaRPr lang="en-A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7928-D57D-4474-99F0-95A2A7F39987}" type="datetime1">
              <a:rPr lang="en-US" smtClean="0"/>
              <a:t>3/2/2016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5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Times New Roman" pitchFamily="18" charset="0"/>
                <a:cs typeface="Times New Roman" pitchFamily="18" charset="0"/>
              </a:rPr>
              <a:t>Relational Data Model </a:t>
            </a:r>
            <a:r>
              <a:rPr lang="en-AU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ER Model: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Relation schema (intension) </a:t>
            </a: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⇄ entity or relationship </a:t>
            </a: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type schema (intension</a:t>
            </a: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ct val="160000"/>
              </a:lnSpc>
            </a:pPr>
            <a:endParaRPr lang="en-A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attributes ⇄</a:t>
            </a: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 attributes</a:t>
            </a:r>
          </a:p>
          <a:p>
            <a:pPr>
              <a:lnSpc>
                <a:spcPct val="160000"/>
              </a:lnSpc>
            </a:pPr>
            <a:endParaRPr lang="en-A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tuple ⇄</a:t>
            </a: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instance of </a:t>
            </a: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entity/relationship</a:t>
            </a:r>
          </a:p>
          <a:p>
            <a:pPr>
              <a:lnSpc>
                <a:spcPct val="160000"/>
              </a:lnSpc>
            </a:pPr>
            <a:endParaRPr lang="en-A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relation (instance, extension) ⇄</a:t>
            </a: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 entity/relationship extension</a:t>
            </a:r>
          </a:p>
          <a:p>
            <a:pPr>
              <a:lnSpc>
                <a:spcPct val="160000"/>
              </a:lnSpc>
            </a:pPr>
            <a:endParaRPr lang="en-AU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composite and multivalued attributes are allowed </a:t>
            </a: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in ER </a:t>
            </a: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model, but not allowed in relational data model.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7E57-22E4-4A80-B83A-620954D2CF59}" type="datetime1">
              <a:rPr lang="en-US" smtClean="0"/>
              <a:t>3/2/2016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9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9437"/>
            <a:ext cx="8229600" cy="559276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AU" i="1" dirty="0">
                <a:latin typeface="Times New Roman" pitchFamily="18" charset="0"/>
                <a:cs typeface="Times New Roman" pitchFamily="18" charset="0"/>
              </a:rPr>
              <a:t>Keys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are used to identify tuples in a relation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i="1" dirty="0" err="1">
                <a:latin typeface="Times New Roman" pitchFamily="18" charset="0"/>
                <a:cs typeface="Times New Roman" pitchFamily="18" charset="0"/>
              </a:rPr>
              <a:t>superkey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is a set of attributes that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uniquely determines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a tuple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Note that this is a property of the relation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does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not depend on the current relation instance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candidate key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AU" dirty="0" err="1">
                <a:latin typeface="Times New Roman" pitchFamily="18" charset="0"/>
                <a:cs typeface="Times New Roman" pitchFamily="18" charset="0"/>
              </a:rPr>
              <a:t>superkey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, none of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whose </a:t>
            </a:r>
            <a:r>
              <a:rPr lang="en-AU" i="1" dirty="0" smtClean="0">
                <a:latin typeface="Times New Roman" pitchFamily="18" charset="0"/>
                <a:cs typeface="Times New Roman" pitchFamily="18" charset="0"/>
              </a:rPr>
              <a:t>proper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subsets is a </a:t>
            </a:r>
            <a:r>
              <a:rPr lang="en-AU" dirty="0" err="1">
                <a:latin typeface="Times New Roman" pitchFamily="18" charset="0"/>
                <a:cs typeface="Times New Roman" pitchFamily="18" charset="0"/>
              </a:rPr>
              <a:t>superkey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AU" dirty="0" smtClean="0">
                <a:cs typeface="Times New Roman" pitchFamily="18" charset="0"/>
              </a:rPr>
              <a:t>Keys are determined by the applications.</a:t>
            </a:r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E.g.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if {Name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is unique then it is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a candidate key for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PLAYER</a:t>
            </a:r>
            <a:r>
              <a:rPr lang="en-AU" dirty="0" smtClean="0">
                <a:cs typeface="Times New Roman" pitchFamily="18" charset="0"/>
              </a:rPr>
              <a:t>; otherwise we need to use the whole tuple or create a candidate key, say PID.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Goals}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usually cannot not be a candidate key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since different players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might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have the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same number of goals. </a:t>
            </a:r>
            <a:endParaRPr lang="en-A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Name, Goals} is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dirty="0" err="1" smtClean="0">
                <a:latin typeface="Times New Roman" pitchFamily="18" charset="0"/>
                <a:cs typeface="Times New Roman" pitchFamily="18" charset="0"/>
              </a:rPr>
              <a:t>superkey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but not a candidate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key if {Name} is a key.</a:t>
            </a:r>
            <a:endParaRPr lang="en-A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A25F-9E6D-4B0E-9738-AE3D1A5FCF39}" type="datetime1">
              <a:rPr lang="en-US" smtClean="0"/>
              <a:t>3/2/2016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primary key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is a designated candidate key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60000"/>
              </a:lnSpc>
            </a:pPr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In many applications it is necessary to invent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a primary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key if there is no natural one - often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this would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be a non-negative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integer</a:t>
            </a:r>
          </a:p>
          <a:p>
            <a:pPr>
              <a:lnSpc>
                <a:spcPct val="160000"/>
              </a:lnSpc>
            </a:pPr>
            <a:endParaRPr lang="en-A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AU" dirty="0" err="1" smtClean="0">
                <a:latin typeface="Times New Roman" pitchFamily="18" charset="0"/>
                <a:cs typeface="Times New Roman" pitchFamily="18" charset="0"/>
              </a:rPr>
              <a:t>Person_number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60000"/>
              </a:lnSpc>
            </a:pPr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When a relation schema has several candidate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keys, usually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better to choose a primary key with a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single attribute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or a small number of attributes.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2037-9886-4689-857E-0B937422A03D}" type="datetime1">
              <a:rPr lang="en-US" smtClean="0"/>
              <a:t>3/2/2016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2311</Words>
  <Application>Microsoft Office PowerPoint</Application>
  <PresentationFormat>On-screen Show (4:3)</PresentationFormat>
  <Paragraphs>670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The Relational Data Model</vt:lpstr>
      <vt:lpstr>2. The Relational Data Model</vt:lpstr>
      <vt:lpstr>2.1 Structures</vt:lpstr>
      <vt:lpstr>Example</vt:lpstr>
      <vt:lpstr>PowerPoint Presentation</vt:lpstr>
      <vt:lpstr>PowerPoint Presentation</vt:lpstr>
      <vt:lpstr>Relational Data Model vs ER Model:</vt:lpstr>
      <vt:lpstr>PowerPoint Presentation</vt:lpstr>
      <vt:lpstr>PowerPoint Presentation</vt:lpstr>
      <vt:lpstr>2.2 Integrity constraints</vt:lpstr>
      <vt:lpstr>PowerPoint Presentation</vt:lpstr>
      <vt:lpstr>2.2.4 Checking constraints on updates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2.3 ER to Relational Data Model Mapping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Data Mode</dc:title>
  <dc:creator>Shiyu</dc:creator>
  <cp:lastModifiedBy>lin</cp:lastModifiedBy>
  <cp:revision>86</cp:revision>
  <cp:lastPrinted>2014-03-09T09:14:21Z</cp:lastPrinted>
  <dcterms:created xsi:type="dcterms:W3CDTF">2006-08-16T00:00:00Z</dcterms:created>
  <dcterms:modified xsi:type="dcterms:W3CDTF">2016-03-03T06:51:22Z</dcterms:modified>
</cp:coreProperties>
</file>