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81" r:id="rId6"/>
    <p:sldId id="264" r:id="rId7"/>
    <p:sldId id="263" r:id="rId8"/>
    <p:sldId id="259" r:id="rId9"/>
    <p:sldId id="262" r:id="rId10"/>
    <p:sldId id="261" r:id="rId11"/>
    <p:sldId id="260" r:id="rId12"/>
    <p:sldId id="282" r:id="rId13"/>
    <p:sldId id="283" r:id="rId14"/>
    <p:sldId id="284" r:id="rId15"/>
    <p:sldId id="268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85" r:id="rId26"/>
    <p:sldId id="280" r:id="rId27"/>
    <p:sldId id="279" r:id="rId28"/>
    <p:sldId id="278" r:id="rId29"/>
    <p:sldId id="277" r:id="rId30"/>
    <p:sldId id="27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60"/>
  </p:normalViewPr>
  <p:slideViewPr>
    <p:cSldViewPr>
      <p:cViewPr>
        <p:scale>
          <a:sx n="100" d="100"/>
          <a:sy n="100" d="100"/>
        </p:scale>
        <p:origin x="-1500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DA7C-FE7D-4067-B16B-E1AC011D7C32}" type="datetimeFigureOut">
              <a:rPr lang="en-AU" smtClean="0"/>
              <a:t>3/03/2016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2F197-C4DC-48F1-BDFF-AAB3B84FE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70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01C-CE9B-4E81-B414-CD66062DB349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2B13-7E5D-476D-A907-703417782372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4A7B-B567-4B88-B1AB-D35483F61B55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A38-AB07-4839-B303-4E234A1186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7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30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5B3-27A8-4F49-8D4E-0AE4D4A8D5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0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967D-A09C-4F4C-AFAF-5A4FA6611B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4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4109-E20A-4F5A-A245-9923EFD791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1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6F-E480-4908-8CF7-03FD4CAC69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22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33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95C-2A8B-4E97-B6F4-DAA0551D63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511-D45E-4274-A89D-E9D34184F6CD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9DA1-EB28-488D-98A7-62FF302E1F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00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9CDA-DE89-463F-BE49-5C1D35A781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78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6D10-A526-4D95-9E9B-7AAB7E957C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3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9096-C21F-4CF8-9468-EFBF66CFD76F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1FD-9CD3-42FC-8A7E-5DA6B5870DD9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D61-E7F2-40D3-8CE3-A849B3818233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C3B-812D-48F7-BAEA-E47ADB7294F4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21BC-BA28-4280-88BE-7BC1B04C8E3B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CB6-4573-48F3-B513-D3B261B68D64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635-9EF8-4179-836A-EBF924F7D974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33B6-4588-4E52-A868-9E8675BD167E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76B2AE2-1D54-41BD-AFCC-ED5894B5A0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5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Relational Algebra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C75E-D68D-41D1-ACAE-4323EC7EB699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Properties: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&lt;list2&gt; contains all the attributes in &lt;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list1&gt;      then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	π 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 smtClean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(π 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list2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is not well defined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commutes with selection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Exercise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Verify the above with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π</a:t>
            </a:r>
            <a:r>
              <a:rPr lang="el-GR" altLang="zh-CN" sz="2400" baseline="-25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Department=“Psychology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”)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Properties: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&lt;list2&gt; contains all the attributes in &lt;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list1&gt;      then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	π 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 smtClean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(π 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list2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is not well defined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commutes with selection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B cannot be specified outside of X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Exercise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Verify the above with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π</a:t>
            </a:r>
            <a:r>
              <a:rPr lang="el-GR" altLang="zh-CN" sz="2400" baseline="-25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Department=“Psychology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”)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R U S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pt-BR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pt-BR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∩ 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pt-BR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Answer: 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pt-BR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∩ 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pt-BR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≠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pt-BR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</a:t>
            </a:r>
            <a:r>
              <a:rPr lang="pt-BR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= (Animal, Cat), S = (Animal, Dog)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π: project on the first column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l-G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 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S))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</a:t>
            </a:r>
            <a:r>
              <a:rPr lang="pt-BR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{Animal}</a:t>
            </a:r>
            <a:endParaRPr lang="pt-BR" altLang="zh-C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zh-CN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3.3 UNION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Is the set theoretic union of the tuples of two relations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pt-BR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Note: Requires R and S to be union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compatible: that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there is a 1-1 correspondence between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their attributes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in which corresponding attributes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are over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 same domain.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31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C0ED-C322-4271-ABDD-8E0ABF118AA2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R1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l-GR" altLang="zh-CN" sz="28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Supervisor=2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R2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l-GR" altLang="zh-CN" sz="28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M.Sc</a:t>
            </a:r>
            <a:r>
              <a:rPr lang="en-US" altLang="zh-CN" sz="2800" i="1" baseline="-250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′)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R1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∪ R2 =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RESEARCHER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86756"/>
              </p:ext>
            </p:extLst>
          </p:nvPr>
        </p:nvGraphicFramePr>
        <p:xfrm>
          <a:off x="899592" y="2924944"/>
          <a:ext cx="7560840" cy="1152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/>
                <a:gridCol w="1512168"/>
                <a:gridCol w="1512168"/>
                <a:gridCol w="1512168"/>
                <a:gridCol w="1512168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63991"/>
              </p:ext>
            </p:extLst>
          </p:nvPr>
        </p:nvGraphicFramePr>
        <p:xfrm>
          <a:off x="2339752" y="4941168"/>
          <a:ext cx="4176464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/>
                <a:gridCol w="2088232"/>
              </a:tblGrid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C.C.Chen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K.Juliff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J.Gledhill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B.K.Lee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E8A-A697-44E5-A680-E5B1D5122696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3.4 INTERSECTION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Is the set theoretic intersection of the tuples of two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relations.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𝑟</m:t>
                      </m:r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: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>
                              <a:latin typeface="Cambria Math"/>
                              <a:ea typeface="Cambria Math"/>
                            </a:rPr>
                            <m:t>or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	R</a:t>
                </a:r>
                <a:r>
                  <a:rPr lang="en-US" altLang="zh-CN" sz="28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← </a:t>
                </a:r>
                <a:r>
                  <a:rPr lang="el-GR" altLang="zh-CN" sz="2800" dirty="0" smtClean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altLang="zh-CN" sz="2800" baseline="-25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Supervisor=1</a:t>
                </a:r>
                <a:r>
                  <a:rPr lang="en-US" altLang="zh-CN" sz="2800" baseline="-250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	R</a:t>
                </a:r>
                <a:r>
                  <a:rPr lang="en-US" altLang="zh-CN" sz="28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← </a:t>
                </a:r>
                <a:r>
                  <a:rPr lang="el-GR" altLang="zh-CN" sz="2800" dirty="0" smtClean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altLang="zh-CN" sz="2800" baseline="-25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Name=“Ph.D</a:t>
                </a:r>
                <a:r>
                  <a:rPr lang="en-US" altLang="zh-CN" sz="2800" baseline="-25000" dirty="0" smtClean="0">
                    <a:latin typeface="Times New Roman" pitchFamily="18" charset="0"/>
                    <a:cs typeface="Times New Roman" pitchFamily="18" charset="0"/>
                  </a:rPr>
                  <a:t>.′′) 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	R</a:t>
                </a:r>
                <a:r>
                  <a:rPr lang="en-US" altLang="zh-CN" sz="28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∩ R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03753"/>
              </p:ext>
            </p:extLst>
          </p:nvPr>
        </p:nvGraphicFramePr>
        <p:xfrm>
          <a:off x="899592" y="5373216"/>
          <a:ext cx="7560840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/>
                <a:gridCol w="1512168"/>
                <a:gridCol w="1512168"/>
                <a:gridCol w="1512168"/>
                <a:gridCol w="1512168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Comp.Sci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B51-C976-4218-9760-2068787F6508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STUDENT ∩ RESEARCHER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00989"/>
              </p:ext>
            </p:extLst>
          </p:nvPr>
        </p:nvGraphicFramePr>
        <p:xfrm>
          <a:off x="1958008" y="4221088"/>
          <a:ext cx="45079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952"/>
                <a:gridCol w="2253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Dr</a:t>
                      </a:r>
                      <a:r>
                        <a:rPr lang="en-US" altLang="zh-CN" dirty="0" smtClean="0"/>
                        <a:t> C.C.</a:t>
                      </a:r>
                      <a:r>
                        <a:rPr lang="en-US" altLang="zh-CN" baseline="0" dirty="0" smtClean="0"/>
                        <a:t>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0DD6-A08B-4598-A853-C311D020E2B8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3305175" cy="1895475"/>
          </a:xfrm>
          <a:prstGeom prst="rect">
            <a:avLst/>
          </a:prstGeom>
        </p:spPr>
      </p:pic>
      <p:pic>
        <p:nvPicPr>
          <p:cNvPr id="9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66176"/>
            <a:ext cx="4179794" cy="13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3.5 DIFFERENCE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Is the set difference of the tuples of two relations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m:rPr>
                          <m:nor/>
                        </m:rPr>
                        <a:rPr lang="zh-CN" altLang="en-US">
                          <a:latin typeface="Times New Roman" pitchFamily="18" charset="0"/>
                          <a:cs typeface="Times New Roman" pitchFamily="18" charset="0"/>
                        </a:rPr>
                        <m:t>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pt-BR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Example: STUDENT −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RESEARCHER =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79432"/>
              </p:ext>
            </p:extLst>
          </p:nvPr>
        </p:nvGraphicFramePr>
        <p:xfrm>
          <a:off x="2267744" y="4581128"/>
          <a:ext cx="4608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  <a:gridCol w="27363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 K. </a:t>
                      </a:r>
                      <a:r>
                        <a:rPr lang="en-US" altLang="zh-CN" dirty="0" err="1" smtClean="0"/>
                        <a:t>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 J. 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 B.K. 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1D1-B774-432A-837F-DD4F0BD280D9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3.6 CARTESIAN PRODUCT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||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  <a:ea typeface="Cambria Math"/>
                      </a:rPr>
                      <m:t>||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indicates the concatenation of tuples.</a:t>
                </a:r>
              </a:p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</a:rPr>
                  <a:t>RESEARCHER</a:t>
                </a: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72684"/>
              </p:ext>
            </p:extLst>
          </p:nvPr>
        </p:nvGraphicFramePr>
        <p:xfrm>
          <a:off x="1187624" y="3789040"/>
          <a:ext cx="7128790" cy="272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80"/>
                <a:gridCol w="620667"/>
                <a:gridCol w="552186"/>
                <a:gridCol w="1103863"/>
                <a:gridCol w="965880"/>
                <a:gridCol w="965880"/>
                <a:gridCol w="1954434"/>
              </a:tblGrid>
              <a:tr h="38659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E’ment</a:t>
                      </a:r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E’ment</a:t>
                      </a:r>
                      <a:r>
                        <a:rPr lang="en-US" altLang="zh-CN" dirty="0" smtClean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R’cher</a:t>
                      </a:r>
                      <a:r>
                        <a:rPr lang="en-US" altLang="zh-CN" dirty="0" smtClean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Ph.D.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Ph.D.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FA59-26C8-421E-8704-DB504A16AC40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 Relational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Algebra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Relational Algebra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 procedural DML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specifies operations on relations to define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new relations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Select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Project, Union,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Intersection, 	Difference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Cartesian Product,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Join, Divide.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007-FC34-4912-8AC9-8F22D2F37437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More useful is:</a:t>
                </a:r>
              </a:p>
              <a:p>
                <a:pPr marL="0" indent="0">
                  <a:buNone/>
                </a:pP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R1 ← ENROLMENT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zh-CN" altLang="en-US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RESEARCHER</a:t>
                </a:r>
              </a:p>
              <a:p>
                <a:pPr marL="0" indent="0">
                  <a:buNone/>
                </a:pPr>
                <a:endParaRPr lang="en-US" altLang="zh-CN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𝑃𝑒𝑟𝑠𝑜𝑛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#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  <a:blipFill rotWithShape="1">
                <a:blip r:embed="rId2"/>
                <a:stretch>
                  <a:fillRect l="-1852" t="-1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72302"/>
              </p:ext>
            </p:extLst>
          </p:nvPr>
        </p:nvGraphicFramePr>
        <p:xfrm>
          <a:off x="683568" y="3501008"/>
          <a:ext cx="7632849" cy="195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407"/>
                <a:gridCol w="709793"/>
                <a:gridCol w="720080"/>
                <a:gridCol w="1152128"/>
                <a:gridCol w="1008112"/>
                <a:gridCol w="1008112"/>
                <a:gridCol w="1944217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E’ment</a:t>
                      </a:r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E’ment</a:t>
                      </a:r>
                      <a:r>
                        <a:rPr lang="en-US" altLang="zh-CN" dirty="0" smtClean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R’cher</a:t>
                      </a:r>
                      <a:r>
                        <a:rPr lang="en-US" altLang="zh-CN" dirty="0" smtClean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Comp.Sci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BDA-0937-4DD7-8B04-515B7DF0F289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 even better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R1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← ENROLMENT × RESEARCHER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Supervisor=Person#)(R1)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dirty="0" smtClean="0">
                <a:latin typeface="Times New Roman" pitchFamily="18" charset="0"/>
                <a:cs typeface="Times New Roman" pitchFamily="18" charset="0"/>
              </a:rPr>
              <a:t>π{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E′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ment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#,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S′ee,S′or,R′cher.Name,D′ment,E′ment.Name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last of these is also known as natural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join,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next to last is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10862"/>
              </p:ext>
            </p:extLst>
          </p:nvPr>
        </p:nvGraphicFramePr>
        <p:xfrm>
          <a:off x="899592" y="2564904"/>
          <a:ext cx="7344816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972"/>
                <a:gridCol w="776855"/>
                <a:gridCol w="706232"/>
                <a:gridCol w="1836204"/>
                <a:gridCol w="1271218"/>
                <a:gridCol w="1624335"/>
              </a:tblGrid>
              <a:tr h="27363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E’ment</a:t>
                      </a:r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R’cher</a:t>
                      </a:r>
                      <a:r>
                        <a:rPr lang="en-US" altLang="zh-CN" dirty="0" smtClean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E’ment</a:t>
                      </a:r>
                      <a:r>
                        <a:rPr lang="en-US" altLang="zh-CN" dirty="0" smtClean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Comp.Sci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</a:t>
                      </a:r>
                      <a:r>
                        <a:rPr lang="en-US" altLang="zh-CN" baseline="0" dirty="0" smtClean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4767-21AC-4513-AA4B-168C29709E62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3.7 JOIN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Is used to combine related tuples from two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relations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3.7.1 Theta-join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⋈</m:t>
                    </m:r>
                    <m:r>
                      <a:rPr lang="en-US" altLang="zh-CN" b="0" i="1" baseline="-25000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||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composed of conditions (combined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with AND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/>
                      </a:rPr>
                      <m:t>𝜃</m:t>
                    </m:r>
                    <m:r>
                      <a:rPr lang="en-AU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an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attribute of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an attribute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and</a:t>
                </a:r>
                <a14:m>
                  <m:oMath xmlns:m="http://schemas.openxmlformats.org/officeDocument/2006/math">
                    <m:r>
                      <a:rPr lang="en-AU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is a comparison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operator.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774" r="-667" b="-4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E1AE-EF66-4D08-A7BF-A7E512735DDB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3.7.2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-join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theta-join where each comparison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operator    is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“=”.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94094" y="4653136"/>
                <a:ext cx="6490273" cy="7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eqArr>
                            <m:eqArr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𝐸𝑁𝑅𝑂𝐿𝑀𝐸𝑁𝑇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⋈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𝑅𝐸𝑆𝐸𝐴𝑅𝐶𝐻𝐸𝑅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     </m:t>
                              </m:r>
                            </m:e>
                          </m:eqArr>
                          <m:r>
                            <a:rPr lang="en-US" altLang="zh-CN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𝑆𝑢𝑝𝑒𝑟𝑣𝑖𝑠𝑜𝑟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#)</m:t>
                          </m:r>
                        </m:sup>
                        <m:e/>
                      </m:sPre>
                    </m:oMath>
                  </m:oMathPara>
                </a14:m>
                <a:endParaRPr lang="zh-CN" alt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94" y="4653136"/>
                <a:ext cx="6490273" cy="7995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CD63-27F4-4541-A43C-024E4F9AC4E3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3.7.3 Natural join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 where only one attribute from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each comparison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retained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Question: If two relations have no join attributes,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how do you define the join result? Why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7"/>
              <p:cNvSpPr txBox="1"/>
              <p:nvPr/>
            </p:nvSpPr>
            <p:spPr>
              <a:xfrm>
                <a:off x="2195736" y="2420888"/>
                <a:ext cx="5904656" cy="7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PrePr>
                        <m:sub/>
                        <m:sup>
                          <m:eqArr>
                            <m:eqArrPr>
                              <m:ctrlPr>
                                <a:rPr lang="en-US" altLang="zh-CN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𝐸𝑁𝑅𝑂𝐿𝑀𝐸𝑁𝑇</m:t>
                              </m:r>
                              <m:r>
                                <a:rPr lang="en-US" altLang="zh-CN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⋈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𝑅𝐸𝑆𝐸𝐴𝑅𝐶𝐻𝐸𝑅</m:t>
                              </m:r>
                              <m:r>
                                <a:rPr lang="en-US" altLang="zh-CN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</m:e>
                          </m:eqArr>
                          <m:d>
                            <m:dPr>
                              <m:ctrlPr>
                                <a:rPr lang="en-US" altLang="zh-CN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𝑆𝑢𝑝𝑒𝑟𝑣𝑖𝑠𝑜𝑟</m:t>
                              </m:r>
                            </m:e>
                          </m:d>
                          <m: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,(</m:t>
                          </m:r>
                          <m: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#)</m:t>
                          </m:r>
                        </m:sup>
                        <m:e/>
                      </m:sPre>
                    </m:oMath>
                  </m:oMathPara>
                </a14:m>
                <a:endParaRPr lang="zh-CN" altLang="en-US" sz="3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20888"/>
                <a:ext cx="5904656" cy="7995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4726-2056-4655-AA82-A0DCEFC040F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3.7.3 Natural join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 where only one attribute from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each comparison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retained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Question: If two relations have no join attributes,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how do you define the join result? Why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R (A, B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) ⋈ S (B, C)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⋈ T (C, D)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7"/>
              <p:cNvSpPr txBox="1"/>
              <p:nvPr/>
            </p:nvSpPr>
            <p:spPr>
              <a:xfrm>
                <a:off x="2195736" y="2420888"/>
                <a:ext cx="5904656" cy="7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eqArr>
                            <m:eqArr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𝐸𝑁𝑅𝑂𝐿𝑀𝐸𝑁𝑇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⋈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𝑅𝐸𝑆𝐸𝐴𝑅𝐶𝐻𝐸𝑅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     </m:t>
                              </m:r>
                            </m:e>
                          </m:eqAr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/>
                            </a:rPr>
                            <m:t>,(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#)</m:t>
                          </m:r>
                        </m:sup>
                        <m:e/>
                      </m:sPre>
                    </m:oMath>
                  </m:oMathPara>
                </a14:m>
                <a:endParaRPr lang="zh-CN" alt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20888"/>
                <a:ext cx="5904656" cy="7995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4726-2056-4655-AA82-A0DCEFC040F5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507288" cy="619459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</a:rPr>
                  <a:t>Notes: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1. In a natural join, there may be several pairs of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join attributes.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Calculate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PrePr>
                        <m:sub/>
                        <m:sup>
                          <m:eqArr>
                            <m:eqArr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𝐸𝑁𝑅𝑂𝐿𝐸𝑀𝐸𝑁𝑇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⋈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𝐶𝑂𝑈𝑅𝑆𝐸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eqArr>
                          <m:d>
                            <m:d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𝐷𝑒𝑝𝑎𝑟𝑡𝑚𝑒𝑛𝑡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𝑁𝑎𝑚𝑒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</a:rPr>
                            <m:t>,(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𝐷𝑒𝑝𝑎𝑟𝑡𝑚𝑒𝑛𝑡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𝑁𝑎𝑚𝑒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sup>
                        <m:e/>
                      </m:sPre>
                    </m:oMath>
                  </m:oMathPara>
                </a14:m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. If the pairs of joining attributes are 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exactly those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that are identically named, we can write</a:t>
                </a: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 smtClean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⋈</a:t>
                </a: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COURSE</a:t>
                </a:r>
              </a:p>
              <a:p>
                <a:pPr marL="0" indent="0">
                  <a:buNone/>
                </a:pPr>
                <a:endParaRPr lang="en-US" altLang="zh-CN" sz="28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507288" cy="6194598"/>
              </a:xfrm>
              <a:blipFill rotWithShape="1">
                <a:blip r:embed="rId2"/>
                <a:stretch>
                  <a:fillRect l="-1433" t="-984" r="-1218" b="-6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48847"/>
              </p:ext>
            </p:extLst>
          </p:nvPr>
        </p:nvGraphicFramePr>
        <p:xfrm>
          <a:off x="1615847" y="2492896"/>
          <a:ext cx="5970987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329"/>
                <a:gridCol w="1990329"/>
                <a:gridCol w="1990329"/>
              </a:tblGrid>
              <a:tr h="281879">
                <a:tc grid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COURSE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By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Comp.Sci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Psychology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Coursework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57E4-6E77-4EA9-990E-A7302DDE0493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3.8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DIVIDE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relation 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Z, 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with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⊆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Let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= Z − 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relation 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⊆ R</a:t>
            </a:r>
            <a:r>
              <a:rPr lang="en-AU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CC9-6FC3-4C9D-A773-25613871DA39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07284"/>
              </p:ext>
            </p:extLst>
          </p:nvPr>
        </p:nvGraphicFramePr>
        <p:xfrm>
          <a:off x="2339752" y="1700808"/>
          <a:ext cx="131980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/>
                <a:gridCol w="6480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9377"/>
              </p:ext>
            </p:extLst>
          </p:nvPr>
        </p:nvGraphicFramePr>
        <p:xfrm>
          <a:off x="5508104" y="1700808"/>
          <a:ext cx="527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16016" y="4077072"/>
                <a:ext cx="15533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÷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077072"/>
                <a:ext cx="155331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5304-DCED-419D-A5EB-D54C11F9EEF1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8068"/>
              </p:ext>
            </p:extLst>
          </p:nvPr>
        </p:nvGraphicFramePr>
        <p:xfrm>
          <a:off x="6413597" y="3726614"/>
          <a:ext cx="692672" cy="122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672"/>
              </a:tblGrid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 smtClean="0"/>
                        <a:t>A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 smtClean="0"/>
                        <a:t>a</a:t>
                      </a:r>
                      <a:r>
                        <a:rPr lang="en-US" altLang="zh-CN" sz="2800" baseline="-25000" dirty="0" smtClean="0"/>
                        <a:t>1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 smtClean="0"/>
                        <a:t>a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4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64704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Typical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use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 Which courses are offered by all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departments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𝐶𝑂𝑈𝑅𝑆𝐸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÷(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𝐷𝑒𝑝𝑎𝑟𝑡𝑚𝑒𝑛𝑡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𝐶𝑂𝑈𝑅𝑆𝐸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Note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 {σ, π,∪,−,×} are sufficient to define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all these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operations: this is a relationally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complete set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operators.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64704"/>
                <a:ext cx="8229600" cy="4525963"/>
              </a:xfrm>
              <a:blipFill rotWithShape="1">
                <a:blip r:embed="rId2"/>
                <a:stretch>
                  <a:fillRect l="-1778" r="-1407" b="-21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798-407D-4895-91B5-0985AF603615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3.1 SELECT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99715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Selects a subset of the tuples of a relation r, satisfying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some condition.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the selection condition, composed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of selection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clauses combined using AND, OR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and NOT.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selection clause has the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form </a:t>
                </a:r>
              </a:p>
              <a:p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&lt;attribute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name&gt; &lt;op&gt; &lt;constant&gt;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or</a:t>
                </a: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&lt;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attribute name&gt; &lt;op&gt; &lt;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attribute name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&gt;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join,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introduce later)</a:t>
                </a:r>
                <a:endParaRPr lang="en-US" altLang="zh-CN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where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&lt;op&gt; is one of =, &lt;, ≤, &gt;, ≥ or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≠.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997152"/>
              </a:xfrm>
              <a:blipFill rotWithShape="1">
                <a:blip r:embed="rId2"/>
                <a:stretch>
                  <a:fillRect l="-802" t="-2076" r="-11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E803-D42D-43C5-9E42-95A622914900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04665"/>
                <a:ext cx="8229600" cy="2448271"/>
              </a:xfrm>
            </p:spPr>
            <p:txBody>
              <a:bodyPr/>
              <a:lstStyle/>
              <a:p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: Select the enrolment records for the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students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person 1.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altLang="zh-CN" sz="28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AU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zh-CN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𝐸𝑁𝑅𝑂𝐿𝑀𝐸𝑁𝑇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04665"/>
                <a:ext cx="8229600" cy="2448271"/>
              </a:xfrm>
              <a:blipFill rotWithShape="1">
                <a:blip r:embed="rId2"/>
                <a:stretch>
                  <a:fillRect l="-1704" t="-34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6831"/>
              </p:ext>
            </p:extLst>
          </p:nvPr>
        </p:nvGraphicFramePr>
        <p:xfrm>
          <a:off x="611560" y="4797152"/>
          <a:ext cx="777686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73"/>
                <a:gridCol w="1555373"/>
                <a:gridCol w="1555373"/>
                <a:gridCol w="1555373"/>
                <a:gridCol w="1555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Comp.Sci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7D76-DDCD-4E7B-8D93-A3CCD0ACA166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451849" cy="17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88641"/>
                <a:ext cx="8229600" cy="17281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Example: Select the enrolment records for person 1’s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non-Ph.D. students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AND</m:t>
                          </m:r>
                          <m:r>
                            <a:rPr lang="en-US" altLang="zh-CN" sz="28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NOT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𝑁𝑎𝑚</m:t>
                              </m:r>
                              <m:r>
                                <a:rPr lang="en-US" altLang="zh-CN" sz="280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AU" altLang="zh-CN" sz="2800" i="1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"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𝑃𝐻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"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𝐸𝑁𝑅𝑂𝐿𝑀𝐸𝑁𝑇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88641"/>
                <a:ext cx="8229600" cy="1728192"/>
              </a:xfrm>
              <a:blipFill rotWithShape="1">
                <a:blip r:embed="rId2"/>
                <a:stretch>
                  <a:fillRect l="-1704" t="-4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50773"/>
              </p:ext>
            </p:extLst>
          </p:nvPr>
        </p:nvGraphicFramePr>
        <p:xfrm>
          <a:off x="827584" y="5085184"/>
          <a:ext cx="756084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/>
                <a:gridCol w="1512168"/>
                <a:gridCol w="1512168"/>
                <a:gridCol w="1512168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4FF3-79BA-4A39-B89E-1B44F7391A0A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8451849" cy="17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Commutative: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Consecutive selects can be combined: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&lt;cond2&gt;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49-7EAE-4C32-853F-0667B8AB77BF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3.2 PROJECT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Projects onto a subset X of the attributes of 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relation.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Remember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that a tuple, t is a mapping from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attributes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to elements of their domains. t[X] is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the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restriction of that mapping to the set of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attributes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965" r="-1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50FA-B9D2-49BB-845B-7318777F0633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1"/>
                <a:ext cx="8229600" cy="1872207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Example: Which courses are students enrolled in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?</a:t>
                </a: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𝐷𝑒𝑝𝑎𝑟𝑡𝑚𝑒𝑛𝑡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𝑁𝑎𝑚𝑒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𝐸𝑁𝑅𝑂𝐿𝑀𝐸𝑁𝑇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1"/>
                <a:ext cx="8229600" cy="1872207"/>
              </a:xfrm>
              <a:blipFill rotWithShape="1">
                <a:blip r:embed="rId2"/>
                <a:stretch>
                  <a:fillRect l="-1704" t="-4560" r="-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90471"/>
              </p:ext>
            </p:extLst>
          </p:nvPr>
        </p:nvGraphicFramePr>
        <p:xfrm>
          <a:off x="1763688" y="4509120"/>
          <a:ext cx="46805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260"/>
                <a:gridCol w="2340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4A8-935B-49CA-843D-CAF12BE1A7E3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276872"/>
            <a:ext cx="8451849" cy="17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1452</Words>
  <Application>Microsoft Office PowerPoint</Application>
  <PresentationFormat>On-screen Show (4:3)</PresentationFormat>
  <Paragraphs>497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主题</vt:lpstr>
      <vt:lpstr>Office Theme</vt:lpstr>
      <vt:lpstr>Relational Algebra</vt:lpstr>
      <vt:lpstr>3. Relational Algebra</vt:lpstr>
      <vt:lpstr>3.1 SELECT</vt:lpstr>
      <vt:lpstr>PowerPoint Presentation</vt:lpstr>
      <vt:lpstr>PowerPoint Presentation</vt:lpstr>
      <vt:lpstr>PowerPoint Presentation</vt:lpstr>
      <vt:lpstr>PowerPoint Presentation</vt:lpstr>
      <vt:lpstr>3.2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 UNION</vt:lpstr>
      <vt:lpstr>PowerPoint Presentation</vt:lpstr>
      <vt:lpstr>3.4 INTERSECTION</vt:lpstr>
      <vt:lpstr>PowerPoint Presentation</vt:lpstr>
      <vt:lpstr>3.5 DIFFERENCE</vt:lpstr>
      <vt:lpstr>3.6 CARTESIAN PRODUCT</vt:lpstr>
      <vt:lpstr>PowerPoint Presentation</vt:lpstr>
      <vt:lpstr>PowerPoint Presentation</vt:lpstr>
      <vt:lpstr>3.7 JOIN</vt:lpstr>
      <vt:lpstr>PowerPoint Presentation</vt:lpstr>
      <vt:lpstr>PowerPoint Presentation</vt:lpstr>
      <vt:lpstr>PowerPoint Presentation</vt:lpstr>
      <vt:lpstr>PowerPoint Presentation</vt:lpstr>
      <vt:lpstr>3.8 DIVIDE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Cola</dc:creator>
  <cp:lastModifiedBy>lin</cp:lastModifiedBy>
  <cp:revision>115</cp:revision>
  <dcterms:created xsi:type="dcterms:W3CDTF">2014-03-04T10:50:02Z</dcterms:created>
  <dcterms:modified xsi:type="dcterms:W3CDTF">2016-03-03T11:57:12Z</dcterms:modified>
</cp:coreProperties>
</file>