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82" r:id="rId5"/>
    <p:sldId id="323" r:id="rId6"/>
    <p:sldId id="324" r:id="rId7"/>
    <p:sldId id="325" r:id="rId8"/>
    <p:sldId id="284" r:id="rId9"/>
    <p:sldId id="285" r:id="rId10"/>
    <p:sldId id="350" r:id="rId11"/>
    <p:sldId id="287" r:id="rId12"/>
    <p:sldId id="288" r:id="rId13"/>
    <p:sldId id="262" r:id="rId14"/>
    <p:sldId id="263" r:id="rId15"/>
    <p:sldId id="264" r:id="rId16"/>
    <p:sldId id="305" r:id="rId17"/>
    <p:sldId id="306" r:id="rId18"/>
    <p:sldId id="307" r:id="rId19"/>
    <p:sldId id="299" r:id="rId20"/>
    <p:sldId id="300" r:id="rId21"/>
    <p:sldId id="301" r:id="rId22"/>
    <p:sldId id="302" r:id="rId23"/>
    <p:sldId id="303" r:id="rId24"/>
    <p:sldId id="304" r:id="rId25"/>
    <p:sldId id="291" r:id="rId26"/>
    <p:sldId id="292" r:id="rId27"/>
    <p:sldId id="293" r:id="rId28"/>
    <p:sldId id="309" r:id="rId29"/>
    <p:sldId id="294" r:id="rId30"/>
    <p:sldId id="326" r:id="rId31"/>
    <p:sldId id="295" r:id="rId32"/>
    <p:sldId id="298" r:id="rId33"/>
    <p:sldId id="327" r:id="rId34"/>
    <p:sldId id="268" r:id="rId35"/>
    <p:sldId id="269" r:id="rId36"/>
    <p:sldId id="270" r:id="rId37"/>
    <p:sldId id="308" r:id="rId38"/>
    <p:sldId id="343" r:id="rId39"/>
    <p:sldId id="344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40" r:id="rId48"/>
    <p:sldId id="337" r:id="rId49"/>
    <p:sldId id="338" r:id="rId50"/>
    <p:sldId id="339" r:id="rId51"/>
    <p:sldId id="341" r:id="rId52"/>
    <p:sldId id="342" r:id="rId53"/>
    <p:sldId id="311" r:id="rId54"/>
    <p:sldId id="312" r:id="rId55"/>
    <p:sldId id="314" r:id="rId56"/>
    <p:sldId id="316" r:id="rId57"/>
    <p:sldId id="317" r:id="rId58"/>
    <p:sldId id="318" r:id="rId59"/>
    <p:sldId id="319" r:id="rId60"/>
    <p:sldId id="345" r:id="rId61"/>
    <p:sldId id="346" r:id="rId62"/>
    <p:sldId id="347" r:id="rId63"/>
    <p:sldId id="348" r:id="rId64"/>
    <p:sldId id="349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6" autoAdjust="0"/>
  </p:normalViewPr>
  <p:slideViewPr>
    <p:cSldViewPr>
      <p:cViewPr>
        <p:scale>
          <a:sx n="107" d="100"/>
          <a:sy n="107" d="100"/>
        </p:scale>
        <p:origin x="-174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0F21A-F105-4999-8C3D-EB206BE320A7}" type="datetimeFigureOut">
              <a:rPr lang="en-AU" smtClean="0"/>
              <a:t>16/03/2016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382FF-A03D-4BC9-882B-756FEA9DC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4511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382FF-A03D-4BC9-882B-756FEA9DCFAA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66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0078-5EC8-4843-8D08-6E7370D2296D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729E-3D05-4BC8-9DF2-74A86DA63970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5DE2-09CF-41F2-A1C7-EF07973CD4E3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3B5-E6A7-44D8-95B6-13C327057F09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DC0E-ED6E-4741-9AB8-DCEDE8569813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CEA8-70B9-4ACC-8AB4-0B69ABE370A9}" type="datetime1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862-4837-4B5F-8900-0B501E666039}" type="datetime1">
              <a:rPr lang="en-US" smtClean="0"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6975-D3C4-4A43-9C55-38BD58D72563}" type="datetime1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6CDD-A450-49CC-9879-FF8D5BCC8256}" type="datetime1">
              <a:rPr lang="en-US" smtClean="0"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C8FA-C0B9-49AC-882B-E29C93ED7B84}" type="datetime1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C4F0-DEAE-486F-A95B-5BFB8D76E593}" type="datetime1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30A84-EA54-4A36-846F-8C935C527EAD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 smtClean="0"/>
              <a:t>PLpgSQL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1"/>
                </a:solidFill>
              </a:rPr>
              <a:t>Procedural Language Extensions for the </a:t>
            </a:r>
            <a:r>
              <a:rPr lang="en-AU" dirty="0" err="1" smtClean="0">
                <a:solidFill>
                  <a:schemeClr val="tx1"/>
                </a:solidFill>
              </a:rPr>
              <a:t>pgSQL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44B3-C89A-4FA2-A831-D3D7C7B13D78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What's wrong with SQL</a:t>
            </a:r>
            <a:r>
              <a:rPr lang="en-AU" dirty="0" smtClean="0"/>
              <a:t>?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Solution: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select ' Insufficient Funds '</a:t>
            </a:r>
          </a:p>
          <a:p>
            <a:pPr marL="457200" lvl="1" indent="0">
              <a:buNone/>
            </a:pPr>
            <a:r>
              <a:rPr lang="en-AU" dirty="0"/>
              <a:t>from Accounts</a:t>
            </a:r>
          </a:p>
          <a:p>
            <a:pPr marL="457200" lvl="1" indent="0">
              <a:buNone/>
            </a:pPr>
            <a:r>
              <a:rPr lang="en-AU" dirty="0"/>
              <a:t>where </a:t>
            </a:r>
            <a:r>
              <a:rPr lang="en-AU" dirty="0" err="1"/>
              <a:t>acctNo</a:t>
            </a:r>
            <a:r>
              <a:rPr lang="en-AU" dirty="0"/>
              <a:t> = </a:t>
            </a:r>
            <a:r>
              <a:rPr lang="en-AU" i="1" dirty="0" err="1"/>
              <a:t>AcctNum</a:t>
            </a:r>
            <a:r>
              <a:rPr lang="en-AU" dirty="0"/>
              <a:t> and balance &lt; Amount;</a:t>
            </a:r>
          </a:p>
          <a:p>
            <a:pPr marL="457200" lvl="1" indent="0">
              <a:buNone/>
            </a:pP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update </a:t>
            </a:r>
            <a:r>
              <a:rPr lang="en-AU" dirty="0"/>
              <a:t>Accounts</a:t>
            </a:r>
          </a:p>
          <a:p>
            <a:pPr marL="457200" lvl="1" indent="0">
              <a:buNone/>
            </a:pPr>
            <a:r>
              <a:rPr lang="en-AU" dirty="0"/>
              <a:t>set balance = balance - Amount</a:t>
            </a:r>
          </a:p>
          <a:p>
            <a:pPr marL="457200" lvl="1" indent="0">
              <a:buNone/>
            </a:pPr>
            <a:r>
              <a:rPr lang="en-AU" dirty="0"/>
              <a:t>where </a:t>
            </a:r>
            <a:r>
              <a:rPr lang="en-AU" dirty="0" err="1"/>
              <a:t>acctNo</a:t>
            </a:r>
            <a:r>
              <a:rPr lang="en-AU" dirty="0"/>
              <a:t> = </a:t>
            </a:r>
            <a:r>
              <a:rPr lang="en-AU" i="1" dirty="0" err="1"/>
              <a:t>AcctNum</a:t>
            </a:r>
            <a:r>
              <a:rPr lang="en-AU" i="1" dirty="0"/>
              <a:t> </a:t>
            </a:r>
            <a:r>
              <a:rPr lang="en-AU" dirty="0"/>
              <a:t>and balance &gt;= Amount;</a:t>
            </a:r>
          </a:p>
          <a:p>
            <a:pPr marL="457200" lvl="1" indent="0">
              <a:buNone/>
            </a:pP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select </a:t>
            </a:r>
            <a:r>
              <a:rPr lang="en-AU" dirty="0"/>
              <a:t>' New balance : ' || balance</a:t>
            </a:r>
          </a:p>
          <a:p>
            <a:pPr marL="457200" lvl="1" indent="0">
              <a:buNone/>
            </a:pPr>
            <a:r>
              <a:rPr lang="en-AU" dirty="0"/>
              <a:t>from Accounts</a:t>
            </a:r>
          </a:p>
          <a:p>
            <a:pPr marL="457200" lvl="1" indent="0">
              <a:buNone/>
            </a:pPr>
            <a:r>
              <a:rPr lang="en-AU" dirty="0"/>
              <a:t>where </a:t>
            </a:r>
            <a:r>
              <a:rPr lang="en-AU" dirty="0" err="1"/>
              <a:t>acctNo</a:t>
            </a:r>
            <a:r>
              <a:rPr lang="en-AU" dirty="0"/>
              <a:t> = </a:t>
            </a:r>
            <a:r>
              <a:rPr lang="en-AU" i="1" dirty="0" err="1"/>
              <a:t>AcctNum</a:t>
            </a:r>
            <a:r>
              <a:rPr lang="en-AU" dirty="0"/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775E-4462-4453-BCE0-DAE5286B7183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3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What's wrong with SQL?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 dirty="0"/>
              <a:t>Two possible evaluation scenarios: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displays </a:t>
            </a:r>
            <a:r>
              <a:rPr lang="en-AU" dirty="0" smtClean="0"/>
              <a:t>‘Insufficient Funds’, </a:t>
            </a:r>
            <a:r>
              <a:rPr lang="en-AU" dirty="0"/>
              <a:t>UPDATE has no </a:t>
            </a:r>
            <a:r>
              <a:rPr lang="en-AU" dirty="0" smtClean="0"/>
              <a:t>effect</a:t>
            </a:r>
            <a:r>
              <a:rPr lang="en-AU" dirty="0"/>
              <a:t>, </a:t>
            </a:r>
            <a:r>
              <a:rPr lang="en-AU" dirty="0" smtClean="0"/>
              <a:t>displays unchanged </a:t>
            </a:r>
            <a:r>
              <a:rPr lang="en-AU" dirty="0"/>
              <a:t>balance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UPDATE occurs as required, displays changed balance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A3B3-6544-4512-886B-F5CBAA71D484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5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What's wrong with SQL?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Some problems: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SQL doesn't allow parameterisation (e.g. </a:t>
            </a:r>
            <a:r>
              <a:rPr lang="en-AU" i="1" dirty="0" err="1"/>
              <a:t>AcctNum</a:t>
            </a:r>
            <a:r>
              <a:rPr lang="en-AU" dirty="0"/>
              <a:t>)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always attempts UPDATE, even when it knows it's invalid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always </a:t>
            </a:r>
            <a:r>
              <a:rPr lang="en-AU" dirty="0"/>
              <a:t>displays balance, even when not changed</a:t>
            </a:r>
          </a:p>
          <a:p>
            <a:pPr>
              <a:lnSpc>
                <a:spcPct val="170000"/>
              </a:lnSpc>
            </a:pPr>
            <a:r>
              <a:rPr lang="en-AU" dirty="0"/>
              <a:t>To accurately express the </a:t>
            </a:r>
            <a:r>
              <a:rPr lang="en-AU" dirty="0" smtClean="0"/>
              <a:t>“business </a:t>
            </a:r>
            <a:r>
              <a:rPr lang="en-AU" dirty="0"/>
              <a:t>logic", we need facilities </a:t>
            </a:r>
            <a:r>
              <a:rPr lang="en-AU" dirty="0" smtClean="0"/>
              <a:t>like conditional </a:t>
            </a:r>
            <a:r>
              <a:rPr lang="en-AU" dirty="0"/>
              <a:t>execution and parameter passing.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02A6-5E2B-4254-9F9A-CDF857AA839C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0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Database programming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Database programming requires a combination of </a:t>
            </a:r>
            <a:endParaRPr lang="en-AU" dirty="0" smtClean="0"/>
          </a:p>
          <a:p>
            <a:pPr lvl="1">
              <a:lnSpc>
                <a:spcPct val="170000"/>
              </a:lnSpc>
            </a:pPr>
            <a:r>
              <a:rPr lang="en-AU" dirty="0" smtClean="0"/>
              <a:t>manipulation </a:t>
            </a:r>
            <a:r>
              <a:rPr lang="en-AU" dirty="0"/>
              <a:t>of data in DB   (via SQL)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conventional programming   (via procedural code) </a:t>
            </a:r>
          </a:p>
          <a:p>
            <a:pPr>
              <a:lnSpc>
                <a:spcPct val="170000"/>
              </a:lnSpc>
            </a:pPr>
            <a:r>
              <a:rPr lang="en-AU" dirty="0"/>
              <a:t>This combination is realised in a number of ways: </a:t>
            </a:r>
            <a:endParaRPr lang="en-AU" dirty="0" smtClean="0"/>
          </a:p>
          <a:p>
            <a:pPr lvl="1">
              <a:lnSpc>
                <a:spcPct val="170000"/>
              </a:lnSpc>
            </a:pPr>
            <a:r>
              <a:rPr lang="en-AU" dirty="0" smtClean="0"/>
              <a:t>passing </a:t>
            </a:r>
            <a:r>
              <a:rPr lang="en-AU" dirty="0"/>
              <a:t>SQL commands via a "call-level" interface </a:t>
            </a:r>
            <a:br>
              <a:rPr lang="en-AU" dirty="0"/>
            </a:br>
            <a:r>
              <a:rPr lang="en-AU" dirty="0"/>
              <a:t>(PL is decoupled from DBMS; most flexible; e.g. Java/JDBC, PHP)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embedding SQL into augmented programming languages </a:t>
            </a:r>
            <a:br>
              <a:rPr lang="en-AU" dirty="0"/>
            </a:br>
            <a:r>
              <a:rPr lang="en-AU" dirty="0"/>
              <a:t>(requires PL pre-processor; typically DBMS-specific; e.g. SQL/C)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special-purpose programming languages in the DBMS </a:t>
            </a:r>
            <a:br>
              <a:rPr lang="en-AU" dirty="0"/>
            </a:br>
            <a:r>
              <a:rPr lang="en-AU" dirty="0"/>
              <a:t>(integrated with DBMS; enables extensibility; e.g. PL/SQL, </a:t>
            </a:r>
            <a:r>
              <a:rPr lang="en-AU" dirty="0" err="1"/>
              <a:t>PLpgSQL</a:t>
            </a:r>
            <a:r>
              <a:rPr lang="en-AU" dirty="0"/>
              <a:t>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D0F7-3DE9-4182-A167-97AAA73D1CE1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2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Database programming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AU" b="1" dirty="0" smtClean="0"/>
              <a:t>Recap the example: </a:t>
            </a:r>
          </a:p>
          <a:p>
            <a:pPr>
              <a:lnSpc>
                <a:spcPct val="160000"/>
              </a:lnSpc>
            </a:pPr>
            <a:r>
              <a:rPr lang="en-AU" dirty="0" smtClean="0"/>
              <a:t>withdraw </a:t>
            </a:r>
            <a:r>
              <a:rPr lang="en-AU" i="1" dirty="0"/>
              <a:t>amount</a:t>
            </a:r>
            <a:r>
              <a:rPr lang="en-AU" dirty="0"/>
              <a:t> dollars from account </a:t>
            </a:r>
            <a:r>
              <a:rPr lang="en-AU" i="1" dirty="0" err="1"/>
              <a:t>acctNum</a:t>
            </a:r>
            <a:r>
              <a:rPr lang="en-AU" dirty="0"/>
              <a:t> </a:t>
            </a:r>
          </a:p>
          <a:p>
            <a:pPr>
              <a:lnSpc>
                <a:spcPct val="160000"/>
              </a:lnSpc>
            </a:pPr>
            <a:r>
              <a:rPr lang="en-AU" dirty="0"/>
              <a:t>using a function with parameters </a:t>
            </a:r>
            <a:r>
              <a:rPr lang="en-AU" i="1" dirty="0"/>
              <a:t>amount</a:t>
            </a:r>
            <a:r>
              <a:rPr lang="en-AU" dirty="0"/>
              <a:t> and </a:t>
            </a:r>
            <a:r>
              <a:rPr lang="en-AU" i="1" dirty="0" err="1"/>
              <a:t>acctNum</a:t>
            </a:r>
            <a:r>
              <a:rPr lang="en-AU" dirty="0"/>
              <a:t> </a:t>
            </a:r>
          </a:p>
          <a:p>
            <a:pPr>
              <a:lnSpc>
                <a:spcPct val="160000"/>
              </a:lnSpc>
            </a:pPr>
            <a:r>
              <a:rPr lang="en-AU" dirty="0"/>
              <a:t>returning two possible text results :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'Insufficient funds'   if try to withdraw too much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'New balance </a:t>
            </a:r>
            <a:r>
              <a:rPr lang="en-AU" i="1" dirty="0" err="1"/>
              <a:t>newAmount</a:t>
            </a:r>
            <a:r>
              <a:rPr lang="en-AU" dirty="0"/>
              <a:t>'   if withdrawal ok </a:t>
            </a:r>
          </a:p>
          <a:p>
            <a:pPr>
              <a:lnSpc>
                <a:spcPct val="160000"/>
              </a:lnSpc>
            </a:pPr>
            <a:r>
              <a:rPr lang="en-AU" dirty="0"/>
              <a:t>an obvious side-effect is to change the stored balance </a:t>
            </a:r>
          </a:p>
          <a:p>
            <a:pPr>
              <a:lnSpc>
                <a:spcPct val="160000"/>
              </a:lnSpc>
            </a:pPr>
            <a:r>
              <a:rPr lang="en-AU" dirty="0"/>
              <a:t>Requires a combination of </a:t>
            </a:r>
            <a:endParaRPr lang="en-AU" dirty="0" smtClean="0"/>
          </a:p>
          <a:p>
            <a:pPr lvl="1">
              <a:lnSpc>
                <a:spcPct val="160000"/>
              </a:lnSpc>
            </a:pPr>
            <a:r>
              <a:rPr lang="en-AU" dirty="0" smtClean="0"/>
              <a:t>SQL </a:t>
            </a:r>
            <a:r>
              <a:rPr lang="en-AU" dirty="0"/>
              <a:t>code to access the database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procedural code to control the process </a:t>
            </a:r>
          </a:p>
          <a:p>
            <a:pPr>
              <a:lnSpc>
                <a:spcPct val="160000"/>
              </a:lnSpc>
            </a:pP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570E-FE4E-4BA5-A5E2-737C268F1D1B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Database </a:t>
            </a:r>
            <a:r>
              <a:rPr lang="en-AU" dirty="0" smtClean="0"/>
              <a:t>Programming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716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/>
              <a:t>Stored-procedure approach (</a:t>
            </a:r>
            <a:r>
              <a:rPr lang="en-AU" sz="1600" b="1" dirty="0" err="1"/>
              <a:t>PLpgSQL</a:t>
            </a:r>
            <a:r>
              <a:rPr lang="en-AU" sz="1600" b="1" dirty="0"/>
              <a:t>): </a:t>
            </a:r>
          </a:p>
          <a:p>
            <a:r>
              <a:rPr lang="en-AU" sz="1600" dirty="0"/>
              <a:t>create function </a:t>
            </a:r>
          </a:p>
          <a:p>
            <a:r>
              <a:rPr lang="en-AU" sz="1600" dirty="0"/>
              <a:t>	withdraw(</a:t>
            </a:r>
            <a:r>
              <a:rPr lang="en-AU" sz="1600" dirty="0" err="1"/>
              <a:t>acctNum</a:t>
            </a:r>
            <a:r>
              <a:rPr lang="en-AU" sz="1600" dirty="0"/>
              <a:t> text, amount integer) returns text as $$ </a:t>
            </a:r>
          </a:p>
          <a:p>
            <a:r>
              <a:rPr lang="en-AU" sz="1600" dirty="0"/>
              <a:t>declare </a:t>
            </a:r>
            <a:r>
              <a:rPr lang="en-AU" sz="1600" dirty="0" err="1"/>
              <a:t>bal</a:t>
            </a:r>
            <a:r>
              <a:rPr lang="en-AU" sz="1600" dirty="0"/>
              <a:t> integer; </a:t>
            </a:r>
          </a:p>
          <a:p>
            <a:r>
              <a:rPr lang="en-AU" sz="1600" dirty="0"/>
              <a:t>begin </a:t>
            </a:r>
          </a:p>
          <a:p>
            <a:r>
              <a:rPr lang="en-AU" sz="1600" dirty="0"/>
              <a:t>	select balance into </a:t>
            </a:r>
            <a:r>
              <a:rPr lang="en-AU" sz="1600" dirty="0" err="1"/>
              <a:t>bal</a:t>
            </a:r>
            <a:r>
              <a:rPr lang="en-AU" sz="1600" dirty="0"/>
              <a:t> </a:t>
            </a:r>
          </a:p>
          <a:p>
            <a:r>
              <a:rPr lang="en-AU" sz="1600" dirty="0"/>
              <a:t>	from Accounts </a:t>
            </a:r>
          </a:p>
          <a:p>
            <a:r>
              <a:rPr lang="en-AU" sz="1600" dirty="0"/>
              <a:t>	where </a:t>
            </a:r>
            <a:r>
              <a:rPr lang="en-AU" sz="1600" dirty="0" err="1"/>
              <a:t>acctNo</a:t>
            </a:r>
            <a:r>
              <a:rPr lang="en-AU" sz="1600" dirty="0"/>
              <a:t> = </a:t>
            </a:r>
            <a:r>
              <a:rPr lang="en-AU" sz="1600" dirty="0" err="1"/>
              <a:t>acctNum</a:t>
            </a:r>
            <a:r>
              <a:rPr lang="en-AU" sz="1600" dirty="0"/>
              <a:t>; </a:t>
            </a:r>
          </a:p>
          <a:p>
            <a:r>
              <a:rPr lang="en-AU" sz="1600" dirty="0"/>
              <a:t>	if (</a:t>
            </a:r>
            <a:r>
              <a:rPr lang="en-AU" sz="1600" dirty="0" err="1"/>
              <a:t>bal</a:t>
            </a:r>
            <a:r>
              <a:rPr lang="en-AU" sz="1600" dirty="0"/>
              <a:t> &lt; amount) then </a:t>
            </a:r>
          </a:p>
          <a:p>
            <a:r>
              <a:rPr lang="en-AU" sz="1600" dirty="0"/>
              <a:t>		return 'Insufficient Funds'; </a:t>
            </a:r>
          </a:p>
          <a:p>
            <a:r>
              <a:rPr lang="en-AU" sz="1600" dirty="0"/>
              <a:t>	else </a:t>
            </a:r>
          </a:p>
          <a:p>
            <a:r>
              <a:rPr lang="en-AU" sz="1600" dirty="0"/>
              <a:t>		update Accounts </a:t>
            </a:r>
          </a:p>
          <a:p>
            <a:r>
              <a:rPr lang="en-AU" sz="1600" dirty="0"/>
              <a:t>		set balance = balance - amount </a:t>
            </a:r>
          </a:p>
          <a:p>
            <a:r>
              <a:rPr lang="en-AU" sz="1600" dirty="0"/>
              <a:t>		where </a:t>
            </a:r>
            <a:r>
              <a:rPr lang="en-AU" sz="1600" dirty="0" err="1"/>
              <a:t>acctNo</a:t>
            </a:r>
            <a:r>
              <a:rPr lang="en-AU" sz="1600" dirty="0"/>
              <a:t> = </a:t>
            </a:r>
            <a:r>
              <a:rPr lang="en-AU" sz="1600" dirty="0" err="1"/>
              <a:t>acctNum</a:t>
            </a:r>
            <a:r>
              <a:rPr lang="en-AU" sz="1600" dirty="0"/>
              <a:t>; </a:t>
            </a:r>
          </a:p>
          <a:p>
            <a:r>
              <a:rPr lang="en-AU" sz="1600" dirty="0"/>
              <a:t>		select balance into </a:t>
            </a:r>
            <a:r>
              <a:rPr lang="en-AU" sz="1600" dirty="0" err="1"/>
              <a:t>bal</a:t>
            </a:r>
            <a:r>
              <a:rPr lang="en-AU" sz="1600" dirty="0"/>
              <a:t> </a:t>
            </a:r>
          </a:p>
          <a:p>
            <a:r>
              <a:rPr lang="en-AU" sz="1600" dirty="0"/>
              <a:t>		from Accounts where </a:t>
            </a:r>
            <a:r>
              <a:rPr lang="en-AU" sz="1600" dirty="0" err="1"/>
              <a:t>acctNo</a:t>
            </a:r>
            <a:r>
              <a:rPr lang="en-AU" sz="1600" dirty="0"/>
              <a:t> = </a:t>
            </a:r>
            <a:r>
              <a:rPr lang="en-AU" sz="1600" dirty="0" err="1"/>
              <a:t>acctNum</a:t>
            </a:r>
            <a:r>
              <a:rPr lang="en-AU" sz="1600" dirty="0"/>
              <a:t>; </a:t>
            </a:r>
          </a:p>
          <a:p>
            <a:r>
              <a:rPr lang="en-AU" sz="1600" dirty="0"/>
              <a:t>		return 'New Balance: ' || </a:t>
            </a:r>
            <a:r>
              <a:rPr lang="en-AU" sz="1600" dirty="0" err="1"/>
              <a:t>bal</a:t>
            </a:r>
            <a:r>
              <a:rPr lang="en-AU" sz="1600" dirty="0"/>
              <a:t>; </a:t>
            </a:r>
          </a:p>
          <a:p>
            <a:r>
              <a:rPr lang="en-AU" sz="1600" dirty="0"/>
              <a:t>	end if; </a:t>
            </a:r>
          </a:p>
          <a:p>
            <a:r>
              <a:rPr lang="en-AU" sz="1600" dirty="0"/>
              <a:t>end; </a:t>
            </a:r>
          </a:p>
          <a:p>
            <a:r>
              <a:rPr lang="en-AU" sz="1600" dirty="0"/>
              <a:t>$$ language </a:t>
            </a:r>
            <a:r>
              <a:rPr lang="en-AU" sz="1600" dirty="0" err="1"/>
              <a:t>plpgsql</a:t>
            </a:r>
            <a:r>
              <a:rPr lang="en-AU" sz="1600" dirty="0" smtClean="0"/>
              <a:t>;</a:t>
            </a:r>
            <a:endParaRPr lang="en-AU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7BFE-4320-4067-8505-631551B54C31}" type="datetime1">
              <a:rPr lang="en-US" smtClean="0"/>
              <a:t>3/16/2016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Stored </a:t>
            </a:r>
            <a:r>
              <a:rPr lang="en-AU" dirty="0" smtClean="0"/>
              <a:t>Procedures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Stored procedures </a:t>
            </a:r>
            <a:endParaRPr lang="en-AU" dirty="0" smtClean="0"/>
          </a:p>
          <a:p>
            <a:pPr lvl="1">
              <a:lnSpc>
                <a:spcPct val="170000"/>
              </a:lnSpc>
            </a:pPr>
            <a:r>
              <a:rPr lang="en-AU" dirty="0" smtClean="0"/>
              <a:t>procedures/functions </a:t>
            </a:r>
            <a:r>
              <a:rPr lang="en-AU" dirty="0"/>
              <a:t>that are stored in DB along with data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written in a language combining SQL and procedural ideas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provide a way to extend operations available in database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executed within the DBMS   (close coupling with query engine) </a:t>
            </a:r>
          </a:p>
          <a:p>
            <a:pPr>
              <a:lnSpc>
                <a:spcPct val="170000"/>
              </a:lnSpc>
            </a:pPr>
            <a:r>
              <a:rPr lang="en-AU" dirty="0"/>
              <a:t>Benefits of using stored procedures: </a:t>
            </a:r>
            <a:endParaRPr lang="en-AU" dirty="0" smtClean="0"/>
          </a:p>
          <a:p>
            <a:pPr lvl="1">
              <a:lnSpc>
                <a:spcPct val="170000"/>
              </a:lnSpc>
            </a:pPr>
            <a:r>
              <a:rPr lang="en-AU" dirty="0" smtClean="0"/>
              <a:t>minimal </a:t>
            </a:r>
            <a:r>
              <a:rPr lang="en-AU" dirty="0"/>
              <a:t>data transfer cost SQL </a:t>
            </a:r>
            <a:r>
              <a:rPr lang="en-AU" i="1" dirty="0"/>
              <a:t>↔</a:t>
            </a:r>
            <a:r>
              <a:rPr lang="en-AU" dirty="0"/>
              <a:t> procedural code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user-defined functions can be nicely integrated with SQL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procedures are managed like other DBMS data (ACID)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procedures and the data they manipulate are held together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BB52-24EE-44F8-BC58-593F032AA0B2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3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SQL/PSM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SQL/PSM is a 1996 standard for SQL stored procedures. (PSM </a:t>
            </a:r>
            <a:r>
              <a:rPr lang="en-AU" dirty="0" smtClean="0"/>
              <a:t>= Persistent </a:t>
            </a:r>
            <a:r>
              <a:rPr lang="en-AU" dirty="0"/>
              <a:t>Stored Modules</a:t>
            </a:r>
            <a:r>
              <a:rPr lang="en-AU" dirty="0" smtClean="0"/>
              <a:t>)</a:t>
            </a:r>
          </a:p>
          <a:p>
            <a:r>
              <a:rPr lang="en-AU" dirty="0"/>
              <a:t>Syntax for PSM procedure/function </a:t>
            </a:r>
            <a:r>
              <a:rPr lang="en-AU" dirty="0" smtClean="0"/>
              <a:t>dentitions:</a:t>
            </a:r>
          </a:p>
          <a:p>
            <a:endParaRPr lang="en-AU" dirty="0" smtClean="0"/>
          </a:p>
          <a:p>
            <a:pPr marL="457200" lvl="1" indent="0">
              <a:buNone/>
            </a:pPr>
            <a:r>
              <a:rPr lang="en-AU" dirty="0"/>
              <a:t>CREATE PROCEDURE </a:t>
            </a:r>
            <a:r>
              <a:rPr lang="en-AU" dirty="0" err="1"/>
              <a:t>ProcName</a:t>
            </a:r>
            <a:r>
              <a:rPr lang="en-AU" dirty="0"/>
              <a:t> ( </a:t>
            </a:r>
            <a:r>
              <a:rPr lang="en-AU" dirty="0" err="1"/>
              <a:t>Params</a:t>
            </a:r>
            <a:r>
              <a:rPr lang="en-AU" dirty="0"/>
              <a:t> )</a:t>
            </a:r>
          </a:p>
          <a:p>
            <a:pPr marL="457200" lvl="1" indent="0">
              <a:buNone/>
            </a:pPr>
            <a:r>
              <a:rPr lang="en-AU" dirty="0"/>
              <a:t>[ local declarations ]</a:t>
            </a:r>
          </a:p>
          <a:p>
            <a:pPr marL="457200" lvl="1" indent="0">
              <a:buNone/>
            </a:pPr>
            <a:r>
              <a:rPr lang="en-AU" dirty="0"/>
              <a:t>procedure body </a:t>
            </a:r>
            <a:r>
              <a:rPr lang="en-AU" dirty="0" smtClean="0"/>
              <a:t>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CREATE FUNCTION </a:t>
            </a:r>
            <a:r>
              <a:rPr lang="en-AU" dirty="0" err="1"/>
              <a:t>FuncName</a:t>
            </a:r>
            <a:r>
              <a:rPr lang="en-AU" dirty="0"/>
              <a:t> ( </a:t>
            </a:r>
            <a:r>
              <a:rPr lang="en-AU" dirty="0" err="1"/>
              <a:t>Params</a:t>
            </a:r>
            <a:r>
              <a:rPr lang="en-AU" dirty="0"/>
              <a:t> )</a:t>
            </a:r>
          </a:p>
          <a:p>
            <a:pPr marL="457200" lvl="1" indent="0">
              <a:buNone/>
            </a:pPr>
            <a:r>
              <a:rPr lang="en-AU" dirty="0"/>
              <a:t>RETURNS Type</a:t>
            </a:r>
          </a:p>
          <a:p>
            <a:pPr marL="457200" lvl="1" indent="0">
              <a:buNone/>
            </a:pPr>
            <a:r>
              <a:rPr lang="en-AU" dirty="0"/>
              <a:t>[ local declarations ]</a:t>
            </a:r>
          </a:p>
          <a:p>
            <a:pPr marL="457200" lvl="1" indent="0">
              <a:buNone/>
            </a:pPr>
            <a:r>
              <a:rPr lang="en-AU" dirty="0"/>
              <a:t>function body </a:t>
            </a:r>
            <a:r>
              <a:rPr lang="en-AU" dirty="0" smtClean="0"/>
              <a:t>;</a:t>
            </a:r>
          </a:p>
          <a:p>
            <a:pPr marL="457200" lvl="1" indent="0">
              <a:buNone/>
            </a:pPr>
            <a:endParaRPr lang="en-AU" dirty="0" smtClean="0"/>
          </a:p>
          <a:p>
            <a:r>
              <a:rPr lang="en-AU" dirty="0"/>
              <a:t>Parameters have three modes: IN, OUT, INOUT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EFAB-C9D4-4503-9614-B7DE464492C6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7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PSM in Real DBMSs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Unfortunately, the PSM standard was developed after most DBMSs </a:t>
            </a:r>
            <a:r>
              <a:rPr lang="en-AU" dirty="0" smtClean="0"/>
              <a:t>had their </a:t>
            </a:r>
            <a:r>
              <a:rPr lang="en-AU" dirty="0"/>
              <a:t>own stored procedure language  </a:t>
            </a:r>
            <a:r>
              <a:rPr lang="en-AU" dirty="0" smtClean="0"/>
              <a:t>-&gt; </a:t>
            </a:r>
            <a:r>
              <a:rPr lang="en-AU" dirty="0"/>
              <a:t>No DBMS implements the </a:t>
            </a:r>
            <a:r>
              <a:rPr lang="en-AU" dirty="0" smtClean="0"/>
              <a:t>PSM standard </a:t>
            </a:r>
            <a:r>
              <a:rPr lang="en-AU" dirty="0"/>
              <a:t>exactly.</a:t>
            </a:r>
          </a:p>
          <a:p>
            <a:pPr>
              <a:lnSpc>
                <a:spcPct val="170000"/>
              </a:lnSpc>
            </a:pPr>
            <a:r>
              <a:rPr lang="en-AU" dirty="0"/>
              <a:t>IBM's DB2 and MySQL implement the SQL/PSM closely (but </a:t>
            </a:r>
            <a:r>
              <a:rPr lang="en-AU" dirty="0" smtClean="0"/>
              <a:t>not exactly</a:t>
            </a:r>
            <a:r>
              <a:rPr lang="en-AU" dirty="0"/>
              <a:t>)</a:t>
            </a:r>
          </a:p>
          <a:p>
            <a:pPr>
              <a:lnSpc>
                <a:spcPct val="170000"/>
              </a:lnSpc>
            </a:pPr>
            <a:r>
              <a:rPr lang="en-AU" dirty="0"/>
              <a:t>Oracle's PL/SQL is moderately close to the SQL/PSM standard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syntax </a:t>
            </a:r>
            <a:r>
              <a:rPr lang="en-AU" dirty="0" smtClean="0"/>
              <a:t>differences </a:t>
            </a:r>
            <a:r>
              <a:rPr lang="en-AU" dirty="0"/>
              <a:t>e.g. EXIT vs LEAVE, DECLARE only needed once</a:t>
            </a:r>
            <a:r>
              <a:rPr lang="en-AU" dirty="0" smtClean="0"/>
              <a:t>, . </a:t>
            </a:r>
            <a:r>
              <a:rPr lang="en-AU" dirty="0"/>
              <a:t>. .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extra programming features e.g. packages, exceptions, input/output</a:t>
            </a:r>
          </a:p>
          <a:p>
            <a:pPr>
              <a:lnSpc>
                <a:spcPct val="170000"/>
              </a:lnSpc>
            </a:pPr>
            <a:r>
              <a:rPr lang="en-AU" dirty="0" err="1"/>
              <a:t>PostgreSQL's</a:t>
            </a:r>
            <a:r>
              <a:rPr lang="en-AU" dirty="0"/>
              <a:t> </a:t>
            </a:r>
            <a:r>
              <a:rPr lang="en-AU" dirty="0" err="1"/>
              <a:t>PLpgSQL</a:t>
            </a:r>
            <a:r>
              <a:rPr lang="en-AU" dirty="0"/>
              <a:t> is close to PL/SQL (95% compatible)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9D2F-2B2F-473C-B604-CD30AB213E79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SQL </a:t>
            </a:r>
            <a:r>
              <a:rPr lang="en-AU" b="1" dirty="0" smtClean="0"/>
              <a:t>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PostgreSQL Manual: 35.4. Query Language (SQL) </a:t>
            </a:r>
            <a:r>
              <a:rPr lang="en-AU" dirty="0" smtClean="0"/>
              <a:t>Functions</a:t>
            </a:r>
          </a:p>
          <a:p>
            <a:pPr>
              <a:lnSpc>
                <a:spcPct val="150000"/>
              </a:lnSpc>
            </a:pPr>
            <a:r>
              <a:rPr lang="en-AU" dirty="0"/>
              <a:t>PostgreSQL allows functions to be defined in </a:t>
            </a:r>
            <a:r>
              <a:rPr lang="en-AU" dirty="0" smtClean="0"/>
              <a:t>SQL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>
                <a:solidFill>
                  <a:srgbClr val="0070C0"/>
                </a:solidFill>
              </a:rPr>
              <a:t>CREATE OR REPLACE FUNCTION </a:t>
            </a:r>
          </a:p>
          <a:p>
            <a:pPr marL="457200" lvl="1" indent="0">
              <a:buNone/>
            </a:pPr>
            <a:r>
              <a:rPr lang="en-AU" i="1" dirty="0"/>
              <a:t>	</a:t>
            </a:r>
            <a:r>
              <a:rPr lang="en-AU" i="1" dirty="0" err="1"/>
              <a:t>funcName</a:t>
            </a:r>
            <a:r>
              <a:rPr lang="en-AU" dirty="0"/>
              <a:t>(</a:t>
            </a:r>
            <a:r>
              <a:rPr lang="en-AU" i="1" dirty="0"/>
              <a:t>arg1type</a:t>
            </a:r>
            <a:r>
              <a:rPr lang="en-AU" dirty="0"/>
              <a:t>, </a:t>
            </a:r>
            <a:r>
              <a:rPr lang="en-AU" i="1" dirty="0"/>
              <a:t>arg2type</a:t>
            </a:r>
            <a:r>
              <a:rPr lang="en-AU" dirty="0"/>
              <a:t>, </a:t>
            </a:r>
            <a:r>
              <a:rPr lang="en-AU" dirty="0" smtClean="0"/>
              <a:t>....)</a:t>
            </a:r>
          </a:p>
          <a:p>
            <a:pPr marL="457200" lvl="1" indent="0">
              <a:buNone/>
            </a:pPr>
            <a:r>
              <a:rPr lang="en-AU" dirty="0" smtClean="0"/>
              <a:t>	</a:t>
            </a:r>
            <a:r>
              <a:rPr lang="en-AU" dirty="0" smtClean="0">
                <a:solidFill>
                  <a:srgbClr val="0070C0"/>
                </a:solidFill>
              </a:rPr>
              <a:t>RETURNS </a:t>
            </a:r>
            <a:r>
              <a:rPr lang="en-AU" i="1" dirty="0" err="1">
                <a:solidFill>
                  <a:srgbClr val="0070C0"/>
                </a:solidFill>
              </a:rPr>
              <a:t>rettype</a:t>
            </a:r>
            <a:endParaRPr lang="en-AU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AU" dirty="0" smtClean="0">
                <a:solidFill>
                  <a:srgbClr val="0070C0"/>
                </a:solidFill>
              </a:rPr>
              <a:t>AS </a:t>
            </a:r>
            <a:r>
              <a:rPr lang="en-AU" dirty="0">
                <a:solidFill>
                  <a:srgbClr val="0070C0"/>
                </a:solidFill>
              </a:rPr>
              <a:t>$$ </a:t>
            </a:r>
          </a:p>
          <a:p>
            <a:pPr marL="457200" lvl="1" indent="0">
              <a:buNone/>
            </a:pPr>
            <a:r>
              <a:rPr lang="en-AU" i="1" dirty="0"/>
              <a:t>	SQL</a:t>
            </a:r>
            <a:r>
              <a:rPr lang="en-AU" dirty="0"/>
              <a:t> </a:t>
            </a:r>
            <a:r>
              <a:rPr lang="en-AU" i="1" dirty="0"/>
              <a:t>statements</a:t>
            </a:r>
            <a:endParaRPr lang="en-AU" dirty="0"/>
          </a:p>
          <a:p>
            <a:pPr marL="457200" lvl="1" indent="0">
              <a:buNone/>
            </a:pPr>
            <a:r>
              <a:rPr lang="en-AU" dirty="0">
                <a:solidFill>
                  <a:srgbClr val="0070C0"/>
                </a:solidFill>
              </a:rPr>
              <a:t>$$ </a:t>
            </a:r>
            <a:r>
              <a:rPr lang="en-AU" dirty="0"/>
              <a:t>LANGUAGE </a:t>
            </a:r>
            <a:r>
              <a:rPr lang="en-AU" dirty="0" err="1"/>
              <a:t>sql</a:t>
            </a:r>
            <a:r>
              <a:rPr lang="en-AU" dirty="0" smtClean="0"/>
              <a:t>;</a:t>
            </a:r>
          </a:p>
          <a:p>
            <a:pPr marL="457200" lvl="1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4C1F-A14A-4668-A89A-66F5E369F4F8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Limitations of Basic </a:t>
            </a:r>
            <a:r>
              <a:rPr lang="en-AU" dirty="0" smtClean="0"/>
              <a:t>SQL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What we have seen of SQL so far: </a:t>
            </a:r>
            <a:endParaRPr lang="en-AU" dirty="0" smtClean="0"/>
          </a:p>
          <a:p>
            <a:pPr lvl="1">
              <a:lnSpc>
                <a:spcPct val="160000"/>
              </a:lnSpc>
            </a:pPr>
            <a:r>
              <a:rPr lang="en-AU" dirty="0" smtClean="0"/>
              <a:t>data </a:t>
            </a:r>
            <a:r>
              <a:rPr lang="en-AU" dirty="0"/>
              <a:t>definition language   (</a:t>
            </a:r>
            <a:r>
              <a:rPr lang="en-AU" i="1" dirty="0"/>
              <a:t>create table(...)</a:t>
            </a:r>
            <a:r>
              <a:rPr lang="en-AU" dirty="0"/>
              <a:t>)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constraints   (</a:t>
            </a:r>
            <a:r>
              <a:rPr lang="en-AU" i="1" dirty="0"/>
              <a:t>domain, key, referential integrity</a:t>
            </a:r>
            <a:r>
              <a:rPr lang="en-AU" dirty="0"/>
              <a:t>)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query language   (</a:t>
            </a:r>
            <a:r>
              <a:rPr lang="en-AU" i="1" dirty="0"/>
              <a:t>select...from...where...</a:t>
            </a:r>
            <a:r>
              <a:rPr lang="en-AU" dirty="0"/>
              <a:t>)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views   (give names to SQL queries) </a:t>
            </a:r>
          </a:p>
          <a:p>
            <a:pPr>
              <a:lnSpc>
                <a:spcPct val="160000"/>
              </a:lnSpc>
            </a:pPr>
            <a:r>
              <a:rPr lang="en-AU" dirty="0"/>
              <a:t>This is not sufficient to write complete applications. </a:t>
            </a:r>
            <a:endParaRPr lang="en-AU" dirty="0" smtClean="0"/>
          </a:p>
          <a:p>
            <a:pPr>
              <a:lnSpc>
                <a:spcPct val="160000"/>
              </a:lnSpc>
            </a:pPr>
            <a:r>
              <a:rPr lang="en-AU" dirty="0" smtClean="0"/>
              <a:t>More </a:t>
            </a:r>
            <a:r>
              <a:rPr lang="en-AU" dirty="0">
                <a:solidFill>
                  <a:srgbClr val="FF0000"/>
                </a:solidFill>
              </a:rPr>
              <a:t>extensibility</a:t>
            </a:r>
            <a:r>
              <a:rPr lang="en-AU" dirty="0"/>
              <a:t> and </a:t>
            </a:r>
            <a:r>
              <a:rPr lang="en-AU" dirty="0">
                <a:solidFill>
                  <a:srgbClr val="FF0000"/>
                </a:solidFill>
              </a:rPr>
              <a:t>programmability</a:t>
            </a:r>
            <a:r>
              <a:rPr lang="en-AU" dirty="0"/>
              <a:t> are needed. </a:t>
            </a:r>
          </a:p>
          <a:p>
            <a:pPr>
              <a:lnSpc>
                <a:spcPct val="160000"/>
              </a:lnSpc>
            </a:pP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939A-21D4-440B-A39B-CAE000AFA081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8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</a:t>
            </a:r>
            <a:r>
              <a:rPr lang="en-AU" dirty="0" smtClean="0"/>
              <a:t>Functions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Within the function, arguments are accessed as $1, $2, ... </a:t>
            </a:r>
          </a:p>
          <a:p>
            <a:pPr>
              <a:lnSpc>
                <a:spcPct val="150000"/>
              </a:lnSpc>
            </a:pPr>
            <a:r>
              <a:rPr lang="en-AU" dirty="0"/>
              <a:t>Return value: result of the last SQL statement. </a:t>
            </a:r>
          </a:p>
          <a:p>
            <a:pPr>
              <a:lnSpc>
                <a:spcPct val="150000"/>
              </a:lnSpc>
            </a:pPr>
            <a:r>
              <a:rPr lang="en-AU" i="1" dirty="0" err="1"/>
              <a:t>rettype</a:t>
            </a:r>
            <a:r>
              <a:rPr lang="en-AU" dirty="0"/>
              <a:t> can be any PostgreSQL data type (</a:t>
            </a:r>
            <a:r>
              <a:rPr lang="en-AU" dirty="0" err="1"/>
              <a:t>incl</a:t>
            </a:r>
            <a:r>
              <a:rPr lang="en-AU" dirty="0"/>
              <a:t> </a:t>
            </a:r>
            <a:r>
              <a:rPr lang="en-AU" dirty="0" err="1"/>
              <a:t>tuples,tables</a:t>
            </a:r>
            <a:r>
              <a:rPr lang="en-AU" dirty="0"/>
              <a:t>). </a:t>
            </a:r>
          </a:p>
          <a:p>
            <a:pPr>
              <a:lnSpc>
                <a:spcPct val="150000"/>
              </a:lnSpc>
            </a:pPr>
            <a:r>
              <a:rPr lang="en-AU" dirty="0"/>
              <a:t>Function returning a table: returns </a:t>
            </a:r>
            <a:r>
              <a:rPr lang="en-AU" dirty="0" err="1"/>
              <a:t>setof</a:t>
            </a:r>
            <a:r>
              <a:rPr lang="en-AU" dirty="0"/>
              <a:t> </a:t>
            </a:r>
            <a:r>
              <a:rPr lang="en-AU" i="1" dirty="0" err="1"/>
              <a:t>TupleType</a:t>
            </a:r>
            <a:r>
              <a:rPr lang="en-AU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13C3-A9CE-4BDA-94C2-46E53250D0B0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9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Functions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Examples: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-- max price of specified beer </a:t>
            </a:r>
            <a:endParaRPr lang="en-AU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AU" dirty="0" smtClean="0">
                <a:solidFill>
                  <a:schemeClr val="accent1"/>
                </a:solidFill>
              </a:rPr>
              <a:t>create </a:t>
            </a:r>
            <a:r>
              <a:rPr lang="en-AU" dirty="0">
                <a:solidFill>
                  <a:schemeClr val="accent1"/>
                </a:solidFill>
              </a:rPr>
              <a:t>or replace function </a:t>
            </a:r>
            <a:endParaRPr lang="en-AU" dirty="0" smtClean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AU" dirty="0" smtClean="0"/>
              <a:t>	</a:t>
            </a:r>
            <a:r>
              <a:rPr lang="en-AU" dirty="0" err="1" smtClean="0"/>
              <a:t>maxPrice</a:t>
            </a:r>
            <a:r>
              <a:rPr lang="en-AU" dirty="0" smtClean="0"/>
              <a:t>(text</a:t>
            </a:r>
            <a:r>
              <a:rPr lang="en-AU" dirty="0"/>
              <a:t>) </a:t>
            </a:r>
            <a:r>
              <a:rPr lang="en-AU" dirty="0">
                <a:solidFill>
                  <a:schemeClr val="accent1"/>
                </a:solidFill>
              </a:rPr>
              <a:t>returns</a:t>
            </a:r>
            <a:r>
              <a:rPr lang="en-AU" dirty="0"/>
              <a:t> float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>
                <a:solidFill>
                  <a:schemeClr val="accent1"/>
                </a:solidFill>
              </a:rPr>
              <a:t>as</a:t>
            </a:r>
            <a:r>
              <a:rPr lang="en-AU" dirty="0" smtClean="0"/>
              <a:t> </a:t>
            </a:r>
            <a:r>
              <a:rPr lang="en-AU" dirty="0">
                <a:solidFill>
                  <a:schemeClr val="accent1"/>
                </a:solidFill>
              </a:rPr>
              <a:t>$$</a:t>
            </a:r>
            <a:r>
              <a:rPr lang="en-AU" dirty="0"/>
              <a:t>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	select </a:t>
            </a:r>
            <a:r>
              <a:rPr lang="en-AU" dirty="0"/>
              <a:t>max(price) from Sells where beer = $1;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>
                <a:solidFill>
                  <a:schemeClr val="accent1"/>
                </a:solidFill>
              </a:rPr>
              <a:t>$$</a:t>
            </a:r>
            <a:r>
              <a:rPr lang="en-AU" dirty="0" smtClean="0"/>
              <a:t> </a:t>
            </a:r>
            <a:r>
              <a:rPr lang="en-AU" dirty="0"/>
              <a:t>language </a:t>
            </a:r>
            <a:r>
              <a:rPr lang="en-AU" dirty="0" err="1"/>
              <a:t>sql</a:t>
            </a:r>
            <a:r>
              <a:rPr lang="en-AU" dirty="0"/>
              <a:t>; </a:t>
            </a:r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7296-3482-4093-9437-F8DB8937CE60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2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Functions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00050" lvl="1" indent="0">
              <a:buNone/>
            </a:pP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-- </a:t>
            </a: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usage examples </a:t>
            </a:r>
            <a:endParaRPr lang="en-AU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00050" lvl="1" indent="0">
              <a:buNone/>
            </a:pPr>
            <a:endParaRPr lang="en-AU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00050" lvl="1" indent="0">
              <a:buNone/>
            </a:pPr>
            <a:r>
              <a:rPr lang="en-AU" dirty="0" smtClean="0"/>
              <a:t>select </a:t>
            </a:r>
            <a:r>
              <a:rPr lang="en-AU" dirty="0" err="1"/>
              <a:t>maxPrice</a:t>
            </a:r>
            <a:r>
              <a:rPr lang="en-AU" dirty="0"/>
              <a:t>('New'); </a:t>
            </a:r>
            <a:endParaRPr lang="en-AU" dirty="0" smtClean="0"/>
          </a:p>
          <a:p>
            <a:pPr marL="400050" lvl="1" indent="0">
              <a:buNone/>
            </a:pPr>
            <a:r>
              <a:rPr lang="en-AU" dirty="0" err="1" smtClean="0"/>
              <a:t>maxprice</a:t>
            </a:r>
            <a:r>
              <a:rPr lang="en-AU" dirty="0" smtClean="0"/>
              <a:t> </a:t>
            </a:r>
          </a:p>
          <a:p>
            <a:pPr marL="400050" lvl="1" indent="0">
              <a:buNone/>
            </a:pPr>
            <a:r>
              <a:rPr lang="en-AU" dirty="0" smtClean="0"/>
              <a:t>---------- </a:t>
            </a:r>
          </a:p>
          <a:p>
            <a:pPr marL="400050" lvl="1" indent="0">
              <a:buNone/>
            </a:pPr>
            <a:r>
              <a:rPr lang="en-AU" dirty="0" smtClean="0"/>
              <a:t>2.8</a:t>
            </a:r>
          </a:p>
          <a:p>
            <a:pPr marL="400050" lvl="1" indent="0">
              <a:buNone/>
            </a:pPr>
            <a:endParaRPr lang="en-AU" dirty="0" smtClean="0"/>
          </a:p>
          <a:p>
            <a:pPr marL="400050" lvl="1" indent="0">
              <a:buNone/>
            </a:pPr>
            <a:r>
              <a:rPr lang="en-AU" dirty="0" smtClean="0"/>
              <a:t>select </a:t>
            </a:r>
            <a:r>
              <a:rPr lang="en-AU" dirty="0" err="1"/>
              <a:t>bar,price</a:t>
            </a:r>
            <a:r>
              <a:rPr lang="en-AU" dirty="0"/>
              <a:t> from sells </a:t>
            </a:r>
            <a:endParaRPr lang="en-AU" dirty="0" smtClean="0"/>
          </a:p>
          <a:p>
            <a:pPr marL="400050" lvl="1" indent="0">
              <a:buNone/>
            </a:pPr>
            <a:r>
              <a:rPr lang="en-AU" dirty="0" smtClean="0"/>
              <a:t>where </a:t>
            </a:r>
            <a:r>
              <a:rPr lang="en-AU" dirty="0"/>
              <a:t>beer='New' and price=</a:t>
            </a:r>
            <a:r>
              <a:rPr lang="en-AU" dirty="0" err="1"/>
              <a:t>maxPrice</a:t>
            </a:r>
            <a:r>
              <a:rPr lang="en-AU" dirty="0"/>
              <a:t>('New'); </a:t>
            </a:r>
            <a:endParaRPr lang="en-AU" dirty="0" smtClean="0"/>
          </a:p>
          <a:p>
            <a:pPr marL="400050" lvl="1" indent="0">
              <a:buNone/>
            </a:pPr>
            <a:r>
              <a:rPr lang="en-AU" dirty="0" smtClean="0"/>
              <a:t>bar  		price </a:t>
            </a:r>
          </a:p>
          <a:p>
            <a:pPr marL="400050" lvl="1" indent="0">
              <a:buNone/>
            </a:pPr>
            <a:r>
              <a:rPr lang="en-AU" dirty="0" smtClean="0"/>
              <a:t>----------------	------- </a:t>
            </a:r>
          </a:p>
          <a:p>
            <a:pPr marL="400050" lvl="1" indent="0">
              <a:buNone/>
            </a:pPr>
            <a:r>
              <a:rPr lang="en-AU" dirty="0" smtClean="0"/>
              <a:t>Marble </a:t>
            </a:r>
            <a:r>
              <a:rPr lang="en-AU" dirty="0"/>
              <a:t>Bar </a:t>
            </a:r>
            <a:r>
              <a:rPr lang="en-AU" dirty="0" smtClean="0"/>
              <a:t> 	2.8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67DB-87A6-4B2C-AF26-887D2E862704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4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Functions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Examples: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-- set of Bars from specified suburb </a:t>
            </a:r>
            <a:endParaRPr lang="en-AU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AU" dirty="0" smtClean="0"/>
              <a:t>create </a:t>
            </a:r>
            <a:r>
              <a:rPr lang="en-AU" dirty="0"/>
              <a:t>or replace function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	</a:t>
            </a:r>
            <a:r>
              <a:rPr lang="en-AU" dirty="0" err="1" smtClean="0"/>
              <a:t>hotelsIn</a:t>
            </a:r>
            <a:r>
              <a:rPr lang="en-AU" dirty="0" smtClean="0"/>
              <a:t>(text</a:t>
            </a:r>
            <a:r>
              <a:rPr lang="en-AU" dirty="0"/>
              <a:t>) returns </a:t>
            </a:r>
            <a:r>
              <a:rPr lang="en-AU" dirty="0" err="1"/>
              <a:t>setof</a:t>
            </a:r>
            <a:r>
              <a:rPr lang="en-AU" dirty="0"/>
              <a:t> Bars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as </a:t>
            </a:r>
            <a:r>
              <a:rPr lang="en-AU" dirty="0"/>
              <a:t>$$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	select </a:t>
            </a:r>
            <a:r>
              <a:rPr lang="en-AU" dirty="0"/>
              <a:t>* from Bars where </a:t>
            </a:r>
            <a:r>
              <a:rPr lang="en-AU" dirty="0" err="1"/>
              <a:t>addr</a:t>
            </a:r>
            <a:r>
              <a:rPr lang="en-AU" dirty="0"/>
              <a:t> = $1;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$$ </a:t>
            </a:r>
            <a:r>
              <a:rPr lang="en-AU" dirty="0"/>
              <a:t>language </a:t>
            </a:r>
            <a:r>
              <a:rPr lang="en-AU" dirty="0" err="1"/>
              <a:t>sql</a:t>
            </a:r>
            <a:r>
              <a:rPr lang="en-AU" dirty="0"/>
              <a:t>; </a:t>
            </a:r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6B60-BF88-4E27-9334-AA238713ADFF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1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Functions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-- usage examples </a:t>
            </a:r>
            <a:endParaRPr lang="en-AU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AU" dirty="0" smtClean="0"/>
              <a:t>select </a:t>
            </a:r>
            <a:r>
              <a:rPr lang="en-AU" dirty="0"/>
              <a:t>* from </a:t>
            </a:r>
            <a:r>
              <a:rPr lang="en-AU" dirty="0" err="1"/>
              <a:t>hotelsIn</a:t>
            </a:r>
            <a:r>
              <a:rPr lang="en-AU" dirty="0"/>
              <a:t>('The Rocks'); </a:t>
            </a:r>
            <a:endParaRPr lang="en-AU" dirty="0" smtClean="0"/>
          </a:p>
          <a:p>
            <a:pPr marL="457200" lvl="1" indent="0">
              <a:buNone/>
            </a:pP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name 			</a:t>
            </a:r>
            <a:r>
              <a:rPr lang="en-AU" dirty="0" err="1" smtClean="0"/>
              <a:t>addr</a:t>
            </a:r>
            <a:r>
              <a:rPr lang="en-AU" dirty="0" smtClean="0"/>
              <a:t> 			license </a:t>
            </a:r>
          </a:p>
          <a:p>
            <a:pPr marL="457200" lvl="1" indent="0">
              <a:buNone/>
            </a:pPr>
            <a:r>
              <a:rPr lang="en-AU" dirty="0" smtClean="0"/>
              <a:t>------------			--------------		----------- </a:t>
            </a:r>
          </a:p>
          <a:p>
            <a:pPr marL="457200" lvl="1" indent="0">
              <a:buNone/>
            </a:pPr>
            <a:r>
              <a:rPr lang="en-AU" dirty="0" smtClean="0"/>
              <a:t>Australia </a:t>
            </a:r>
            <a:r>
              <a:rPr lang="en-AU" dirty="0"/>
              <a:t>Hotel </a:t>
            </a:r>
            <a:r>
              <a:rPr lang="en-AU" dirty="0" smtClean="0"/>
              <a:t>		The </a:t>
            </a:r>
            <a:r>
              <a:rPr lang="en-AU" dirty="0"/>
              <a:t>Rocks </a:t>
            </a:r>
            <a:r>
              <a:rPr lang="en-AU" dirty="0" smtClean="0"/>
              <a:t> 		123456 </a:t>
            </a:r>
          </a:p>
          <a:p>
            <a:pPr marL="457200" lvl="1" indent="0">
              <a:buNone/>
            </a:pPr>
            <a:r>
              <a:rPr lang="en-AU" dirty="0" smtClean="0"/>
              <a:t>Lord </a:t>
            </a:r>
            <a:r>
              <a:rPr lang="en-AU" dirty="0"/>
              <a:t>Nelson </a:t>
            </a:r>
            <a:r>
              <a:rPr lang="en-AU" dirty="0" smtClean="0"/>
              <a:t>	 	The </a:t>
            </a:r>
            <a:r>
              <a:rPr lang="en-AU" dirty="0"/>
              <a:t>Rocks </a:t>
            </a:r>
            <a:r>
              <a:rPr lang="en-AU" dirty="0" smtClean="0"/>
              <a:t>	 	123888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563F-FDD9-4F81-BADB-C6BD6813326C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6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PLpgSQL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PostgreSQL Manual: Chapter </a:t>
            </a:r>
            <a:r>
              <a:rPr lang="en-AU" dirty="0" smtClean="0"/>
              <a:t>40</a:t>
            </a:r>
            <a:r>
              <a:rPr lang="en-AU" dirty="0" smtClean="0"/>
              <a:t>: </a:t>
            </a:r>
            <a:r>
              <a:rPr lang="en-AU" dirty="0" err="1"/>
              <a:t>PLpgSQL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 err="1" smtClean="0"/>
              <a:t>PLpgSQL</a:t>
            </a:r>
            <a:r>
              <a:rPr lang="en-AU" dirty="0" smtClean="0"/>
              <a:t> </a:t>
            </a:r>
            <a:r>
              <a:rPr lang="en-AU" dirty="0"/>
              <a:t>= </a:t>
            </a:r>
            <a:r>
              <a:rPr lang="en-AU" b="1" dirty="0"/>
              <a:t>P</a:t>
            </a:r>
            <a:r>
              <a:rPr lang="en-AU" dirty="0"/>
              <a:t>rocedural </a:t>
            </a:r>
            <a:r>
              <a:rPr lang="en-AU" b="1" dirty="0"/>
              <a:t>L</a:t>
            </a:r>
            <a:r>
              <a:rPr lang="en-AU" dirty="0"/>
              <a:t>anguage extensions to </a:t>
            </a:r>
            <a:r>
              <a:rPr lang="en-AU" b="1" dirty="0" smtClean="0"/>
              <a:t>P</a:t>
            </a:r>
            <a:r>
              <a:rPr lang="en-AU" dirty="0" smtClean="0"/>
              <a:t>ost</a:t>
            </a:r>
            <a:r>
              <a:rPr lang="en-AU" b="1" dirty="0" smtClean="0"/>
              <a:t>g</a:t>
            </a:r>
            <a:r>
              <a:rPr lang="en-AU" dirty="0" smtClean="0"/>
              <a:t>re</a:t>
            </a:r>
            <a:r>
              <a:rPr lang="en-AU" b="1" dirty="0" smtClean="0"/>
              <a:t>SQL</a:t>
            </a:r>
          </a:p>
          <a:p>
            <a:pPr>
              <a:lnSpc>
                <a:spcPct val="170000"/>
              </a:lnSpc>
            </a:pPr>
            <a:r>
              <a:rPr lang="en-AU" dirty="0"/>
              <a:t>A</a:t>
            </a:r>
            <a:r>
              <a:rPr lang="en-AU" dirty="0" smtClean="0"/>
              <a:t> </a:t>
            </a:r>
            <a:r>
              <a:rPr lang="en-AU" dirty="0"/>
              <a:t>PostgreSQL-specific language integrating features of: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procedural programming and SQL programming </a:t>
            </a:r>
          </a:p>
          <a:p>
            <a:pPr>
              <a:lnSpc>
                <a:spcPct val="170000"/>
              </a:lnSpc>
            </a:pPr>
            <a:r>
              <a:rPr lang="en-AU" dirty="0"/>
              <a:t>Functions are stored in the database with the data</a:t>
            </a:r>
            <a:r>
              <a:rPr lang="en-AU" dirty="0" smtClean="0"/>
              <a:t>.</a:t>
            </a:r>
          </a:p>
          <a:p>
            <a:pPr>
              <a:lnSpc>
                <a:spcPct val="170000"/>
              </a:lnSpc>
            </a:pPr>
            <a:r>
              <a:rPr lang="en-AU" dirty="0" smtClean="0"/>
              <a:t>Provides </a:t>
            </a:r>
            <a:r>
              <a:rPr lang="en-AU" dirty="0"/>
              <a:t>a means for extending DBMS functionality, e.g.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implementing constraint checking (triggered functions)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complex query evaluation (e.g. recursive)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complex computation of column values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detailed control of displayed results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645A-4C65-4797-BB0D-8789B9B6F950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/>
              <a:t>PLpgSQL</a:t>
            </a:r>
            <a:r>
              <a:rPr lang="en-AU" sz="1800" dirty="0" smtClean="0"/>
              <a:t>(</a:t>
            </a:r>
            <a:r>
              <a:rPr lang="en-AU" sz="1800" dirty="0" err="1" smtClean="0"/>
              <a:t>cont</a:t>
            </a:r>
            <a:r>
              <a:rPr lang="en-AU" sz="1800" dirty="0" smtClean="0"/>
              <a:t>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400" dirty="0"/>
              <a:t>The </a:t>
            </a:r>
            <a:r>
              <a:rPr lang="en-AU" sz="2400" dirty="0" err="1"/>
              <a:t>PLpgSQL</a:t>
            </a:r>
            <a:r>
              <a:rPr lang="en-AU" sz="2400" dirty="0"/>
              <a:t> interpreter </a:t>
            </a:r>
            <a:endParaRPr lang="en-AU" sz="2400" dirty="0" smtClean="0"/>
          </a:p>
          <a:p>
            <a:pPr lvl="1">
              <a:lnSpc>
                <a:spcPct val="150000"/>
              </a:lnSpc>
            </a:pPr>
            <a:r>
              <a:rPr lang="en-AU" sz="2000" dirty="0" smtClean="0"/>
              <a:t>executes </a:t>
            </a:r>
            <a:r>
              <a:rPr lang="en-AU" sz="2000" dirty="0"/>
              <a:t>procedural code and manages variables </a:t>
            </a:r>
          </a:p>
          <a:p>
            <a:pPr lvl="1">
              <a:lnSpc>
                <a:spcPct val="150000"/>
              </a:lnSpc>
            </a:pPr>
            <a:r>
              <a:rPr lang="en-AU" sz="2000" dirty="0"/>
              <a:t>calls PostgreSQL engine to evaluate SQL statements </a:t>
            </a:r>
          </a:p>
          <a:p>
            <a:pPr>
              <a:lnSpc>
                <a:spcPct val="150000"/>
              </a:lnSpc>
            </a:pPr>
            <a:endParaRPr lang="en-A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581400"/>
            <a:ext cx="5172075" cy="308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636E-1974-4676-81E0-F757ACB59EE5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Defining </a:t>
            </a:r>
            <a:r>
              <a:rPr lang="en-AU" dirty="0" err="1"/>
              <a:t>PLpgSQL</a:t>
            </a:r>
            <a:r>
              <a:rPr lang="en-AU" dirty="0"/>
              <a:t> </a:t>
            </a:r>
            <a:r>
              <a:rPr lang="en-AU" dirty="0" smtClean="0"/>
              <a:t>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 err="1"/>
              <a:t>PLpgSQL</a:t>
            </a:r>
            <a:r>
              <a:rPr lang="en-AU" dirty="0"/>
              <a:t> functions are created (and inserted into </a:t>
            </a:r>
            <a:r>
              <a:rPr lang="en-AU" dirty="0" err="1"/>
              <a:t>db</a:t>
            </a:r>
            <a:r>
              <a:rPr lang="en-AU" dirty="0"/>
              <a:t>) via: </a:t>
            </a:r>
            <a:endParaRPr lang="en-AU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AU" dirty="0" smtClean="0"/>
          </a:p>
          <a:p>
            <a:r>
              <a:rPr lang="en-AU" dirty="0" smtClean="0"/>
              <a:t>Note</a:t>
            </a:r>
            <a:r>
              <a:rPr lang="en-AU" dirty="0"/>
              <a:t>: the entire function body is a single SQL string.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0" y="2362200"/>
            <a:ext cx="48006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AU" dirty="0"/>
              <a:t>CREATE OR REPLACE </a:t>
            </a:r>
          </a:p>
          <a:p>
            <a:pPr lvl="1"/>
            <a:r>
              <a:rPr lang="en-AU" i="1" dirty="0"/>
              <a:t>	</a:t>
            </a:r>
            <a:r>
              <a:rPr lang="en-AU" i="1" dirty="0" err="1"/>
              <a:t>funcName</a:t>
            </a:r>
            <a:r>
              <a:rPr lang="en-AU" dirty="0"/>
              <a:t>(</a:t>
            </a:r>
            <a:r>
              <a:rPr lang="en-AU" i="1" dirty="0"/>
              <a:t>param1</a:t>
            </a:r>
            <a:r>
              <a:rPr lang="en-AU" dirty="0"/>
              <a:t>, </a:t>
            </a:r>
            <a:r>
              <a:rPr lang="en-AU" i="1" dirty="0"/>
              <a:t>param2</a:t>
            </a:r>
            <a:r>
              <a:rPr lang="en-AU" dirty="0"/>
              <a:t>, ....) </a:t>
            </a:r>
          </a:p>
          <a:p>
            <a:pPr lvl="1"/>
            <a:r>
              <a:rPr lang="en-AU" dirty="0"/>
              <a:t>	RETURNS </a:t>
            </a:r>
            <a:r>
              <a:rPr lang="en-AU" i="1" dirty="0" err="1"/>
              <a:t>rettype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AS $$ </a:t>
            </a:r>
          </a:p>
          <a:p>
            <a:pPr lvl="1"/>
            <a:r>
              <a:rPr lang="en-AU" dirty="0"/>
              <a:t>DECLARE </a:t>
            </a:r>
          </a:p>
          <a:p>
            <a:pPr lvl="1"/>
            <a:r>
              <a:rPr lang="en-AU" i="1" dirty="0"/>
              <a:t>	variable</a:t>
            </a:r>
            <a:r>
              <a:rPr lang="en-AU" dirty="0"/>
              <a:t> </a:t>
            </a:r>
            <a:r>
              <a:rPr lang="en-AU" i="1" dirty="0"/>
              <a:t>declarations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BEGIN </a:t>
            </a:r>
          </a:p>
          <a:p>
            <a:pPr lvl="1"/>
            <a:r>
              <a:rPr lang="en-AU" i="1" dirty="0"/>
              <a:t>	code</a:t>
            </a:r>
            <a:r>
              <a:rPr lang="en-AU" dirty="0"/>
              <a:t> </a:t>
            </a:r>
            <a:r>
              <a:rPr lang="en-AU" i="1" dirty="0"/>
              <a:t>for</a:t>
            </a:r>
            <a:r>
              <a:rPr lang="en-AU" dirty="0"/>
              <a:t> </a:t>
            </a:r>
            <a:r>
              <a:rPr lang="en-AU" i="1" dirty="0"/>
              <a:t>function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END; </a:t>
            </a:r>
          </a:p>
          <a:p>
            <a:pPr lvl="1"/>
            <a:r>
              <a:rPr lang="en-AU" dirty="0"/>
              <a:t>$$ LANGUAGE </a:t>
            </a:r>
            <a:r>
              <a:rPr lang="en-AU" dirty="0" err="1"/>
              <a:t>plpgsql</a:t>
            </a:r>
            <a:r>
              <a:rPr lang="en-AU" dirty="0"/>
              <a:t>; </a:t>
            </a:r>
          </a:p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778D-B120-408A-9CD0-EC7A056CF87E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4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Defining </a:t>
            </a:r>
            <a:r>
              <a:rPr lang="en-AU" dirty="0" err="1"/>
              <a:t>PLpgSQL</a:t>
            </a:r>
            <a:r>
              <a:rPr lang="en-AU" dirty="0"/>
              <a:t> Functions</a:t>
            </a:r>
            <a:r>
              <a:rPr lang="en-AU" sz="1600" dirty="0"/>
              <a:t>(cont.)</a:t>
            </a:r>
            <a:endParaRPr lang="en-A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716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 smtClean="0"/>
              <a:t>Recap Stored-procedure </a:t>
            </a:r>
            <a:r>
              <a:rPr lang="en-AU" sz="1600" b="1" dirty="0"/>
              <a:t>approach (</a:t>
            </a:r>
            <a:r>
              <a:rPr lang="en-AU" sz="1600" b="1" dirty="0" err="1"/>
              <a:t>PLpgSQL</a:t>
            </a:r>
            <a:r>
              <a:rPr lang="en-AU" sz="1600" b="1" dirty="0"/>
              <a:t>): </a:t>
            </a:r>
          </a:p>
          <a:p>
            <a:r>
              <a:rPr lang="en-AU" sz="1600" dirty="0"/>
              <a:t>create function </a:t>
            </a:r>
          </a:p>
          <a:p>
            <a:r>
              <a:rPr lang="en-AU" sz="1600" dirty="0"/>
              <a:t>	withdraw(</a:t>
            </a:r>
            <a:r>
              <a:rPr lang="en-AU" sz="1600" dirty="0" err="1"/>
              <a:t>acctNum</a:t>
            </a:r>
            <a:r>
              <a:rPr lang="en-AU" sz="1600" dirty="0"/>
              <a:t> text, amount integer) returns text as $$ </a:t>
            </a:r>
          </a:p>
          <a:p>
            <a:r>
              <a:rPr lang="en-AU" sz="1600" dirty="0"/>
              <a:t>declare </a:t>
            </a:r>
            <a:r>
              <a:rPr lang="en-AU" sz="1600" dirty="0" err="1"/>
              <a:t>bal</a:t>
            </a:r>
            <a:r>
              <a:rPr lang="en-AU" sz="1600" dirty="0"/>
              <a:t> integer; </a:t>
            </a:r>
          </a:p>
          <a:p>
            <a:r>
              <a:rPr lang="en-AU" sz="1600" dirty="0"/>
              <a:t>begin </a:t>
            </a:r>
          </a:p>
          <a:p>
            <a:r>
              <a:rPr lang="en-AU" sz="1600" dirty="0"/>
              <a:t>	select balance into </a:t>
            </a:r>
            <a:r>
              <a:rPr lang="en-AU" sz="1600" dirty="0" err="1"/>
              <a:t>bal</a:t>
            </a:r>
            <a:r>
              <a:rPr lang="en-AU" sz="1600" dirty="0"/>
              <a:t> </a:t>
            </a:r>
          </a:p>
          <a:p>
            <a:r>
              <a:rPr lang="en-AU" sz="1600" dirty="0"/>
              <a:t>	from Accounts </a:t>
            </a:r>
          </a:p>
          <a:p>
            <a:r>
              <a:rPr lang="en-AU" sz="1600" dirty="0"/>
              <a:t>	where </a:t>
            </a:r>
            <a:r>
              <a:rPr lang="en-AU" sz="1600" dirty="0" err="1"/>
              <a:t>acctNo</a:t>
            </a:r>
            <a:r>
              <a:rPr lang="en-AU" sz="1600" dirty="0"/>
              <a:t> = </a:t>
            </a:r>
            <a:r>
              <a:rPr lang="en-AU" sz="1600" dirty="0" err="1"/>
              <a:t>acctNum</a:t>
            </a:r>
            <a:r>
              <a:rPr lang="en-AU" sz="1600" dirty="0"/>
              <a:t>; </a:t>
            </a:r>
          </a:p>
          <a:p>
            <a:r>
              <a:rPr lang="en-AU" sz="1600" dirty="0"/>
              <a:t>	if (</a:t>
            </a:r>
            <a:r>
              <a:rPr lang="en-AU" sz="1600" dirty="0" err="1"/>
              <a:t>bal</a:t>
            </a:r>
            <a:r>
              <a:rPr lang="en-AU" sz="1600" dirty="0"/>
              <a:t> &lt; amount) then </a:t>
            </a:r>
          </a:p>
          <a:p>
            <a:r>
              <a:rPr lang="en-AU" sz="1600" dirty="0"/>
              <a:t>		return 'Insufficient Funds'; </a:t>
            </a:r>
          </a:p>
          <a:p>
            <a:r>
              <a:rPr lang="en-AU" sz="1600" dirty="0"/>
              <a:t>	else </a:t>
            </a:r>
          </a:p>
          <a:p>
            <a:r>
              <a:rPr lang="en-AU" sz="1600" dirty="0"/>
              <a:t>		update Accounts </a:t>
            </a:r>
          </a:p>
          <a:p>
            <a:r>
              <a:rPr lang="en-AU" sz="1600" dirty="0"/>
              <a:t>		set balance = balance - amount </a:t>
            </a:r>
          </a:p>
          <a:p>
            <a:r>
              <a:rPr lang="en-AU" sz="1600" dirty="0"/>
              <a:t>		where </a:t>
            </a:r>
            <a:r>
              <a:rPr lang="en-AU" sz="1600" dirty="0" err="1"/>
              <a:t>acctNo</a:t>
            </a:r>
            <a:r>
              <a:rPr lang="en-AU" sz="1600" dirty="0"/>
              <a:t> = </a:t>
            </a:r>
            <a:r>
              <a:rPr lang="en-AU" sz="1600" dirty="0" err="1"/>
              <a:t>acctNum</a:t>
            </a:r>
            <a:r>
              <a:rPr lang="en-AU" sz="1600" dirty="0"/>
              <a:t>; </a:t>
            </a:r>
          </a:p>
          <a:p>
            <a:r>
              <a:rPr lang="en-AU" sz="1600" dirty="0"/>
              <a:t>		select balance into </a:t>
            </a:r>
            <a:r>
              <a:rPr lang="en-AU" sz="1600" dirty="0" err="1"/>
              <a:t>bal</a:t>
            </a:r>
            <a:r>
              <a:rPr lang="en-AU" sz="1600" dirty="0"/>
              <a:t> </a:t>
            </a:r>
          </a:p>
          <a:p>
            <a:r>
              <a:rPr lang="en-AU" sz="1600" dirty="0"/>
              <a:t>		from Accounts where </a:t>
            </a:r>
            <a:r>
              <a:rPr lang="en-AU" sz="1600" dirty="0" err="1"/>
              <a:t>acctNo</a:t>
            </a:r>
            <a:r>
              <a:rPr lang="en-AU" sz="1600" dirty="0"/>
              <a:t> = </a:t>
            </a:r>
            <a:r>
              <a:rPr lang="en-AU" sz="1600" dirty="0" err="1"/>
              <a:t>acctNum</a:t>
            </a:r>
            <a:r>
              <a:rPr lang="en-AU" sz="1600" dirty="0"/>
              <a:t>; </a:t>
            </a:r>
          </a:p>
          <a:p>
            <a:r>
              <a:rPr lang="en-AU" sz="1600" dirty="0"/>
              <a:t>		return 'New Balance: ' || </a:t>
            </a:r>
            <a:r>
              <a:rPr lang="en-AU" sz="1600" dirty="0" err="1"/>
              <a:t>bal</a:t>
            </a:r>
            <a:r>
              <a:rPr lang="en-AU" sz="1600" dirty="0"/>
              <a:t>; </a:t>
            </a:r>
          </a:p>
          <a:p>
            <a:r>
              <a:rPr lang="en-AU" sz="1600" dirty="0"/>
              <a:t>	end if; </a:t>
            </a:r>
          </a:p>
          <a:p>
            <a:r>
              <a:rPr lang="en-AU" sz="1600" dirty="0"/>
              <a:t>end; </a:t>
            </a:r>
          </a:p>
          <a:p>
            <a:r>
              <a:rPr lang="en-AU" sz="1600" dirty="0"/>
              <a:t>$$ language </a:t>
            </a:r>
            <a:r>
              <a:rPr lang="en-AU" sz="1600" dirty="0" err="1"/>
              <a:t>plpgsql</a:t>
            </a:r>
            <a:r>
              <a:rPr lang="en-AU" sz="1600" dirty="0" smtClean="0"/>
              <a:t>;</a:t>
            </a:r>
            <a:endParaRPr lang="en-AU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0DF-E959-4007-8853-1ECABA8FD614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0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/>
              <a:t>PLpgSQL</a:t>
            </a:r>
            <a:r>
              <a:rPr lang="en-AU" dirty="0"/>
              <a:t> Function </a:t>
            </a:r>
            <a:r>
              <a:rPr lang="en-AU" dirty="0" smtClean="0"/>
              <a:t>Parameters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400" dirty="0"/>
              <a:t>All parameters are passed by value in </a:t>
            </a:r>
            <a:r>
              <a:rPr lang="en-AU" sz="2400" dirty="0" err="1"/>
              <a:t>PLpgSQL</a:t>
            </a:r>
            <a:r>
              <a:rPr lang="en-AU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Within a function, parameters can be referred to:</a:t>
            </a:r>
          </a:p>
          <a:p>
            <a:pPr lvl="1">
              <a:lnSpc>
                <a:spcPct val="150000"/>
              </a:lnSpc>
            </a:pPr>
            <a:r>
              <a:rPr lang="en-AU" sz="2000" dirty="0"/>
              <a:t>using positional notation ($1, $2, ...)</a:t>
            </a:r>
          </a:p>
          <a:p>
            <a:pPr lvl="1">
              <a:lnSpc>
                <a:spcPct val="150000"/>
              </a:lnSpc>
            </a:pPr>
            <a:r>
              <a:rPr lang="en-AU" sz="2000" dirty="0"/>
              <a:t>via aliases, supplied either</a:t>
            </a:r>
          </a:p>
          <a:p>
            <a:pPr lvl="2">
              <a:lnSpc>
                <a:spcPct val="150000"/>
              </a:lnSpc>
            </a:pPr>
            <a:r>
              <a:rPr lang="en-AU" sz="1600" dirty="0"/>
              <a:t>as part of the function header (e.g. f(a </a:t>
            </a:r>
            <a:r>
              <a:rPr lang="en-AU" sz="1600" dirty="0" err="1"/>
              <a:t>int</a:t>
            </a:r>
            <a:r>
              <a:rPr lang="en-AU" sz="1600" dirty="0"/>
              <a:t>, b </a:t>
            </a:r>
            <a:r>
              <a:rPr lang="en-AU" sz="1600" dirty="0" err="1"/>
              <a:t>int</a:t>
            </a:r>
            <a:r>
              <a:rPr lang="en-AU" sz="1600" dirty="0"/>
              <a:t>))</a:t>
            </a:r>
          </a:p>
          <a:p>
            <a:pPr lvl="2">
              <a:lnSpc>
                <a:spcPct val="150000"/>
              </a:lnSpc>
            </a:pPr>
            <a:r>
              <a:rPr lang="en-AU" sz="1600" dirty="0"/>
              <a:t>as part of the declarations (e.g. a alias for $1; b alias for $2)</a:t>
            </a:r>
            <a:endParaRPr lang="en-AU" sz="16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E3F6-0EE7-44CD-8164-89F207D2B561}" type="datetime1">
              <a:rPr lang="en-US" smtClean="0"/>
              <a:t>3/16/2016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Extending SQL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Ways in which standard SQL might be extended</a:t>
            </a:r>
            <a:r>
              <a:rPr lang="en-AU" dirty="0" smtClean="0"/>
              <a:t>: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new </a:t>
            </a:r>
            <a:r>
              <a:rPr lang="en-AU" dirty="0"/>
              <a:t>data types (incl. constraints, I/O, indexes, ...)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object-orientation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more powerful constraint checking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packaging/parameterizing queries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more functions/aggregates for use in queries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event-based triggered actions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massive data, spread over a network </a:t>
            </a:r>
          </a:p>
          <a:p>
            <a:pPr>
              <a:lnSpc>
                <a:spcPct val="160000"/>
              </a:lnSpc>
            </a:pPr>
            <a:r>
              <a:rPr lang="en-AU" dirty="0"/>
              <a:t>All are required to assist in application development.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874E-E7C7-402B-8A90-AC3CB67FA9E0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/>
              <a:t>PLpgSQL</a:t>
            </a:r>
            <a:r>
              <a:rPr lang="en-AU" dirty="0"/>
              <a:t> Function Parameters</a:t>
            </a:r>
            <a:r>
              <a:rPr lang="en-AU" sz="16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791200"/>
          </a:xfrm>
        </p:spPr>
        <p:txBody>
          <a:bodyPr>
            <a:normAutofit/>
          </a:bodyPr>
          <a:lstStyle/>
          <a:p>
            <a:r>
              <a:rPr lang="en-AU" sz="2400" dirty="0"/>
              <a:t>Example: old-style function </a:t>
            </a:r>
            <a:endParaRPr lang="en-AU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AU" sz="2400" b="1" dirty="0"/>
              <a:t>Beware:</a:t>
            </a:r>
            <a:r>
              <a:rPr lang="en-AU" sz="2400" dirty="0"/>
              <a:t> never give aliases the same names as attributes. </a:t>
            </a:r>
            <a:endParaRPr lang="en-AU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05000" y="2174081"/>
            <a:ext cx="472440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CREATE OR REPLACE FUNCTION </a:t>
            </a:r>
          </a:p>
          <a:p>
            <a:r>
              <a:rPr lang="en-AU" dirty="0" smtClean="0"/>
              <a:t>	cat(text</a:t>
            </a:r>
            <a:r>
              <a:rPr lang="en-AU" dirty="0"/>
              <a:t>, text) RETURNS text </a:t>
            </a:r>
          </a:p>
          <a:p>
            <a:r>
              <a:rPr lang="en-AU" dirty="0"/>
              <a:t>AS </a:t>
            </a:r>
            <a:r>
              <a:rPr lang="en-AU" dirty="0" smtClean="0"/>
              <a:t>‘</a:t>
            </a:r>
            <a:endParaRPr lang="en-AU" dirty="0"/>
          </a:p>
          <a:p>
            <a:r>
              <a:rPr lang="en-AU" dirty="0"/>
              <a:t>DECLARE </a:t>
            </a:r>
          </a:p>
          <a:p>
            <a:r>
              <a:rPr lang="en-AU" dirty="0" smtClean="0"/>
              <a:t>	x </a:t>
            </a:r>
            <a:r>
              <a:rPr lang="en-AU" dirty="0"/>
              <a:t>alias for $1; -- alias for parameter </a:t>
            </a:r>
          </a:p>
          <a:p>
            <a:r>
              <a:rPr lang="en-AU" dirty="0" smtClean="0"/>
              <a:t>	y </a:t>
            </a:r>
            <a:r>
              <a:rPr lang="en-AU" dirty="0"/>
              <a:t>alias for $2; -- alias for parameter </a:t>
            </a:r>
          </a:p>
          <a:p>
            <a:r>
              <a:rPr lang="en-AU" dirty="0" smtClean="0"/>
              <a:t>	result </a:t>
            </a:r>
            <a:r>
              <a:rPr lang="en-AU" dirty="0"/>
              <a:t>text; -- local variable </a:t>
            </a:r>
          </a:p>
          <a:p>
            <a:r>
              <a:rPr lang="en-AU" dirty="0"/>
              <a:t>BEGIN </a:t>
            </a:r>
          </a:p>
          <a:p>
            <a:r>
              <a:rPr lang="en-AU" dirty="0" smtClean="0"/>
              <a:t>	result </a:t>
            </a:r>
            <a:r>
              <a:rPr lang="en-AU" dirty="0"/>
              <a:t>:= x||''''''''||y; </a:t>
            </a:r>
          </a:p>
          <a:p>
            <a:r>
              <a:rPr lang="en-AU" dirty="0" smtClean="0"/>
              <a:t>	return </a:t>
            </a:r>
            <a:r>
              <a:rPr lang="en-AU" dirty="0"/>
              <a:t>result; </a:t>
            </a:r>
          </a:p>
          <a:p>
            <a:r>
              <a:rPr lang="en-AU" dirty="0"/>
              <a:t>END; </a:t>
            </a:r>
          </a:p>
          <a:p>
            <a:r>
              <a:rPr lang="en-AU" dirty="0" smtClean="0"/>
              <a:t>‘ </a:t>
            </a:r>
            <a:r>
              <a:rPr lang="en-AU" dirty="0"/>
              <a:t>LANGUAGE </a:t>
            </a:r>
            <a:r>
              <a:rPr lang="en-AU" dirty="0" smtClean="0"/>
              <a:t>‘</a:t>
            </a:r>
            <a:r>
              <a:rPr lang="en-AU" dirty="0" err="1" smtClean="0"/>
              <a:t>plpgsql</a:t>
            </a:r>
            <a:r>
              <a:rPr lang="en-AU" dirty="0" smtClean="0"/>
              <a:t>’;</a:t>
            </a:r>
            <a:endParaRPr lang="en-AU" dirty="0"/>
          </a:p>
          <a:p>
            <a:endParaRPr lang="en-A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E3F6-0EE7-44CD-8164-89F207D2B561}" type="datetime1">
              <a:rPr lang="en-US" smtClean="0"/>
              <a:t>3/16/2016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/>
              <a:t>PLpgSQL</a:t>
            </a:r>
            <a:r>
              <a:rPr lang="en-AU" dirty="0"/>
              <a:t> Function </a:t>
            </a:r>
            <a:r>
              <a:rPr lang="en-AU" dirty="0" smtClean="0"/>
              <a:t>Parameters</a:t>
            </a:r>
            <a:r>
              <a:rPr lang="en-AU" sz="1600" dirty="0" smtClean="0"/>
              <a:t>(cont.)</a:t>
            </a:r>
            <a:endParaRPr lang="en-AU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Example: </a:t>
            </a:r>
            <a:r>
              <a:rPr lang="en-AU" dirty="0" smtClean="0"/>
              <a:t>new-style </a:t>
            </a:r>
            <a:r>
              <a:rPr lang="en-AU" dirty="0"/>
              <a:t>function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AU" b="1" dirty="0" smtClean="0"/>
              <a:t>Beware:</a:t>
            </a:r>
            <a:r>
              <a:rPr lang="en-AU" dirty="0" smtClean="0"/>
              <a:t> never give aliases the same names as attributes. </a:t>
            </a:r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05000" y="2209800"/>
            <a:ext cx="47244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CREATE OR REPLACE FUNCTION </a:t>
            </a:r>
          </a:p>
          <a:p>
            <a:r>
              <a:rPr lang="en-AU" dirty="0" smtClean="0"/>
              <a:t>	add(x text</a:t>
            </a:r>
            <a:r>
              <a:rPr lang="en-AU" dirty="0"/>
              <a:t>, </a:t>
            </a:r>
            <a:r>
              <a:rPr lang="en-AU" dirty="0" smtClean="0"/>
              <a:t>y text</a:t>
            </a:r>
            <a:r>
              <a:rPr lang="en-AU" dirty="0"/>
              <a:t>) RETURNS text </a:t>
            </a:r>
          </a:p>
          <a:p>
            <a:r>
              <a:rPr lang="en-AU" dirty="0"/>
              <a:t>AS </a:t>
            </a:r>
            <a:r>
              <a:rPr lang="en-AU" dirty="0" smtClean="0"/>
              <a:t>$$</a:t>
            </a:r>
            <a:endParaRPr lang="en-AU" dirty="0"/>
          </a:p>
          <a:p>
            <a:r>
              <a:rPr lang="en-AU" dirty="0"/>
              <a:t>DECLARE </a:t>
            </a:r>
          </a:p>
          <a:p>
            <a:r>
              <a:rPr lang="en-AU" dirty="0" smtClean="0"/>
              <a:t>	result </a:t>
            </a:r>
            <a:r>
              <a:rPr lang="en-AU" dirty="0"/>
              <a:t>text; -- local variable </a:t>
            </a:r>
          </a:p>
          <a:p>
            <a:r>
              <a:rPr lang="en-AU" dirty="0"/>
              <a:t>BEGIN </a:t>
            </a:r>
          </a:p>
          <a:p>
            <a:r>
              <a:rPr lang="en-AU" dirty="0" smtClean="0"/>
              <a:t>	result </a:t>
            </a:r>
            <a:r>
              <a:rPr lang="en-AU" dirty="0"/>
              <a:t>:= x</a:t>
            </a:r>
            <a:r>
              <a:rPr lang="en-AU" dirty="0" smtClean="0"/>
              <a:t>||''''||</a:t>
            </a:r>
            <a:r>
              <a:rPr lang="en-AU" dirty="0"/>
              <a:t>y; </a:t>
            </a:r>
          </a:p>
          <a:p>
            <a:r>
              <a:rPr lang="en-AU" dirty="0" smtClean="0"/>
              <a:t>	return </a:t>
            </a:r>
            <a:r>
              <a:rPr lang="en-AU" dirty="0"/>
              <a:t>result; </a:t>
            </a:r>
          </a:p>
          <a:p>
            <a:r>
              <a:rPr lang="en-AU" dirty="0"/>
              <a:t>END; </a:t>
            </a:r>
          </a:p>
          <a:p>
            <a:r>
              <a:rPr lang="en-AU" dirty="0" smtClean="0"/>
              <a:t>$$ </a:t>
            </a:r>
            <a:r>
              <a:rPr lang="en-AU" dirty="0"/>
              <a:t>LANGUAGE '</a:t>
            </a:r>
            <a:r>
              <a:rPr lang="en-AU" dirty="0" err="1"/>
              <a:t>plpgsql</a:t>
            </a:r>
            <a:r>
              <a:rPr lang="en-AU" dirty="0"/>
              <a:t>';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F0D1-BAC1-4034-AF6D-EE5F4C032BBA}" type="datetime1">
              <a:rPr lang="en-US" smtClean="0"/>
              <a:t>3/16/2016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3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/>
              <a:t>PLpgSQL</a:t>
            </a:r>
            <a:r>
              <a:rPr lang="en-AU" dirty="0"/>
              <a:t> Function Parameters</a:t>
            </a:r>
            <a:r>
              <a:rPr lang="en-AU" sz="16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AU" sz="2400" dirty="0" smtClean="0"/>
              <a:t>Restrictions: requires </a:t>
            </a:r>
            <a:r>
              <a:rPr lang="en-AU" sz="2400" dirty="0"/>
              <a:t>x and y to have values of the same </a:t>
            </a:r>
            <a:r>
              <a:rPr lang="en-AU" sz="2400" dirty="0" smtClean="0"/>
              <a:t>“addable</a:t>
            </a:r>
            <a:r>
              <a:rPr lang="en-AU" sz="2400" dirty="0"/>
              <a:t>" </a:t>
            </a:r>
            <a:r>
              <a:rPr lang="en-AU" sz="2400" dirty="0" smtClean="0"/>
              <a:t>type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1981200"/>
            <a:ext cx="67056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CREATE OR REPLACE FUNCTION</a:t>
            </a:r>
          </a:p>
          <a:p>
            <a:r>
              <a:rPr lang="en-AU" dirty="0" smtClean="0"/>
              <a:t>	add </a:t>
            </a:r>
            <a:r>
              <a:rPr lang="en-AU" dirty="0"/>
              <a:t>( x </a:t>
            </a:r>
            <a:r>
              <a:rPr lang="en-AU" dirty="0" err="1"/>
              <a:t>anyelement</a:t>
            </a:r>
            <a:r>
              <a:rPr lang="en-AU" dirty="0"/>
              <a:t> , y </a:t>
            </a:r>
            <a:r>
              <a:rPr lang="en-AU" dirty="0" err="1"/>
              <a:t>anyelement</a:t>
            </a:r>
            <a:r>
              <a:rPr lang="en-AU" dirty="0"/>
              <a:t> ) RETURNS </a:t>
            </a:r>
            <a:r>
              <a:rPr lang="en-AU" dirty="0" err="1"/>
              <a:t>anyelement</a:t>
            </a:r>
            <a:endParaRPr lang="en-AU" dirty="0"/>
          </a:p>
          <a:p>
            <a:r>
              <a:rPr lang="en-AU" dirty="0"/>
              <a:t>AS </a:t>
            </a:r>
            <a:r>
              <a:rPr lang="en-AU" dirty="0" smtClean="0"/>
              <a:t>$$</a:t>
            </a:r>
            <a:endParaRPr lang="en-AU" dirty="0"/>
          </a:p>
          <a:p>
            <a:r>
              <a:rPr lang="en-AU" dirty="0"/>
              <a:t>BEGIN</a:t>
            </a:r>
          </a:p>
          <a:p>
            <a:r>
              <a:rPr lang="en-AU" dirty="0" smtClean="0"/>
              <a:t>	return </a:t>
            </a:r>
            <a:r>
              <a:rPr lang="en-AU" dirty="0"/>
              <a:t>x + y ;</a:t>
            </a:r>
          </a:p>
          <a:p>
            <a:r>
              <a:rPr lang="en-AU" dirty="0"/>
              <a:t>END ;</a:t>
            </a:r>
          </a:p>
          <a:p>
            <a:r>
              <a:rPr lang="en-AU" dirty="0" smtClean="0"/>
              <a:t>$$ </a:t>
            </a:r>
            <a:r>
              <a:rPr lang="en-AU" dirty="0"/>
              <a:t>LANGUAGE </a:t>
            </a:r>
            <a:r>
              <a:rPr lang="en-AU" dirty="0" err="1"/>
              <a:t>plpgsql</a:t>
            </a:r>
            <a:r>
              <a:rPr lang="en-AU" dirty="0"/>
              <a:t> 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DD9A-E20A-4A0C-AE82-4F7A341F168F}" type="datetime1">
              <a:rPr lang="en-US" smtClean="0"/>
              <a:t>3/16/2016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2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/>
              <a:t>PLpgSQL</a:t>
            </a:r>
            <a:r>
              <a:rPr lang="en-AU" dirty="0"/>
              <a:t> Function Parameters</a:t>
            </a:r>
            <a:r>
              <a:rPr lang="en-AU" sz="16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AU" sz="2400" dirty="0" err="1"/>
              <a:t>PLpgSQL</a:t>
            </a:r>
            <a:r>
              <a:rPr lang="en-AU" sz="2400" dirty="0"/>
              <a:t> allows overloading (i.e. same name, </a:t>
            </a:r>
            <a:r>
              <a:rPr lang="en-AU" sz="2400" dirty="0" smtClean="0"/>
              <a:t>different </a:t>
            </a:r>
            <a:r>
              <a:rPr lang="en-AU" sz="2400" dirty="0" err="1"/>
              <a:t>arg</a:t>
            </a:r>
            <a:r>
              <a:rPr lang="en-AU" sz="2400" dirty="0"/>
              <a:t> types</a:t>
            </a:r>
            <a:r>
              <a:rPr lang="en-AU" sz="2400" dirty="0" smtClean="0"/>
              <a:t>)</a:t>
            </a:r>
          </a:p>
          <a:p>
            <a:pPr>
              <a:lnSpc>
                <a:spcPct val="160000"/>
              </a:lnSpc>
            </a:pPr>
            <a:r>
              <a:rPr lang="en-AU" sz="2400" dirty="0" smtClean="0"/>
              <a:t>Example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sz="2000" dirty="0"/>
              <a:t>CREATE FUNCTION add ( </a:t>
            </a:r>
            <a:r>
              <a:rPr lang="en-AU" sz="2000" dirty="0" err="1"/>
              <a:t>int</a:t>
            </a:r>
            <a:r>
              <a:rPr lang="en-AU" sz="2000" dirty="0"/>
              <a:t> , </a:t>
            </a:r>
            <a:r>
              <a:rPr lang="en-AU" sz="2000" dirty="0" err="1"/>
              <a:t>int</a:t>
            </a:r>
            <a:r>
              <a:rPr lang="en-AU" sz="2000" dirty="0"/>
              <a:t> ) RETURNS </a:t>
            </a:r>
            <a:r>
              <a:rPr lang="en-AU" sz="2000" dirty="0" err="1"/>
              <a:t>int</a:t>
            </a:r>
            <a:r>
              <a:rPr lang="en-AU" sz="2000" dirty="0"/>
              <a:t> AS</a:t>
            </a:r>
          </a:p>
          <a:p>
            <a:pPr marL="457200" lvl="1" indent="0">
              <a:buNone/>
            </a:pPr>
            <a:r>
              <a:rPr lang="en-AU" sz="2000" dirty="0"/>
              <a:t>$$ BEGIN return $1 + $2 ; END ; $$ LANGUAGE </a:t>
            </a:r>
            <a:r>
              <a:rPr lang="en-AU" sz="2000" dirty="0" err="1"/>
              <a:t>plpgsql</a:t>
            </a:r>
            <a:r>
              <a:rPr lang="en-AU" sz="2000" dirty="0"/>
              <a:t> </a:t>
            </a:r>
            <a:r>
              <a:rPr lang="en-AU" sz="2000" dirty="0" smtClean="0"/>
              <a:t>;</a:t>
            </a:r>
          </a:p>
          <a:p>
            <a:pPr marL="457200" lvl="1" indent="0">
              <a:buNone/>
            </a:pPr>
            <a:endParaRPr lang="en-AU" sz="2000" dirty="0"/>
          </a:p>
          <a:p>
            <a:pPr marL="457200" lvl="1" indent="0">
              <a:buNone/>
            </a:pPr>
            <a:r>
              <a:rPr lang="en-AU" sz="2000" dirty="0"/>
              <a:t>CREATE FUNCTION add ( </a:t>
            </a:r>
            <a:r>
              <a:rPr lang="en-AU" sz="2000" dirty="0" err="1"/>
              <a:t>int</a:t>
            </a:r>
            <a:r>
              <a:rPr lang="en-AU" sz="2000" dirty="0"/>
              <a:t> , </a:t>
            </a:r>
            <a:r>
              <a:rPr lang="en-AU" sz="2000" dirty="0" err="1"/>
              <a:t>int</a:t>
            </a:r>
            <a:r>
              <a:rPr lang="en-AU" sz="2000" dirty="0"/>
              <a:t> , </a:t>
            </a:r>
            <a:r>
              <a:rPr lang="en-AU" sz="2000" dirty="0" err="1"/>
              <a:t>int</a:t>
            </a:r>
            <a:r>
              <a:rPr lang="en-AU" sz="2000" dirty="0"/>
              <a:t> ) RETURNS </a:t>
            </a:r>
            <a:r>
              <a:rPr lang="en-AU" sz="2000" dirty="0" err="1"/>
              <a:t>int</a:t>
            </a:r>
            <a:r>
              <a:rPr lang="en-AU" sz="2000" dirty="0"/>
              <a:t> AS</a:t>
            </a:r>
          </a:p>
          <a:p>
            <a:pPr marL="457200" lvl="1" indent="0">
              <a:buNone/>
            </a:pPr>
            <a:r>
              <a:rPr lang="en-AU" sz="2000" dirty="0"/>
              <a:t>$$ BEGIN return $1 + $2 + $3 ; END ; $$ LANGUAGE </a:t>
            </a:r>
            <a:r>
              <a:rPr lang="en-AU" sz="2000" dirty="0" err="1"/>
              <a:t>plpgsql</a:t>
            </a:r>
            <a:r>
              <a:rPr lang="en-AU" sz="2000" dirty="0"/>
              <a:t> ;</a:t>
            </a:r>
          </a:p>
          <a:p>
            <a:pPr marL="457200" lvl="1" indent="0">
              <a:buNone/>
            </a:pPr>
            <a:endParaRPr lang="en-AU" sz="2000" dirty="0" smtClean="0"/>
          </a:p>
          <a:p>
            <a:pPr marL="457200" lvl="1" indent="0">
              <a:buNone/>
            </a:pPr>
            <a:r>
              <a:rPr lang="en-AU" sz="2000" dirty="0" smtClean="0"/>
              <a:t>CREATE </a:t>
            </a:r>
            <a:r>
              <a:rPr lang="en-AU" sz="2000" dirty="0"/>
              <a:t>FUNCTION add ( char (1) , </a:t>
            </a:r>
            <a:r>
              <a:rPr lang="en-AU" sz="2000" dirty="0" err="1"/>
              <a:t>int</a:t>
            </a:r>
            <a:r>
              <a:rPr lang="en-AU" sz="2000" dirty="0"/>
              <a:t> ) RETURNS </a:t>
            </a:r>
            <a:r>
              <a:rPr lang="en-AU" sz="2000" dirty="0" err="1"/>
              <a:t>int</a:t>
            </a:r>
            <a:r>
              <a:rPr lang="en-AU" sz="2000" dirty="0"/>
              <a:t> AS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sz="2000" dirty="0"/>
              <a:t>$$ BEGIN return </a:t>
            </a:r>
            <a:r>
              <a:rPr lang="en-AU" sz="2000" dirty="0" err="1"/>
              <a:t>ascii</a:t>
            </a:r>
            <a:r>
              <a:rPr lang="en-AU" sz="2000" dirty="0"/>
              <a:t> ( $1 )+ $2 ; END ; $$ LANGUAGE </a:t>
            </a:r>
            <a:r>
              <a:rPr lang="en-AU" sz="2000" dirty="0" err="1"/>
              <a:t>plpgsql</a:t>
            </a:r>
            <a:r>
              <a:rPr lang="en-AU" sz="2000" dirty="0"/>
              <a:t> ;</a:t>
            </a:r>
          </a:p>
          <a:p>
            <a:pPr>
              <a:lnSpc>
                <a:spcPct val="160000"/>
              </a:lnSpc>
            </a:pPr>
            <a:r>
              <a:rPr lang="en-AU" sz="2400" dirty="0"/>
              <a:t>But must </a:t>
            </a:r>
            <a:r>
              <a:rPr lang="en-AU" sz="2400" dirty="0" smtClean="0"/>
              <a:t>differ </a:t>
            </a:r>
            <a:r>
              <a:rPr lang="en-AU" sz="2400" dirty="0"/>
              <a:t>in </a:t>
            </a:r>
            <a:r>
              <a:rPr lang="en-AU" sz="2400" dirty="0" err="1"/>
              <a:t>arg</a:t>
            </a:r>
            <a:r>
              <a:rPr lang="en-AU" sz="2400" dirty="0"/>
              <a:t> types, so cannot also </a:t>
            </a:r>
            <a:r>
              <a:rPr lang="en-AU" sz="2400" dirty="0" smtClean="0"/>
              <a:t>define</a:t>
            </a:r>
            <a:r>
              <a:rPr lang="en-AU" sz="2400" dirty="0"/>
              <a:t>: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sz="2000" dirty="0"/>
              <a:t>CREATE FUNCTION add ( char (1) , </a:t>
            </a:r>
            <a:r>
              <a:rPr lang="en-AU" sz="2000" dirty="0" err="1"/>
              <a:t>int</a:t>
            </a:r>
            <a:r>
              <a:rPr lang="en-AU" sz="2000" dirty="0"/>
              <a:t> ) RETURNS char AS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sz="2000" dirty="0"/>
              <a:t>$$ BEGIN return </a:t>
            </a:r>
            <a:r>
              <a:rPr lang="en-AU" sz="2000" dirty="0" err="1"/>
              <a:t>chr</a:t>
            </a:r>
            <a:r>
              <a:rPr lang="en-AU" sz="2000" dirty="0"/>
              <a:t> ( </a:t>
            </a:r>
            <a:r>
              <a:rPr lang="en-AU" sz="2000" dirty="0" err="1"/>
              <a:t>ascii</a:t>
            </a:r>
            <a:r>
              <a:rPr lang="en-AU" sz="2000" dirty="0"/>
              <a:t> ( $1 )+ $2 ); END ; $$ LANGUAGE </a:t>
            </a:r>
            <a:r>
              <a:rPr lang="en-AU" sz="2000" dirty="0" err="1"/>
              <a:t>plpgsql</a:t>
            </a:r>
            <a:r>
              <a:rPr lang="en-AU" sz="2000" dirty="0"/>
              <a:t> ;</a:t>
            </a:r>
          </a:p>
          <a:p>
            <a:pPr>
              <a:lnSpc>
                <a:spcPct val="170000"/>
              </a:lnSpc>
            </a:pPr>
            <a:r>
              <a:rPr lang="en-AU" sz="2400" dirty="0"/>
              <a:t>i.e. cannot have two functions that look like add(char(1), </a:t>
            </a:r>
            <a:r>
              <a:rPr lang="en-AU" sz="2400" dirty="0" err="1"/>
              <a:t>int</a:t>
            </a:r>
            <a:r>
              <a:rPr lang="en-AU" sz="2400" dirty="0"/>
              <a:t>).</a:t>
            </a:r>
            <a:endParaRPr lang="en-AU" sz="24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DD9A-E20A-4A0C-AE82-4F7A341F168F}" type="datetime1">
              <a:rPr lang="en-US" smtClean="0"/>
              <a:t>3/16/2016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4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Function Return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A PostgreSQL function can return a value which is </a:t>
            </a:r>
            <a:endParaRPr lang="en-AU" dirty="0" smtClean="0"/>
          </a:p>
          <a:p>
            <a:pPr lvl="1">
              <a:lnSpc>
                <a:spcPct val="160000"/>
              </a:lnSpc>
            </a:pPr>
            <a:r>
              <a:rPr lang="en-AU" dirty="0" smtClean="0"/>
              <a:t>void </a:t>
            </a:r>
            <a:r>
              <a:rPr lang="en-AU" dirty="0"/>
              <a:t>  (i.e. no return value)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an atomic data type   (e.g. integer, text, ...)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a tuple   (e.g. table record type or tuple type)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a set of atomic values   (like a table column)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a set of tuples   (i.e. a table) </a:t>
            </a:r>
          </a:p>
          <a:p>
            <a:pPr>
              <a:lnSpc>
                <a:spcPct val="160000"/>
              </a:lnSpc>
            </a:pPr>
            <a:r>
              <a:rPr lang="en-AU" dirty="0"/>
              <a:t>A function returning a set of tuples is similar to a view.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898-A952-41C7-8D94-41AB7855A4DE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Function Return </a:t>
            </a:r>
            <a:r>
              <a:rPr lang="en-AU" dirty="0" smtClean="0"/>
              <a:t>Types</a:t>
            </a:r>
            <a:r>
              <a:rPr lang="en-AU" sz="1800" dirty="0" smtClean="0"/>
              <a:t>(</a:t>
            </a:r>
            <a:r>
              <a:rPr lang="en-AU" sz="1800" dirty="0" err="1" smtClean="0"/>
              <a:t>cont</a:t>
            </a:r>
            <a:r>
              <a:rPr lang="en-AU" sz="1800" dirty="0" smtClean="0"/>
              <a:t>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Examples of different function return types</a:t>
            </a:r>
            <a:r>
              <a:rPr lang="en-AU" dirty="0" smtClean="0"/>
              <a:t>:</a:t>
            </a:r>
          </a:p>
          <a:p>
            <a:endParaRPr lang="en-AU" dirty="0" smtClean="0"/>
          </a:p>
          <a:p>
            <a:pPr marL="457200" lvl="1" indent="0">
              <a:buNone/>
            </a:pPr>
            <a:r>
              <a:rPr lang="en-AU" dirty="0"/>
              <a:t>create type Employee as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	(</a:t>
            </a:r>
            <a:r>
              <a:rPr lang="en-AU" dirty="0"/>
              <a:t>id integer, name text, salary float, </a:t>
            </a:r>
            <a:r>
              <a:rPr lang="en-AU" dirty="0" smtClean="0"/>
              <a:t>...);</a:t>
            </a:r>
          </a:p>
          <a:p>
            <a:pPr marL="457200" lvl="1" indent="0">
              <a:buNone/>
            </a:pP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create </a:t>
            </a:r>
            <a:r>
              <a:rPr lang="en-AU" dirty="0"/>
              <a:t>function factorial(integer)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	returns </a:t>
            </a:r>
            <a:r>
              <a:rPr lang="en-AU" dirty="0"/>
              <a:t>integer ...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create </a:t>
            </a:r>
            <a:r>
              <a:rPr lang="en-AU" dirty="0"/>
              <a:t>function </a:t>
            </a:r>
            <a:r>
              <a:rPr lang="en-AU" dirty="0" err="1"/>
              <a:t>EmployeeOfMonth</a:t>
            </a:r>
            <a:r>
              <a:rPr lang="en-AU" dirty="0"/>
              <a:t>(date)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	returns </a:t>
            </a:r>
            <a:r>
              <a:rPr lang="en-AU" dirty="0"/>
              <a:t>Employee ...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create </a:t>
            </a:r>
            <a:r>
              <a:rPr lang="en-AU" dirty="0"/>
              <a:t>function </a:t>
            </a:r>
            <a:r>
              <a:rPr lang="en-AU" dirty="0" err="1"/>
              <a:t>allSalaries</a:t>
            </a:r>
            <a:r>
              <a:rPr lang="en-AU" dirty="0"/>
              <a:t>()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	returns </a:t>
            </a:r>
            <a:r>
              <a:rPr lang="en-AU" dirty="0" err="1"/>
              <a:t>setof</a:t>
            </a:r>
            <a:r>
              <a:rPr lang="en-AU" dirty="0"/>
              <a:t> float ...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create </a:t>
            </a:r>
            <a:r>
              <a:rPr lang="en-AU" dirty="0"/>
              <a:t>function </a:t>
            </a:r>
            <a:r>
              <a:rPr lang="en-AU" dirty="0" err="1"/>
              <a:t>OlderEmployees</a:t>
            </a:r>
            <a:r>
              <a:rPr lang="en-AU" dirty="0"/>
              <a:t>()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	returns </a:t>
            </a:r>
            <a:r>
              <a:rPr lang="en-AU" dirty="0" err="1"/>
              <a:t>setof</a:t>
            </a:r>
            <a:r>
              <a:rPr lang="en-AU" dirty="0"/>
              <a:t> Employee 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BBEA-DB4C-486C-AADB-3CF38746D90B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9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 Return Types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Different kinds of functions are invoked in different ways: </a:t>
            </a:r>
            <a:endParaRPr lang="en-AU" dirty="0" smtClean="0"/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select factorial(5);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	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-- </a:t>
            </a: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returns one integer </a:t>
            </a:r>
            <a:endParaRPr lang="en-AU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AU" dirty="0" smtClean="0"/>
              <a:t>select </a:t>
            </a:r>
            <a:r>
              <a:rPr lang="en-AU" dirty="0" err="1"/>
              <a:t>EmployeeOfMonth</a:t>
            </a:r>
            <a:r>
              <a:rPr lang="en-AU" dirty="0"/>
              <a:t>('2008-04-01');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	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-- </a:t>
            </a: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returns (</a:t>
            </a:r>
            <a:r>
              <a:rPr lang="en-AU" dirty="0" err="1">
                <a:solidFill>
                  <a:schemeClr val="bg2">
                    <a:lumMod val="50000"/>
                  </a:schemeClr>
                </a:solidFill>
              </a:rPr>
              <a:t>x,y,z</a:t>
            </a: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,...) </a:t>
            </a:r>
            <a:endParaRPr lang="en-AU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AU" dirty="0" smtClean="0"/>
              <a:t>select </a:t>
            </a:r>
            <a:r>
              <a:rPr lang="en-AU" dirty="0"/>
              <a:t>* from </a:t>
            </a:r>
            <a:r>
              <a:rPr lang="en-AU" dirty="0" err="1"/>
              <a:t>EmployeeOfMonth</a:t>
            </a:r>
            <a:r>
              <a:rPr lang="en-AU" dirty="0"/>
              <a:t>('2008-04-01');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	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-- </a:t>
            </a: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one-row table </a:t>
            </a:r>
            <a:endParaRPr lang="en-AU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AU" dirty="0" smtClean="0"/>
              <a:t>select </a:t>
            </a:r>
            <a:r>
              <a:rPr lang="en-AU" dirty="0"/>
              <a:t>* from </a:t>
            </a:r>
            <a:r>
              <a:rPr lang="en-AU" dirty="0" err="1"/>
              <a:t>allSalaries</a:t>
            </a:r>
            <a:r>
              <a:rPr lang="en-AU" dirty="0"/>
              <a:t>();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	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-- </a:t>
            </a: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single-column table </a:t>
            </a:r>
            <a:endParaRPr lang="en-AU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AU" dirty="0" smtClean="0"/>
              <a:t>select </a:t>
            </a:r>
            <a:r>
              <a:rPr lang="en-AU" dirty="0"/>
              <a:t>* from </a:t>
            </a:r>
            <a:r>
              <a:rPr lang="en-AU" dirty="0" err="1"/>
              <a:t>OlderEmployees</a:t>
            </a:r>
            <a:r>
              <a:rPr lang="en-AU" dirty="0"/>
              <a:t>();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	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-- </a:t>
            </a: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subset of Employees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08DF-14EE-46B9-97EB-D550FEB86148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Using </a:t>
            </a:r>
            <a:r>
              <a:rPr lang="en-AU" dirty="0" err="1"/>
              <a:t>PLpgSQL</a:t>
            </a:r>
            <a:r>
              <a:rPr lang="en-AU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AU" dirty="0" err="1"/>
              <a:t>PLpgSQL</a:t>
            </a:r>
            <a:r>
              <a:rPr lang="en-AU" dirty="0"/>
              <a:t> functions can be invoked in several ways</a:t>
            </a:r>
            <a:r>
              <a:rPr lang="en-AU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as part of a SELECT </a:t>
            </a:r>
            <a:r>
              <a:rPr lang="en-AU" dirty="0" smtClean="0"/>
              <a:t>statement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AU" dirty="0"/>
              <a:t>select </a:t>
            </a:r>
            <a:r>
              <a:rPr lang="en-AU" dirty="0" err="1"/>
              <a:t>myFunction</a:t>
            </a:r>
            <a:r>
              <a:rPr lang="en-AU" dirty="0"/>
              <a:t> ( arg1 , arg2 );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AU" dirty="0"/>
              <a:t>select * from </a:t>
            </a:r>
            <a:r>
              <a:rPr lang="en-AU" dirty="0" err="1"/>
              <a:t>myTableFunction</a:t>
            </a:r>
            <a:r>
              <a:rPr lang="en-AU" dirty="0"/>
              <a:t> ( arg1 , arg2 );</a:t>
            </a:r>
            <a:endParaRPr lang="en-AU" dirty="0" smtClean="0"/>
          </a:p>
          <a:p>
            <a:pPr lvl="1">
              <a:lnSpc>
                <a:spcPct val="150000"/>
              </a:lnSpc>
            </a:pPr>
            <a:r>
              <a:rPr lang="en-AU" dirty="0"/>
              <a:t>as part of the execution of another </a:t>
            </a:r>
            <a:r>
              <a:rPr lang="en-AU" dirty="0" err="1"/>
              <a:t>PLpgSQL</a:t>
            </a:r>
            <a:r>
              <a:rPr lang="en-AU" dirty="0"/>
              <a:t> </a:t>
            </a:r>
            <a:r>
              <a:rPr lang="en-AU" dirty="0" smtClean="0"/>
              <a:t>function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AU" dirty="0"/>
              <a:t>PERFORM </a:t>
            </a:r>
            <a:r>
              <a:rPr lang="en-AU" dirty="0" err="1"/>
              <a:t>myVoidFunction</a:t>
            </a:r>
            <a:r>
              <a:rPr lang="en-AU" dirty="0"/>
              <a:t> ( arg1 , arg2 );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AU" dirty="0"/>
              <a:t>result := </a:t>
            </a:r>
            <a:r>
              <a:rPr lang="en-AU" dirty="0" err="1"/>
              <a:t>myOtherFunction</a:t>
            </a:r>
            <a:r>
              <a:rPr lang="en-AU" dirty="0"/>
              <a:t> ( arg1 );</a:t>
            </a:r>
            <a:endParaRPr lang="en-AU" dirty="0" smtClean="0"/>
          </a:p>
          <a:p>
            <a:pPr lvl="1">
              <a:lnSpc>
                <a:spcPct val="150000"/>
              </a:lnSpc>
            </a:pPr>
            <a:r>
              <a:rPr lang="en-AU" dirty="0"/>
              <a:t>automatically, via an insert/delete/update </a:t>
            </a:r>
            <a:r>
              <a:rPr lang="en-AU" dirty="0" smtClean="0"/>
              <a:t>trigger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AU" dirty="0"/>
              <a:t>create trigger T before update on R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AU" dirty="0"/>
              <a:t>for each row execute procedure </a:t>
            </a:r>
            <a:r>
              <a:rPr lang="en-AU" dirty="0" err="1"/>
              <a:t>myCheck</a:t>
            </a:r>
            <a:r>
              <a:rPr lang="en-AU" dirty="0"/>
              <a:t> </a:t>
            </a:r>
            <a:r>
              <a:rPr lang="en-AU" dirty="0" smtClean="0"/>
              <a:t>();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8C6D-7D0D-4EB5-BDB5-AD46C3BDAD56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Special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AU" dirty="0" smtClean="0"/>
              <a:t>by </a:t>
            </a:r>
            <a:r>
              <a:rPr lang="en-AU" dirty="0"/>
              <a:t>deriving a type from an existing database table, e.g.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account Accounts % ROWTYPE ;</a:t>
            </a:r>
          </a:p>
          <a:p>
            <a:pPr>
              <a:lnSpc>
                <a:spcPct val="170000"/>
              </a:lnSpc>
            </a:pPr>
            <a:r>
              <a:rPr lang="en-AU" dirty="0" smtClean="0"/>
              <a:t>Record </a:t>
            </a:r>
            <a:r>
              <a:rPr lang="en-AU" dirty="0"/>
              <a:t>components referenced via attribute </a:t>
            </a:r>
            <a:r>
              <a:rPr lang="en-AU" dirty="0" smtClean="0"/>
              <a:t>name </a:t>
            </a:r>
            <a:r>
              <a:rPr lang="en-AU" dirty="0" err="1" smtClean="0"/>
              <a:t>account.branchName%TYPE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3B5-E6A7-44D8-95B6-13C327057F09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Special Data </a:t>
            </a:r>
            <a:r>
              <a:rPr lang="en-AU" dirty="0" smtClean="0"/>
              <a:t>Types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Variables can also be </a:t>
            </a:r>
            <a:r>
              <a:rPr lang="en-AU" dirty="0" smtClean="0"/>
              <a:t>defined </a:t>
            </a:r>
            <a:r>
              <a:rPr lang="en-AU" dirty="0"/>
              <a:t>in terms of: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the type of an existing variable or table column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the type of an existing table row (</a:t>
            </a:r>
            <a:r>
              <a:rPr lang="en-AU" dirty="0" err="1"/>
              <a:t>implict</a:t>
            </a:r>
            <a:r>
              <a:rPr lang="en-AU" dirty="0"/>
              <a:t> RECORD type)</a:t>
            </a:r>
          </a:p>
          <a:p>
            <a:pPr>
              <a:lnSpc>
                <a:spcPct val="170000"/>
              </a:lnSpc>
            </a:pPr>
            <a:r>
              <a:rPr lang="en-AU" dirty="0"/>
              <a:t>Example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quantity INTEGER ;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 err="1"/>
              <a:t>start_qty</a:t>
            </a:r>
            <a:r>
              <a:rPr lang="en-AU" dirty="0"/>
              <a:t> quantity % TYPE ;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employee Employees % ROWTYPE ;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name </a:t>
            </a:r>
            <a:r>
              <a:rPr lang="en-AU" dirty="0" smtClean="0"/>
              <a:t>Employees.name </a:t>
            </a:r>
            <a:r>
              <a:rPr lang="en-AU" dirty="0"/>
              <a:t>% TYPE 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3B5-E6A7-44D8-95B6-13C327057F09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0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SQL data definition language provides: </a:t>
            </a:r>
            <a:endParaRPr lang="en-AU" dirty="0" smtClean="0"/>
          </a:p>
          <a:p>
            <a:pPr lvl="1">
              <a:lnSpc>
                <a:spcPct val="160000"/>
              </a:lnSpc>
            </a:pPr>
            <a:r>
              <a:rPr lang="en-AU" dirty="0" smtClean="0"/>
              <a:t>atomic </a:t>
            </a:r>
            <a:r>
              <a:rPr lang="en-AU" dirty="0"/>
              <a:t>types: integer, float, character, </a:t>
            </a:r>
            <a:r>
              <a:rPr lang="en-AU" dirty="0" err="1"/>
              <a:t>boolean</a:t>
            </a:r>
            <a:r>
              <a:rPr lang="en-AU" dirty="0"/>
              <a:t>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ability to define tuple types (</a:t>
            </a:r>
            <a:r>
              <a:rPr lang="en-AU" i="1" dirty="0"/>
              <a:t>create table</a:t>
            </a:r>
            <a:r>
              <a:rPr lang="en-AU" dirty="0"/>
              <a:t>) </a:t>
            </a:r>
          </a:p>
          <a:p>
            <a:pPr>
              <a:lnSpc>
                <a:spcPct val="160000"/>
              </a:lnSpc>
            </a:pPr>
            <a:r>
              <a:rPr lang="en-AU" dirty="0" smtClean="0"/>
              <a:t>SQL </a:t>
            </a:r>
            <a:r>
              <a:rPr lang="en-AU" dirty="0"/>
              <a:t>also provides mechanisms to </a:t>
            </a:r>
            <a:r>
              <a:rPr lang="en-AU" dirty="0" smtClean="0"/>
              <a:t>define </a:t>
            </a:r>
            <a:r>
              <a:rPr lang="en-AU" dirty="0"/>
              <a:t>new types</a:t>
            </a:r>
            <a:r>
              <a:rPr lang="en-AU" dirty="0" smtClean="0"/>
              <a:t>: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basic types: CREATE DOMAIN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tuple types: CREATE TYPE</a:t>
            </a:r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3A6C-94AF-4E92-BC93-743376074FC2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8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Assigment</a:t>
            </a:r>
            <a:endParaRPr lang="en-AU" dirty="0" smtClean="0"/>
          </a:p>
          <a:p>
            <a:pPr lvl="1"/>
            <a:r>
              <a:rPr lang="en-AU" dirty="0" smtClean="0"/>
              <a:t>variable </a:t>
            </a:r>
            <a:r>
              <a:rPr lang="en-AU" dirty="0"/>
              <a:t>:= expression</a:t>
            </a:r>
            <a:r>
              <a:rPr lang="en-AU" dirty="0" smtClean="0"/>
              <a:t>;</a:t>
            </a:r>
          </a:p>
          <a:p>
            <a:r>
              <a:rPr lang="en-US" dirty="0" smtClean="0"/>
              <a:t>Example: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tax := subtotal * 0.06; </a:t>
            </a:r>
          </a:p>
          <a:p>
            <a:pPr marL="457200" lvl="1" indent="0">
              <a:buNone/>
            </a:pPr>
            <a:r>
              <a:rPr lang="en-AU" dirty="0" err="1"/>
              <a:t>my_record.user_id</a:t>
            </a:r>
            <a:r>
              <a:rPr lang="en-AU" dirty="0"/>
              <a:t> := 20</a:t>
            </a:r>
            <a:r>
              <a:rPr lang="en-AU" dirty="0" smtClean="0"/>
              <a:t>;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 smtClean="0"/>
              <a:t>Conditionals</a:t>
            </a:r>
          </a:p>
          <a:p>
            <a:pPr lvl="1"/>
            <a:r>
              <a:rPr lang="en-AU" dirty="0"/>
              <a:t>IF ... THEN</a:t>
            </a:r>
          </a:p>
          <a:p>
            <a:pPr lvl="1"/>
            <a:r>
              <a:rPr lang="en-AU" dirty="0"/>
              <a:t>IF ... THEN ... ELSE</a:t>
            </a:r>
          </a:p>
          <a:p>
            <a:pPr lvl="1"/>
            <a:r>
              <a:rPr lang="en-AU" dirty="0"/>
              <a:t>IF ... THEN ... ELSIF ... THEN ... ELSE</a:t>
            </a:r>
          </a:p>
          <a:p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en-AU" dirty="0"/>
              <a:t>IF </a:t>
            </a:r>
            <a:r>
              <a:rPr lang="en-AU" dirty="0" err="1"/>
              <a:t>v_user_id</a:t>
            </a:r>
            <a:r>
              <a:rPr lang="en-AU" dirty="0"/>
              <a:t> </a:t>
            </a:r>
            <a:r>
              <a:rPr lang="en-AU" dirty="0" smtClean="0"/>
              <a:t>&gt; </a:t>
            </a:r>
            <a:r>
              <a:rPr lang="en-AU" dirty="0"/>
              <a:t>0 THEN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UPDATE </a:t>
            </a:r>
            <a:r>
              <a:rPr lang="en-AU" dirty="0"/>
              <a:t>users SET email = </a:t>
            </a:r>
            <a:r>
              <a:rPr lang="en-AU" dirty="0" err="1"/>
              <a:t>v_email</a:t>
            </a:r>
            <a:r>
              <a:rPr lang="en-AU" dirty="0"/>
              <a:t> WHERE </a:t>
            </a:r>
            <a:r>
              <a:rPr lang="en-AU" dirty="0" err="1"/>
              <a:t>user_id</a:t>
            </a:r>
            <a:r>
              <a:rPr lang="en-AU" dirty="0"/>
              <a:t> = </a:t>
            </a:r>
            <a:r>
              <a:rPr lang="en-AU" dirty="0" err="1"/>
              <a:t>v_user_id</a:t>
            </a:r>
            <a:r>
              <a:rPr lang="en-AU" dirty="0"/>
              <a:t>; END IF;</a:t>
            </a:r>
          </a:p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3B5-E6A7-44D8-95B6-13C327057F09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6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Control </a:t>
            </a:r>
            <a:r>
              <a:rPr lang="en-AU" dirty="0" smtClean="0"/>
              <a:t>Structures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Iteration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LOOP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</a:t>
            </a:r>
            <a:r>
              <a:rPr lang="en-AU" dirty="0" err="1" smtClean="0"/>
              <a:t>Satement</a:t>
            </a:r>
            <a:r>
              <a:rPr lang="en-AU" dirty="0" smtClean="0"/>
              <a:t> 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END LOOP </a:t>
            </a:r>
            <a:r>
              <a:rPr lang="en-AU" dirty="0" smtClean="0"/>
              <a:t>;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Example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LOOP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IF </a:t>
            </a:r>
            <a:r>
              <a:rPr lang="en-AU" dirty="0"/>
              <a:t>count &gt; 0 </a:t>
            </a:r>
            <a:r>
              <a:rPr lang="en-AU" dirty="0" smtClean="0"/>
              <a:t>THEN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	-- </a:t>
            </a:r>
            <a:r>
              <a:rPr lang="en-AU" dirty="0"/>
              <a:t>some computations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END </a:t>
            </a:r>
            <a:r>
              <a:rPr lang="en-AU" dirty="0"/>
              <a:t>IF;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END </a:t>
            </a:r>
            <a:r>
              <a:rPr lang="en-AU" dirty="0"/>
              <a:t>LOOP</a:t>
            </a:r>
            <a:r>
              <a:rPr lang="en-AU" dirty="0" smtClean="0"/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3B5-E6A7-44D8-95B6-13C327057F09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Control </a:t>
            </a:r>
            <a:r>
              <a:rPr lang="en-AU" dirty="0" smtClean="0"/>
              <a:t>Structures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Iteration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FOR </a:t>
            </a:r>
            <a:r>
              <a:rPr lang="en-AU" dirty="0" err="1"/>
              <a:t>int_var</a:t>
            </a:r>
            <a:r>
              <a:rPr lang="en-AU" dirty="0"/>
              <a:t> IN </a:t>
            </a:r>
            <a:r>
              <a:rPr lang="en-AU" dirty="0" smtClean="0"/>
              <a:t>low </a:t>
            </a:r>
            <a:r>
              <a:rPr lang="en-AU" dirty="0"/>
              <a:t>.. </a:t>
            </a:r>
            <a:r>
              <a:rPr lang="en-AU" dirty="0" smtClean="0"/>
              <a:t>high </a:t>
            </a:r>
            <a:r>
              <a:rPr lang="en-AU" dirty="0"/>
              <a:t>LOOP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</a:t>
            </a:r>
            <a:r>
              <a:rPr lang="en-AU" dirty="0" err="1" smtClean="0"/>
              <a:t>Satement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END LOOP </a:t>
            </a:r>
            <a:r>
              <a:rPr lang="en-AU" dirty="0" smtClean="0"/>
              <a:t>;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Example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FOR </a:t>
            </a:r>
            <a:r>
              <a:rPr lang="en-AU" dirty="0" err="1"/>
              <a:t>i</a:t>
            </a:r>
            <a:r>
              <a:rPr lang="en-AU" dirty="0"/>
              <a:t> IN 1..10 LOOP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-- </a:t>
            </a:r>
            <a:r>
              <a:rPr lang="en-AU" dirty="0" err="1"/>
              <a:t>i</a:t>
            </a:r>
            <a:r>
              <a:rPr lang="en-AU" dirty="0"/>
              <a:t> will take on the values 1,2,3,4,5,6,7,8,9,10 within the loop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END </a:t>
            </a:r>
            <a:r>
              <a:rPr lang="en-AU" dirty="0"/>
              <a:t>LOOP;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3B5-E6A7-44D8-95B6-13C327057F09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SELECT ... INTO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Can capture query results via: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SELECT Exp1 , Exp2 , ... , </a:t>
            </a:r>
            <a:r>
              <a:rPr lang="en-AU" dirty="0" err="1"/>
              <a:t>Expn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INTO Var1 , Var2 , ... , </a:t>
            </a:r>
            <a:r>
              <a:rPr lang="en-AU" dirty="0" err="1"/>
              <a:t>Varn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FROM </a:t>
            </a:r>
            <a:r>
              <a:rPr lang="en-AU" dirty="0" err="1"/>
              <a:t>TableList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WHERE Condition ...</a:t>
            </a:r>
          </a:p>
          <a:p>
            <a:pPr>
              <a:lnSpc>
                <a:spcPct val="160000"/>
              </a:lnSpc>
            </a:pPr>
            <a:r>
              <a:rPr lang="en-AU" dirty="0"/>
              <a:t>The semantics:</a:t>
            </a:r>
          </a:p>
          <a:p>
            <a:pPr>
              <a:lnSpc>
                <a:spcPct val="160000"/>
              </a:lnSpc>
            </a:pPr>
            <a:r>
              <a:rPr lang="en-AU" dirty="0"/>
              <a:t>execute the query as usual</a:t>
            </a:r>
          </a:p>
          <a:p>
            <a:pPr>
              <a:lnSpc>
                <a:spcPct val="160000"/>
              </a:lnSpc>
            </a:pPr>
            <a:r>
              <a:rPr lang="en-AU" dirty="0"/>
              <a:t>return </a:t>
            </a:r>
            <a:r>
              <a:rPr lang="en-AU" dirty="0" smtClean="0"/>
              <a:t>“projection </a:t>
            </a:r>
            <a:r>
              <a:rPr lang="en-AU" dirty="0"/>
              <a:t>list" (Exp1, Exp2, ...) as usual</a:t>
            </a:r>
          </a:p>
          <a:p>
            <a:pPr>
              <a:lnSpc>
                <a:spcPct val="160000"/>
              </a:lnSpc>
            </a:pPr>
            <a:r>
              <a:rPr lang="en-AU" dirty="0"/>
              <a:t>assign each </a:t>
            </a:r>
            <a:r>
              <a:rPr lang="en-AU" dirty="0" err="1"/>
              <a:t>Expi</a:t>
            </a:r>
            <a:r>
              <a:rPr lang="en-AU" dirty="0"/>
              <a:t> to corresponding </a:t>
            </a:r>
            <a:r>
              <a:rPr lang="en-AU" dirty="0" err="1" smtClean="0"/>
              <a:t>Vari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3B5-E6A7-44D8-95B6-13C327057F09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2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SELECT ... </a:t>
            </a:r>
            <a:r>
              <a:rPr lang="en-AU" dirty="0" smtClean="0"/>
              <a:t>INTO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Assigning a simple value via SELECT ... INTO</a:t>
            </a:r>
            <a:r>
              <a:rPr lang="en-AU" dirty="0" smtClean="0"/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-- cost is local </a:t>
            </a:r>
            <a:r>
              <a:rPr lang="en-AU" dirty="0" err="1"/>
              <a:t>var</a:t>
            </a:r>
            <a:r>
              <a:rPr lang="en-AU" dirty="0"/>
              <a:t> , price is </a:t>
            </a:r>
            <a:r>
              <a:rPr lang="en-AU" dirty="0" err="1"/>
              <a:t>attr</a:t>
            </a:r>
            <a:endParaRPr lang="en-AU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SELECT price INTO cost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FROM </a:t>
            </a:r>
            <a:r>
              <a:rPr lang="en-AU" dirty="0" err="1"/>
              <a:t>StockList</a:t>
            </a:r>
            <a:endParaRPr lang="en-AU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WHERE item = ' Cricket Bat ';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cost := cost * (1 + </a:t>
            </a:r>
            <a:r>
              <a:rPr lang="en-AU" dirty="0" err="1"/>
              <a:t>tax_rate</a:t>
            </a:r>
            <a:r>
              <a:rPr lang="en-AU" dirty="0"/>
              <a:t> 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total := total + cost 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3B5-E6A7-44D8-95B6-13C327057F09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Syntax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BEGIN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Statements </a:t>
            </a:r>
            <a:r>
              <a:rPr lang="en-AU" dirty="0"/>
              <a:t>...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EXCEPTION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WHEN </a:t>
            </a:r>
            <a:r>
              <a:rPr lang="en-AU" dirty="0"/>
              <a:t>Exceptions1 THEN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	StatementsForHandler1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WHEN </a:t>
            </a:r>
            <a:r>
              <a:rPr lang="en-AU" dirty="0"/>
              <a:t>Exceptions2 THEN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	StatementsForHandler2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...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END </a:t>
            </a:r>
            <a:r>
              <a:rPr lang="en-AU" dirty="0" smtClean="0"/>
              <a:t>;</a:t>
            </a:r>
          </a:p>
          <a:p>
            <a:pPr>
              <a:lnSpc>
                <a:spcPct val="170000"/>
              </a:lnSpc>
            </a:pPr>
            <a:r>
              <a:rPr lang="en-AU" dirty="0"/>
              <a:t>Each </a:t>
            </a:r>
            <a:r>
              <a:rPr lang="en-AU" dirty="0" err="1"/>
              <a:t>Exceptionsi</a:t>
            </a:r>
            <a:r>
              <a:rPr lang="en-AU" dirty="0"/>
              <a:t> is an OR list of exception names, e.g.,</a:t>
            </a:r>
          </a:p>
          <a:p>
            <a:pPr lvl="1">
              <a:lnSpc>
                <a:spcPct val="170000"/>
              </a:lnSpc>
            </a:pPr>
            <a:r>
              <a:rPr lang="en-AU" dirty="0" err="1"/>
              <a:t>division_by_zero</a:t>
            </a:r>
            <a:r>
              <a:rPr lang="en-AU" dirty="0"/>
              <a:t> OR </a:t>
            </a:r>
            <a:r>
              <a:rPr lang="en-AU" dirty="0" err="1"/>
              <a:t>floating_point_exception</a:t>
            </a:r>
            <a:r>
              <a:rPr lang="en-AU" dirty="0"/>
              <a:t> OR 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3B5-E6A7-44D8-95B6-13C327057F09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9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Exceptions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Example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-- </a:t>
            </a:r>
            <a:r>
              <a:rPr lang="en-AU" dirty="0"/>
              <a:t>table T contains one tuple ( ' Tom ' , ' Jones ')</a:t>
            </a:r>
          </a:p>
          <a:p>
            <a:pPr marL="457200" lvl="1" indent="0">
              <a:buNone/>
            </a:pPr>
            <a:r>
              <a:rPr lang="en-AU" dirty="0"/>
              <a:t>DECLARE</a:t>
            </a:r>
          </a:p>
          <a:p>
            <a:pPr marL="457200" lvl="1" indent="0">
              <a:buNone/>
            </a:pPr>
            <a:r>
              <a:rPr lang="en-AU" dirty="0" smtClean="0"/>
              <a:t>	x </a:t>
            </a:r>
            <a:r>
              <a:rPr lang="en-AU" dirty="0"/>
              <a:t>INTEGER := 3;</a:t>
            </a:r>
          </a:p>
          <a:p>
            <a:pPr marL="457200" lvl="1" indent="0">
              <a:buNone/>
            </a:pPr>
            <a:r>
              <a:rPr lang="en-AU" dirty="0"/>
              <a:t>BEGIN</a:t>
            </a:r>
          </a:p>
          <a:p>
            <a:pPr marL="457200" lvl="1" indent="0">
              <a:buNone/>
            </a:pPr>
            <a:r>
              <a:rPr lang="en-AU" dirty="0" smtClean="0"/>
              <a:t>	UPDATE </a:t>
            </a:r>
            <a:r>
              <a:rPr lang="en-AU" dirty="0"/>
              <a:t>T SET </a:t>
            </a:r>
            <a:r>
              <a:rPr lang="en-AU" dirty="0" err="1"/>
              <a:t>firstname</a:t>
            </a:r>
            <a:r>
              <a:rPr lang="en-AU" dirty="0"/>
              <a:t> = ' Joe ' WHERE </a:t>
            </a:r>
            <a:r>
              <a:rPr lang="en-AU" dirty="0" err="1"/>
              <a:t>lastname</a:t>
            </a:r>
            <a:r>
              <a:rPr lang="en-AU" dirty="0"/>
              <a:t> = ' Jones ';</a:t>
            </a:r>
          </a:p>
          <a:p>
            <a:pPr marL="457200" lvl="1" indent="0">
              <a:buNone/>
            </a:pPr>
            <a:r>
              <a:rPr lang="en-AU" dirty="0" smtClean="0"/>
              <a:t>	-- </a:t>
            </a:r>
            <a:r>
              <a:rPr lang="en-AU" dirty="0"/>
              <a:t>table T now contains ( ' Joe ' , ' Jones ')</a:t>
            </a:r>
          </a:p>
          <a:p>
            <a:pPr marL="457200" lvl="1" indent="0">
              <a:buNone/>
            </a:pPr>
            <a:r>
              <a:rPr lang="en-AU" dirty="0" smtClean="0"/>
              <a:t>	x </a:t>
            </a:r>
            <a:r>
              <a:rPr lang="en-AU" dirty="0"/>
              <a:t>:= x + </a:t>
            </a:r>
            <a:r>
              <a:rPr lang="en-AU" dirty="0" smtClean="0"/>
              <a:t>1;</a:t>
            </a:r>
          </a:p>
          <a:p>
            <a:pPr marL="457200" lvl="1" indent="0">
              <a:buNone/>
            </a:pPr>
            <a:r>
              <a:rPr lang="en-AU" dirty="0" smtClean="0"/>
              <a:t>         </a:t>
            </a:r>
            <a:r>
              <a:rPr lang="en-AU" dirty="0" smtClean="0"/>
              <a:t>y </a:t>
            </a:r>
            <a:r>
              <a:rPr lang="en-AU" dirty="0"/>
              <a:t>:= x / </a:t>
            </a:r>
            <a:r>
              <a:rPr lang="en-AU" dirty="0" smtClean="0"/>
              <a:t>y</a:t>
            </a:r>
            <a:r>
              <a:rPr lang="en-AU" dirty="0"/>
              <a:t>; </a:t>
            </a:r>
            <a:r>
              <a:rPr lang="en-AU" dirty="0" smtClean="0"/>
              <a:t> ---- y</a:t>
            </a:r>
            <a:r>
              <a:rPr lang="en-AU" dirty="0"/>
              <a:t>: = # of Tom Jones in Staff </a:t>
            </a:r>
            <a:r>
              <a:rPr lang="en-AU" dirty="0" smtClean="0"/>
              <a:t>Table</a:t>
            </a:r>
            <a:endParaRPr lang="en-AU" dirty="0"/>
          </a:p>
          <a:p>
            <a:pPr marL="457200" lvl="1" indent="0">
              <a:buNone/>
            </a:pPr>
            <a:r>
              <a:rPr lang="en-AU" dirty="0" smtClean="0"/>
              <a:t>EXCEPTION</a:t>
            </a:r>
            <a:endParaRPr lang="en-AU" dirty="0"/>
          </a:p>
          <a:p>
            <a:pPr marL="457200" lvl="1" indent="0">
              <a:buNone/>
            </a:pPr>
            <a:r>
              <a:rPr lang="en-AU" dirty="0" smtClean="0"/>
              <a:t>	WHEN </a:t>
            </a:r>
            <a:r>
              <a:rPr lang="en-AU" dirty="0" err="1"/>
              <a:t>division_by_zero</a:t>
            </a:r>
            <a:r>
              <a:rPr lang="en-AU" dirty="0"/>
              <a:t> THEN</a:t>
            </a:r>
          </a:p>
          <a:p>
            <a:pPr marL="457200" lvl="1" indent="0">
              <a:buNone/>
            </a:pPr>
            <a:r>
              <a:rPr lang="en-AU" dirty="0" smtClean="0"/>
              <a:t>	-- </a:t>
            </a:r>
            <a:r>
              <a:rPr lang="en-AU" dirty="0"/>
              <a:t>update on T is rolled back to ( ' Tom ' , ' Jones ')</a:t>
            </a:r>
          </a:p>
          <a:p>
            <a:pPr marL="457200" lvl="1" indent="0">
              <a:buNone/>
            </a:pPr>
            <a:r>
              <a:rPr lang="en-AU" dirty="0" smtClean="0"/>
              <a:t>	RAISE </a:t>
            </a:r>
            <a:r>
              <a:rPr lang="en-AU" dirty="0"/>
              <a:t>NOTICE ' Caught </a:t>
            </a:r>
            <a:r>
              <a:rPr lang="en-AU" dirty="0" err="1"/>
              <a:t>division_by_zero</a:t>
            </a:r>
            <a:r>
              <a:rPr lang="en-AU" dirty="0"/>
              <a:t> ';</a:t>
            </a:r>
          </a:p>
          <a:p>
            <a:pPr marL="457200" lvl="1" indent="0">
              <a:buNone/>
            </a:pPr>
            <a:r>
              <a:rPr lang="en-AU" dirty="0" smtClean="0"/>
              <a:t>	RETURN </a:t>
            </a:r>
            <a:r>
              <a:rPr lang="en-AU" dirty="0"/>
              <a:t>x</a:t>
            </a:r>
            <a:r>
              <a:rPr lang="en-AU" dirty="0" smtClean="0"/>
              <a:t> </a:t>
            </a:r>
            <a:r>
              <a:rPr lang="en-AU" dirty="0"/>
              <a:t>;</a:t>
            </a:r>
          </a:p>
          <a:p>
            <a:pPr marL="457200" lvl="1" indent="0">
              <a:buNone/>
            </a:pPr>
            <a:r>
              <a:rPr lang="en-AU" dirty="0" smtClean="0"/>
              <a:t>	-- </a:t>
            </a:r>
            <a:r>
              <a:rPr lang="en-AU" dirty="0"/>
              <a:t>value returned is 4</a:t>
            </a:r>
          </a:p>
          <a:p>
            <a:pPr marL="457200" lvl="1" indent="0">
              <a:buNone/>
            </a:pPr>
            <a:r>
              <a:rPr lang="en-AU" dirty="0"/>
              <a:t>END 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3B5-E6A7-44D8-95B6-13C327057F09}" type="datetime1">
              <a:rPr lang="en-US" smtClean="0"/>
              <a:t>3/17/2016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3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Exceptions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The RAISE operator generates server log entries, e.g.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RAISE DEBUG ' Simple message ';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RAISE NOTICE ' User = % ' , </a:t>
            </a:r>
            <a:r>
              <a:rPr lang="en-AU" dirty="0" err="1"/>
              <a:t>user_id</a:t>
            </a:r>
            <a:r>
              <a:rPr lang="en-AU" dirty="0"/>
              <a:t> ;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RAISE EXCEPTION ' Fatal : value was % ' , value ;</a:t>
            </a:r>
          </a:p>
          <a:p>
            <a:pPr>
              <a:lnSpc>
                <a:spcPct val="160000"/>
              </a:lnSpc>
            </a:pPr>
            <a:r>
              <a:rPr lang="en-AU" dirty="0"/>
              <a:t>There are several levels of severity: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DEBUG, LOG, INFO, NOTICE, WARNING, and EXCEPTION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not all severities generate a message to the client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3B5-E6A7-44D8-95B6-13C327057F09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A cursor is a variable that can be used to access the result of a </a:t>
            </a:r>
            <a:r>
              <a:rPr lang="en-AU" sz="2400" dirty="0" smtClean="0"/>
              <a:t>particular SQL query</a:t>
            </a:r>
          </a:p>
          <a:p>
            <a:r>
              <a:rPr lang="en-AU" sz="2400" dirty="0"/>
              <a:t>Cursors move sequentially from row to row (cf., </a:t>
            </a:r>
            <a:r>
              <a:rPr lang="en-AU" sz="2400" dirty="0" smtClean="0"/>
              <a:t>file </a:t>
            </a:r>
            <a:r>
              <a:rPr lang="en-AU" sz="2400" dirty="0"/>
              <a:t>pointers in C).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3B5-E6A7-44D8-95B6-13C327057F09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97640"/>
              </p:ext>
            </p:extLst>
          </p:nvPr>
        </p:nvGraphicFramePr>
        <p:xfrm>
          <a:off x="1524000" y="3733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961234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John Smith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35000.00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954321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Kevin Smith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48000.00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912222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David Smith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31000.00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00200" y="32766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Employees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440599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cursor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90600" y="4590659"/>
            <a:ext cx="533400" cy="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42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Cursors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62500" lnSpcReduction="20000"/>
          </a:bodyPr>
          <a:lstStyle/>
          <a:p>
            <a:r>
              <a:rPr lang="en-AU" dirty="0"/>
              <a:t>Simplest way to use cursors: implicitly via FOR ... IN</a:t>
            </a:r>
          </a:p>
          <a:p>
            <a:r>
              <a:rPr lang="en-AU" dirty="0"/>
              <a:t>Requires: RECORD variable or </a:t>
            </a:r>
            <a:r>
              <a:rPr lang="en-AU" dirty="0" err="1"/>
              <a:t>Table%ROWTYPE</a:t>
            </a:r>
            <a:r>
              <a:rPr lang="en-AU" dirty="0"/>
              <a:t> variable</a:t>
            </a:r>
          </a:p>
          <a:p>
            <a:r>
              <a:rPr lang="en-AU" dirty="0"/>
              <a:t>Example</a:t>
            </a:r>
            <a:r>
              <a:rPr lang="en-AU" dirty="0" smtClean="0"/>
              <a:t>: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CREATE FUNCTION </a:t>
            </a:r>
            <a:r>
              <a:rPr lang="en-AU" dirty="0" err="1"/>
              <a:t>totsal</a:t>
            </a:r>
            <a:r>
              <a:rPr lang="en-AU" dirty="0"/>
              <a:t> () RETURNS REAL AS $$</a:t>
            </a:r>
          </a:p>
          <a:p>
            <a:pPr marL="457200" lvl="1" indent="0">
              <a:buNone/>
            </a:pPr>
            <a:r>
              <a:rPr lang="en-AU" dirty="0" smtClean="0"/>
              <a:t>DECLARE</a:t>
            </a:r>
          </a:p>
          <a:p>
            <a:pPr marL="457200" lvl="1" indent="0">
              <a:buNone/>
            </a:pPr>
            <a:r>
              <a:rPr lang="en-AU" dirty="0"/>
              <a:t>	</a:t>
            </a:r>
            <a:r>
              <a:rPr lang="en-AU" dirty="0" err="1" smtClean="0"/>
              <a:t>emp</a:t>
            </a:r>
            <a:r>
              <a:rPr lang="en-AU" dirty="0" smtClean="0"/>
              <a:t> RECORD ;</a:t>
            </a:r>
          </a:p>
          <a:p>
            <a:pPr marL="457200" lvl="1" indent="0">
              <a:buNone/>
            </a:pPr>
            <a:r>
              <a:rPr lang="en-AU" dirty="0"/>
              <a:t>	</a:t>
            </a:r>
            <a:r>
              <a:rPr lang="en-AU" dirty="0" smtClean="0"/>
              <a:t>total </a:t>
            </a:r>
            <a:r>
              <a:rPr lang="en-AU" dirty="0"/>
              <a:t>REAL := 0;</a:t>
            </a:r>
          </a:p>
          <a:p>
            <a:pPr marL="457200" lvl="1" indent="0">
              <a:buNone/>
            </a:pPr>
            <a:r>
              <a:rPr lang="en-AU" dirty="0"/>
              <a:t>BEGIN</a:t>
            </a:r>
          </a:p>
          <a:p>
            <a:pPr marL="457200" lvl="1" indent="0">
              <a:buNone/>
            </a:pPr>
            <a:r>
              <a:rPr lang="en-AU" dirty="0" smtClean="0"/>
              <a:t>	FOR </a:t>
            </a:r>
            <a:r>
              <a:rPr lang="en-AU" dirty="0" err="1"/>
              <a:t>emp</a:t>
            </a:r>
            <a:r>
              <a:rPr lang="en-AU" dirty="0"/>
              <a:t> IN SELECT * FROM Employees</a:t>
            </a:r>
          </a:p>
          <a:p>
            <a:pPr marL="457200" lvl="1" indent="0">
              <a:buNone/>
            </a:pPr>
            <a:r>
              <a:rPr lang="en-AU" dirty="0" smtClean="0"/>
              <a:t>	LOOP</a:t>
            </a:r>
            <a:endParaRPr lang="en-AU" dirty="0"/>
          </a:p>
          <a:p>
            <a:pPr marL="457200" lvl="1" indent="0">
              <a:buNone/>
            </a:pPr>
            <a:r>
              <a:rPr lang="en-AU" dirty="0" smtClean="0"/>
              <a:t>		total </a:t>
            </a:r>
            <a:r>
              <a:rPr lang="en-AU" dirty="0"/>
              <a:t>:= total + </a:t>
            </a:r>
            <a:r>
              <a:rPr lang="en-AU" dirty="0" err="1"/>
              <a:t>emp</a:t>
            </a:r>
            <a:r>
              <a:rPr lang="en-AU" dirty="0"/>
              <a:t> . salary ;</a:t>
            </a:r>
          </a:p>
          <a:p>
            <a:pPr marL="457200" lvl="1" indent="0">
              <a:buNone/>
            </a:pPr>
            <a:r>
              <a:rPr lang="en-AU" dirty="0" smtClean="0"/>
              <a:t>	END </a:t>
            </a:r>
            <a:r>
              <a:rPr lang="en-AU" dirty="0"/>
              <a:t>LOOP ;</a:t>
            </a:r>
          </a:p>
          <a:p>
            <a:pPr marL="457200" lvl="1" indent="0">
              <a:buNone/>
            </a:pPr>
            <a:r>
              <a:rPr lang="en-AU" dirty="0" smtClean="0"/>
              <a:t>	RETURN </a:t>
            </a:r>
            <a:r>
              <a:rPr lang="en-AU" dirty="0"/>
              <a:t>total ;</a:t>
            </a:r>
          </a:p>
          <a:p>
            <a:pPr marL="457200" lvl="1" indent="0">
              <a:buNone/>
            </a:pPr>
            <a:r>
              <a:rPr lang="en-AU" dirty="0"/>
              <a:t>END ; $$ LANGUAGE </a:t>
            </a:r>
            <a:r>
              <a:rPr lang="en-AU" dirty="0" err="1"/>
              <a:t>plpgsql</a:t>
            </a:r>
            <a:r>
              <a:rPr lang="en-AU" dirty="0"/>
              <a:t> </a:t>
            </a:r>
            <a:r>
              <a:rPr lang="en-AU" dirty="0" smtClean="0"/>
              <a:t>;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This style accounts for 95% of cursor usage.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3B5-E6A7-44D8-95B6-13C327057F09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5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 </a:t>
            </a:r>
            <a:r>
              <a:rPr lang="en-US" dirty="0" smtClean="0"/>
              <a:t>Types</a:t>
            </a:r>
            <a:r>
              <a:rPr lang="en-US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</a:pPr>
            <a:r>
              <a:rPr lang="en-AU" dirty="0" smtClean="0"/>
              <a:t>Defining </a:t>
            </a:r>
            <a:r>
              <a:rPr lang="en-AU" dirty="0"/>
              <a:t>an atomic type (as specialisation of existing type</a:t>
            </a:r>
            <a:r>
              <a:rPr lang="en-AU" dirty="0" smtClean="0"/>
              <a:t>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CREATE DOMAIN </a:t>
            </a:r>
            <a:r>
              <a:rPr lang="en-AU" dirty="0" err="1"/>
              <a:t>DomainName</a:t>
            </a:r>
            <a:r>
              <a:rPr lang="en-AU" dirty="0"/>
              <a:t> [ AS ] </a:t>
            </a:r>
            <a:r>
              <a:rPr lang="en-AU" dirty="0" err="1"/>
              <a:t>DataType</a:t>
            </a:r>
            <a:endParaRPr lang="en-AU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[ DEFAULT expression ]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[ CONSTRAINT </a:t>
            </a:r>
            <a:r>
              <a:rPr lang="en-AU" dirty="0" err="1"/>
              <a:t>ConstrName</a:t>
            </a:r>
            <a:r>
              <a:rPr lang="en-AU" dirty="0"/>
              <a:t> constraint </a:t>
            </a:r>
            <a:r>
              <a:rPr lang="en-AU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Example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create domain </a:t>
            </a:r>
            <a:r>
              <a:rPr lang="en-AU" dirty="0" err="1"/>
              <a:t>UnswCourseCode</a:t>
            </a:r>
            <a:r>
              <a:rPr lang="en-AU" dirty="0"/>
              <a:t> as text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check ( value ~ '[A - Z ]{4}[0 -9]{4} ' </a:t>
            </a:r>
            <a:r>
              <a:rPr lang="en-AU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AU" dirty="0"/>
              <a:t>which can then be used like other SQL atomic types, e.g.</a:t>
            </a:r>
            <a:endParaRPr lang="en-AU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create table Course (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 smtClean="0"/>
              <a:t>	id </a:t>
            </a:r>
            <a:r>
              <a:rPr lang="en-AU" dirty="0"/>
              <a:t>integer 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 smtClean="0"/>
              <a:t>	code </a:t>
            </a:r>
            <a:r>
              <a:rPr lang="en-AU" dirty="0" err="1"/>
              <a:t>UnswCourseCode</a:t>
            </a:r>
            <a:r>
              <a:rPr lang="en-AU" dirty="0"/>
              <a:t> 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 smtClean="0"/>
              <a:t>	...</a:t>
            </a:r>
            <a:endParaRPr lang="en-AU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6702-4E3C-4D8E-970B-83280E4BF999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Cursors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Of course, the previous example would be better done as: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CREATE FUNCTION </a:t>
            </a:r>
            <a:r>
              <a:rPr lang="en-AU" dirty="0" err="1"/>
              <a:t>totsal</a:t>
            </a:r>
            <a:r>
              <a:rPr lang="en-AU" dirty="0"/>
              <a:t> () RETURNS REAL AS $$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DECLARE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total </a:t>
            </a:r>
            <a:r>
              <a:rPr lang="en-AU" dirty="0"/>
              <a:t>REAL 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BEGIN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SELECT </a:t>
            </a:r>
            <a:r>
              <a:rPr lang="en-AU" dirty="0"/>
              <a:t>sum ( salary ) INTO total FROM Employees 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return </a:t>
            </a:r>
            <a:r>
              <a:rPr lang="en-AU" dirty="0"/>
              <a:t>total 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END ; $$ LANGUAGE </a:t>
            </a:r>
            <a:r>
              <a:rPr lang="en-AU" dirty="0" err="1"/>
              <a:t>plpgsql</a:t>
            </a:r>
            <a:r>
              <a:rPr lang="en-AU" dirty="0"/>
              <a:t> ;</a:t>
            </a:r>
          </a:p>
          <a:p>
            <a:pPr>
              <a:lnSpc>
                <a:spcPct val="160000"/>
              </a:lnSpc>
            </a:pPr>
            <a:r>
              <a:rPr lang="en-AU" dirty="0"/>
              <a:t>The iteration/summation can be done much more </a:t>
            </a:r>
            <a:r>
              <a:rPr lang="en-AU" dirty="0" smtClean="0"/>
              <a:t>efficiently </a:t>
            </a:r>
            <a:r>
              <a:rPr lang="en-AU" dirty="0"/>
              <a:t>as </a:t>
            </a:r>
            <a:r>
              <a:rPr lang="en-AU" dirty="0" smtClean="0"/>
              <a:t>an aggregation</a:t>
            </a:r>
            <a:r>
              <a:rPr lang="en-AU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3B5-E6A7-44D8-95B6-13C327057F09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2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Cursors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sz="2400" dirty="0"/>
              <a:t>Basic operations on cursors: OPEN, FETCH, CLOSE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sz="2000" dirty="0"/>
              <a:t>-- assume ... e CURSOR FOR SELECT * FROM Employees 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sz="2000" dirty="0"/>
              <a:t>OPEN e 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sz="2000" dirty="0"/>
              <a:t>LOOP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sz="2000" dirty="0" smtClean="0"/>
              <a:t>	FETCH </a:t>
            </a:r>
            <a:r>
              <a:rPr lang="en-AU" sz="2000" dirty="0"/>
              <a:t>e INTO </a:t>
            </a:r>
            <a:r>
              <a:rPr lang="en-AU" sz="2000" dirty="0" err="1"/>
              <a:t>emp</a:t>
            </a:r>
            <a:r>
              <a:rPr lang="en-AU" sz="2000" dirty="0"/>
              <a:t> 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sz="2000" dirty="0" smtClean="0"/>
              <a:t>	EXIT </a:t>
            </a:r>
            <a:r>
              <a:rPr lang="en-AU" sz="2000" dirty="0"/>
              <a:t>WHEN NOT FOUND 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sz="2000" dirty="0" smtClean="0"/>
              <a:t>	total </a:t>
            </a:r>
            <a:r>
              <a:rPr lang="en-AU" sz="2000" dirty="0"/>
              <a:t>:= total + </a:t>
            </a:r>
            <a:r>
              <a:rPr lang="en-AU" sz="2000" dirty="0" err="1" smtClean="0"/>
              <a:t>emp.salary</a:t>
            </a:r>
            <a:r>
              <a:rPr lang="en-AU" sz="2000" dirty="0" smtClean="0"/>
              <a:t> </a:t>
            </a:r>
            <a:r>
              <a:rPr lang="en-AU" sz="2000" dirty="0"/>
              <a:t>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sz="2000" dirty="0"/>
              <a:t>END LOOP 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sz="2000" dirty="0"/>
              <a:t>CLOSE e </a:t>
            </a:r>
            <a:r>
              <a:rPr lang="en-AU" sz="2000" dirty="0" smtClean="0"/>
              <a:t>;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AU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3B5-E6A7-44D8-95B6-13C327057F09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2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Cursors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sz="2400" dirty="0"/>
              <a:t>The FETCH operation can also extract components of a row: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sz="2000" dirty="0"/>
              <a:t>FETCH e INTO </a:t>
            </a:r>
            <a:r>
              <a:rPr lang="en-AU" sz="2000" dirty="0" err="1"/>
              <a:t>my_id</a:t>
            </a:r>
            <a:r>
              <a:rPr lang="en-AU" sz="2000" dirty="0"/>
              <a:t> , </a:t>
            </a:r>
            <a:r>
              <a:rPr lang="en-AU" sz="2000" dirty="0" err="1"/>
              <a:t>my_name</a:t>
            </a:r>
            <a:r>
              <a:rPr lang="en-AU" sz="2000" dirty="0"/>
              <a:t> , </a:t>
            </a:r>
            <a:r>
              <a:rPr lang="en-AU" sz="2000" dirty="0" err="1"/>
              <a:t>my_salary</a:t>
            </a:r>
            <a:r>
              <a:rPr lang="en-AU" sz="2000" dirty="0"/>
              <a:t> ;</a:t>
            </a:r>
          </a:p>
          <a:p>
            <a:pPr>
              <a:lnSpc>
                <a:spcPct val="160000"/>
              </a:lnSpc>
            </a:pPr>
            <a:r>
              <a:rPr lang="en-AU" sz="2400" dirty="0"/>
              <a:t>There must be one variable, of the correct type, for each column in </a:t>
            </a:r>
            <a:r>
              <a:rPr lang="en-AU" sz="2400" dirty="0" smtClean="0"/>
              <a:t>the result.</a:t>
            </a:r>
            <a:endParaRPr lang="en-AU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3B5-E6A7-44D8-95B6-13C327057F09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8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Triggers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Triggers are </a:t>
            </a:r>
            <a:endParaRPr lang="en-AU" dirty="0" smtClean="0"/>
          </a:p>
          <a:p>
            <a:pPr lvl="1">
              <a:lnSpc>
                <a:spcPct val="160000"/>
              </a:lnSpc>
            </a:pPr>
            <a:r>
              <a:rPr lang="en-AU" dirty="0" smtClean="0"/>
              <a:t>procedures </a:t>
            </a:r>
            <a:r>
              <a:rPr lang="en-AU" dirty="0"/>
              <a:t>stored in the database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activated in response to database events   (e.g. updates) </a:t>
            </a:r>
          </a:p>
          <a:p>
            <a:pPr>
              <a:lnSpc>
                <a:spcPct val="160000"/>
              </a:lnSpc>
            </a:pPr>
            <a:r>
              <a:rPr lang="en-AU" dirty="0"/>
              <a:t>Examples of uses for triggers: </a:t>
            </a:r>
            <a:endParaRPr lang="en-AU" dirty="0" smtClean="0"/>
          </a:p>
          <a:p>
            <a:pPr lvl="1">
              <a:lnSpc>
                <a:spcPct val="160000"/>
              </a:lnSpc>
            </a:pPr>
            <a:r>
              <a:rPr lang="en-AU" dirty="0" smtClean="0"/>
              <a:t>maintaining </a:t>
            </a:r>
            <a:r>
              <a:rPr lang="en-AU" dirty="0"/>
              <a:t>summary data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checking schema-level constraints (assertions) on update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performing multi-table updates (to maintain assertions) </a:t>
            </a:r>
          </a:p>
          <a:p>
            <a:pPr>
              <a:lnSpc>
                <a:spcPct val="160000"/>
              </a:lnSpc>
            </a:pP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3B5-E6A7-44D8-95B6-13C327057F09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1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Triggers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Triggers provide event-condition-action (ECA) programming: </a:t>
            </a:r>
            <a:endParaRPr lang="en-AU" dirty="0" smtClean="0"/>
          </a:p>
          <a:p>
            <a:pPr lvl="1">
              <a:lnSpc>
                <a:spcPct val="170000"/>
              </a:lnSpc>
            </a:pPr>
            <a:r>
              <a:rPr lang="en-AU" dirty="0" smtClean="0"/>
              <a:t>an </a:t>
            </a:r>
            <a:r>
              <a:rPr lang="en-AU" dirty="0"/>
              <a:t>event activates the trigger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on activation, the trigger checks a condition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if the condition holds, a procedure is executed (the action) </a:t>
            </a:r>
          </a:p>
          <a:p>
            <a:pPr>
              <a:lnSpc>
                <a:spcPct val="170000"/>
              </a:lnSpc>
            </a:pP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3B5-E6A7-44D8-95B6-13C327057F09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Triggers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Consider two triggers and an INSERT statement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/>
              <a:t>create trigger X before insert on T Code1;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create </a:t>
            </a:r>
            <a:r>
              <a:rPr lang="en-AU" dirty="0"/>
              <a:t>trigger Y after insert on T Code2;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insert </a:t>
            </a:r>
            <a:r>
              <a:rPr lang="en-AU" dirty="0"/>
              <a:t>into T values (</a:t>
            </a:r>
            <a:r>
              <a:rPr lang="en-AU" dirty="0" err="1"/>
              <a:t>a,b,c</a:t>
            </a:r>
            <a:r>
              <a:rPr lang="en-AU" dirty="0" smtClean="0"/>
              <a:t>,...);</a:t>
            </a:r>
          </a:p>
          <a:p>
            <a:pPr marL="342900" lvl="1" indent="-342900">
              <a:lnSpc>
                <a:spcPct val="170000"/>
              </a:lnSpc>
              <a:buFont typeface="Arial" pitchFamily="34" charset="0"/>
              <a:buChar char="•"/>
            </a:pPr>
            <a:r>
              <a:rPr lang="en-AU" sz="3200" dirty="0"/>
              <a:t>Consider two triggers and an UPDATE statement </a:t>
            </a:r>
            <a:endParaRPr lang="en-AU" sz="3200" dirty="0" smtClean="0"/>
          </a:p>
          <a:p>
            <a:pPr marL="457200" lvl="1" indent="0">
              <a:buNone/>
            </a:pPr>
            <a:r>
              <a:rPr lang="en-AU" dirty="0"/>
              <a:t>create trigger X before update on T Code1; </a:t>
            </a:r>
          </a:p>
          <a:p>
            <a:pPr marL="457200" lvl="1" indent="0">
              <a:buNone/>
            </a:pPr>
            <a:r>
              <a:rPr lang="en-AU" dirty="0"/>
              <a:t>create trigger Y after update on T Code2; </a:t>
            </a:r>
          </a:p>
          <a:p>
            <a:pPr marL="457200" lvl="1" indent="0">
              <a:buNone/>
            </a:pPr>
            <a:r>
              <a:rPr lang="en-AU" dirty="0"/>
              <a:t>update T set b=</a:t>
            </a:r>
            <a:r>
              <a:rPr lang="en-AU" dirty="0" err="1"/>
              <a:t>j,c</a:t>
            </a:r>
            <a:r>
              <a:rPr lang="en-AU" dirty="0"/>
              <a:t>=k where a=m;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3B5-E6A7-44D8-95B6-13C327057F09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8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Triggers in </a:t>
            </a:r>
            <a:r>
              <a:rPr lang="en-AU" dirty="0" smtClean="0"/>
              <a:t>PostgreSQL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PostgreSQL triggers provide a mechanism </a:t>
            </a:r>
            <a:r>
              <a:rPr lang="en-AU" dirty="0" smtClean="0"/>
              <a:t>for INSERT</a:t>
            </a:r>
            <a:r>
              <a:rPr lang="en-AU" dirty="0"/>
              <a:t>, DELETE or UPDATE events </a:t>
            </a:r>
            <a:r>
              <a:rPr lang="en-AU" dirty="0" smtClean="0"/>
              <a:t>to </a:t>
            </a:r>
            <a:r>
              <a:rPr lang="en-AU" dirty="0"/>
              <a:t>automatically activate </a:t>
            </a:r>
            <a:r>
              <a:rPr lang="en-AU" dirty="0" err="1"/>
              <a:t>PLpgSQL</a:t>
            </a:r>
            <a:r>
              <a:rPr lang="en-AU" dirty="0"/>
              <a:t> functions </a:t>
            </a:r>
          </a:p>
          <a:p>
            <a:pPr>
              <a:lnSpc>
                <a:spcPct val="170000"/>
              </a:lnSpc>
            </a:pPr>
            <a:r>
              <a:rPr lang="en-AU" dirty="0"/>
              <a:t>Syntax for PostgreSQL trigger definition: </a:t>
            </a:r>
            <a:endParaRPr lang="en-AU" dirty="0" smtClean="0"/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CREATE TRIGGER </a:t>
            </a:r>
            <a:r>
              <a:rPr lang="en-AU" i="1" dirty="0" err="1"/>
              <a:t>TriggerName</a:t>
            </a:r>
            <a:r>
              <a:rPr lang="en-AU" dirty="0"/>
              <a:t>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{</a:t>
            </a:r>
            <a:r>
              <a:rPr lang="en-AU" dirty="0"/>
              <a:t>AFTER|BEFORE} </a:t>
            </a:r>
            <a:r>
              <a:rPr lang="en-AU" i="1" dirty="0"/>
              <a:t>Event1</a:t>
            </a:r>
            <a:r>
              <a:rPr lang="en-AU" dirty="0"/>
              <a:t> [OR </a:t>
            </a:r>
            <a:r>
              <a:rPr lang="en-AU" i="1" dirty="0"/>
              <a:t>Event2</a:t>
            </a:r>
            <a:r>
              <a:rPr lang="en-AU" dirty="0"/>
              <a:t> ...]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ON </a:t>
            </a:r>
            <a:r>
              <a:rPr lang="en-AU" i="1" dirty="0" err="1"/>
              <a:t>TableName</a:t>
            </a:r>
            <a:r>
              <a:rPr lang="en-AU" dirty="0"/>
              <a:t>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[ </a:t>
            </a:r>
            <a:r>
              <a:rPr lang="en-AU" dirty="0"/>
              <a:t>WHEN ( </a:t>
            </a:r>
            <a:r>
              <a:rPr lang="en-AU" i="1" dirty="0"/>
              <a:t>Condition</a:t>
            </a:r>
            <a:r>
              <a:rPr lang="en-AU" dirty="0"/>
              <a:t> ) ]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FOR </a:t>
            </a:r>
            <a:r>
              <a:rPr lang="en-AU" dirty="0"/>
              <a:t>EACH {ROW|STATEMENT}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EXECUTE </a:t>
            </a:r>
            <a:r>
              <a:rPr lang="en-AU" dirty="0"/>
              <a:t>PROCEDURE </a:t>
            </a:r>
            <a:r>
              <a:rPr lang="en-AU" i="1" dirty="0" err="1"/>
              <a:t>FunctionName</a:t>
            </a:r>
            <a:r>
              <a:rPr lang="en-AU" dirty="0"/>
              <a:t>(</a:t>
            </a:r>
            <a:r>
              <a:rPr lang="en-AU" i="1" dirty="0" err="1"/>
              <a:t>args</a:t>
            </a:r>
            <a:r>
              <a:rPr lang="en-AU" i="1" dirty="0"/>
              <a:t>...</a:t>
            </a:r>
            <a:r>
              <a:rPr lang="en-AU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3B5-E6A7-44D8-95B6-13C327057F09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6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Triggers in </a:t>
            </a:r>
            <a:r>
              <a:rPr lang="en-AU" dirty="0" smtClean="0"/>
              <a:t>PostgreSQL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 err="1"/>
              <a:t>PLpgSQL</a:t>
            </a:r>
            <a:r>
              <a:rPr lang="en-AU" dirty="0"/>
              <a:t> Functions for </a:t>
            </a:r>
            <a:r>
              <a:rPr lang="en-AU" dirty="0" smtClean="0"/>
              <a:t>Triggers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 smtClean="0"/>
              <a:t>CREATE </a:t>
            </a:r>
            <a:r>
              <a:rPr lang="en-AU" dirty="0"/>
              <a:t>OR REPLACE FUNCTION name () RETURNS TRIGGER ..</a:t>
            </a:r>
          </a:p>
          <a:p>
            <a:pPr>
              <a:lnSpc>
                <a:spcPct val="170000"/>
              </a:lnSpc>
            </a:pPr>
            <a:r>
              <a:rPr lang="en-AU" dirty="0" smtClean="0"/>
              <a:t>There </a:t>
            </a:r>
            <a:r>
              <a:rPr lang="en-AU" dirty="0"/>
              <a:t>is no restriction on what code can go in the function. </a:t>
            </a:r>
            <a:endParaRPr lang="en-AU" dirty="0" smtClean="0"/>
          </a:p>
          <a:p>
            <a:pPr>
              <a:lnSpc>
                <a:spcPct val="170000"/>
              </a:lnSpc>
            </a:pPr>
            <a:r>
              <a:rPr lang="en-AU" dirty="0" smtClean="0"/>
              <a:t>However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RETURN OLD or RETURN new (depending on which version of </a:t>
            </a:r>
            <a:r>
              <a:rPr lang="en-AU" dirty="0" smtClean="0"/>
              <a:t>the tuple </a:t>
            </a:r>
            <a:r>
              <a:rPr lang="en-AU" dirty="0"/>
              <a:t>is to be used)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Raise an EXCEPTION. In that case, no change occurs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3B5-E6A7-44D8-95B6-13C327057F09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4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Trigger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Consider a database of people in the </a:t>
            </a:r>
            <a:r>
              <a:rPr lang="en-AU" dirty="0" smtClean="0"/>
              <a:t>USA:</a:t>
            </a:r>
          </a:p>
          <a:p>
            <a:pPr marL="0" indent="0">
              <a:buNone/>
            </a:pPr>
            <a:r>
              <a:rPr lang="en-AU" dirty="0"/>
              <a:t>  </a:t>
            </a:r>
            <a:r>
              <a:rPr lang="en-AU" dirty="0" smtClean="0"/>
              <a:t>    create </a:t>
            </a:r>
            <a:r>
              <a:rPr lang="en-AU" dirty="0"/>
              <a:t>table Person ( </a:t>
            </a:r>
            <a:endParaRPr lang="en-AU" dirty="0" smtClean="0"/>
          </a:p>
          <a:p>
            <a:pPr marL="400050" lvl="2" indent="0">
              <a:buNone/>
            </a:pPr>
            <a:r>
              <a:rPr lang="en-AU" sz="2800" dirty="0" smtClean="0"/>
              <a:t>	id </a:t>
            </a:r>
            <a:r>
              <a:rPr lang="en-AU" sz="2800" dirty="0"/>
              <a:t>integer primary key, </a:t>
            </a:r>
          </a:p>
          <a:p>
            <a:pPr marL="400050" lvl="2" indent="0">
              <a:buNone/>
            </a:pPr>
            <a:r>
              <a:rPr lang="en-AU" sz="2800" dirty="0" smtClean="0"/>
              <a:t>	</a:t>
            </a:r>
            <a:r>
              <a:rPr lang="en-AU" sz="2800" dirty="0" err="1" smtClean="0"/>
              <a:t>ssn</a:t>
            </a:r>
            <a:r>
              <a:rPr lang="en-AU" sz="2800" dirty="0" smtClean="0"/>
              <a:t> </a:t>
            </a:r>
            <a:r>
              <a:rPr lang="en-AU" sz="2800" dirty="0" err="1"/>
              <a:t>varchar</a:t>
            </a:r>
            <a:r>
              <a:rPr lang="en-AU" sz="2800" dirty="0"/>
              <a:t>(11) unique,</a:t>
            </a:r>
          </a:p>
          <a:p>
            <a:pPr marL="400050" lvl="2" indent="0">
              <a:buNone/>
            </a:pPr>
            <a:r>
              <a:rPr lang="en-AU" sz="2800" dirty="0" smtClean="0"/>
              <a:t>	... </a:t>
            </a:r>
            <a:r>
              <a:rPr lang="en-AU" sz="2800" dirty="0"/>
              <a:t>e.g. family, given, street, town ... </a:t>
            </a:r>
          </a:p>
          <a:p>
            <a:pPr marL="400050" lvl="2" indent="0">
              <a:buNone/>
            </a:pPr>
            <a:r>
              <a:rPr lang="en-AU" sz="2800" dirty="0" smtClean="0"/>
              <a:t>	state </a:t>
            </a:r>
            <a:r>
              <a:rPr lang="en-AU" sz="2800" dirty="0"/>
              <a:t>char(2), ... </a:t>
            </a:r>
          </a:p>
          <a:p>
            <a:pPr marL="400050" lvl="2" indent="0">
              <a:buNone/>
            </a:pPr>
            <a:r>
              <a:rPr lang="en-AU" sz="2800" dirty="0"/>
              <a:t>); </a:t>
            </a:r>
          </a:p>
          <a:p>
            <a:pPr marL="400050" lvl="2" indent="0">
              <a:buNone/>
            </a:pPr>
            <a:r>
              <a:rPr lang="en-AU" sz="2800" dirty="0"/>
              <a:t>create table States ( </a:t>
            </a:r>
          </a:p>
          <a:p>
            <a:pPr marL="400050" lvl="2" indent="0">
              <a:buNone/>
            </a:pPr>
            <a:r>
              <a:rPr lang="en-AU" sz="2800" dirty="0" smtClean="0"/>
              <a:t>	id </a:t>
            </a:r>
            <a:r>
              <a:rPr lang="en-AU" sz="2800" dirty="0"/>
              <a:t>integer primary key, </a:t>
            </a:r>
          </a:p>
          <a:p>
            <a:pPr marL="400050" lvl="2" indent="0">
              <a:buNone/>
            </a:pPr>
            <a:r>
              <a:rPr lang="en-AU" sz="2800" dirty="0" smtClean="0"/>
              <a:t>	code </a:t>
            </a:r>
            <a:r>
              <a:rPr lang="en-AU" sz="2800" dirty="0"/>
              <a:t>char(2) unique, </a:t>
            </a:r>
          </a:p>
          <a:p>
            <a:pPr marL="400050" lvl="2" indent="0">
              <a:buNone/>
            </a:pPr>
            <a:r>
              <a:rPr lang="en-AU" sz="2800" dirty="0" smtClean="0"/>
              <a:t>	... </a:t>
            </a:r>
            <a:r>
              <a:rPr lang="en-AU" sz="2800" dirty="0"/>
              <a:t>e.g. name, area, population, flag ... </a:t>
            </a:r>
          </a:p>
          <a:p>
            <a:pPr marL="400050" lvl="2" indent="0">
              <a:buNone/>
            </a:pPr>
            <a:r>
              <a:rPr lang="en-AU" sz="2800" dirty="0"/>
              <a:t>);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AU" dirty="0"/>
              <a:t>Constraint:  </a:t>
            </a:r>
            <a:r>
              <a:rPr lang="en-AU" dirty="0" err="1"/>
              <a:t>Person.state</a:t>
            </a:r>
            <a:r>
              <a:rPr lang="en-AU" dirty="0"/>
              <a:t> ∈ (select code from States),  or</a:t>
            </a:r>
            <a:br>
              <a:rPr lang="en-AU" dirty="0"/>
            </a:br>
            <a:r>
              <a:rPr lang="en-AU" dirty="0"/>
              <a:t>exists (select id from States where code=</a:t>
            </a:r>
            <a:r>
              <a:rPr lang="en-AU" dirty="0" err="1"/>
              <a:t>Person.state</a:t>
            </a:r>
            <a:r>
              <a:rPr lang="en-AU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3B5-E6A7-44D8-95B6-13C327057F09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Trigger </a:t>
            </a:r>
            <a:r>
              <a:rPr lang="en-AU" dirty="0" smtClean="0"/>
              <a:t>Example</a:t>
            </a:r>
            <a:r>
              <a:rPr lang="en-AU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55000" lnSpcReduction="20000"/>
          </a:bodyPr>
          <a:lstStyle/>
          <a:p>
            <a:r>
              <a:rPr lang="en-AU" b="1" dirty="0"/>
              <a:t>Example:</a:t>
            </a:r>
            <a:r>
              <a:rPr lang="en-AU" dirty="0"/>
              <a:t> ensure that only valid state codes are used: </a:t>
            </a:r>
            <a:endParaRPr lang="en-AU" dirty="0" smtClean="0"/>
          </a:p>
          <a:p>
            <a:endParaRPr lang="en-AU" dirty="0" smtClean="0"/>
          </a:p>
          <a:p>
            <a:pPr marL="457200" lvl="1" indent="0">
              <a:buNone/>
            </a:pPr>
            <a:r>
              <a:rPr lang="en-AU" dirty="0"/>
              <a:t>create trigger </a:t>
            </a:r>
            <a:r>
              <a:rPr lang="en-AU" dirty="0" err="1"/>
              <a:t>checkState</a:t>
            </a:r>
            <a:r>
              <a:rPr lang="en-AU" dirty="0"/>
              <a:t> before insert or update on Person for each row execute procedure </a:t>
            </a:r>
            <a:r>
              <a:rPr lang="en-AU" dirty="0" err="1"/>
              <a:t>checkState</a:t>
            </a:r>
            <a:r>
              <a:rPr lang="en-AU" dirty="0"/>
              <a:t>(); </a:t>
            </a:r>
            <a:endParaRPr lang="en-AU" dirty="0" smtClean="0"/>
          </a:p>
          <a:p>
            <a:pPr marL="457200" lvl="1" indent="0">
              <a:buNone/>
            </a:pP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create </a:t>
            </a:r>
            <a:r>
              <a:rPr lang="en-AU" dirty="0"/>
              <a:t>function </a:t>
            </a:r>
            <a:r>
              <a:rPr lang="en-AU" dirty="0" err="1"/>
              <a:t>checkState</a:t>
            </a:r>
            <a:r>
              <a:rPr lang="en-AU" dirty="0"/>
              <a:t>() returns trigger as $$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begin </a:t>
            </a:r>
          </a:p>
          <a:p>
            <a:pPr marL="457200" lvl="1" indent="0">
              <a:buNone/>
            </a:pPr>
            <a:r>
              <a:rPr lang="en-AU" dirty="0" smtClean="0"/>
              <a:t>	-- </a:t>
            </a:r>
            <a:r>
              <a:rPr lang="en-AU" dirty="0"/>
              <a:t>normalise the user-supplied value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	</a:t>
            </a:r>
            <a:r>
              <a:rPr lang="en-AU" dirty="0" err="1" smtClean="0"/>
              <a:t>new.state</a:t>
            </a:r>
            <a:r>
              <a:rPr lang="en-AU" dirty="0" smtClean="0"/>
              <a:t> </a:t>
            </a:r>
            <a:r>
              <a:rPr lang="en-AU" dirty="0"/>
              <a:t>= upper(trim(</a:t>
            </a:r>
            <a:r>
              <a:rPr lang="en-AU" dirty="0" err="1"/>
              <a:t>new.state</a:t>
            </a:r>
            <a:r>
              <a:rPr lang="en-AU" dirty="0"/>
              <a:t>));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	if </a:t>
            </a:r>
            <a:r>
              <a:rPr lang="en-AU" dirty="0"/>
              <a:t>(</a:t>
            </a:r>
            <a:r>
              <a:rPr lang="en-AU" dirty="0" err="1"/>
              <a:t>new.state</a:t>
            </a:r>
            <a:r>
              <a:rPr lang="en-AU" dirty="0"/>
              <a:t> !~ '^[A-Z][A-Z]$') then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		raise </a:t>
            </a:r>
            <a:r>
              <a:rPr lang="en-AU" dirty="0"/>
              <a:t>exception 'Code must be two alpha chars';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	end </a:t>
            </a:r>
            <a:r>
              <a:rPr lang="en-AU" dirty="0"/>
              <a:t>if;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	-- </a:t>
            </a:r>
            <a:r>
              <a:rPr lang="en-AU" dirty="0"/>
              <a:t>implement referential integrity check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	select </a:t>
            </a:r>
            <a:r>
              <a:rPr lang="en-AU" dirty="0"/>
              <a:t>* from States where code=</a:t>
            </a:r>
            <a:r>
              <a:rPr lang="en-AU" dirty="0" err="1"/>
              <a:t>new.state</a:t>
            </a:r>
            <a:r>
              <a:rPr lang="en-AU" dirty="0"/>
              <a:t>;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	if </a:t>
            </a:r>
            <a:r>
              <a:rPr lang="en-AU" dirty="0"/>
              <a:t>(not found) then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		raise </a:t>
            </a:r>
            <a:r>
              <a:rPr lang="en-AU" dirty="0"/>
              <a:t>exception 'Invalid code %',</a:t>
            </a:r>
            <a:r>
              <a:rPr lang="en-AU" dirty="0" err="1"/>
              <a:t>new.state</a:t>
            </a:r>
            <a:r>
              <a:rPr lang="en-AU" dirty="0" smtClean="0"/>
              <a:t>;</a:t>
            </a:r>
          </a:p>
          <a:p>
            <a:pPr marL="457200" lvl="1" indent="0">
              <a:buNone/>
            </a:pPr>
            <a:r>
              <a:rPr lang="en-AU" dirty="0" smtClean="0"/>
              <a:t>	end </a:t>
            </a:r>
            <a:r>
              <a:rPr lang="en-AU" dirty="0"/>
              <a:t>if;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	return </a:t>
            </a:r>
            <a:r>
              <a:rPr lang="en-AU" dirty="0"/>
              <a:t>new;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end</a:t>
            </a:r>
            <a:r>
              <a:rPr lang="en-AU" dirty="0"/>
              <a:t>;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$$ </a:t>
            </a:r>
            <a:r>
              <a:rPr lang="en-AU" dirty="0"/>
              <a:t>language </a:t>
            </a:r>
            <a:r>
              <a:rPr lang="en-AU" dirty="0" err="1"/>
              <a:t>plpgsql</a:t>
            </a:r>
            <a:r>
              <a:rPr lang="en-AU" dirty="0"/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3B5-E6A7-44D8-95B6-13C327057F09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 </a:t>
            </a:r>
            <a:r>
              <a:rPr lang="en-US" dirty="0" smtClean="0"/>
              <a:t>Types</a:t>
            </a:r>
            <a:r>
              <a:rPr lang="en-US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AU" dirty="0" smtClean="0"/>
              <a:t>Defining </a:t>
            </a:r>
            <a:r>
              <a:rPr lang="en-AU" dirty="0"/>
              <a:t>a tuple type</a:t>
            </a:r>
            <a:r>
              <a:rPr lang="en-AU" dirty="0" smtClean="0"/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CREATE TYPE </a:t>
            </a:r>
            <a:r>
              <a:rPr lang="en-AU" dirty="0" err="1"/>
              <a:t>TypeName</a:t>
            </a:r>
            <a:r>
              <a:rPr lang="en-AU" dirty="0"/>
              <a:t> AS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( AttrName1 DataType1 , AttrName2 DataType2 , </a:t>
            </a:r>
            <a:r>
              <a:rPr lang="en-AU" dirty="0" smtClean="0"/>
              <a:t>...)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Example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create type </a:t>
            </a:r>
            <a:r>
              <a:rPr lang="en-AU" dirty="0" err="1"/>
              <a:t>ComplexNumber</a:t>
            </a:r>
            <a:r>
              <a:rPr lang="en-AU" dirty="0"/>
              <a:t> as ( r float , </a:t>
            </a:r>
            <a:r>
              <a:rPr lang="en-AU" dirty="0" err="1"/>
              <a:t>i</a:t>
            </a:r>
            <a:r>
              <a:rPr lang="en-AU" dirty="0"/>
              <a:t> float 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create type </a:t>
            </a:r>
            <a:r>
              <a:rPr lang="en-AU" dirty="0" err="1"/>
              <a:t>CourseInfo</a:t>
            </a:r>
            <a:r>
              <a:rPr lang="en-AU" dirty="0"/>
              <a:t> as (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 smtClean="0"/>
              <a:t>	course </a:t>
            </a:r>
            <a:r>
              <a:rPr lang="en-AU" dirty="0" err="1"/>
              <a:t>UnswCourseCode</a:t>
            </a:r>
            <a:r>
              <a:rPr lang="en-AU" dirty="0"/>
              <a:t> 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 smtClean="0"/>
              <a:t>	syllabus </a:t>
            </a:r>
            <a:r>
              <a:rPr lang="en-AU" dirty="0"/>
              <a:t>text 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 smtClean="0"/>
              <a:t>	lecturer </a:t>
            </a:r>
            <a:r>
              <a:rPr lang="en-AU" dirty="0"/>
              <a:t>text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AU" dirty="0"/>
              <a:t>If attributes need constraints, can be supplied by using a DOMAIN.</a:t>
            </a:r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6702-4E3C-4D8E-970B-83280E4BF999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6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Trigger Example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AU" b="1" dirty="0"/>
              <a:t>Example:</a:t>
            </a:r>
            <a:r>
              <a:rPr lang="en-AU" dirty="0"/>
              <a:t> department salary totals </a:t>
            </a:r>
            <a:endParaRPr lang="en-AU" dirty="0" smtClean="0"/>
          </a:p>
          <a:p>
            <a:pPr>
              <a:lnSpc>
                <a:spcPct val="170000"/>
              </a:lnSpc>
            </a:pPr>
            <a:r>
              <a:rPr lang="en-AU" dirty="0"/>
              <a:t>Scenario: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Employee(id, name, address, </a:t>
            </a:r>
            <a:r>
              <a:rPr lang="en-AU" dirty="0" err="1"/>
              <a:t>dept</a:t>
            </a:r>
            <a:r>
              <a:rPr lang="en-AU" dirty="0"/>
              <a:t>, salary, ...)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Department(id</a:t>
            </a:r>
            <a:r>
              <a:rPr lang="en-AU" dirty="0"/>
              <a:t>, name, manager, </a:t>
            </a:r>
            <a:r>
              <a:rPr lang="en-AU" dirty="0" err="1"/>
              <a:t>totSal</a:t>
            </a:r>
            <a:r>
              <a:rPr lang="en-AU" dirty="0"/>
              <a:t>, </a:t>
            </a:r>
            <a:r>
              <a:rPr lang="en-AU" dirty="0" smtClean="0"/>
              <a:t>...)</a:t>
            </a:r>
          </a:p>
          <a:p>
            <a:pPr>
              <a:lnSpc>
                <a:spcPct val="170000"/>
              </a:lnSpc>
            </a:pPr>
            <a:r>
              <a:rPr lang="en-AU" dirty="0"/>
              <a:t>An assertion that we wish to maintain: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err="1" smtClean="0"/>
              <a:t>Department.totSal</a:t>
            </a:r>
            <a:r>
              <a:rPr lang="en-AU" dirty="0" smtClean="0"/>
              <a:t> =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	(</a:t>
            </a:r>
            <a:r>
              <a:rPr lang="en-AU" dirty="0"/>
              <a:t>select sum(</a:t>
            </a:r>
            <a:r>
              <a:rPr lang="en-AU" dirty="0" err="1"/>
              <a:t>e.salary</a:t>
            </a:r>
            <a:r>
              <a:rPr lang="en-AU" dirty="0"/>
              <a:t>) from Employee e where </a:t>
            </a:r>
            <a:r>
              <a:rPr lang="en-AU" dirty="0" err="1"/>
              <a:t>e.dept</a:t>
            </a:r>
            <a:r>
              <a:rPr lang="en-AU" dirty="0"/>
              <a:t> = d.id) ) 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3B5-E6A7-44D8-95B6-13C327057F09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0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Trigger Example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Events that might affect the validity of the database </a:t>
            </a:r>
            <a:endParaRPr lang="en-AU" dirty="0" smtClean="0"/>
          </a:p>
          <a:p>
            <a:pPr lvl="1">
              <a:lnSpc>
                <a:spcPct val="160000"/>
              </a:lnSpc>
            </a:pPr>
            <a:r>
              <a:rPr lang="en-AU" dirty="0" smtClean="0"/>
              <a:t>a </a:t>
            </a:r>
            <a:r>
              <a:rPr lang="en-AU" dirty="0"/>
              <a:t>new employee starts work in some department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an employee gets a rise in salary 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an employee changes from one department to another 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an </a:t>
            </a:r>
            <a:r>
              <a:rPr lang="en-AU" dirty="0"/>
              <a:t>employee leaves the company </a:t>
            </a:r>
            <a:endParaRPr lang="en-AU" dirty="0" smtClean="0"/>
          </a:p>
          <a:p>
            <a:pPr>
              <a:lnSpc>
                <a:spcPct val="160000"/>
              </a:lnSpc>
            </a:pPr>
            <a:r>
              <a:rPr lang="en-AU" dirty="0" smtClean="0"/>
              <a:t>A </a:t>
            </a:r>
            <a:r>
              <a:rPr lang="en-AU" dirty="0"/>
              <a:t>single assertion could check validity after each change. </a:t>
            </a:r>
            <a:endParaRPr lang="en-AU" dirty="0" smtClean="0"/>
          </a:p>
          <a:p>
            <a:pPr>
              <a:lnSpc>
                <a:spcPct val="160000"/>
              </a:lnSpc>
            </a:pPr>
            <a:r>
              <a:rPr lang="en-AU" dirty="0" smtClean="0"/>
              <a:t>With </a:t>
            </a:r>
            <a:r>
              <a:rPr lang="en-AU" dirty="0"/>
              <a:t>triggers, we have to program each case separately. </a:t>
            </a:r>
          </a:p>
          <a:p>
            <a:pPr>
              <a:lnSpc>
                <a:spcPct val="160000"/>
              </a:lnSpc>
            </a:pPr>
            <a:r>
              <a:rPr lang="en-AU" dirty="0"/>
              <a:t>Each program implements updates to </a:t>
            </a:r>
            <a:r>
              <a:rPr lang="en-AU" i="1" dirty="0"/>
              <a:t>ensure</a:t>
            </a:r>
            <a:r>
              <a:rPr lang="en-AU" dirty="0"/>
              <a:t> assertion holds.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3B5-E6A7-44D8-95B6-13C327057F09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7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Trigger Example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Implement the Employee update triggers from above in PostgreSQL: </a:t>
            </a:r>
            <a:endParaRPr lang="en-AU" dirty="0" smtClean="0"/>
          </a:p>
          <a:p>
            <a:pPr>
              <a:lnSpc>
                <a:spcPct val="160000"/>
              </a:lnSpc>
            </a:pPr>
            <a:r>
              <a:rPr lang="en-AU" dirty="0"/>
              <a:t>Case 1: new employees arrive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create trigger TotalSalary1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after </a:t>
            </a:r>
            <a:r>
              <a:rPr lang="en-AU" dirty="0"/>
              <a:t>insert on Employees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for </a:t>
            </a:r>
            <a:r>
              <a:rPr lang="en-AU" dirty="0"/>
              <a:t>each row execute procedure totalSalary1();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create </a:t>
            </a:r>
            <a:r>
              <a:rPr lang="en-AU" dirty="0"/>
              <a:t>function totalSalary1() returns trigger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as </a:t>
            </a:r>
            <a:r>
              <a:rPr lang="en-AU" dirty="0"/>
              <a:t>$$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begin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if </a:t>
            </a:r>
            <a:r>
              <a:rPr lang="en-AU" dirty="0"/>
              <a:t>(</a:t>
            </a:r>
            <a:r>
              <a:rPr lang="en-AU" dirty="0" err="1"/>
              <a:t>new.dept</a:t>
            </a:r>
            <a:r>
              <a:rPr lang="en-AU" dirty="0"/>
              <a:t> is not null) then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	update </a:t>
            </a:r>
            <a:r>
              <a:rPr lang="en-AU" dirty="0"/>
              <a:t>Department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	set </a:t>
            </a:r>
            <a:r>
              <a:rPr lang="en-AU" dirty="0" err="1"/>
              <a:t>totSal</a:t>
            </a:r>
            <a:r>
              <a:rPr lang="en-AU" dirty="0"/>
              <a:t> = </a:t>
            </a:r>
            <a:r>
              <a:rPr lang="en-AU" dirty="0" err="1"/>
              <a:t>totSal</a:t>
            </a:r>
            <a:r>
              <a:rPr lang="en-AU" dirty="0"/>
              <a:t> + </a:t>
            </a:r>
            <a:r>
              <a:rPr lang="en-AU" dirty="0" err="1"/>
              <a:t>new.salary</a:t>
            </a:r>
            <a:r>
              <a:rPr lang="en-AU" dirty="0"/>
              <a:t>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	where </a:t>
            </a:r>
            <a:r>
              <a:rPr lang="en-AU" dirty="0"/>
              <a:t>Department.id = </a:t>
            </a:r>
            <a:r>
              <a:rPr lang="en-AU" dirty="0" err="1"/>
              <a:t>new.dept</a:t>
            </a:r>
            <a:r>
              <a:rPr lang="en-AU" dirty="0"/>
              <a:t>;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end </a:t>
            </a:r>
            <a:r>
              <a:rPr lang="en-AU" dirty="0"/>
              <a:t>if;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return </a:t>
            </a:r>
            <a:r>
              <a:rPr lang="en-AU" dirty="0"/>
              <a:t>new;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end</a:t>
            </a:r>
            <a:r>
              <a:rPr lang="en-AU" dirty="0"/>
              <a:t>; $$ language </a:t>
            </a:r>
            <a:r>
              <a:rPr lang="en-AU" dirty="0" err="1"/>
              <a:t>plpgsql</a:t>
            </a:r>
            <a:r>
              <a:rPr lang="en-AU" dirty="0"/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3B5-E6A7-44D8-95B6-13C327057F09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7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Trigger Example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Case 2: employees change departments/salaries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create trigger TotalSalary2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after </a:t>
            </a:r>
            <a:r>
              <a:rPr lang="en-AU" dirty="0"/>
              <a:t>update on Employee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for </a:t>
            </a:r>
            <a:r>
              <a:rPr lang="en-AU" dirty="0"/>
              <a:t>each row execute procedure totalSalary2();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create </a:t>
            </a:r>
            <a:r>
              <a:rPr lang="en-AU" dirty="0"/>
              <a:t>function totalSalary2() returns </a:t>
            </a:r>
            <a:r>
              <a:rPr lang="en-AU" dirty="0" smtClean="0"/>
              <a:t>trigger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as </a:t>
            </a:r>
            <a:r>
              <a:rPr lang="en-AU" dirty="0"/>
              <a:t>$$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begin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update </a:t>
            </a:r>
            <a:r>
              <a:rPr lang="en-AU" dirty="0"/>
              <a:t>Department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set </a:t>
            </a:r>
            <a:r>
              <a:rPr lang="en-AU" dirty="0" err="1"/>
              <a:t>totSal</a:t>
            </a:r>
            <a:r>
              <a:rPr lang="en-AU" dirty="0"/>
              <a:t> = </a:t>
            </a:r>
            <a:r>
              <a:rPr lang="en-AU" dirty="0" err="1"/>
              <a:t>totSal</a:t>
            </a:r>
            <a:r>
              <a:rPr lang="en-AU" dirty="0"/>
              <a:t> + </a:t>
            </a:r>
            <a:r>
              <a:rPr lang="en-AU" dirty="0" err="1"/>
              <a:t>new.salary</a:t>
            </a:r>
            <a:r>
              <a:rPr lang="en-AU" dirty="0"/>
              <a:t>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where </a:t>
            </a:r>
            <a:r>
              <a:rPr lang="en-AU" dirty="0"/>
              <a:t>Department.id = </a:t>
            </a:r>
            <a:r>
              <a:rPr lang="en-AU" dirty="0" err="1"/>
              <a:t>new.dept</a:t>
            </a:r>
            <a:r>
              <a:rPr lang="en-AU" dirty="0"/>
              <a:t>;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update </a:t>
            </a:r>
            <a:r>
              <a:rPr lang="en-AU" dirty="0"/>
              <a:t>Department set </a:t>
            </a:r>
            <a:r>
              <a:rPr lang="en-AU" dirty="0" err="1"/>
              <a:t>totSal</a:t>
            </a:r>
            <a:r>
              <a:rPr lang="en-AU" dirty="0"/>
              <a:t> = </a:t>
            </a:r>
            <a:r>
              <a:rPr lang="en-AU" dirty="0" err="1"/>
              <a:t>totSal</a:t>
            </a:r>
            <a:r>
              <a:rPr lang="en-AU" dirty="0"/>
              <a:t> - </a:t>
            </a:r>
            <a:r>
              <a:rPr lang="en-AU" dirty="0" err="1"/>
              <a:t>old.salary</a:t>
            </a:r>
            <a:r>
              <a:rPr lang="en-AU" dirty="0"/>
              <a:t>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where </a:t>
            </a:r>
            <a:r>
              <a:rPr lang="en-AU" dirty="0"/>
              <a:t>Department.id = </a:t>
            </a:r>
            <a:r>
              <a:rPr lang="en-AU" dirty="0" err="1"/>
              <a:t>old.dept</a:t>
            </a:r>
            <a:r>
              <a:rPr lang="en-AU" dirty="0"/>
              <a:t>;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return </a:t>
            </a:r>
            <a:r>
              <a:rPr lang="en-AU" dirty="0"/>
              <a:t>new;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end</a:t>
            </a:r>
            <a:r>
              <a:rPr lang="en-AU" dirty="0"/>
              <a:t>; $$ language </a:t>
            </a:r>
            <a:r>
              <a:rPr lang="en-AU" dirty="0" err="1"/>
              <a:t>plpgsql</a:t>
            </a:r>
            <a:r>
              <a:rPr lang="en-AU" dirty="0"/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3B5-E6A7-44D8-95B6-13C327057F09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Trigger Example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Case 3: employees leave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create trigger TotalSalary3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after </a:t>
            </a:r>
            <a:r>
              <a:rPr lang="en-AU" dirty="0"/>
              <a:t>delete on Employee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for </a:t>
            </a:r>
            <a:r>
              <a:rPr lang="en-AU" dirty="0"/>
              <a:t>each row execute procedure totalSalary3();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create </a:t>
            </a:r>
            <a:r>
              <a:rPr lang="en-AU" dirty="0"/>
              <a:t>function totalSalary3() returns trigger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as </a:t>
            </a:r>
            <a:r>
              <a:rPr lang="en-AU" dirty="0"/>
              <a:t>$$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begin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if </a:t>
            </a:r>
            <a:r>
              <a:rPr lang="en-AU" dirty="0"/>
              <a:t>(</a:t>
            </a:r>
            <a:r>
              <a:rPr lang="en-AU" dirty="0" err="1"/>
              <a:t>old.dept</a:t>
            </a:r>
            <a:r>
              <a:rPr lang="en-AU" dirty="0"/>
              <a:t> is not null) then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	update </a:t>
            </a:r>
            <a:r>
              <a:rPr lang="en-AU" dirty="0"/>
              <a:t>Department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	set </a:t>
            </a:r>
            <a:r>
              <a:rPr lang="en-AU" dirty="0" err="1"/>
              <a:t>totSal</a:t>
            </a:r>
            <a:r>
              <a:rPr lang="en-AU" dirty="0"/>
              <a:t> = </a:t>
            </a:r>
            <a:r>
              <a:rPr lang="en-AU" dirty="0" err="1"/>
              <a:t>totSal</a:t>
            </a:r>
            <a:r>
              <a:rPr lang="en-AU" dirty="0"/>
              <a:t> - </a:t>
            </a:r>
            <a:r>
              <a:rPr lang="en-AU" dirty="0" err="1"/>
              <a:t>old.salary</a:t>
            </a:r>
            <a:r>
              <a:rPr lang="en-AU" dirty="0"/>
              <a:t> where Department.id = </a:t>
            </a:r>
            <a:r>
              <a:rPr lang="en-AU" dirty="0" err="1"/>
              <a:t>old.dept</a:t>
            </a:r>
            <a:r>
              <a:rPr lang="en-AU" dirty="0"/>
              <a:t>;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end </a:t>
            </a:r>
            <a:r>
              <a:rPr lang="en-AU" dirty="0"/>
              <a:t>if;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	return </a:t>
            </a:r>
            <a:r>
              <a:rPr lang="en-AU" dirty="0"/>
              <a:t>old; </a:t>
            </a:r>
            <a:endParaRPr lang="en-AU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end</a:t>
            </a:r>
            <a:r>
              <a:rPr lang="en-AU" dirty="0"/>
              <a:t>; $$ language </a:t>
            </a:r>
            <a:r>
              <a:rPr lang="en-AU" dirty="0" err="1"/>
              <a:t>plpgsql</a:t>
            </a:r>
            <a:r>
              <a:rPr lang="en-AU" dirty="0"/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3B5-E6A7-44D8-95B6-13C327057F09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 </a:t>
            </a:r>
            <a:r>
              <a:rPr lang="en-US" dirty="0" smtClean="0"/>
              <a:t>Types</a:t>
            </a:r>
            <a:r>
              <a:rPr lang="en-US" sz="1800" dirty="0" smtClean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Other ways that tuple types are </a:t>
            </a:r>
            <a:r>
              <a:rPr lang="en-AU" dirty="0" smtClean="0"/>
              <a:t>defined </a:t>
            </a:r>
            <a:r>
              <a:rPr lang="en-AU" dirty="0"/>
              <a:t>in SQL: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CREATE TABLE T (</a:t>
            </a:r>
            <a:r>
              <a:rPr lang="en-AU" dirty="0" smtClean="0"/>
              <a:t>effectively </a:t>
            </a:r>
            <a:r>
              <a:rPr lang="en-AU" dirty="0"/>
              <a:t>creates tuple type T)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CREATE VIEW V (</a:t>
            </a:r>
            <a:r>
              <a:rPr lang="en-AU" dirty="0" smtClean="0"/>
              <a:t>effectively </a:t>
            </a:r>
            <a:r>
              <a:rPr lang="en-AU" dirty="0"/>
              <a:t>creates tuple type V)</a:t>
            </a:r>
          </a:p>
          <a:p>
            <a:pPr>
              <a:lnSpc>
                <a:spcPct val="150000"/>
              </a:lnSpc>
            </a:pPr>
            <a:r>
              <a:rPr lang="en-AU" dirty="0"/>
              <a:t>CREATE TYPE is </a:t>
            </a:r>
            <a:r>
              <a:rPr lang="en-AU" dirty="0" smtClean="0"/>
              <a:t>different </a:t>
            </a:r>
            <a:r>
              <a:rPr lang="en-AU" dirty="0"/>
              <a:t>from CREATE TABLE: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does not create a new (empty) table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does not provide for key constraints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does not have explicit </a:t>
            </a:r>
            <a:r>
              <a:rPr lang="en-AU" dirty="0" smtClean="0"/>
              <a:t>specification </a:t>
            </a:r>
            <a:r>
              <a:rPr lang="en-AU" dirty="0"/>
              <a:t>of domain constraints</a:t>
            </a:r>
          </a:p>
          <a:p>
            <a:pPr>
              <a:lnSpc>
                <a:spcPct val="150000"/>
              </a:lnSpc>
            </a:pPr>
            <a:r>
              <a:rPr lang="en-AU" dirty="0"/>
              <a:t>Used for specifying return types of functions that return tuples or sets.</a:t>
            </a:r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6702-4E3C-4D8E-970B-83280E4BF999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as a 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SQL is a powerful language for manipulating relational </a:t>
            </a:r>
            <a:r>
              <a:rPr lang="en-AU" dirty="0" smtClean="0"/>
              <a:t>data. But </a:t>
            </a:r>
            <a:r>
              <a:rPr lang="en-AU" dirty="0"/>
              <a:t>it is not a powerful programming language.</a:t>
            </a:r>
          </a:p>
          <a:p>
            <a:pPr>
              <a:lnSpc>
                <a:spcPct val="170000"/>
              </a:lnSpc>
            </a:pPr>
            <a:r>
              <a:rPr lang="en-AU" dirty="0"/>
              <a:t>At some point in developing complete database applications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we need to implement user interactions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we need to control sequences of database operations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we need to process query results in complex ways</a:t>
            </a:r>
          </a:p>
          <a:p>
            <a:pPr>
              <a:lnSpc>
                <a:spcPct val="170000"/>
              </a:lnSpc>
            </a:pPr>
            <a:r>
              <a:rPr lang="en-AU" dirty="0"/>
              <a:t>and SQL cannot do any of these.</a:t>
            </a:r>
          </a:p>
          <a:p>
            <a:pPr>
              <a:lnSpc>
                <a:spcPct val="170000"/>
              </a:lnSpc>
            </a:pPr>
            <a:r>
              <a:rPr lang="en-AU" dirty="0"/>
              <a:t>SQL cannot even do something as simple as factorial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37D4-02AD-408B-B08E-758FE8A22900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2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What's wrong with 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Consider the problem of withdrawal from a bank account:</a:t>
            </a:r>
          </a:p>
          <a:p>
            <a:pPr>
              <a:lnSpc>
                <a:spcPct val="150000"/>
              </a:lnSpc>
            </a:pPr>
            <a:r>
              <a:rPr lang="en-AU" dirty="0"/>
              <a:t>If a bank customer attempts to withdraw more funds than they have </a:t>
            </a:r>
            <a:r>
              <a:rPr lang="en-AU" dirty="0" smtClean="0"/>
              <a:t>in their </a:t>
            </a:r>
            <a:r>
              <a:rPr lang="en-AU" dirty="0"/>
              <a:t>account, then indicate </a:t>
            </a:r>
            <a:r>
              <a:rPr lang="en-AU" dirty="0" smtClean="0"/>
              <a:t>‘Insufficient Funds’, </a:t>
            </a:r>
            <a:r>
              <a:rPr lang="en-AU" dirty="0"/>
              <a:t>otherwise update </a:t>
            </a:r>
            <a:r>
              <a:rPr lang="en-AU" dirty="0" smtClean="0"/>
              <a:t>the account</a:t>
            </a:r>
            <a:r>
              <a:rPr lang="en-AU" dirty="0"/>
              <a:t>.</a:t>
            </a:r>
          </a:p>
          <a:p>
            <a:pPr>
              <a:lnSpc>
                <a:spcPct val="150000"/>
              </a:lnSpc>
            </a:pPr>
            <a:r>
              <a:rPr lang="en-AU" dirty="0"/>
              <a:t>An attempt to implement this in SQL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8101-8B25-4108-A966-2F5599B83D90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6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3786</TotalTime>
  <Words>2676</Words>
  <Application>Microsoft Office PowerPoint</Application>
  <PresentationFormat>On-screen Show (4:3)</PresentationFormat>
  <Paragraphs>833</Paragraphs>
  <Slides>64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PLpgSQL</vt:lpstr>
      <vt:lpstr>Limitations of Basic SQL</vt:lpstr>
      <vt:lpstr>Extending SQL</vt:lpstr>
      <vt:lpstr>SQL Data Types</vt:lpstr>
      <vt:lpstr>SQL Data Types(cont.)</vt:lpstr>
      <vt:lpstr>SQL Data Types(cont.)</vt:lpstr>
      <vt:lpstr>SQL Data Types(cont.)</vt:lpstr>
      <vt:lpstr>SQL as a Programming Language</vt:lpstr>
      <vt:lpstr>What's wrong with SQL?</vt:lpstr>
      <vt:lpstr>What's wrong with SQL?(cont.)</vt:lpstr>
      <vt:lpstr>What's wrong with SQL?(cont.)</vt:lpstr>
      <vt:lpstr>What's wrong with SQL?(cont.)</vt:lpstr>
      <vt:lpstr>Database programming(cont.)</vt:lpstr>
      <vt:lpstr>Database programming(cont.)</vt:lpstr>
      <vt:lpstr>Database Programming(cont.)</vt:lpstr>
      <vt:lpstr>Stored Procedures</vt:lpstr>
      <vt:lpstr>SQL/PSM</vt:lpstr>
      <vt:lpstr>PSM in Real DBMSs</vt:lpstr>
      <vt:lpstr>SQL Functions</vt:lpstr>
      <vt:lpstr>SQL Functions(cont.)</vt:lpstr>
      <vt:lpstr>SQL Functions(cont.)</vt:lpstr>
      <vt:lpstr>SQL Functions(cont.)</vt:lpstr>
      <vt:lpstr>SQL Functions(cont.)</vt:lpstr>
      <vt:lpstr>SQL Functions(cont.)</vt:lpstr>
      <vt:lpstr>PLpgSQL</vt:lpstr>
      <vt:lpstr>PLpgSQL(cont)</vt:lpstr>
      <vt:lpstr>Defining PLpgSQL Functions</vt:lpstr>
      <vt:lpstr>Defining PLpgSQL Functions(cont.)</vt:lpstr>
      <vt:lpstr>PLpgSQL Function Parameters</vt:lpstr>
      <vt:lpstr>PLpgSQL Function Parameters(cont.)</vt:lpstr>
      <vt:lpstr>PLpgSQL Function Parameters(cont.)</vt:lpstr>
      <vt:lpstr>PLpgSQL Function Parameters(cont.)</vt:lpstr>
      <vt:lpstr>PLpgSQL Function Parameters(cont.)</vt:lpstr>
      <vt:lpstr>Function Return Types</vt:lpstr>
      <vt:lpstr>Function Return Types(cont)</vt:lpstr>
      <vt:lpstr>Function Return Types(cont)</vt:lpstr>
      <vt:lpstr>Using PLpgSQL Functions</vt:lpstr>
      <vt:lpstr>Special Data Types</vt:lpstr>
      <vt:lpstr>Special Data Types(cont.)</vt:lpstr>
      <vt:lpstr>Control Structures</vt:lpstr>
      <vt:lpstr>Control Structures(cont.)</vt:lpstr>
      <vt:lpstr>Control Structures(cont.)</vt:lpstr>
      <vt:lpstr>SELECT ... INTO</vt:lpstr>
      <vt:lpstr>SELECT ... INTO(cont.)</vt:lpstr>
      <vt:lpstr>Exceptions</vt:lpstr>
      <vt:lpstr>Exceptions(cont.)</vt:lpstr>
      <vt:lpstr>Exceptions(cont.)</vt:lpstr>
      <vt:lpstr>Cursors</vt:lpstr>
      <vt:lpstr>Cursors(cont.)</vt:lpstr>
      <vt:lpstr>Cursors(cont.)</vt:lpstr>
      <vt:lpstr>Cursors(cont.)</vt:lpstr>
      <vt:lpstr>Cursors(cont.)</vt:lpstr>
      <vt:lpstr>Triggers</vt:lpstr>
      <vt:lpstr>Triggers(cont.)</vt:lpstr>
      <vt:lpstr>Triggers(cont.)</vt:lpstr>
      <vt:lpstr>Triggers in PostgreSQL</vt:lpstr>
      <vt:lpstr>Triggers in PostgreSQL(cont.)</vt:lpstr>
      <vt:lpstr>Trigger Example</vt:lpstr>
      <vt:lpstr>Trigger Example(cont.)</vt:lpstr>
      <vt:lpstr>Trigger Example(cont.)</vt:lpstr>
      <vt:lpstr>Trigger Example(cont.)</vt:lpstr>
      <vt:lpstr>Trigger Example(cont.)</vt:lpstr>
      <vt:lpstr>Trigger Example(cont.)</vt:lpstr>
      <vt:lpstr>Trigger Example(cont.)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PgPostgreSQL</dc:title>
  <dc:creator>xiaoyangw</dc:creator>
  <cp:lastModifiedBy>lin</cp:lastModifiedBy>
  <cp:revision>500</cp:revision>
  <dcterms:created xsi:type="dcterms:W3CDTF">2006-08-16T00:00:00Z</dcterms:created>
  <dcterms:modified xsi:type="dcterms:W3CDTF">2016-03-17T05:42:47Z</dcterms:modified>
</cp:coreProperties>
</file>