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381" r:id="rId2"/>
    <p:sldId id="384" r:id="rId3"/>
    <p:sldId id="385" r:id="rId4"/>
    <p:sldId id="386" r:id="rId5"/>
    <p:sldId id="383" r:id="rId6"/>
    <p:sldId id="361" r:id="rId7"/>
  </p:sldIdLst>
  <p:sldSz cx="9144000" cy="6858000" type="screen4x3"/>
  <p:notesSz cx="9296400" cy="7010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2B00"/>
    <a:srgbClr val="571E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57" autoAdjust="0"/>
    <p:restoredTop sz="94750" autoAdjust="0"/>
  </p:normalViewPr>
  <p:slideViewPr>
    <p:cSldViewPr>
      <p:cViewPr>
        <p:scale>
          <a:sx n="130" d="100"/>
          <a:sy n="130" d="100"/>
        </p:scale>
        <p:origin x="-1512" y="-72"/>
      </p:cViewPr>
      <p:guideLst>
        <p:guide orient="horz" pos="2160"/>
        <p:guide orient="horz" pos="799"/>
        <p:guide orient="horz" pos="1253"/>
        <p:guide orient="horz" pos="969"/>
        <p:guide orient="horz" pos="3918"/>
        <p:guide pos="2880"/>
        <p:guide pos="102"/>
        <p:guide pos="5647"/>
        <p:guide pos="329"/>
        <p:guide pos="5465"/>
        <p:guide pos="2171"/>
        <p:guide pos="3249"/>
        <p:guide pos="2228"/>
        <p:guide pos="3390"/>
        <p:guide pos="1944"/>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714" y="-102"/>
      </p:cViewPr>
      <p:guideLst>
        <p:guide orient="horz" pos="2208"/>
        <p:guide pos="2928"/>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4028985" cy="350356"/>
          </a:xfrm>
          <a:prstGeom prst="rect">
            <a:avLst/>
          </a:prstGeom>
        </p:spPr>
        <p:txBody>
          <a:bodyPr vert="horz" lIns="91432" tIns="45716" rIns="91432" bIns="45716" rtlCol="0"/>
          <a:lstStyle>
            <a:lvl1pPr algn="l">
              <a:defRPr sz="1200"/>
            </a:lvl1pPr>
          </a:lstStyle>
          <a:p>
            <a:endParaRPr lang="en-GB"/>
          </a:p>
        </p:txBody>
      </p:sp>
      <p:sp>
        <p:nvSpPr>
          <p:cNvPr id="3" name="Date Placeholder 2"/>
          <p:cNvSpPr>
            <a:spLocks noGrp="1"/>
          </p:cNvSpPr>
          <p:nvPr>
            <p:ph type="dt" sz="quarter" idx="1"/>
          </p:nvPr>
        </p:nvSpPr>
        <p:spPr>
          <a:xfrm>
            <a:off x="5265935" y="2"/>
            <a:ext cx="4028985" cy="350356"/>
          </a:xfrm>
          <a:prstGeom prst="rect">
            <a:avLst/>
          </a:prstGeom>
        </p:spPr>
        <p:txBody>
          <a:bodyPr vert="horz" lIns="91432" tIns="45716" rIns="91432" bIns="45716" rtlCol="0"/>
          <a:lstStyle>
            <a:lvl1pPr algn="r">
              <a:defRPr sz="1200"/>
            </a:lvl1pPr>
          </a:lstStyle>
          <a:p>
            <a:fld id="{50FAACD5-E697-4C0A-9F83-B9503DEE5BFE}" type="datetimeFigureOut">
              <a:rPr lang="en-GB" smtClean="0"/>
              <a:t>29/11/2016</a:t>
            </a:fld>
            <a:endParaRPr lang="en-GB"/>
          </a:p>
        </p:txBody>
      </p:sp>
      <p:sp>
        <p:nvSpPr>
          <p:cNvPr id="4" name="Footer Placeholder 3"/>
          <p:cNvSpPr>
            <a:spLocks noGrp="1"/>
          </p:cNvSpPr>
          <p:nvPr>
            <p:ph type="ftr" sz="quarter" idx="2"/>
          </p:nvPr>
        </p:nvSpPr>
        <p:spPr>
          <a:xfrm>
            <a:off x="3" y="6658412"/>
            <a:ext cx="4028985" cy="350356"/>
          </a:xfrm>
          <a:prstGeom prst="rect">
            <a:avLst/>
          </a:prstGeom>
        </p:spPr>
        <p:txBody>
          <a:bodyPr vert="horz" lIns="91432" tIns="45716" rIns="91432" bIns="45716" rtlCol="0" anchor="b"/>
          <a:lstStyle>
            <a:lvl1pPr algn="l">
              <a:defRPr sz="1200"/>
            </a:lvl1pPr>
          </a:lstStyle>
          <a:p>
            <a:endParaRPr lang="en-GB"/>
          </a:p>
        </p:txBody>
      </p:sp>
      <p:sp>
        <p:nvSpPr>
          <p:cNvPr id="5" name="Slide Number Placeholder 4"/>
          <p:cNvSpPr>
            <a:spLocks noGrp="1"/>
          </p:cNvSpPr>
          <p:nvPr>
            <p:ph type="sldNum" sz="quarter" idx="3"/>
          </p:nvPr>
        </p:nvSpPr>
        <p:spPr>
          <a:xfrm>
            <a:off x="5265935" y="6658412"/>
            <a:ext cx="4028985" cy="350356"/>
          </a:xfrm>
          <a:prstGeom prst="rect">
            <a:avLst/>
          </a:prstGeom>
        </p:spPr>
        <p:txBody>
          <a:bodyPr vert="horz" lIns="91432" tIns="45716" rIns="91432" bIns="45716" rtlCol="0" anchor="b"/>
          <a:lstStyle>
            <a:lvl1pPr algn="r">
              <a:defRPr sz="1200"/>
            </a:lvl1pPr>
          </a:lstStyle>
          <a:p>
            <a:fld id="{C33E9FC7-BBEC-4EA0-8358-C33D6F9B8DEA}" type="slidenum">
              <a:rPr lang="en-GB" smtClean="0"/>
              <a:t>‹#›</a:t>
            </a:fld>
            <a:endParaRPr lang="en-GB"/>
          </a:p>
        </p:txBody>
      </p:sp>
    </p:spTree>
    <p:extLst>
      <p:ext uri="{BB962C8B-B14F-4D97-AF65-F5344CB8AC3E}">
        <p14:creationId xmlns:p14="http://schemas.microsoft.com/office/powerpoint/2010/main" val="25922243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7"/>
            <a:ext cx="4029453" cy="350913"/>
          </a:xfrm>
          <a:prstGeom prst="rect">
            <a:avLst/>
          </a:prstGeom>
        </p:spPr>
        <p:txBody>
          <a:bodyPr vert="horz" lIns="91424" tIns="45712" rIns="91424" bIns="45712" rtlCol="0"/>
          <a:lstStyle>
            <a:lvl1pPr algn="l">
              <a:defRPr sz="1200"/>
            </a:lvl1pPr>
          </a:lstStyle>
          <a:p>
            <a:endParaRPr lang="fr-FR"/>
          </a:p>
        </p:txBody>
      </p:sp>
      <p:sp>
        <p:nvSpPr>
          <p:cNvPr id="3" name="Date Placeholder 2"/>
          <p:cNvSpPr>
            <a:spLocks noGrp="1"/>
          </p:cNvSpPr>
          <p:nvPr>
            <p:ph type="dt" idx="1"/>
          </p:nvPr>
        </p:nvSpPr>
        <p:spPr>
          <a:xfrm>
            <a:off x="5264783" y="7"/>
            <a:ext cx="4029453" cy="350913"/>
          </a:xfrm>
          <a:prstGeom prst="rect">
            <a:avLst/>
          </a:prstGeom>
        </p:spPr>
        <p:txBody>
          <a:bodyPr vert="horz" lIns="91424" tIns="45712" rIns="91424" bIns="45712" rtlCol="0"/>
          <a:lstStyle>
            <a:lvl1pPr algn="r">
              <a:defRPr sz="1200"/>
            </a:lvl1pPr>
          </a:lstStyle>
          <a:p>
            <a:fld id="{267598D0-0F33-4FC8-AAD5-FA1828064523}" type="datetimeFigureOut">
              <a:rPr lang="fr-FR" smtClean="0"/>
              <a:t>29/11/2016</a:t>
            </a:fld>
            <a:endParaRPr lang="fr-FR"/>
          </a:p>
        </p:txBody>
      </p:sp>
      <p:sp>
        <p:nvSpPr>
          <p:cNvPr id="4" name="Slide Image Placeholder 3"/>
          <p:cNvSpPr>
            <a:spLocks noGrp="1" noRot="1" noChangeAspect="1"/>
          </p:cNvSpPr>
          <p:nvPr>
            <p:ph type="sldImg" idx="2"/>
          </p:nvPr>
        </p:nvSpPr>
        <p:spPr>
          <a:xfrm>
            <a:off x="2897188" y="527050"/>
            <a:ext cx="3502025" cy="2627313"/>
          </a:xfrm>
          <a:prstGeom prst="rect">
            <a:avLst/>
          </a:prstGeom>
          <a:noFill/>
          <a:ln w="12700">
            <a:solidFill>
              <a:prstClr val="black"/>
            </a:solidFill>
          </a:ln>
        </p:spPr>
        <p:txBody>
          <a:bodyPr vert="horz" lIns="91424" tIns="45712" rIns="91424" bIns="45712" rtlCol="0" anchor="ctr"/>
          <a:lstStyle/>
          <a:p>
            <a:endParaRPr lang="fr-FR"/>
          </a:p>
        </p:txBody>
      </p:sp>
      <p:sp>
        <p:nvSpPr>
          <p:cNvPr id="5" name="Notes Placeholder 4"/>
          <p:cNvSpPr>
            <a:spLocks noGrp="1"/>
          </p:cNvSpPr>
          <p:nvPr>
            <p:ph type="body" sz="quarter" idx="3"/>
          </p:nvPr>
        </p:nvSpPr>
        <p:spPr>
          <a:xfrm>
            <a:off x="929211" y="3329750"/>
            <a:ext cx="7437988" cy="3154848"/>
          </a:xfrm>
          <a:prstGeom prst="rect">
            <a:avLst/>
          </a:prstGeom>
        </p:spPr>
        <p:txBody>
          <a:bodyPr vert="horz" lIns="91424" tIns="45712" rIns="91424" bIns="4571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2" y="6658367"/>
            <a:ext cx="4029453" cy="350912"/>
          </a:xfrm>
          <a:prstGeom prst="rect">
            <a:avLst/>
          </a:prstGeom>
        </p:spPr>
        <p:txBody>
          <a:bodyPr vert="horz" lIns="91424" tIns="45712" rIns="91424" bIns="45712" rtlCol="0" anchor="b"/>
          <a:lstStyle>
            <a:lvl1pPr algn="l">
              <a:defRPr sz="1200"/>
            </a:lvl1pPr>
          </a:lstStyle>
          <a:p>
            <a:endParaRPr lang="fr-FR"/>
          </a:p>
        </p:txBody>
      </p:sp>
      <p:sp>
        <p:nvSpPr>
          <p:cNvPr id="7" name="Slide Number Placeholder 6"/>
          <p:cNvSpPr>
            <a:spLocks noGrp="1"/>
          </p:cNvSpPr>
          <p:nvPr>
            <p:ph type="sldNum" sz="quarter" idx="5"/>
          </p:nvPr>
        </p:nvSpPr>
        <p:spPr>
          <a:xfrm>
            <a:off x="5264783" y="6658367"/>
            <a:ext cx="4029453" cy="350912"/>
          </a:xfrm>
          <a:prstGeom prst="rect">
            <a:avLst/>
          </a:prstGeom>
        </p:spPr>
        <p:txBody>
          <a:bodyPr vert="horz" lIns="91424" tIns="45712" rIns="91424" bIns="45712" rtlCol="0" anchor="b"/>
          <a:lstStyle>
            <a:lvl1pPr algn="r">
              <a:defRPr sz="1200"/>
            </a:lvl1pPr>
          </a:lstStyle>
          <a:p>
            <a:fld id="{FA04E20B-3CB8-4A6F-8DC0-BC8949B0D52D}" type="slidenum">
              <a:rPr lang="fr-FR" smtClean="0"/>
              <a:t>‹#›</a:t>
            </a:fld>
            <a:endParaRPr lang="fr-FR"/>
          </a:p>
        </p:txBody>
      </p:sp>
    </p:spTree>
    <p:extLst>
      <p:ext uri="{BB962C8B-B14F-4D97-AF65-F5344CB8AC3E}">
        <p14:creationId xmlns:p14="http://schemas.microsoft.com/office/powerpoint/2010/main" val="3843847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 y="530304"/>
            <a:ext cx="9142476" cy="6327696"/>
          </a:xfrm>
          <a:prstGeom prst="rect">
            <a:avLst/>
          </a:prstGeom>
        </p:spPr>
      </p:pic>
      <p:sp>
        <p:nvSpPr>
          <p:cNvPr id="11" name="Title 1"/>
          <p:cNvSpPr txBox="1">
            <a:spLocks/>
          </p:cNvSpPr>
          <p:nvPr userDrawn="1"/>
        </p:nvSpPr>
        <p:spPr>
          <a:xfrm>
            <a:off x="434533" y="188640"/>
            <a:ext cx="3994117" cy="21509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900" b="1" cap="all" baseline="0" dirty="0" smtClean="0">
                <a:latin typeface="+mj-lt"/>
                <a:cs typeface="Times New Roman" panose="02020603050405020304" pitchFamily="18" charset="0"/>
              </a:rPr>
              <a:t>Mars </a:t>
            </a:r>
            <a:r>
              <a:rPr lang="fr-FR" sz="900" b="1" cap="all" dirty="0" smtClean="0">
                <a:latin typeface="+mj-lt"/>
                <a:cs typeface="Times New Roman" panose="02020603050405020304" pitchFamily="18" charset="0"/>
              </a:rPr>
              <a:t>16-</a:t>
            </a:r>
            <a:r>
              <a:rPr lang="fr-FR" sz="900" b="1" cap="all" baseline="0" dirty="0" smtClean="0">
                <a:latin typeface="+mj-lt"/>
                <a:cs typeface="Times New Roman" panose="02020603050405020304" pitchFamily="18" charset="0"/>
              </a:rPr>
              <a:t> termes et conditions indicatifs</a:t>
            </a:r>
          </a:p>
          <a:p>
            <a:pPr marL="0" marR="0" indent="0" algn="l" defTabSz="914400" rtl="0" eaLnBrk="1" fontAlgn="auto" latinLnBrk="0" hangingPunct="1">
              <a:lnSpc>
                <a:spcPct val="100000"/>
              </a:lnSpc>
              <a:spcBef>
                <a:spcPct val="0"/>
              </a:spcBef>
              <a:spcAft>
                <a:spcPts val="0"/>
              </a:spcAft>
              <a:buClrTx/>
              <a:buSzTx/>
              <a:buFontTx/>
              <a:buNone/>
              <a:tabLst/>
              <a:defRPr/>
            </a:pPr>
            <a:r>
              <a:rPr lang="en-US" sz="900" b="1" kern="1200" cap="all" baseline="0" dirty="0" smtClean="0">
                <a:solidFill>
                  <a:schemeClr val="tx1"/>
                </a:solidFill>
                <a:latin typeface="+mj-lt"/>
                <a:ea typeface="+mj-ea"/>
                <a:cs typeface="Times New Roman" panose="02020603050405020304" pitchFamily="18" charset="0"/>
              </a:rPr>
              <a:t>Document </a:t>
            </a:r>
            <a:r>
              <a:rPr lang="fr-FR" sz="900" b="1" kern="1200" cap="all" baseline="0" noProof="0" dirty="0" err="1" smtClean="0">
                <a:solidFill>
                  <a:schemeClr val="tx1"/>
                </a:solidFill>
                <a:latin typeface="+mj-lt"/>
                <a:ea typeface="+mj-ea"/>
                <a:cs typeface="Times New Roman" panose="02020603050405020304" pitchFamily="18" charset="0"/>
              </a:rPr>
              <a:t>confidentieL</a:t>
            </a:r>
            <a:r>
              <a:rPr lang="en-US" sz="900" b="1" kern="1200" cap="all" baseline="0" dirty="0" smtClean="0">
                <a:solidFill>
                  <a:schemeClr val="tx1"/>
                </a:solidFill>
                <a:latin typeface="+mj-lt"/>
                <a:ea typeface="+mj-ea"/>
                <a:cs typeface="Times New Roman" panose="02020603050405020304" pitchFamily="18" charset="0"/>
              </a:rPr>
              <a:t> - ne pas diffuser</a:t>
            </a:r>
            <a:endParaRPr lang="fr-FR" sz="900" b="1" cap="all" baseline="0" dirty="0" smtClean="0">
              <a:latin typeface="+mj-lt"/>
              <a:cs typeface="Times New Roman" panose="02020603050405020304" pitchFamily="18" charset="0"/>
            </a:endParaRPr>
          </a:p>
        </p:txBody>
      </p:sp>
      <p:sp>
        <p:nvSpPr>
          <p:cNvPr id="16" name="Title 1"/>
          <p:cNvSpPr txBox="1">
            <a:spLocks/>
          </p:cNvSpPr>
          <p:nvPr userDrawn="1"/>
        </p:nvSpPr>
        <p:spPr>
          <a:xfrm>
            <a:off x="434533" y="6165306"/>
            <a:ext cx="2304640" cy="286790"/>
          </a:xfrm>
          <a:prstGeom prst="rect">
            <a:avLst/>
          </a:prstGeom>
        </p:spPr>
        <p:txBody>
          <a:bodyPr vert="horz" lIns="0" tIns="0" rIns="0" bIns="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200" b="1" cap="all" dirty="0" smtClean="0">
                <a:latin typeface="+mj-lt"/>
                <a:cs typeface="Times New Roman" panose="02020603050405020304" pitchFamily="18" charset="0"/>
              </a:rPr>
              <a:t>Financial Engineering</a:t>
            </a:r>
            <a:endParaRPr lang="fr-FR" sz="1200" b="1" cap="all" dirty="0">
              <a:latin typeface="+mj-lt"/>
              <a:cs typeface="Times New Roman" panose="02020603050405020304" pitchFamily="18" charset="0"/>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1164391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t="41708" b="38579"/>
          <a:stretch/>
        </p:blipFill>
        <p:spPr>
          <a:xfrm>
            <a:off x="1524" y="0"/>
            <a:ext cx="9140952" cy="1252736"/>
          </a:xfrm>
          <a:prstGeom prst="rect">
            <a:avLst/>
          </a:prstGeom>
        </p:spPr>
      </p:pic>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t="96052"/>
          <a:stretch/>
        </p:blipFill>
        <p:spPr>
          <a:xfrm>
            <a:off x="1" y="6497960"/>
            <a:ext cx="9142476" cy="360040"/>
          </a:xfrm>
          <a:prstGeom prst="rect">
            <a:avLst/>
          </a:prstGeom>
        </p:spPr>
      </p:pic>
      <p:sp>
        <p:nvSpPr>
          <p:cNvPr id="8" name="Slide Number Placeholder 5"/>
          <p:cNvSpPr>
            <a:spLocks noGrp="1"/>
          </p:cNvSpPr>
          <p:nvPr>
            <p:ph type="sldNum" sz="quarter" idx="12"/>
          </p:nvPr>
        </p:nvSpPr>
        <p:spPr>
          <a:xfrm>
            <a:off x="8427421" y="6591643"/>
            <a:ext cx="537067" cy="172675"/>
          </a:xfrm>
          <a:prstGeom prst="rect">
            <a:avLst/>
          </a:prstGeom>
        </p:spPr>
        <p:txBody>
          <a:bodyPr anchor="ctr"/>
          <a:lstStyle>
            <a:lvl1pPr algn="r">
              <a:defRPr sz="800" b="1">
                <a:solidFill>
                  <a:schemeClr val="bg1"/>
                </a:solidFill>
              </a:defRPr>
            </a:lvl1pPr>
          </a:lstStyle>
          <a:p>
            <a:fld id="{F17CF34B-14F5-48FF-8D5E-809DE1167B0F}" type="slidenum">
              <a:rPr lang="fr-FR" smtClean="0"/>
              <a:pPr/>
              <a:t>‹#›</a:t>
            </a:fld>
            <a:endParaRPr lang="fr-FR" dirty="0"/>
          </a:p>
        </p:txBody>
      </p:sp>
      <p:sp>
        <p:nvSpPr>
          <p:cNvPr id="2" name="Title 1"/>
          <p:cNvSpPr>
            <a:spLocks noGrp="1"/>
          </p:cNvSpPr>
          <p:nvPr>
            <p:ph type="title"/>
          </p:nvPr>
        </p:nvSpPr>
        <p:spPr>
          <a:xfrm>
            <a:off x="179387" y="595223"/>
            <a:ext cx="8785225" cy="657514"/>
          </a:xfrm>
          <a:prstGeom prst="rect">
            <a:avLst/>
          </a:prstGeom>
        </p:spPr>
        <p:txBody>
          <a:bodyPr anchor="ctr"/>
          <a:lstStyle>
            <a:lvl1pPr algn="l">
              <a:defRPr sz="2400">
                <a:solidFill>
                  <a:schemeClr val="bg1"/>
                </a:solidFill>
              </a:defRPr>
            </a:lvl1pPr>
          </a:lstStyle>
          <a:p>
            <a:r>
              <a:rPr lang="en-US" dirty="0" smtClean="0"/>
              <a:t>Click to edit Master title style</a:t>
            </a:r>
            <a:endParaRPr lang="fr-FR" dirty="0"/>
          </a:p>
        </p:txBody>
      </p:sp>
      <p:sp>
        <p:nvSpPr>
          <p:cNvPr id="7" name="TextBox 6"/>
          <p:cNvSpPr txBox="1"/>
          <p:nvPr userDrawn="1"/>
        </p:nvSpPr>
        <p:spPr>
          <a:xfrm>
            <a:off x="434533" y="6597352"/>
            <a:ext cx="5721643" cy="215444"/>
          </a:xfrm>
          <a:prstGeom prst="rect">
            <a:avLst/>
          </a:prstGeom>
          <a:noFill/>
        </p:spPr>
        <p:txBody>
          <a:bodyPr wrap="square" lIns="0" tIns="0" rIns="0" bIns="0" rtlCol="0">
            <a:spAutoFit/>
          </a:bodyPr>
          <a:lstStyle/>
          <a:p>
            <a:pPr algn="l"/>
            <a:r>
              <a:rPr lang="en-US" sz="700" b="1" dirty="0" smtClean="0">
                <a:solidFill>
                  <a:schemeClr val="bg1"/>
                </a:solidFill>
              </a:rPr>
              <a:t>This document is for discussion and information purposes only. It is highly confidential</a:t>
            </a:r>
            <a:r>
              <a:rPr lang="en-US" sz="700" b="1" baseline="0" dirty="0" smtClean="0">
                <a:solidFill>
                  <a:schemeClr val="bg1"/>
                </a:solidFill>
              </a:rPr>
              <a:t> </a:t>
            </a:r>
            <a:r>
              <a:rPr lang="en-US" sz="700" b="1" dirty="0" smtClean="0">
                <a:solidFill>
                  <a:schemeClr val="bg1"/>
                </a:solidFill>
              </a:rPr>
              <a:t>and it is the property of </a:t>
            </a:r>
            <a:r>
              <a:rPr lang="en-US" sz="700" b="1" dirty="0" err="1" smtClean="0">
                <a:solidFill>
                  <a:schemeClr val="bg1"/>
                </a:solidFill>
              </a:rPr>
              <a:t>Natixis</a:t>
            </a:r>
            <a:r>
              <a:rPr lang="en-US" sz="700" b="1" dirty="0" smtClean="0">
                <a:solidFill>
                  <a:schemeClr val="bg1"/>
                </a:solidFill>
              </a:rPr>
              <a:t>. </a:t>
            </a:r>
          </a:p>
          <a:p>
            <a:pPr algn="l"/>
            <a:r>
              <a:rPr lang="en-US" sz="700" b="1" dirty="0" smtClean="0">
                <a:solidFill>
                  <a:schemeClr val="bg1"/>
                </a:solidFill>
              </a:rPr>
              <a:t>It should not be transmitted to any person other than the original addressee(s) without the prior written consent of </a:t>
            </a:r>
            <a:r>
              <a:rPr lang="en-US" sz="700" b="1" dirty="0" err="1" smtClean="0">
                <a:solidFill>
                  <a:schemeClr val="bg1"/>
                </a:solidFill>
              </a:rPr>
              <a:t>Natixis</a:t>
            </a:r>
            <a:r>
              <a:rPr lang="en-US" sz="700" b="1" dirty="0" smtClean="0">
                <a:solidFill>
                  <a:schemeClr val="bg1"/>
                </a:solidFill>
              </a:rPr>
              <a:t>. </a:t>
            </a:r>
            <a:endParaRPr lang="fr-FR" sz="7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90874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t="9231" b="54934"/>
          <a:stretch/>
        </p:blipFill>
        <p:spPr>
          <a:xfrm>
            <a:off x="1524" y="431546"/>
            <a:ext cx="9140952" cy="2277374"/>
          </a:xfrm>
          <a:prstGeom prst="rect">
            <a:avLst/>
          </a:prstGeom>
        </p:spPr>
      </p:pic>
      <p:pic>
        <p:nvPicPr>
          <p:cNvPr id="26" name="Picture 25"/>
          <p:cNvPicPr>
            <a:picLocks noChangeAspect="1"/>
          </p:cNvPicPr>
          <p:nvPr userDrawn="1"/>
        </p:nvPicPr>
        <p:blipFill rotWithShape="1">
          <a:blip r:embed="rId2" cstate="print">
            <a:extLst>
              <a:ext uri="{28A0092B-C50C-407E-A947-70E740481C1C}">
                <a14:useLocalDpi xmlns:a14="http://schemas.microsoft.com/office/drawing/2010/main" val="0"/>
              </a:ext>
            </a:extLst>
          </a:blip>
          <a:srcRect t="96052"/>
          <a:stretch/>
        </p:blipFill>
        <p:spPr>
          <a:xfrm>
            <a:off x="3048" y="0"/>
            <a:ext cx="9140952" cy="36004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t="96052"/>
          <a:stretch/>
        </p:blipFill>
        <p:spPr>
          <a:xfrm>
            <a:off x="1" y="6497960"/>
            <a:ext cx="9142476" cy="360040"/>
          </a:xfrm>
          <a:prstGeom prst="rect">
            <a:avLst/>
          </a:prstGeom>
        </p:spPr>
      </p:pic>
      <p:sp>
        <p:nvSpPr>
          <p:cNvPr id="9" name="Slide Number Placeholder 5"/>
          <p:cNvSpPr>
            <a:spLocks noGrp="1"/>
          </p:cNvSpPr>
          <p:nvPr>
            <p:ph type="sldNum" sz="quarter" idx="12"/>
          </p:nvPr>
        </p:nvSpPr>
        <p:spPr>
          <a:xfrm>
            <a:off x="8427421" y="6591643"/>
            <a:ext cx="537067" cy="172675"/>
          </a:xfrm>
          <a:prstGeom prst="rect">
            <a:avLst/>
          </a:prstGeom>
        </p:spPr>
        <p:txBody>
          <a:bodyPr anchor="ctr"/>
          <a:lstStyle>
            <a:lvl1pPr algn="r">
              <a:defRPr sz="800" b="1">
                <a:solidFill>
                  <a:schemeClr val="bg1"/>
                </a:solidFill>
              </a:defRPr>
            </a:lvl1pPr>
          </a:lstStyle>
          <a:p>
            <a:fld id="{F17CF34B-14F5-48FF-8D5E-809DE1167B0F}" type="slidenum">
              <a:rPr lang="fr-FR" smtClean="0"/>
              <a:pPr/>
              <a:t>‹#›</a:t>
            </a:fld>
            <a:endParaRPr lang="fr-FR" dirty="0"/>
          </a:p>
        </p:txBody>
      </p:sp>
      <p:sp>
        <p:nvSpPr>
          <p:cNvPr id="11" name="TextBox 10"/>
          <p:cNvSpPr txBox="1"/>
          <p:nvPr userDrawn="1"/>
        </p:nvSpPr>
        <p:spPr>
          <a:xfrm>
            <a:off x="434533" y="6597352"/>
            <a:ext cx="5721643" cy="215444"/>
          </a:xfrm>
          <a:prstGeom prst="rect">
            <a:avLst/>
          </a:prstGeom>
          <a:noFill/>
        </p:spPr>
        <p:txBody>
          <a:bodyPr wrap="square" lIns="0" tIns="0" rIns="0" bIns="0" rtlCol="0">
            <a:spAutoFit/>
          </a:bodyPr>
          <a:lstStyle/>
          <a:p>
            <a:pPr algn="l"/>
            <a:r>
              <a:rPr lang="en-US" sz="700" b="1" dirty="0" smtClean="0">
                <a:solidFill>
                  <a:schemeClr val="bg1"/>
                </a:solidFill>
              </a:rPr>
              <a:t>This document is for discussion and information purposes only. It is highly confidential</a:t>
            </a:r>
            <a:r>
              <a:rPr lang="en-US" sz="700" b="1" baseline="0" dirty="0" smtClean="0">
                <a:solidFill>
                  <a:schemeClr val="bg1"/>
                </a:solidFill>
              </a:rPr>
              <a:t> </a:t>
            </a:r>
            <a:r>
              <a:rPr lang="en-US" sz="700" b="1" dirty="0" smtClean="0">
                <a:solidFill>
                  <a:schemeClr val="bg1"/>
                </a:solidFill>
              </a:rPr>
              <a:t>and it is the property of </a:t>
            </a:r>
            <a:r>
              <a:rPr lang="en-US" sz="700" b="1" dirty="0" err="1" smtClean="0">
                <a:solidFill>
                  <a:schemeClr val="bg1"/>
                </a:solidFill>
              </a:rPr>
              <a:t>Natixis</a:t>
            </a:r>
            <a:r>
              <a:rPr lang="en-US" sz="700" b="1" dirty="0" smtClean="0">
                <a:solidFill>
                  <a:schemeClr val="bg1"/>
                </a:solidFill>
              </a:rPr>
              <a:t>. </a:t>
            </a:r>
          </a:p>
          <a:p>
            <a:pPr algn="l"/>
            <a:r>
              <a:rPr lang="en-US" sz="700" b="1" dirty="0" smtClean="0">
                <a:solidFill>
                  <a:schemeClr val="bg1"/>
                </a:solidFill>
              </a:rPr>
              <a:t>It should not be transmitted to any person other than the original addressee(s) without the prior written consent of </a:t>
            </a:r>
            <a:r>
              <a:rPr lang="en-US" sz="700" b="1" dirty="0" err="1" smtClean="0">
                <a:solidFill>
                  <a:schemeClr val="bg1"/>
                </a:solidFill>
              </a:rPr>
              <a:t>Natixis</a:t>
            </a:r>
            <a:r>
              <a:rPr lang="en-US" sz="700" b="1" dirty="0" smtClean="0">
                <a:solidFill>
                  <a:schemeClr val="bg1"/>
                </a:solidFill>
              </a:rPr>
              <a:t>. </a:t>
            </a:r>
            <a:endParaRPr lang="fr-FR" sz="7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8793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2">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t="41708" b="38579"/>
          <a:stretch/>
        </p:blipFill>
        <p:spPr>
          <a:xfrm>
            <a:off x="1524" y="0"/>
            <a:ext cx="9140952" cy="1252736"/>
          </a:xfrm>
          <a:prstGeom prst="rect">
            <a:avLst/>
          </a:prstGeom>
        </p:spPr>
      </p:pic>
      <p:sp>
        <p:nvSpPr>
          <p:cNvPr id="6" name="Title 1"/>
          <p:cNvSpPr>
            <a:spLocks noGrp="1"/>
          </p:cNvSpPr>
          <p:nvPr>
            <p:ph type="title"/>
          </p:nvPr>
        </p:nvSpPr>
        <p:spPr>
          <a:xfrm>
            <a:off x="179387" y="595223"/>
            <a:ext cx="8785225" cy="657514"/>
          </a:xfrm>
          <a:prstGeom prst="rect">
            <a:avLst/>
          </a:prstGeom>
        </p:spPr>
        <p:txBody>
          <a:bodyPr anchor="ctr"/>
          <a:lstStyle>
            <a:lvl1pPr algn="l">
              <a:defRPr sz="2400">
                <a:solidFill>
                  <a:schemeClr val="bg1"/>
                </a:solidFill>
              </a:defRPr>
            </a:lvl1pPr>
          </a:lstStyle>
          <a:p>
            <a:r>
              <a:rPr lang="en-US" dirty="0" smtClean="0"/>
              <a:t>Click to edit Master title style</a:t>
            </a:r>
            <a:endParaRPr lang="fr-FR" dirty="0"/>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96052"/>
          <a:stretch/>
        </p:blipFill>
        <p:spPr>
          <a:xfrm>
            <a:off x="1" y="6497960"/>
            <a:ext cx="9142476" cy="360040"/>
          </a:xfrm>
          <a:prstGeom prst="rect">
            <a:avLst/>
          </a:prstGeom>
        </p:spPr>
      </p:pic>
      <p:sp>
        <p:nvSpPr>
          <p:cNvPr id="8" name="Slide Number Placeholder 5"/>
          <p:cNvSpPr>
            <a:spLocks noGrp="1"/>
          </p:cNvSpPr>
          <p:nvPr>
            <p:ph type="sldNum" sz="quarter" idx="12"/>
          </p:nvPr>
        </p:nvSpPr>
        <p:spPr>
          <a:xfrm>
            <a:off x="8427421" y="6591643"/>
            <a:ext cx="537067" cy="172675"/>
          </a:xfrm>
          <a:prstGeom prst="rect">
            <a:avLst/>
          </a:prstGeom>
        </p:spPr>
        <p:txBody>
          <a:bodyPr anchor="ctr"/>
          <a:lstStyle>
            <a:lvl1pPr algn="r">
              <a:defRPr sz="800" b="1">
                <a:solidFill>
                  <a:schemeClr val="bg1"/>
                </a:solidFill>
              </a:defRPr>
            </a:lvl1pPr>
          </a:lstStyle>
          <a:p>
            <a:fld id="{F17CF34B-14F5-48FF-8D5E-809DE1167B0F}" type="slidenum">
              <a:rPr lang="fr-FR" smtClean="0"/>
              <a:pPr/>
              <a:t>‹#›</a:t>
            </a:fld>
            <a:endParaRPr lang="fr-FR" dirty="0"/>
          </a:p>
        </p:txBody>
      </p:sp>
      <p:sp>
        <p:nvSpPr>
          <p:cNvPr id="10" name="TextBox 9"/>
          <p:cNvSpPr txBox="1"/>
          <p:nvPr userDrawn="1"/>
        </p:nvSpPr>
        <p:spPr>
          <a:xfrm>
            <a:off x="434533" y="6597352"/>
            <a:ext cx="5721643" cy="215444"/>
          </a:xfrm>
          <a:prstGeom prst="rect">
            <a:avLst/>
          </a:prstGeom>
          <a:noFill/>
        </p:spPr>
        <p:txBody>
          <a:bodyPr wrap="square" lIns="0" tIns="0" rIns="0" bIns="0" rtlCol="0">
            <a:spAutoFit/>
          </a:bodyPr>
          <a:lstStyle/>
          <a:p>
            <a:pPr algn="l"/>
            <a:r>
              <a:rPr lang="en-US" sz="700" b="1" dirty="0" smtClean="0">
                <a:solidFill>
                  <a:schemeClr val="bg1"/>
                </a:solidFill>
              </a:rPr>
              <a:t>This document is for discussion and information purposes only. It is highly confidential</a:t>
            </a:r>
            <a:r>
              <a:rPr lang="en-US" sz="700" b="1" baseline="0" dirty="0" smtClean="0">
                <a:solidFill>
                  <a:schemeClr val="bg1"/>
                </a:solidFill>
              </a:rPr>
              <a:t> </a:t>
            </a:r>
            <a:r>
              <a:rPr lang="en-US" sz="700" b="1" dirty="0" smtClean="0">
                <a:solidFill>
                  <a:schemeClr val="bg1"/>
                </a:solidFill>
              </a:rPr>
              <a:t>and it is the property of </a:t>
            </a:r>
            <a:r>
              <a:rPr lang="en-US" sz="700" b="1" dirty="0" err="1" smtClean="0">
                <a:solidFill>
                  <a:schemeClr val="bg1"/>
                </a:solidFill>
              </a:rPr>
              <a:t>Natixis</a:t>
            </a:r>
            <a:r>
              <a:rPr lang="en-US" sz="700" b="1" dirty="0" smtClean="0">
                <a:solidFill>
                  <a:schemeClr val="bg1"/>
                </a:solidFill>
              </a:rPr>
              <a:t>. </a:t>
            </a:r>
          </a:p>
          <a:p>
            <a:pPr algn="l"/>
            <a:r>
              <a:rPr lang="en-US" sz="700" b="1" dirty="0" smtClean="0">
                <a:solidFill>
                  <a:schemeClr val="bg1"/>
                </a:solidFill>
              </a:rPr>
              <a:t>It should not be transmitted to any person other than the original addressee(s) without the prior written consent of </a:t>
            </a:r>
            <a:r>
              <a:rPr lang="en-US" sz="700" b="1" dirty="0" err="1" smtClean="0">
                <a:solidFill>
                  <a:schemeClr val="bg1"/>
                </a:solidFill>
              </a:rPr>
              <a:t>Natixis</a:t>
            </a:r>
            <a:r>
              <a:rPr lang="en-US" sz="700" b="1" dirty="0" smtClean="0">
                <a:solidFill>
                  <a:schemeClr val="bg1"/>
                </a:solidFill>
              </a:rPr>
              <a:t>. </a:t>
            </a:r>
            <a:endParaRPr lang="fr-FR" sz="7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4320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 y="0"/>
            <a:ext cx="9140952" cy="6858000"/>
          </a:xfrm>
          <a:prstGeom prst="rect">
            <a:avLst/>
          </a:prstGeom>
        </p:spPr>
      </p:pic>
      <p:sp>
        <p:nvSpPr>
          <p:cNvPr id="10" name="Title 1"/>
          <p:cNvSpPr txBox="1">
            <a:spLocks/>
          </p:cNvSpPr>
          <p:nvPr userDrawn="1"/>
        </p:nvSpPr>
        <p:spPr>
          <a:xfrm>
            <a:off x="434533" y="188640"/>
            <a:ext cx="8274934" cy="216024"/>
          </a:xfrm>
          <a:prstGeom prst="rect">
            <a:avLst/>
          </a:prstGeom>
        </p:spPr>
        <p:txBody>
          <a:bodyPr vert="horz" lIns="0" tIns="0" rIns="0" bIns="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600" b="1" dirty="0" err="1" smtClean="0">
                <a:solidFill>
                  <a:prstClr val="white"/>
                </a:solidFill>
                <a:cs typeface="Times New Roman" panose="02020603050405020304" pitchFamily="18" charset="0"/>
              </a:rPr>
              <a:t>Disclaimer</a:t>
            </a:r>
            <a:endParaRPr lang="fr-FR" sz="1600" b="1" dirty="0">
              <a:solidFill>
                <a:prstClr val="white"/>
              </a:solidFill>
              <a:cs typeface="Times New Roman" panose="02020603050405020304" pitchFamily="18" charset="0"/>
            </a:endParaRPr>
          </a:p>
        </p:txBody>
      </p:sp>
      <p:sp>
        <p:nvSpPr>
          <p:cNvPr id="12" name="TextBox 11"/>
          <p:cNvSpPr txBox="1"/>
          <p:nvPr userDrawn="1"/>
        </p:nvSpPr>
        <p:spPr>
          <a:xfrm>
            <a:off x="434533" y="692696"/>
            <a:ext cx="8274935" cy="4968552"/>
          </a:xfrm>
          <a:prstGeom prst="rect">
            <a:avLst/>
          </a:prstGeom>
          <a:noFill/>
        </p:spPr>
        <p:txBody>
          <a:bodyPr wrap="square" lIns="0" tIns="0" rIns="0" bIns="0" rtlCol="0">
            <a:noAutofit/>
          </a:bodyPr>
          <a:lstStyle/>
          <a:p>
            <a:r>
              <a:rPr lang="en-US" sz="800" b="1" dirty="0" smtClean="0">
                <a:solidFill>
                  <a:prstClr val="white"/>
                </a:solidFill>
              </a:rPr>
              <a:t>This material is being distributed in the United States by </a:t>
            </a:r>
            <a:r>
              <a:rPr lang="en-US" sz="800" b="1" dirty="0" err="1" smtClean="0">
                <a:solidFill>
                  <a:prstClr val="white"/>
                </a:solidFill>
              </a:rPr>
              <a:t>Natixis</a:t>
            </a:r>
            <a:r>
              <a:rPr lang="en-US" sz="800" b="1" dirty="0" smtClean="0">
                <a:solidFill>
                  <a:prstClr val="white"/>
                </a:solidFill>
              </a:rPr>
              <a:t> Securities Americas LLC and has been prepared with input from </a:t>
            </a:r>
            <a:r>
              <a:rPr lang="en-US" sz="800" b="1" dirty="0" err="1" smtClean="0">
                <a:solidFill>
                  <a:prstClr val="white"/>
                </a:solidFill>
              </a:rPr>
              <a:t>Natixis</a:t>
            </a:r>
            <a:r>
              <a:rPr lang="en-US" sz="800" b="1" dirty="0" smtClean="0">
                <a:solidFill>
                  <a:prstClr val="white"/>
                </a:solidFill>
              </a:rPr>
              <a:t> SA. </a:t>
            </a:r>
            <a:r>
              <a:rPr lang="en-US" sz="800" b="1" dirty="0" err="1" smtClean="0">
                <a:solidFill>
                  <a:prstClr val="white"/>
                </a:solidFill>
              </a:rPr>
              <a:t>Natixis</a:t>
            </a:r>
            <a:r>
              <a:rPr lang="en-US" sz="800" b="1" dirty="0" smtClean="0">
                <a:solidFill>
                  <a:prstClr val="white"/>
                </a:solidFill>
              </a:rPr>
              <a:t> Securities Americas LLC, </a:t>
            </a:r>
            <a:r>
              <a:rPr lang="en-US" sz="800" b="1" dirty="0" err="1" smtClean="0">
                <a:solidFill>
                  <a:prstClr val="white"/>
                </a:solidFill>
              </a:rPr>
              <a:t>Natixis</a:t>
            </a:r>
            <a:r>
              <a:rPr lang="en-US" sz="800" b="1" dirty="0" smtClean="0">
                <a:solidFill>
                  <a:prstClr val="white"/>
                </a:solidFill>
              </a:rPr>
              <a:t> SA and their affiliates are collectively referred to as “</a:t>
            </a:r>
            <a:r>
              <a:rPr lang="en-US" sz="800" b="1" dirty="0" err="1" smtClean="0">
                <a:solidFill>
                  <a:prstClr val="white"/>
                </a:solidFill>
              </a:rPr>
              <a:t>Natixis</a:t>
            </a:r>
            <a:r>
              <a:rPr lang="en-US" sz="800" b="1" dirty="0" smtClean="0">
                <a:solidFill>
                  <a:prstClr val="white"/>
                </a:solidFill>
              </a:rPr>
              <a:t>”. It is provided for information purposes only and is not complete information with respect to the actual terms of any financial instruments described herein or any offering thereof that may finally be consummated. This document does not constitute a personal recommendation, and any products or services described herein do not take into account any specific investment objective, financial situation or particular need of any particular recipient. It shall not be considered as a solicitation, an offer, or an undertaking of </a:t>
            </a:r>
            <a:r>
              <a:rPr lang="en-US" sz="800" b="1" dirty="0" err="1" smtClean="0">
                <a:solidFill>
                  <a:prstClr val="white"/>
                </a:solidFill>
              </a:rPr>
              <a:t>Natixis</a:t>
            </a:r>
            <a:r>
              <a:rPr lang="en-US" sz="800" b="1" dirty="0" smtClean="0">
                <a:solidFill>
                  <a:prstClr val="white"/>
                </a:solidFill>
              </a:rPr>
              <a:t> to complete any transaction subject to the terms and conditions set out in this document or subject to other terms and conditions.</a:t>
            </a:r>
          </a:p>
          <a:p>
            <a:r>
              <a:rPr lang="en-US" sz="800" b="1" dirty="0" smtClean="0">
                <a:solidFill>
                  <a:prstClr val="white"/>
                </a:solidFill>
              </a:rPr>
              <a:t>Distribution, possession or delivery of this document in, to or from certain jurisdictions may be restricted or prohibited by law. Recipients of this document are required to inform themselves of and comply with all such restrictions or prohibitions. Neither </a:t>
            </a:r>
            <a:r>
              <a:rPr lang="en-US" sz="800" b="1" dirty="0" err="1" smtClean="0">
                <a:solidFill>
                  <a:prstClr val="white"/>
                </a:solidFill>
              </a:rPr>
              <a:t>Natixis</a:t>
            </a:r>
            <a:r>
              <a:rPr lang="en-US" sz="800" b="1" dirty="0" smtClean="0">
                <a:solidFill>
                  <a:prstClr val="white"/>
                </a:solidFill>
              </a:rPr>
              <a:t>, nor any of its directors, employees, agents or advisers or any other person accepts any liability to any person in relation to the distribution, possession or delivery of this document in, to or from any jurisdiction.</a:t>
            </a:r>
          </a:p>
          <a:p>
            <a:r>
              <a:rPr lang="en-US" sz="800" b="1" dirty="0" err="1" smtClean="0">
                <a:solidFill>
                  <a:prstClr val="white"/>
                </a:solidFill>
              </a:rPr>
              <a:t>Natixis</a:t>
            </a:r>
            <a:r>
              <a:rPr lang="en-US" sz="800" b="1" dirty="0" smtClean="0">
                <a:solidFill>
                  <a:prstClr val="white"/>
                </a:solidFill>
              </a:rPr>
              <a:t> has prepared this material from generally available information believed to be reliable but no representation is made that it is current, accurate or complete. Information does not take into account specific tax rules or accounting methods applicable to counterparties, clients or potential clients of </a:t>
            </a:r>
            <a:r>
              <a:rPr lang="en-US" sz="800" b="1" dirty="0" err="1" smtClean="0">
                <a:solidFill>
                  <a:prstClr val="white"/>
                </a:solidFill>
              </a:rPr>
              <a:t>Natixis</a:t>
            </a:r>
            <a:r>
              <a:rPr lang="en-US" sz="800" b="1" dirty="0" smtClean="0">
                <a:solidFill>
                  <a:prstClr val="white"/>
                </a:solidFill>
              </a:rPr>
              <a:t>. Information may be changed or may be withdrawn by </a:t>
            </a:r>
            <a:r>
              <a:rPr lang="en-US" sz="800" b="1" dirty="0" err="1" smtClean="0">
                <a:solidFill>
                  <a:prstClr val="white"/>
                </a:solidFill>
              </a:rPr>
              <a:t>Natixis</a:t>
            </a:r>
            <a:r>
              <a:rPr lang="en-US" sz="800" b="1" dirty="0" smtClean="0">
                <a:solidFill>
                  <a:prstClr val="white"/>
                </a:solidFill>
              </a:rPr>
              <a:t> at any time without notice. Past performances and simulations of past performances are not a reliable indicator and therefore do not anticipate future results.</a:t>
            </a:r>
          </a:p>
          <a:p>
            <a:r>
              <a:rPr lang="en-US" sz="800" b="1" dirty="0" err="1" smtClean="0">
                <a:solidFill>
                  <a:prstClr val="white"/>
                </a:solidFill>
              </a:rPr>
              <a:t>Natixis</a:t>
            </a:r>
            <a:r>
              <a:rPr lang="en-US" sz="800" b="1" dirty="0" smtClean="0">
                <a:solidFill>
                  <a:prstClr val="white"/>
                </a:solidFill>
              </a:rPr>
              <a:t> shall not be liable for any financial loss or any decision taken on the basis of the information disclosed in this material.</a:t>
            </a:r>
          </a:p>
          <a:p>
            <a:r>
              <a:rPr lang="en-US" sz="800" b="1" dirty="0" smtClean="0">
                <a:solidFill>
                  <a:prstClr val="white"/>
                </a:solidFill>
              </a:rPr>
              <a:t>Any redistribution without the prior consent of </a:t>
            </a:r>
            <a:r>
              <a:rPr lang="en-US" sz="800" b="1" dirty="0" err="1" smtClean="0">
                <a:solidFill>
                  <a:prstClr val="white"/>
                </a:solidFill>
              </a:rPr>
              <a:t>Natixis</a:t>
            </a:r>
            <a:r>
              <a:rPr lang="en-US" sz="800" b="1" dirty="0" smtClean="0">
                <a:solidFill>
                  <a:prstClr val="white"/>
                </a:solidFill>
              </a:rPr>
              <a:t> is prohibited.</a:t>
            </a:r>
            <a:endParaRPr lang="fr-FR" sz="800" b="1" dirty="0">
              <a:solidFill>
                <a:prstClr val="white"/>
              </a:solidFill>
            </a:endParaRPr>
          </a:p>
        </p:txBody>
      </p:sp>
      <p:sp>
        <p:nvSpPr>
          <p:cNvPr id="6" name="Title 1"/>
          <p:cNvSpPr txBox="1">
            <a:spLocks/>
          </p:cNvSpPr>
          <p:nvPr userDrawn="1"/>
        </p:nvSpPr>
        <p:spPr>
          <a:xfrm>
            <a:off x="434533" y="6165305"/>
            <a:ext cx="2304256" cy="288031"/>
          </a:xfrm>
          <a:prstGeom prst="rect">
            <a:avLst/>
          </a:prstGeom>
        </p:spPr>
        <p:txBody>
          <a:bodyPr vert="horz" lIns="0" tIns="0" rIns="0" bIns="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1200" b="1" dirty="0" smtClean="0">
                <a:solidFill>
                  <a:prstClr val="black"/>
                </a:solidFill>
                <a:cs typeface="Times New Roman" panose="02020603050405020304" pitchFamily="18" charset="0"/>
              </a:rPr>
              <a:t>FINANCIAL</a:t>
            </a:r>
            <a:r>
              <a:rPr lang="fr-FR" sz="1200" b="1" baseline="0" dirty="0" smtClean="0">
                <a:solidFill>
                  <a:prstClr val="black"/>
                </a:solidFill>
                <a:cs typeface="Times New Roman" panose="02020603050405020304" pitchFamily="18" charset="0"/>
              </a:rPr>
              <a:t> ENGINEERING</a:t>
            </a:r>
            <a:endParaRPr lang="fr-FR" sz="1200" b="1" dirty="0">
              <a:solidFill>
                <a:prstClr val="black"/>
              </a:solidFill>
              <a:cs typeface="Times New Roman" panose="02020603050405020304" pitchFamily="18" charset="0"/>
            </a:endParaRPr>
          </a:p>
        </p:txBody>
      </p:sp>
    </p:spTree>
    <p:extLst>
      <p:ext uri="{BB962C8B-B14F-4D97-AF65-F5344CB8AC3E}">
        <p14:creationId xmlns:p14="http://schemas.microsoft.com/office/powerpoint/2010/main" val="2257231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t="96052"/>
          <a:stretch/>
        </p:blipFill>
        <p:spPr>
          <a:xfrm>
            <a:off x="1" y="6497960"/>
            <a:ext cx="9142476" cy="360040"/>
          </a:xfrm>
          <a:prstGeom prst="rect">
            <a:avLst/>
          </a:prstGeom>
        </p:spPr>
      </p:pic>
      <p:sp>
        <p:nvSpPr>
          <p:cNvPr id="8" name="Slide Number Placeholder 5"/>
          <p:cNvSpPr>
            <a:spLocks noGrp="1"/>
          </p:cNvSpPr>
          <p:nvPr>
            <p:ph type="sldNum" sz="quarter" idx="12"/>
          </p:nvPr>
        </p:nvSpPr>
        <p:spPr>
          <a:xfrm>
            <a:off x="8427422" y="6591645"/>
            <a:ext cx="537067" cy="172675"/>
          </a:xfrm>
          <a:prstGeom prst="rect">
            <a:avLst/>
          </a:prstGeom>
        </p:spPr>
        <p:txBody>
          <a:bodyPr anchor="ctr"/>
          <a:lstStyle>
            <a:lvl1pPr algn="r">
              <a:defRPr sz="800" b="1">
                <a:solidFill>
                  <a:schemeClr val="bg1"/>
                </a:solidFill>
              </a:defRPr>
            </a:lvl1pPr>
          </a:lstStyle>
          <a:p>
            <a:fld id="{F17CF34B-14F5-48FF-8D5E-809DE1167B0F}" type="slidenum">
              <a:rPr lang="fr-FR" smtClean="0"/>
              <a:pPr/>
              <a:t>‹#›</a:t>
            </a:fld>
            <a:endParaRPr lang="fr-FR" dirty="0"/>
          </a:p>
        </p:txBody>
      </p:sp>
      <p:sp>
        <p:nvSpPr>
          <p:cNvPr id="2" name="Title 1"/>
          <p:cNvSpPr>
            <a:spLocks noGrp="1"/>
          </p:cNvSpPr>
          <p:nvPr>
            <p:ph type="title"/>
          </p:nvPr>
        </p:nvSpPr>
        <p:spPr>
          <a:xfrm>
            <a:off x="179388" y="595223"/>
            <a:ext cx="8785225" cy="657514"/>
          </a:xfrm>
          <a:prstGeom prst="rect">
            <a:avLst/>
          </a:prstGeom>
        </p:spPr>
        <p:txBody>
          <a:bodyPr anchor="ctr"/>
          <a:lstStyle>
            <a:lvl1pPr algn="l">
              <a:defRPr sz="2400">
                <a:solidFill>
                  <a:schemeClr val="bg1"/>
                </a:solidFill>
              </a:defRPr>
            </a:lvl1pPr>
          </a:lstStyle>
          <a:p>
            <a:r>
              <a:rPr lang="en-US" dirty="0" smtClean="0"/>
              <a:t>Click to edit Master title style</a:t>
            </a:r>
            <a:endParaRPr lang="fr-FR" dirty="0"/>
          </a:p>
        </p:txBody>
      </p:sp>
      <p:sp>
        <p:nvSpPr>
          <p:cNvPr id="7" name="TextBox 6"/>
          <p:cNvSpPr txBox="1"/>
          <p:nvPr userDrawn="1"/>
        </p:nvSpPr>
        <p:spPr>
          <a:xfrm>
            <a:off x="434534" y="6597352"/>
            <a:ext cx="5721643" cy="323165"/>
          </a:xfrm>
          <a:prstGeom prst="rect">
            <a:avLst/>
          </a:prstGeom>
          <a:noFill/>
        </p:spPr>
        <p:txBody>
          <a:bodyPr wrap="square" lIns="0" tIns="0" rIns="0" bIns="0" rtlCol="0">
            <a:spAutoFit/>
          </a:bodyPr>
          <a:lstStyle/>
          <a:p>
            <a:r>
              <a:rPr lang="en-US" sz="700" b="1" dirty="0" smtClean="0">
                <a:solidFill>
                  <a:schemeClr val="bg1"/>
                </a:solidFill>
              </a:rPr>
              <a:t>This document is for discussion and information purposes only. It is highly confidential and it is the property of Natixis. </a:t>
            </a:r>
          </a:p>
          <a:p>
            <a:r>
              <a:rPr lang="en-US" sz="700" b="1" dirty="0" smtClean="0">
                <a:solidFill>
                  <a:schemeClr val="bg1"/>
                </a:solidFill>
              </a:rPr>
              <a:t>It should not be transmitted to any person other than the original addressee(s) without the prior written consent of Natixis. </a:t>
            </a:r>
          </a:p>
          <a:p>
            <a:endParaRPr lang="fr-FR" sz="7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1933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Tree>
    <p:extLst>
      <p:ext uri="{BB962C8B-B14F-4D97-AF65-F5344CB8AC3E}">
        <p14:creationId xmlns:p14="http://schemas.microsoft.com/office/powerpoint/2010/main" val="187965792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74" r:id="rId4"/>
    <p:sldLayoutId id="2147483676" r:id="rId5"/>
    <p:sldLayoutId id="2147483678" r:id="rId6"/>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1510" y="1403774"/>
            <a:ext cx="8785225" cy="3555396"/>
          </a:xfrm>
        </p:spPr>
        <p:txBody>
          <a:bodyPr>
            <a:normAutofit/>
          </a:bodyPr>
          <a:lstStyle/>
          <a:p>
            <a:r>
              <a:rPr lang="en-US" sz="1200" b="1" dirty="0" smtClean="0">
                <a:solidFill>
                  <a:srgbClr val="7030A0"/>
                </a:solidFill>
              </a:rPr>
              <a:t>- Section 3 of 1940 Act defines an “investment company” and regulates the perimeter of entities which fall under the definition:</a:t>
            </a:r>
            <a:r>
              <a:rPr lang="en-US" sz="1200" b="1" dirty="0">
                <a:solidFill>
                  <a:srgbClr val="7030A0"/>
                </a:solidFill>
              </a:rPr>
              <a:t/>
            </a:r>
            <a:br>
              <a:rPr lang="en-US" sz="1200" b="1" dirty="0">
                <a:solidFill>
                  <a:srgbClr val="7030A0"/>
                </a:solidFill>
              </a:rPr>
            </a:br>
            <a:r>
              <a:rPr lang="en-US" sz="1000" b="1" dirty="0">
                <a:solidFill>
                  <a:schemeClr val="tx1"/>
                </a:solidFill>
              </a:rPr>
              <a:t>(A)</a:t>
            </a:r>
            <a:r>
              <a:rPr lang="en-US" sz="1000" dirty="0">
                <a:solidFill>
                  <a:schemeClr val="tx1"/>
                </a:solidFill>
              </a:rPr>
              <a:t> is or holds itself out as being engaged primarily, or proposes to </a:t>
            </a:r>
            <a:r>
              <a:rPr lang="en-US" sz="1000" b="1" dirty="0">
                <a:solidFill>
                  <a:schemeClr val="tx1"/>
                </a:solidFill>
              </a:rPr>
              <a:t>engage primarily, in the business of investing, reinvesting, or trading in securities</a:t>
            </a:r>
            <a:r>
              <a:rPr lang="en-US" sz="1000" dirty="0">
                <a:solidFill>
                  <a:schemeClr val="tx1"/>
                </a:solidFill>
              </a:rPr>
              <a:t>; </a:t>
            </a:r>
            <a:br>
              <a:rPr lang="en-US" sz="1000" dirty="0">
                <a:solidFill>
                  <a:schemeClr val="tx1"/>
                </a:solidFill>
              </a:rPr>
            </a:br>
            <a:r>
              <a:rPr lang="en-US" sz="1000" b="1" dirty="0" smtClean="0">
                <a:solidFill>
                  <a:schemeClr val="tx1"/>
                </a:solidFill>
              </a:rPr>
              <a:t>(</a:t>
            </a:r>
            <a:r>
              <a:rPr lang="en-US" sz="1000" b="1" dirty="0">
                <a:solidFill>
                  <a:schemeClr val="tx1"/>
                </a:solidFill>
              </a:rPr>
              <a:t>B)</a:t>
            </a:r>
            <a:r>
              <a:rPr lang="en-US" sz="1000" dirty="0">
                <a:solidFill>
                  <a:schemeClr val="tx1"/>
                </a:solidFill>
              </a:rPr>
              <a:t> is engaged or proposes to </a:t>
            </a:r>
            <a:r>
              <a:rPr lang="en-US" sz="1000" b="1" dirty="0">
                <a:solidFill>
                  <a:schemeClr val="tx1"/>
                </a:solidFill>
              </a:rPr>
              <a:t>engage in the business of issuing face-amount certificates of the installment type</a:t>
            </a:r>
            <a:r>
              <a:rPr lang="en-US" sz="1000" dirty="0">
                <a:solidFill>
                  <a:schemeClr val="tx1"/>
                </a:solidFill>
              </a:rPr>
              <a:t>, or has been engaged in such business and has any such certificate outstanding; or </a:t>
            </a:r>
            <a:br>
              <a:rPr lang="en-US" sz="1000" dirty="0">
                <a:solidFill>
                  <a:schemeClr val="tx1"/>
                </a:solidFill>
              </a:rPr>
            </a:br>
            <a:r>
              <a:rPr lang="en-US" sz="1000" b="1" dirty="0" smtClean="0">
                <a:solidFill>
                  <a:schemeClr val="tx1"/>
                </a:solidFill>
              </a:rPr>
              <a:t>(</a:t>
            </a:r>
            <a:r>
              <a:rPr lang="en-US" sz="1000" b="1" dirty="0">
                <a:solidFill>
                  <a:schemeClr val="tx1"/>
                </a:solidFill>
              </a:rPr>
              <a:t>C)</a:t>
            </a:r>
            <a:r>
              <a:rPr lang="en-US" sz="1000" dirty="0">
                <a:solidFill>
                  <a:schemeClr val="tx1"/>
                </a:solidFill>
              </a:rPr>
              <a:t> is engaged or proposes </a:t>
            </a:r>
            <a:r>
              <a:rPr lang="en-US" sz="1000" b="1" dirty="0">
                <a:solidFill>
                  <a:schemeClr val="tx1"/>
                </a:solidFill>
              </a:rPr>
              <a:t>to engage in the business of investing, reinvesting, owning, holding, or trading in securities</a:t>
            </a:r>
            <a:r>
              <a:rPr lang="en-US" sz="1000" dirty="0">
                <a:solidFill>
                  <a:schemeClr val="tx1"/>
                </a:solidFill>
              </a:rPr>
              <a:t>, and owns or proposes to acquire investment securities having a value exceeding 40 per centum of the value of such issuer’s total assets (exclusive of Government securities and cash items) on an unconsolidated basis</a:t>
            </a:r>
            <a:r>
              <a:rPr lang="en-US" sz="1000" dirty="0" smtClean="0">
                <a:solidFill>
                  <a:schemeClr val="tx1"/>
                </a:solidFill>
              </a:rPr>
              <a:t>.</a:t>
            </a:r>
            <a:br>
              <a:rPr lang="en-US" sz="1000" dirty="0" smtClean="0">
                <a:solidFill>
                  <a:schemeClr val="tx1"/>
                </a:solidFill>
              </a:rPr>
            </a:br>
            <a:r>
              <a:rPr lang="en-US" sz="1000" dirty="0" smtClean="0">
                <a:solidFill>
                  <a:schemeClr val="tx1"/>
                </a:solidFill>
              </a:rPr>
              <a:t/>
            </a:r>
            <a:br>
              <a:rPr lang="en-US" sz="1000" dirty="0" smtClean="0">
                <a:solidFill>
                  <a:schemeClr val="tx1"/>
                </a:solidFill>
              </a:rPr>
            </a:br>
            <a:r>
              <a:rPr lang="en-US" sz="1000" dirty="0" smtClean="0">
                <a:solidFill>
                  <a:schemeClr val="tx1"/>
                </a:solidFill>
              </a:rPr>
              <a:t>- </a:t>
            </a:r>
            <a:r>
              <a:rPr lang="en-US" sz="1200" b="1" dirty="0" smtClean="0">
                <a:solidFill>
                  <a:srgbClr val="7030A0"/>
                </a:solidFill>
              </a:rPr>
              <a:t>Some </a:t>
            </a:r>
            <a:r>
              <a:rPr lang="en-US" sz="1200" b="1" dirty="0">
                <a:solidFill>
                  <a:srgbClr val="7030A0"/>
                </a:solidFill>
              </a:rPr>
              <a:t>Exceptions </a:t>
            </a:r>
            <a:r>
              <a:rPr lang="en-US" sz="1200" b="1" dirty="0" smtClean="0">
                <a:solidFill>
                  <a:srgbClr val="7030A0"/>
                </a:solidFill>
              </a:rPr>
              <a:t>/ exemptions from above definition:</a:t>
            </a:r>
            <a:br>
              <a:rPr lang="en-US" sz="1200" b="1" dirty="0" smtClean="0">
                <a:solidFill>
                  <a:srgbClr val="7030A0"/>
                </a:solidFill>
              </a:rPr>
            </a:br>
            <a:r>
              <a:rPr lang="en-US" sz="1000" dirty="0">
                <a:solidFill>
                  <a:schemeClr val="tx1"/>
                </a:solidFill>
              </a:rPr>
              <a:t>P</a:t>
            </a:r>
            <a:r>
              <a:rPr lang="en-US" sz="1000" dirty="0" smtClean="0">
                <a:solidFill>
                  <a:schemeClr val="tx1"/>
                </a:solidFill>
              </a:rPr>
              <a:t>rivate funds offerings, wholly-owned finance subsidiaries, certain real-estate funds, certain issuers of asset backed securities</a:t>
            </a:r>
            <a:br>
              <a:rPr lang="en-US" sz="1000" dirty="0" smtClean="0">
                <a:solidFill>
                  <a:schemeClr val="tx1"/>
                </a:solidFill>
              </a:rPr>
            </a:br>
            <a:r>
              <a:rPr lang="en-US" sz="1000" dirty="0">
                <a:solidFill>
                  <a:schemeClr val="tx1"/>
                </a:solidFill>
              </a:rPr>
              <a:t/>
            </a:r>
            <a:br>
              <a:rPr lang="en-US" sz="1000" dirty="0">
                <a:solidFill>
                  <a:schemeClr val="tx1"/>
                </a:solidFill>
              </a:rPr>
            </a:br>
            <a:r>
              <a:rPr lang="en-US" sz="1200" b="1" dirty="0">
                <a:solidFill>
                  <a:srgbClr val="7030A0"/>
                </a:solidFill>
              </a:rPr>
              <a:t>- </a:t>
            </a:r>
            <a:r>
              <a:rPr lang="en-US" sz="1200" b="1" dirty="0" smtClean="0">
                <a:solidFill>
                  <a:srgbClr val="7030A0"/>
                </a:solidFill>
              </a:rPr>
              <a:t>Section 5 of the 1940 Act classifies management companies:</a:t>
            </a:r>
            <a:br>
              <a:rPr lang="en-US" sz="1200" b="1" dirty="0" smtClean="0">
                <a:solidFill>
                  <a:srgbClr val="7030A0"/>
                </a:solidFill>
              </a:rPr>
            </a:br>
            <a:r>
              <a:rPr lang="en-US" sz="1000" b="1" dirty="0" smtClean="0">
                <a:solidFill>
                  <a:schemeClr val="tx1"/>
                </a:solidFill>
              </a:rPr>
              <a:t>** “</a:t>
            </a:r>
            <a:r>
              <a:rPr lang="en-US" sz="1000" dirty="0" smtClean="0">
                <a:solidFill>
                  <a:schemeClr val="tx1"/>
                </a:solidFill>
              </a:rPr>
              <a:t>Open-end </a:t>
            </a:r>
            <a:r>
              <a:rPr lang="en-US" sz="1000" dirty="0">
                <a:solidFill>
                  <a:schemeClr val="tx1"/>
                </a:solidFill>
              </a:rPr>
              <a:t>companies</a:t>
            </a:r>
            <a:r>
              <a:rPr lang="en-US" sz="1000" dirty="0" smtClean="0">
                <a:solidFill>
                  <a:schemeClr val="tx1"/>
                </a:solidFill>
              </a:rPr>
              <a:t>” (issues redeemable securities in a continuous offering), or “Closed-end </a:t>
            </a:r>
            <a:r>
              <a:rPr lang="en-US" sz="1000" dirty="0">
                <a:solidFill>
                  <a:schemeClr val="tx1"/>
                </a:solidFill>
              </a:rPr>
              <a:t>companies</a:t>
            </a:r>
            <a:r>
              <a:rPr lang="en-US" sz="1000" dirty="0" smtClean="0">
                <a:solidFill>
                  <a:schemeClr val="tx1"/>
                </a:solidFill>
              </a:rPr>
              <a:t>”</a:t>
            </a:r>
            <a:br>
              <a:rPr lang="en-US" sz="1000" dirty="0" smtClean="0">
                <a:solidFill>
                  <a:schemeClr val="tx1"/>
                </a:solidFill>
              </a:rPr>
            </a:br>
            <a:r>
              <a:rPr lang="en-US" sz="1000" dirty="0" smtClean="0">
                <a:solidFill>
                  <a:schemeClr val="tx1"/>
                </a:solidFill>
              </a:rPr>
              <a:t>** “Diversified companies” (&gt; 75% in in money market, government and corporate securities </a:t>
            </a:r>
            <a:r>
              <a:rPr lang="en-US" sz="1000" u="sng" dirty="0" smtClean="0">
                <a:solidFill>
                  <a:schemeClr val="tx1"/>
                </a:solidFill>
              </a:rPr>
              <a:t>and</a:t>
            </a:r>
            <a:r>
              <a:rPr lang="en-US" sz="1000" dirty="0" smtClean="0">
                <a:solidFill>
                  <a:schemeClr val="tx1"/>
                </a:solidFill>
              </a:rPr>
              <a:t> not more than 5% invested with a particular issuer </a:t>
            </a:r>
            <a:r>
              <a:rPr lang="en-US" sz="1000" u="sng" dirty="0" smtClean="0">
                <a:solidFill>
                  <a:schemeClr val="tx1"/>
                </a:solidFill>
              </a:rPr>
              <a:t>and</a:t>
            </a:r>
            <a:r>
              <a:rPr lang="en-US" sz="1000" dirty="0" smtClean="0">
                <a:solidFill>
                  <a:schemeClr val="tx1"/>
                </a:solidFill>
              </a:rPr>
              <a:t> not more than 10% of any issuer voting securities)  and “Non-diversified companies”  </a:t>
            </a:r>
            <a:br>
              <a:rPr lang="en-US" sz="1000" dirty="0" smtClean="0">
                <a:solidFill>
                  <a:schemeClr val="tx1"/>
                </a:solidFill>
              </a:rPr>
            </a:br>
            <a:r>
              <a:rPr lang="en-US" sz="1000" dirty="0" smtClean="0">
                <a:solidFill>
                  <a:schemeClr val="tx1"/>
                </a:solidFill>
              </a:rPr>
              <a:t/>
            </a:r>
            <a:br>
              <a:rPr lang="en-US" sz="1000" dirty="0" smtClean="0">
                <a:solidFill>
                  <a:schemeClr val="tx1"/>
                </a:solidFill>
              </a:rPr>
            </a:br>
            <a:r>
              <a:rPr lang="en-US" sz="1200" b="1" dirty="0">
                <a:solidFill>
                  <a:srgbClr val="7030A0"/>
                </a:solidFill>
              </a:rPr>
              <a:t>- </a:t>
            </a:r>
            <a:r>
              <a:rPr lang="en-US" sz="1200" b="1" dirty="0" smtClean="0">
                <a:solidFill>
                  <a:srgbClr val="7030A0"/>
                </a:solidFill>
              </a:rPr>
              <a:t>Mutual Funds, ETFs, Unit Investment Trusts, Master/Feeder, Fund-of-Funds fall within the scope of the 1940 Act</a:t>
            </a:r>
            <a:r>
              <a:rPr lang="en-US" sz="1000" dirty="0">
                <a:solidFill>
                  <a:schemeClr val="tx1"/>
                </a:solidFill>
              </a:rPr>
              <a:t/>
            </a:r>
            <a:br>
              <a:rPr lang="en-US" sz="1000" dirty="0">
                <a:solidFill>
                  <a:schemeClr val="tx1"/>
                </a:solidFill>
              </a:rPr>
            </a:br>
            <a:endParaRPr lang="fr-FR" sz="1000" b="1" dirty="0">
              <a:solidFill>
                <a:schemeClr val="tx1"/>
              </a:solidFill>
            </a:endParaRPr>
          </a:p>
        </p:txBody>
      </p:sp>
      <p:sp>
        <p:nvSpPr>
          <p:cNvPr id="4" name="Slide Number Placeholder 3"/>
          <p:cNvSpPr>
            <a:spLocks noGrp="1"/>
          </p:cNvSpPr>
          <p:nvPr>
            <p:ph type="sldNum" sz="quarter" idx="12"/>
          </p:nvPr>
        </p:nvSpPr>
        <p:spPr/>
        <p:txBody>
          <a:bodyPr/>
          <a:lstStyle/>
          <a:p>
            <a:fld id="{F17CF34B-14F5-48FF-8D5E-809DE1167B0F}" type="slidenum">
              <a:rPr lang="fr-FR" smtClean="0"/>
              <a:pPr/>
              <a:t>1</a:t>
            </a:fld>
            <a:endParaRPr lang="fr-FR" dirty="0"/>
          </a:p>
        </p:txBody>
      </p:sp>
      <p:pic>
        <p:nvPicPr>
          <p:cNvPr id="17" name="Picture 3" descr="P:\Services\Natixis-Direct\}}} ISP {{{\~ ISP Projects\(ISP) -- Natixis High Quality Logo\Natixis Logo\Colours\Colours - format png\Colours_NATIXIS_10C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20" y="188640"/>
            <a:ext cx="1826695" cy="50959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337085" y="304938"/>
            <a:ext cx="3761910" cy="276999"/>
          </a:xfrm>
          <a:prstGeom prst="rect">
            <a:avLst/>
          </a:prstGeom>
          <a:noFill/>
        </p:spPr>
        <p:txBody>
          <a:bodyPr wrap="square" rtlCol="0">
            <a:spAutoFit/>
          </a:bodyPr>
          <a:lstStyle/>
          <a:p>
            <a:r>
              <a:rPr lang="fr-FR" sz="1200" b="1" dirty="0" smtClean="0">
                <a:latin typeface="+mj-lt"/>
              </a:rPr>
              <a:t>09th </a:t>
            </a:r>
            <a:r>
              <a:rPr lang="fr-FR" sz="1200" b="1" dirty="0" err="1" smtClean="0">
                <a:latin typeface="+mj-lt"/>
              </a:rPr>
              <a:t>December</a:t>
            </a:r>
            <a:r>
              <a:rPr lang="fr-FR" sz="1200" b="1" dirty="0" smtClean="0">
                <a:latin typeface="+mj-lt"/>
              </a:rPr>
              <a:t> </a:t>
            </a:r>
            <a:r>
              <a:rPr lang="fr-FR" sz="1200" b="1" dirty="0" smtClean="0">
                <a:latin typeface="+mj-lt"/>
              </a:rPr>
              <a:t>2016 – US FINANCIAL  ENGINEERING</a:t>
            </a:r>
            <a:endParaRPr lang="fr-FR" sz="1200" b="1" dirty="0">
              <a:latin typeface="+mj-lt"/>
            </a:endParaRPr>
          </a:p>
        </p:txBody>
      </p:sp>
      <p:sp>
        <p:nvSpPr>
          <p:cNvPr id="6" name="Title 2"/>
          <p:cNvSpPr txBox="1">
            <a:spLocks/>
          </p:cNvSpPr>
          <p:nvPr/>
        </p:nvSpPr>
        <p:spPr>
          <a:xfrm>
            <a:off x="313910" y="863715"/>
            <a:ext cx="8785225" cy="450050"/>
          </a:xfrm>
          <a:prstGeom prst="rect">
            <a:avLst/>
          </a:prstGeom>
        </p:spPr>
        <p:txBody>
          <a:bodyPr anchor="ctr">
            <a:normAutofit fontScale="97500"/>
          </a:bodyPr>
          <a:lstStyle>
            <a:lvl1pPr algn="l" defTabSz="914400" rtl="0" eaLnBrk="1" latinLnBrk="0" hangingPunct="1">
              <a:spcBef>
                <a:spcPct val="0"/>
              </a:spcBef>
              <a:buNone/>
              <a:defRPr sz="2400" kern="1200">
                <a:solidFill>
                  <a:schemeClr val="bg1"/>
                </a:solidFill>
                <a:latin typeface="+mj-lt"/>
                <a:ea typeface="+mj-ea"/>
                <a:cs typeface="+mj-cs"/>
              </a:defRPr>
            </a:lvl1pPr>
          </a:lstStyle>
          <a:p>
            <a:pPr algn="ctr"/>
            <a:r>
              <a:rPr lang="fr-FR" sz="2000" b="1" dirty="0" smtClean="0">
                <a:solidFill>
                  <a:srgbClr val="7030A0"/>
                </a:solidFill>
              </a:rPr>
              <a:t>WHAT IS A US « INVESTMENT COMPANY » ?</a:t>
            </a:r>
            <a:endParaRPr lang="fr-FR" sz="2000" b="1" dirty="0">
              <a:solidFill>
                <a:srgbClr val="7030A0"/>
              </a:solidFill>
            </a:endParaRPr>
          </a:p>
        </p:txBody>
      </p:sp>
      <p:sp>
        <p:nvSpPr>
          <p:cNvPr id="7" name="Title 2"/>
          <p:cNvSpPr txBox="1">
            <a:spLocks/>
          </p:cNvSpPr>
          <p:nvPr/>
        </p:nvSpPr>
        <p:spPr>
          <a:xfrm>
            <a:off x="251520" y="5139190"/>
            <a:ext cx="8785225" cy="450050"/>
          </a:xfrm>
          <a:prstGeom prst="rect">
            <a:avLst/>
          </a:prstGeom>
        </p:spPr>
        <p:txBody>
          <a:bodyPr anchor="ctr">
            <a:noAutofit/>
          </a:bodyPr>
          <a:lstStyle>
            <a:lvl1pPr algn="l" defTabSz="914400" rtl="0" eaLnBrk="1" latinLnBrk="0" hangingPunct="1">
              <a:spcBef>
                <a:spcPct val="0"/>
              </a:spcBef>
              <a:buNone/>
              <a:defRPr sz="2400" kern="1200">
                <a:solidFill>
                  <a:schemeClr val="bg1"/>
                </a:solidFill>
                <a:latin typeface="+mj-lt"/>
                <a:ea typeface="+mj-ea"/>
                <a:cs typeface="+mj-cs"/>
              </a:defRPr>
            </a:lvl1pPr>
          </a:lstStyle>
          <a:p>
            <a:pPr algn="ctr"/>
            <a:r>
              <a:rPr lang="en-US" sz="1800" b="1" dirty="0">
                <a:solidFill>
                  <a:srgbClr val="7030A0"/>
                </a:solidFill>
              </a:rPr>
              <a:t>Mutual Funds: Generally a company (corporation, business trust, partnership, or LLC) that issue securities and is primarily engaged in the business of investing in securities</a:t>
            </a:r>
            <a:r>
              <a:rPr lang="en-US" sz="1400" b="1" dirty="0">
                <a:solidFill>
                  <a:srgbClr val="7030A0"/>
                </a:solidFill>
              </a:rPr>
              <a:t/>
            </a:r>
            <a:br>
              <a:rPr lang="en-US" sz="1400" b="1" dirty="0">
                <a:solidFill>
                  <a:srgbClr val="7030A0"/>
                </a:solidFill>
              </a:rPr>
            </a:br>
            <a:endParaRPr lang="fr-FR" sz="1400" b="1" dirty="0">
              <a:solidFill>
                <a:srgbClr val="7030A0"/>
              </a:solidFill>
            </a:endParaRPr>
          </a:p>
        </p:txBody>
      </p:sp>
    </p:spTree>
    <p:extLst>
      <p:ext uri="{BB962C8B-B14F-4D97-AF65-F5344CB8AC3E}">
        <p14:creationId xmlns:p14="http://schemas.microsoft.com/office/powerpoint/2010/main" val="34837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1510" y="1403774"/>
            <a:ext cx="8785225" cy="3555396"/>
          </a:xfrm>
        </p:spPr>
        <p:txBody>
          <a:bodyPr>
            <a:normAutofit/>
          </a:bodyPr>
          <a:lstStyle/>
          <a:p>
            <a:r>
              <a:rPr lang="en-US" sz="1200" b="1" dirty="0" smtClean="0">
                <a:solidFill>
                  <a:srgbClr val="7030A0"/>
                </a:solidFill>
              </a:rPr>
              <a:t>- Section 8 of 1940 Act require funds to disclose:</a:t>
            </a:r>
            <a:r>
              <a:rPr lang="en-US" sz="1200" b="1" dirty="0">
                <a:solidFill>
                  <a:srgbClr val="7030A0"/>
                </a:solidFill>
              </a:rPr>
              <a:t/>
            </a:r>
            <a:br>
              <a:rPr lang="en-US" sz="1200" b="1" dirty="0">
                <a:solidFill>
                  <a:srgbClr val="7030A0"/>
                </a:solidFill>
              </a:rPr>
            </a:br>
            <a:r>
              <a:rPr lang="en-US" sz="1000" dirty="0" smtClean="0">
                <a:solidFill>
                  <a:schemeClr val="tx1"/>
                </a:solidFill>
              </a:rPr>
              <a:t>Use Of leverage</a:t>
            </a:r>
            <a:br>
              <a:rPr lang="en-US" sz="1000" dirty="0" smtClean="0">
                <a:solidFill>
                  <a:schemeClr val="tx1"/>
                </a:solidFill>
              </a:rPr>
            </a:br>
            <a:r>
              <a:rPr lang="en-US" sz="1000" dirty="0" smtClean="0">
                <a:solidFill>
                  <a:schemeClr val="tx1"/>
                </a:solidFill>
              </a:rPr>
              <a:t>Concentration in industry &lt; 25%</a:t>
            </a:r>
            <a:br>
              <a:rPr lang="en-US" sz="1000" dirty="0" smtClean="0">
                <a:solidFill>
                  <a:schemeClr val="tx1"/>
                </a:solidFill>
              </a:rPr>
            </a:br>
            <a:r>
              <a:rPr lang="en-US" sz="1000" dirty="0" smtClean="0">
                <a:solidFill>
                  <a:schemeClr val="tx1"/>
                </a:solidFill>
              </a:rPr>
              <a:t>Making loans</a:t>
            </a:r>
            <a:br>
              <a:rPr lang="en-US" sz="1000" dirty="0" smtClean="0">
                <a:solidFill>
                  <a:schemeClr val="tx1"/>
                </a:solidFill>
              </a:rPr>
            </a:br>
            <a:r>
              <a:rPr lang="en-US" sz="1000" dirty="0" smtClean="0">
                <a:solidFill>
                  <a:schemeClr val="tx1"/>
                </a:solidFill>
              </a:rPr>
              <a:t>Investing in real estate and commodities</a:t>
            </a:r>
            <a:br>
              <a:rPr lang="en-US" sz="1000" dirty="0" smtClean="0">
                <a:solidFill>
                  <a:schemeClr val="tx1"/>
                </a:solidFill>
              </a:rPr>
            </a:br>
            <a:r>
              <a:rPr lang="en-US" sz="1000" dirty="0" smtClean="0">
                <a:solidFill>
                  <a:schemeClr val="tx1"/>
                </a:solidFill>
              </a:rPr>
              <a:t/>
            </a:r>
            <a:br>
              <a:rPr lang="en-US" sz="1000" dirty="0" smtClean="0">
                <a:solidFill>
                  <a:schemeClr val="tx1"/>
                </a:solidFill>
              </a:rPr>
            </a:br>
            <a:r>
              <a:rPr lang="en-US" sz="1000" dirty="0" smtClean="0">
                <a:solidFill>
                  <a:schemeClr val="tx1"/>
                </a:solidFill>
              </a:rPr>
              <a:t/>
            </a:r>
            <a:br>
              <a:rPr lang="en-US" sz="1000" dirty="0" smtClean="0">
                <a:solidFill>
                  <a:schemeClr val="tx1"/>
                </a:solidFill>
              </a:rPr>
            </a:br>
            <a:r>
              <a:rPr lang="en-US" sz="1200" b="1" dirty="0">
                <a:solidFill>
                  <a:srgbClr val="7030A0"/>
                </a:solidFill>
              </a:rPr>
              <a:t>- Fundamental </a:t>
            </a:r>
            <a:r>
              <a:rPr lang="en-US" sz="1200" b="1" dirty="0" smtClean="0">
                <a:solidFill>
                  <a:srgbClr val="7030A0"/>
                </a:solidFill>
              </a:rPr>
              <a:t>change </a:t>
            </a:r>
            <a:r>
              <a:rPr lang="en-US" sz="1200" b="1" dirty="0">
                <a:solidFill>
                  <a:srgbClr val="7030A0"/>
                </a:solidFill>
              </a:rPr>
              <a:t>in investment policy:</a:t>
            </a:r>
            <a:r>
              <a:rPr lang="en-US" sz="1200" b="1" dirty="0" smtClean="0">
                <a:solidFill>
                  <a:srgbClr val="7030A0"/>
                </a:solidFill>
              </a:rPr>
              <a:t/>
            </a:r>
            <a:br>
              <a:rPr lang="en-US" sz="1200" b="1" dirty="0" smtClean="0">
                <a:solidFill>
                  <a:srgbClr val="7030A0"/>
                </a:solidFill>
              </a:rPr>
            </a:br>
            <a:r>
              <a:rPr lang="en-US" sz="1000" dirty="0" smtClean="0">
                <a:solidFill>
                  <a:schemeClr val="tx1"/>
                </a:solidFill>
              </a:rPr>
              <a:t>Change from “diversified” to “Non-diversified” need shareholder approval</a:t>
            </a:r>
            <a:br>
              <a:rPr lang="en-US" sz="1000" dirty="0" smtClean="0">
                <a:solidFill>
                  <a:schemeClr val="tx1"/>
                </a:solidFill>
              </a:rPr>
            </a:br>
            <a:r>
              <a:rPr lang="en-US" sz="1000" dirty="0" smtClean="0">
                <a:solidFill>
                  <a:schemeClr val="tx1"/>
                </a:solidFill>
              </a:rPr>
              <a:t>Change in investment policies linked to: leverage, concentration, real estate, </a:t>
            </a:r>
            <a:r>
              <a:rPr lang="en-US" sz="1000" dirty="0" err="1" smtClean="0">
                <a:solidFill>
                  <a:schemeClr val="tx1"/>
                </a:solidFill>
              </a:rPr>
              <a:t>commodoties</a:t>
            </a:r>
            <a:r>
              <a:rPr lang="en-US" sz="1000" dirty="0" smtClean="0">
                <a:solidFill>
                  <a:schemeClr val="tx1"/>
                </a:solidFill>
              </a:rPr>
              <a:t>, loans, </a:t>
            </a:r>
            <a:r>
              <a:rPr lang="en-US" sz="1000" dirty="0" err="1" smtClean="0">
                <a:solidFill>
                  <a:schemeClr val="tx1"/>
                </a:solidFill>
              </a:rPr>
              <a:t>etc</a:t>
            </a:r>
            <a:r>
              <a:rPr lang="en-US" sz="1000" dirty="0" smtClean="0">
                <a:solidFill>
                  <a:schemeClr val="tx1"/>
                </a:solidFill>
              </a:rPr>
              <a:t>… need </a:t>
            </a:r>
            <a:r>
              <a:rPr lang="en-US" sz="1000" dirty="0">
                <a:solidFill>
                  <a:schemeClr val="tx1"/>
                </a:solidFill>
              </a:rPr>
              <a:t>shareholder approval</a:t>
            </a:r>
            <a:br>
              <a:rPr lang="en-US" sz="1000" dirty="0">
                <a:solidFill>
                  <a:schemeClr val="tx1"/>
                </a:solidFill>
              </a:rPr>
            </a:br>
            <a:r>
              <a:rPr lang="en-US" sz="1000" dirty="0" smtClean="0">
                <a:solidFill>
                  <a:schemeClr val="tx1"/>
                </a:solidFill>
              </a:rPr>
              <a:t/>
            </a:r>
            <a:br>
              <a:rPr lang="en-US" sz="1000" dirty="0" smtClean="0">
                <a:solidFill>
                  <a:schemeClr val="tx1"/>
                </a:solidFill>
              </a:rPr>
            </a:br>
            <a:r>
              <a:rPr lang="en-US" sz="1000" dirty="0">
                <a:solidFill>
                  <a:schemeClr val="tx1"/>
                </a:solidFill>
              </a:rPr>
              <a:t/>
            </a:r>
            <a:br>
              <a:rPr lang="en-US" sz="1000" dirty="0">
                <a:solidFill>
                  <a:schemeClr val="tx1"/>
                </a:solidFill>
              </a:rPr>
            </a:br>
            <a:r>
              <a:rPr lang="en-US" sz="1200" b="1" dirty="0">
                <a:solidFill>
                  <a:srgbClr val="7030A0"/>
                </a:solidFill>
              </a:rPr>
              <a:t>- </a:t>
            </a:r>
            <a:r>
              <a:rPr lang="en-US" sz="1200" b="1" dirty="0" smtClean="0">
                <a:solidFill>
                  <a:srgbClr val="7030A0"/>
                </a:solidFill>
              </a:rPr>
              <a:t>Fund disclosure requirement on parameters, risks, fund management and other policies</a:t>
            </a:r>
            <a:br>
              <a:rPr lang="en-US" sz="1200" b="1" dirty="0" smtClean="0">
                <a:solidFill>
                  <a:srgbClr val="7030A0"/>
                </a:solidFill>
              </a:rPr>
            </a:br>
            <a:r>
              <a:rPr lang="en-US" sz="1000" dirty="0">
                <a:solidFill>
                  <a:schemeClr val="tx1"/>
                </a:solidFill>
              </a:rPr>
              <a:t>Rule 35d-1:  </a:t>
            </a:r>
            <a:r>
              <a:rPr lang="en-US" sz="1000" dirty="0" smtClean="0">
                <a:solidFill>
                  <a:schemeClr val="tx1"/>
                </a:solidFill>
              </a:rPr>
              <a:t>Name test rule</a:t>
            </a:r>
            <a:br>
              <a:rPr lang="en-US" sz="1000" dirty="0" smtClean="0">
                <a:solidFill>
                  <a:schemeClr val="tx1"/>
                </a:solidFill>
              </a:rPr>
            </a:br>
            <a:r>
              <a:rPr lang="en-US" sz="1000" dirty="0">
                <a:solidFill>
                  <a:schemeClr val="tx1"/>
                </a:solidFill>
              </a:rPr>
              <a:t>	</a:t>
            </a:r>
            <a:r>
              <a:rPr lang="en-US" sz="1000" dirty="0" smtClean="0">
                <a:solidFill>
                  <a:schemeClr val="tx1"/>
                </a:solidFill>
              </a:rPr>
              <a:t>Name cannot be “misleading”</a:t>
            </a:r>
            <a:br>
              <a:rPr lang="en-US" sz="1000" dirty="0" smtClean="0">
                <a:solidFill>
                  <a:schemeClr val="tx1"/>
                </a:solidFill>
              </a:rPr>
            </a:br>
            <a:r>
              <a:rPr lang="en-US" sz="1000" dirty="0">
                <a:solidFill>
                  <a:schemeClr val="tx1"/>
                </a:solidFill>
              </a:rPr>
              <a:t>	</a:t>
            </a:r>
            <a:r>
              <a:rPr lang="en-US" sz="1000" dirty="0" smtClean="0">
                <a:solidFill>
                  <a:schemeClr val="tx1"/>
                </a:solidFill>
              </a:rPr>
              <a:t>Name suggesting investment in certain investments or industries or in certain countries or geographical regions or tax-exempt funds</a:t>
            </a:r>
            <a:br>
              <a:rPr lang="en-US" sz="1000" dirty="0" smtClean="0">
                <a:solidFill>
                  <a:schemeClr val="tx1"/>
                </a:solidFill>
              </a:rPr>
            </a:br>
            <a:r>
              <a:rPr lang="en-US" sz="1000" dirty="0">
                <a:solidFill>
                  <a:schemeClr val="tx1"/>
                </a:solidFill>
              </a:rPr>
              <a:t>	</a:t>
            </a:r>
            <a:r>
              <a:rPr lang="en-US" sz="1000" dirty="0" smtClean="0">
                <a:solidFill>
                  <a:schemeClr val="tx1"/>
                </a:solidFill>
              </a:rPr>
              <a:t>Must adopt policy to invest at least 80% of total assets in type of investment or region</a:t>
            </a:r>
            <a:br>
              <a:rPr lang="en-US" sz="1000" dirty="0" smtClean="0">
                <a:solidFill>
                  <a:schemeClr val="tx1"/>
                </a:solidFill>
              </a:rPr>
            </a:br>
            <a:r>
              <a:rPr lang="en-US" sz="1000" dirty="0">
                <a:solidFill>
                  <a:schemeClr val="tx1"/>
                </a:solidFill>
              </a:rPr>
              <a:t>	</a:t>
            </a:r>
            <a:r>
              <a:rPr lang="en-US" sz="1000" dirty="0" smtClean="0">
                <a:solidFill>
                  <a:schemeClr val="tx1"/>
                </a:solidFill>
              </a:rPr>
              <a:t>May not change policy unless disclose in prospectus fund will provide 60-days prior written notice to shareholders of such change</a:t>
            </a:r>
            <a:br>
              <a:rPr lang="en-US" sz="1000" dirty="0" smtClean="0">
                <a:solidFill>
                  <a:schemeClr val="tx1"/>
                </a:solidFill>
              </a:rPr>
            </a:br>
            <a:r>
              <a:rPr lang="en-US" sz="1000" dirty="0" smtClean="0">
                <a:solidFill>
                  <a:schemeClr val="tx1"/>
                </a:solidFill>
              </a:rPr>
              <a:t/>
            </a:r>
            <a:br>
              <a:rPr lang="en-US" sz="1000" dirty="0" smtClean="0">
                <a:solidFill>
                  <a:schemeClr val="tx1"/>
                </a:solidFill>
              </a:rPr>
            </a:br>
            <a:endParaRPr lang="fr-FR" sz="1000" b="1" dirty="0">
              <a:solidFill>
                <a:schemeClr val="tx1"/>
              </a:solidFill>
            </a:endParaRPr>
          </a:p>
        </p:txBody>
      </p:sp>
      <p:sp>
        <p:nvSpPr>
          <p:cNvPr id="4" name="Slide Number Placeholder 3"/>
          <p:cNvSpPr>
            <a:spLocks noGrp="1"/>
          </p:cNvSpPr>
          <p:nvPr>
            <p:ph type="sldNum" sz="quarter" idx="12"/>
          </p:nvPr>
        </p:nvSpPr>
        <p:spPr/>
        <p:txBody>
          <a:bodyPr/>
          <a:lstStyle/>
          <a:p>
            <a:fld id="{F17CF34B-14F5-48FF-8D5E-809DE1167B0F}" type="slidenum">
              <a:rPr lang="fr-FR" smtClean="0"/>
              <a:pPr/>
              <a:t>2</a:t>
            </a:fld>
            <a:endParaRPr lang="fr-FR" dirty="0"/>
          </a:p>
        </p:txBody>
      </p:sp>
      <p:pic>
        <p:nvPicPr>
          <p:cNvPr id="17" name="Picture 3" descr="P:\Services\Natixis-Direct\}}} ISP {{{\~ ISP Projects\(ISP) -- Natixis High Quality Logo\Natixis Logo\Colours\Colours - format png\Colours_NATIXIS_10C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20" y="188640"/>
            <a:ext cx="1826695" cy="50959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337085" y="304938"/>
            <a:ext cx="3761910" cy="276999"/>
          </a:xfrm>
          <a:prstGeom prst="rect">
            <a:avLst/>
          </a:prstGeom>
          <a:noFill/>
        </p:spPr>
        <p:txBody>
          <a:bodyPr wrap="square" rtlCol="0">
            <a:spAutoFit/>
          </a:bodyPr>
          <a:lstStyle/>
          <a:p>
            <a:r>
              <a:rPr lang="fr-FR" sz="1200" b="1" dirty="0" smtClean="0">
                <a:latin typeface="+mj-lt"/>
              </a:rPr>
              <a:t>09th </a:t>
            </a:r>
            <a:r>
              <a:rPr lang="fr-FR" sz="1200" b="1" dirty="0" err="1" smtClean="0">
                <a:latin typeface="+mj-lt"/>
              </a:rPr>
              <a:t>December</a:t>
            </a:r>
            <a:r>
              <a:rPr lang="fr-FR" sz="1200" b="1" dirty="0" smtClean="0">
                <a:latin typeface="+mj-lt"/>
              </a:rPr>
              <a:t> </a:t>
            </a:r>
            <a:r>
              <a:rPr lang="fr-FR" sz="1200" b="1" dirty="0" smtClean="0">
                <a:latin typeface="+mj-lt"/>
              </a:rPr>
              <a:t>2016 – US FINANCIAL  ENGINEERING</a:t>
            </a:r>
            <a:endParaRPr lang="fr-FR" sz="1200" b="1" dirty="0">
              <a:latin typeface="+mj-lt"/>
            </a:endParaRPr>
          </a:p>
        </p:txBody>
      </p:sp>
      <p:sp>
        <p:nvSpPr>
          <p:cNvPr id="6" name="Title 2"/>
          <p:cNvSpPr txBox="1">
            <a:spLocks/>
          </p:cNvSpPr>
          <p:nvPr/>
        </p:nvSpPr>
        <p:spPr>
          <a:xfrm>
            <a:off x="359709" y="5724255"/>
            <a:ext cx="8785225" cy="450050"/>
          </a:xfrm>
          <a:prstGeom prst="rect">
            <a:avLst/>
          </a:prstGeom>
        </p:spPr>
        <p:txBody>
          <a:bodyPr anchor="ctr">
            <a:normAutofit fontScale="97500"/>
          </a:bodyPr>
          <a:lstStyle>
            <a:lvl1pPr algn="l" defTabSz="914400" rtl="0" eaLnBrk="1" latinLnBrk="0" hangingPunct="1">
              <a:spcBef>
                <a:spcPct val="0"/>
              </a:spcBef>
              <a:buNone/>
              <a:defRPr sz="2400" kern="1200">
                <a:solidFill>
                  <a:schemeClr val="bg1"/>
                </a:solidFill>
                <a:latin typeface="+mj-lt"/>
                <a:ea typeface="+mj-ea"/>
                <a:cs typeface="+mj-cs"/>
              </a:defRPr>
            </a:lvl1pPr>
          </a:lstStyle>
          <a:p>
            <a:pPr algn="ctr"/>
            <a:r>
              <a:rPr lang="fr-FR" sz="1800" b="1" dirty="0" smtClean="0">
                <a:solidFill>
                  <a:srgbClr val="7030A0"/>
                </a:solidFill>
              </a:rPr>
              <a:t>SPECIFIC DISCLOSURE REQUIREMENT FOR INVESTMENT COMPANIES ISSUES </a:t>
            </a:r>
            <a:endParaRPr lang="fr-FR" sz="1800" b="1" dirty="0">
              <a:solidFill>
                <a:srgbClr val="7030A0"/>
              </a:solidFill>
            </a:endParaRPr>
          </a:p>
        </p:txBody>
      </p:sp>
      <p:sp>
        <p:nvSpPr>
          <p:cNvPr id="8" name="Title 2"/>
          <p:cNvSpPr txBox="1">
            <a:spLocks/>
          </p:cNvSpPr>
          <p:nvPr/>
        </p:nvSpPr>
        <p:spPr>
          <a:xfrm>
            <a:off x="313910" y="863715"/>
            <a:ext cx="8785225" cy="450050"/>
          </a:xfrm>
          <a:prstGeom prst="rect">
            <a:avLst/>
          </a:prstGeom>
        </p:spPr>
        <p:txBody>
          <a:bodyPr anchor="ctr">
            <a:normAutofit fontScale="97500"/>
          </a:bodyPr>
          <a:lstStyle>
            <a:lvl1pPr algn="l" defTabSz="914400" rtl="0" eaLnBrk="1" latinLnBrk="0" hangingPunct="1">
              <a:spcBef>
                <a:spcPct val="0"/>
              </a:spcBef>
              <a:buNone/>
              <a:defRPr sz="2400" kern="1200">
                <a:solidFill>
                  <a:schemeClr val="bg1"/>
                </a:solidFill>
                <a:latin typeface="+mj-lt"/>
                <a:ea typeface="+mj-ea"/>
                <a:cs typeface="+mj-cs"/>
              </a:defRPr>
            </a:lvl1pPr>
          </a:lstStyle>
          <a:p>
            <a:pPr algn="ctr"/>
            <a:r>
              <a:rPr lang="fr-FR" sz="2000" b="1" dirty="0" smtClean="0">
                <a:solidFill>
                  <a:srgbClr val="7030A0"/>
                </a:solidFill>
              </a:rPr>
              <a:t>WHAT IS A US « INVESTMENT COMPANY » ?</a:t>
            </a:r>
            <a:endParaRPr lang="fr-FR" sz="2000" b="1" dirty="0">
              <a:solidFill>
                <a:srgbClr val="7030A0"/>
              </a:solidFill>
            </a:endParaRPr>
          </a:p>
        </p:txBody>
      </p:sp>
    </p:spTree>
    <p:extLst>
      <p:ext uri="{BB962C8B-B14F-4D97-AF65-F5344CB8AC3E}">
        <p14:creationId xmlns:p14="http://schemas.microsoft.com/office/powerpoint/2010/main" val="1371418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1510" y="1403774"/>
            <a:ext cx="8785225" cy="3555396"/>
          </a:xfrm>
        </p:spPr>
        <p:txBody>
          <a:bodyPr>
            <a:normAutofit/>
          </a:bodyPr>
          <a:lstStyle/>
          <a:p>
            <a:r>
              <a:rPr lang="en-US" sz="1200" b="1" dirty="0" smtClean="0">
                <a:solidFill>
                  <a:srgbClr val="7030A0"/>
                </a:solidFill>
              </a:rPr>
              <a:t>- 1940 Act funds can invest in a wide variety of investments, including other funds (subject to limitations</a:t>
            </a:r>
            <a:r>
              <a:rPr lang="en-US" sz="1200" b="1" dirty="0">
                <a:solidFill>
                  <a:srgbClr val="7030A0"/>
                </a:solidFill>
              </a:rPr>
              <a:t/>
            </a:r>
            <a:br>
              <a:rPr lang="en-US" sz="1200" b="1" dirty="0">
                <a:solidFill>
                  <a:srgbClr val="7030A0"/>
                </a:solidFill>
              </a:rPr>
            </a:br>
            <a:r>
              <a:rPr lang="en-US" sz="1000" dirty="0" smtClean="0">
                <a:solidFill>
                  <a:schemeClr val="tx1"/>
                </a:solidFill>
              </a:rPr>
              <a:t/>
            </a:r>
            <a:br>
              <a:rPr lang="en-US" sz="1000" dirty="0" smtClean="0">
                <a:solidFill>
                  <a:schemeClr val="tx1"/>
                </a:solidFill>
              </a:rPr>
            </a:br>
            <a:r>
              <a:rPr lang="en-US" sz="1200" b="1" dirty="0">
                <a:solidFill>
                  <a:srgbClr val="7030A0"/>
                </a:solidFill>
              </a:rPr>
              <a:t>- </a:t>
            </a:r>
            <a:r>
              <a:rPr lang="en-US" sz="1200" b="1" dirty="0" smtClean="0">
                <a:solidFill>
                  <a:srgbClr val="7030A0"/>
                </a:solidFill>
              </a:rPr>
              <a:t>A fund may but is not required to designate its investment objective as fundamental </a:t>
            </a:r>
            <a:br>
              <a:rPr lang="en-US" sz="1200" b="1" dirty="0" smtClean="0">
                <a:solidFill>
                  <a:srgbClr val="7030A0"/>
                </a:solidFill>
              </a:rPr>
            </a:br>
            <a:r>
              <a:rPr lang="en-US" sz="1200" b="1" dirty="0" smtClean="0">
                <a:solidFill>
                  <a:srgbClr val="7030A0"/>
                </a:solidFill>
              </a:rPr>
              <a:t>(one that may only be changed upon shareholder approval)</a:t>
            </a:r>
            <a:br>
              <a:rPr lang="en-US" sz="1200" b="1" dirty="0" smtClean="0">
                <a:solidFill>
                  <a:srgbClr val="7030A0"/>
                </a:solidFill>
              </a:rPr>
            </a:br>
            <a:r>
              <a:rPr lang="en-US" sz="1200" b="1" dirty="0" smtClean="0">
                <a:solidFill>
                  <a:srgbClr val="7030A0"/>
                </a:solidFill>
              </a:rPr>
              <a:t/>
            </a:r>
            <a:br>
              <a:rPr lang="en-US" sz="1200" b="1" dirty="0" smtClean="0">
                <a:solidFill>
                  <a:srgbClr val="7030A0"/>
                </a:solidFill>
              </a:rPr>
            </a:br>
            <a:r>
              <a:rPr lang="en-US" sz="1200" b="1" dirty="0">
                <a:solidFill>
                  <a:srgbClr val="7030A0"/>
                </a:solidFill>
              </a:rPr>
              <a:t>- </a:t>
            </a:r>
            <a:r>
              <a:rPr lang="en-US" sz="1200" b="1" dirty="0">
                <a:solidFill>
                  <a:srgbClr val="7030A0"/>
                </a:solidFill>
              </a:rPr>
              <a:t>Limitations on Leverage</a:t>
            </a:r>
            <a:r>
              <a:rPr lang="en-US" sz="1000" dirty="0">
                <a:solidFill>
                  <a:schemeClr val="tx1"/>
                </a:solidFill>
              </a:rPr>
              <a:t/>
            </a:r>
            <a:br>
              <a:rPr lang="en-US" sz="1000" dirty="0">
                <a:solidFill>
                  <a:schemeClr val="tx1"/>
                </a:solidFill>
              </a:rPr>
            </a:br>
            <a:r>
              <a:rPr lang="en-US" sz="1000" dirty="0" smtClean="0">
                <a:solidFill>
                  <a:schemeClr val="tx1"/>
                </a:solidFill>
              </a:rPr>
              <a:t>1940 Act prohibits complex capital structures by limiting funds use of leverage</a:t>
            </a:r>
            <a:br>
              <a:rPr lang="en-US" sz="1000" dirty="0" smtClean="0">
                <a:solidFill>
                  <a:schemeClr val="tx1"/>
                </a:solidFill>
              </a:rPr>
            </a:br>
            <a:r>
              <a:rPr lang="en-US" sz="1000" dirty="0" smtClean="0">
                <a:solidFill>
                  <a:schemeClr val="tx1"/>
                </a:solidFill>
              </a:rPr>
              <a:t>Section 18 limits issuance of “senior securities”</a:t>
            </a:r>
            <a:br>
              <a:rPr lang="en-US" sz="1000" dirty="0" smtClean="0">
                <a:solidFill>
                  <a:schemeClr val="tx1"/>
                </a:solidFill>
              </a:rPr>
            </a:br>
            <a:r>
              <a:rPr lang="en-US" sz="1000" dirty="0" smtClean="0">
                <a:solidFill>
                  <a:schemeClr val="tx1"/>
                </a:solidFill>
              </a:rPr>
              <a:t>Mutual fund may only borrow from a bank, subject to 300% asset coverage</a:t>
            </a:r>
            <a:br>
              <a:rPr lang="en-US" sz="1000" dirty="0" smtClean="0">
                <a:solidFill>
                  <a:schemeClr val="tx1"/>
                </a:solidFill>
              </a:rPr>
            </a:br>
            <a:r>
              <a:rPr lang="en-US" sz="1000" dirty="0" smtClean="0">
                <a:solidFill>
                  <a:schemeClr val="tx1"/>
                </a:solidFill>
              </a:rPr>
              <a:t>Any future obligation to pay violates Section 18 unless fund “covers” the obligation</a:t>
            </a:r>
            <a:br>
              <a:rPr lang="en-US" sz="1000" dirty="0" smtClean="0">
                <a:solidFill>
                  <a:schemeClr val="tx1"/>
                </a:solidFill>
              </a:rPr>
            </a:br>
            <a:r>
              <a:rPr lang="en-US" sz="1000" dirty="0">
                <a:solidFill>
                  <a:schemeClr val="tx1"/>
                </a:solidFill>
              </a:rPr>
              <a:t/>
            </a:r>
            <a:br>
              <a:rPr lang="en-US" sz="1000" dirty="0">
                <a:solidFill>
                  <a:schemeClr val="tx1"/>
                </a:solidFill>
              </a:rPr>
            </a:br>
            <a:r>
              <a:rPr lang="en-US" sz="1200" b="1" dirty="0">
                <a:solidFill>
                  <a:srgbClr val="7030A0"/>
                </a:solidFill>
              </a:rPr>
              <a:t>- Related Party </a:t>
            </a:r>
            <a:r>
              <a:rPr lang="en-US" sz="1200" b="1" dirty="0" smtClean="0">
                <a:solidFill>
                  <a:srgbClr val="7030A0"/>
                </a:solidFill>
              </a:rPr>
              <a:t>Transactions: Section 17 of the 1940 Act contains a number of prohibitions on transactions between fund and fund insiders or affiliated organizations</a:t>
            </a:r>
            <a:r>
              <a:rPr lang="en-US" sz="1000" dirty="0" smtClean="0">
                <a:solidFill>
                  <a:schemeClr val="tx1"/>
                </a:solidFill>
              </a:rPr>
              <a:t/>
            </a:r>
            <a:br>
              <a:rPr lang="en-US" sz="1000" dirty="0" smtClean="0">
                <a:solidFill>
                  <a:schemeClr val="tx1"/>
                </a:solidFill>
              </a:rPr>
            </a:br>
            <a:r>
              <a:rPr lang="en-US" sz="1000" dirty="0" smtClean="0">
                <a:solidFill>
                  <a:schemeClr val="tx1"/>
                </a:solidFill>
              </a:rPr>
              <a:t>No direct transaction with affiliates</a:t>
            </a:r>
            <a:br>
              <a:rPr lang="en-US" sz="1000" dirty="0" smtClean="0">
                <a:solidFill>
                  <a:schemeClr val="tx1"/>
                </a:solidFill>
              </a:rPr>
            </a:br>
            <a:r>
              <a:rPr lang="en-US" sz="1000" dirty="0" smtClean="0">
                <a:solidFill>
                  <a:schemeClr val="tx1"/>
                </a:solidFill>
              </a:rPr>
              <a:t>No joint transactions where fund and affiliate acting together with respect to a third party</a:t>
            </a:r>
            <a:br>
              <a:rPr lang="en-US" sz="1000" dirty="0" smtClean="0">
                <a:solidFill>
                  <a:schemeClr val="tx1"/>
                </a:solidFill>
              </a:rPr>
            </a:br>
            <a:r>
              <a:rPr lang="en-US" sz="1000" dirty="0">
                <a:solidFill>
                  <a:schemeClr val="tx1"/>
                </a:solidFill>
              </a:rPr>
              <a:t/>
            </a:r>
            <a:br>
              <a:rPr lang="en-US" sz="1000" dirty="0">
                <a:solidFill>
                  <a:schemeClr val="tx1"/>
                </a:solidFill>
              </a:rPr>
            </a:br>
            <a:r>
              <a:rPr lang="en-US" sz="1000" dirty="0" smtClean="0">
                <a:solidFill>
                  <a:schemeClr val="tx1"/>
                </a:solidFill>
              </a:rPr>
              <a:t>-</a:t>
            </a:r>
            <a:r>
              <a:rPr lang="en-US" sz="1200" b="1" dirty="0" smtClean="0">
                <a:solidFill>
                  <a:srgbClr val="7030A0"/>
                </a:solidFill>
              </a:rPr>
              <a:t>Liquidity</a:t>
            </a:r>
            <a:r>
              <a:rPr lang="en-US" sz="1000" dirty="0" smtClean="0">
                <a:solidFill>
                  <a:schemeClr val="tx1"/>
                </a:solidFill>
              </a:rPr>
              <a:t/>
            </a:r>
            <a:br>
              <a:rPr lang="en-US" sz="1000" dirty="0" smtClean="0">
                <a:solidFill>
                  <a:schemeClr val="tx1"/>
                </a:solidFill>
              </a:rPr>
            </a:br>
            <a:r>
              <a:rPr lang="en-US" sz="1000" dirty="0" smtClean="0">
                <a:solidFill>
                  <a:schemeClr val="tx1"/>
                </a:solidFill>
              </a:rPr>
              <a:t>Mutual funds cannot invest more than 15% of assets in illiquid securities</a:t>
            </a:r>
            <a:br>
              <a:rPr lang="en-US" sz="1000" dirty="0" smtClean="0">
                <a:solidFill>
                  <a:schemeClr val="tx1"/>
                </a:solidFill>
              </a:rPr>
            </a:br>
            <a:r>
              <a:rPr lang="en-US" sz="1000" dirty="0" smtClean="0">
                <a:solidFill>
                  <a:schemeClr val="tx1"/>
                </a:solidFill>
              </a:rPr>
              <a:t>Illiquid securities are those that cannot be readily sold at their approximate value within 7 days (</a:t>
            </a:r>
            <a:br>
              <a:rPr lang="en-US" sz="1000" dirty="0" smtClean="0">
                <a:solidFill>
                  <a:schemeClr val="tx1"/>
                </a:solidFill>
              </a:rPr>
            </a:br>
            <a:r>
              <a:rPr lang="en-US" sz="1000" dirty="0" smtClean="0">
                <a:solidFill>
                  <a:schemeClr val="tx1"/>
                </a:solidFill>
              </a:rPr>
              <a:t>Redemption requests must be met within 7 days</a:t>
            </a:r>
            <a:r>
              <a:rPr lang="en-US" sz="1000" dirty="0">
                <a:solidFill>
                  <a:schemeClr val="tx1"/>
                </a:solidFill>
              </a:rPr>
              <a:t/>
            </a:r>
            <a:br>
              <a:rPr lang="en-US" sz="1000" dirty="0">
                <a:solidFill>
                  <a:schemeClr val="tx1"/>
                </a:solidFill>
              </a:rPr>
            </a:br>
            <a:endParaRPr lang="fr-FR" sz="1000" b="1" dirty="0">
              <a:solidFill>
                <a:schemeClr val="tx1"/>
              </a:solidFill>
            </a:endParaRPr>
          </a:p>
        </p:txBody>
      </p:sp>
      <p:sp>
        <p:nvSpPr>
          <p:cNvPr id="4" name="Slide Number Placeholder 3"/>
          <p:cNvSpPr>
            <a:spLocks noGrp="1"/>
          </p:cNvSpPr>
          <p:nvPr>
            <p:ph type="sldNum" sz="quarter" idx="12"/>
          </p:nvPr>
        </p:nvSpPr>
        <p:spPr/>
        <p:txBody>
          <a:bodyPr/>
          <a:lstStyle/>
          <a:p>
            <a:fld id="{F17CF34B-14F5-48FF-8D5E-809DE1167B0F}" type="slidenum">
              <a:rPr lang="fr-FR" smtClean="0"/>
              <a:pPr/>
              <a:t>3</a:t>
            </a:fld>
            <a:endParaRPr lang="fr-FR" dirty="0"/>
          </a:p>
        </p:txBody>
      </p:sp>
      <p:pic>
        <p:nvPicPr>
          <p:cNvPr id="17" name="Picture 3" descr="P:\Services\Natixis-Direct\}}} ISP {{{\~ ISP Projects\(ISP) -- Natixis High Quality Logo\Natixis Logo\Colours\Colours - format png\Colours_NATIXIS_10C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20" y="188640"/>
            <a:ext cx="1826695" cy="50959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337085" y="304938"/>
            <a:ext cx="3761910" cy="276999"/>
          </a:xfrm>
          <a:prstGeom prst="rect">
            <a:avLst/>
          </a:prstGeom>
          <a:noFill/>
        </p:spPr>
        <p:txBody>
          <a:bodyPr wrap="square" rtlCol="0">
            <a:spAutoFit/>
          </a:bodyPr>
          <a:lstStyle/>
          <a:p>
            <a:r>
              <a:rPr lang="fr-FR" sz="1200" b="1" dirty="0" smtClean="0">
                <a:latin typeface="+mj-lt"/>
              </a:rPr>
              <a:t>09th </a:t>
            </a:r>
            <a:r>
              <a:rPr lang="fr-FR" sz="1200" b="1" dirty="0" err="1" smtClean="0">
                <a:latin typeface="+mj-lt"/>
              </a:rPr>
              <a:t>December</a:t>
            </a:r>
            <a:r>
              <a:rPr lang="fr-FR" sz="1200" b="1" dirty="0" smtClean="0">
                <a:latin typeface="+mj-lt"/>
              </a:rPr>
              <a:t> </a:t>
            </a:r>
            <a:r>
              <a:rPr lang="fr-FR" sz="1200" b="1" dirty="0" smtClean="0">
                <a:latin typeface="+mj-lt"/>
              </a:rPr>
              <a:t>2016 – US FINANCIAL  ENGINEERING</a:t>
            </a:r>
            <a:endParaRPr lang="fr-FR" sz="1200" b="1" dirty="0">
              <a:latin typeface="+mj-lt"/>
            </a:endParaRPr>
          </a:p>
        </p:txBody>
      </p:sp>
      <p:sp>
        <p:nvSpPr>
          <p:cNvPr id="6" name="Title 2"/>
          <p:cNvSpPr txBox="1">
            <a:spLocks/>
          </p:cNvSpPr>
          <p:nvPr/>
        </p:nvSpPr>
        <p:spPr>
          <a:xfrm>
            <a:off x="359709" y="5724255"/>
            <a:ext cx="8785225" cy="450050"/>
          </a:xfrm>
          <a:prstGeom prst="rect">
            <a:avLst/>
          </a:prstGeom>
        </p:spPr>
        <p:txBody>
          <a:bodyPr anchor="ctr">
            <a:normAutofit fontScale="97500"/>
          </a:bodyPr>
          <a:lstStyle>
            <a:lvl1pPr algn="l" defTabSz="914400" rtl="0" eaLnBrk="1" latinLnBrk="0" hangingPunct="1">
              <a:spcBef>
                <a:spcPct val="0"/>
              </a:spcBef>
              <a:buNone/>
              <a:defRPr sz="2400" kern="1200">
                <a:solidFill>
                  <a:schemeClr val="bg1"/>
                </a:solidFill>
                <a:latin typeface="+mj-lt"/>
                <a:ea typeface="+mj-ea"/>
                <a:cs typeface="+mj-cs"/>
              </a:defRPr>
            </a:lvl1pPr>
          </a:lstStyle>
          <a:p>
            <a:pPr algn="ctr"/>
            <a:r>
              <a:rPr lang="fr-FR" sz="1800" b="1" dirty="0" smtClean="0">
                <a:solidFill>
                  <a:srgbClr val="7030A0"/>
                </a:solidFill>
              </a:rPr>
              <a:t>ELIGIBLE INVESTMENTS AND TRANSACTIONS</a:t>
            </a:r>
            <a:endParaRPr lang="fr-FR" sz="1800" b="1" dirty="0">
              <a:solidFill>
                <a:srgbClr val="7030A0"/>
              </a:solidFill>
            </a:endParaRPr>
          </a:p>
        </p:txBody>
      </p:sp>
      <p:sp>
        <p:nvSpPr>
          <p:cNvPr id="8" name="Title 2"/>
          <p:cNvSpPr txBox="1">
            <a:spLocks/>
          </p:cNvSpPr>
          <p:nvPr/>
        </p:nvSpPr>
        <p:spPr>
          <a:xfrm>
            <a:off x="313910" y="863715"/>
            <a:ext cx="8785225" cy="450050"/>
          </a:xfrm>
          <a:prstGeom prst="rect">
            <a:avLst/>
          </a:prstGeom>
        </p:spPr>
        <p:txBody>
          <a:bodyPr anchor="ctr">
            <a:normAutofit fontScale="97500"/>
          </a:bodyPr>
          <a:lstStyle>
            <a:lvl1pPr algn="l" defTabSz="914400" rtl="0" eaLnBrk="1" latinLnBrk="0" hangingPunct="1">
              <a:spcBef>
                <a:spcPct val="0"/>
              </a:spcBef>
              <a:buNone/>
              <a:defRPr sz="2400" kern="1200">
                <a:solidFill>
                  <a:schemeClr val="bg1"/>
                </a:solidFill>
                <a:latin typeface="+mj-lt"/>
                <a:ea typeface="+mj-ea"/>
                <a:cs typeface="+mj-cs"/>
              </a:defRPr>
            </a:lvl1pPr>
          </a:lstStyle>
          <a:p>
            <a:pPr algn="ctr"/>
            <a:r>
              <a:rPr lang="fr-FR" sz="2000" b="1" dirty="0" smtClean="0">
                <a:solidFill>
                  <a:srgbClr val="7030A0"/>
                </a:solidFill>
              </a:rPr>
              <a:t>WHAT IS A US « INVESTMENT COMPANY » ?</a:t>
            </a:r>
            <a:endParaRPr lang="fr-FR" sz="2000" b="1" dirty="0">
              <a:solidFill>
                <a:srgbClr val="7030A0"/>
              </a:solidFill>
            </a:endParaRPr>
          </a:p>
        </p:txBody>
      </p:sp>
    </p:spTree>
    <p:extLst>
      <p:ext uri="{BB962C8B-B14F-4D97-AF65-F5344CB8AC3E}">
        <p14:creationId xmlns:p14="http://schemas.microsoft.com/office/powerpoint/2010/main" val="2768146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1510" y="1403774"/>
            <a:ext cx="8785225" cy="3555396"/>
          </a:xfrm>
        </p:spPr>
        <p:txBody>
          <a:bodyPr>
            <a:normAutofit/>
          </a:bodyPr>
          <a:lstStyle/>
          <a:p>
            <a:r>
              <a:rPr lang="en-US" sz="1200" b="1" dirty="0" smtClean="0">
                <a:solidFill>
                  <a:srgbClr val="7030A0"/>
                </a:solidFill>
              </a:rPr>
              <a:t>- “Diversified fund” (defined in Section 5(b) of the 1940 Act)</a:t>
            </a:r>
            <a:br>
              <a:rPr lang="en-US" sz="1200" b="1" dirty="0" smtClean="0">
                <a:solidFill>
                  <a:srgbClr val="7030A0"/>
                </a:solidFill>
              </a:rPr>
            </a:br>
            <a:r>
              <a:rPr lang="en-US" sz="1000" dirty="0" smtClean="0">
                <a:solidFill>
                  <a:schemeClr val="tx1"/>
                </a:solidFill>
              </a:rPr>
              <a:t>At least 75% of total assets must consist of cash, cash items, government securities, securities of other funds and investment securities</a:t>
            </a:r>
            <a:br>
              <a:rPr lang="en-US" sz="1000" dirty="0" smtClean="0">
                <a:solidFill>
                  <a:schemeClr val="tx1"/>
                </a:solidFill>
              </a:rPr>
            </a:br>
            <a:r>
              <a:rPr lang="en-US" sz="1000" dirty="0" smtClean="0">
                <a:solidFill>
                  <a:schemeClr val="tx1"/>
                </a:solidFill>
              </a:rPr>
              <a:t>Not more than 5% invested in any one issuer</a:t>
            </a:r>
            <a:br>
              <a:rPr lang="en-US" sz="1000" dirty="0" smtClean="0">
                <a:solidFill>
                  <a:schemeClr val="tx1"/>
                </a:solidFill>
              </a:rPr>
            </a:br>
            <a:r>
              <a:rPr lang="en-US" sz="1000" dirty="0" smtClean="0">
                <a:solidFill>
                  <a:schemeClr val="tx1"/>
                </a:solidFill>
              </a:rPr>
              <a:t>Not more than 10% of the voting securities of any one issuer</a:t>
            </a:r>
            <a:r>
              <a:rPr lang="en-US" sz="1200" dirty="0">
                <a:solidFill>
                  <a:schemeClr val="tx1"/>
                </a:solidFill>
              </a:rPr>
              <a:t/>
            </a:r>
            <a:br>
              <a:rPr lang="en-US" sz="1200" dirty="0">
                <a:solidFill>
                  <a:schemeClr val="tx1"/>
                </a:solidFill>
              </a:rPr>
            </a:br>
            <a:r>
              <a:rPr lang="en-US" sz="1200" b="1" dirty="0" smtClean="0">
                <a:solidFill>
                  <a:srgbClr val="7030A0"/>
                </a:solidFill>
              </a:rPr>
              <a:t/>
            </a:r>
            <a:br>
              <a:rPr lang="en-US" sz="1200" b="1" dirty="0" smtClean="0">
                <a:solidFill>
                  <a:srgbClr val="7030A0"/>
                </a:solidFill>
              </a:rPr>
            </a:br>
            <a:r>
              <a:rPr lang="en-US" sz="1200" b="1" dirty="0">
                <a:solidFill>
                  <a:srgbClr val="7030A0"/>
                </a:solidFill>
              </a:rPr>
              <a:t>- </a:t>
            </a:r>
            <a:r>
              <a:rPr lang="en-US" sz="1200" b="1" dirty="0" smtClean="0">
                <a:solidFill>
                  <a:srgbClr val="7030A0"/>
                </a:solidFill>
              </a:rPr>
              <a:t>Internal Revenue Code Subchapter M (under this chapter the mutual fund saves taxes on investment income, dividend, capital gains:</a:t>
            </a:r>
            <a:r>
              <a:rPr lang="en-US" sz="1000" dirty="0">
                <a:solidFill>
                  <a:schemeClr val="tx1"/>
                </a:solidFill>
              </a:rPr>
              <a:t/>
            </a:r>
            <a:br>
              <a:rPr lang="en-US" sz="1000" dirty="0">
                <a:solidFill>
                  <a:schemeClr val="tx1"/>
                </a:solidFill>
              </a:rPr>
            </a:br>
            <a:r>
              <a:rPr lang="en-US" sz="1000" dirty="0">
                <a:solidFill>
                  <a:schemeClr val="tx1"/>
                </a:solidFill>
              </a:rPr>
              <a:t>At least </a:t>
            </a:r>
            <a:r>
              <a:rPr lang="en-US" sz="1000" dirty="0" smtClean="0">
                <a:solidFill>
                  <a:schemeClr val="tx1"/>
                </a:solidFill>
              </a:rPr>
              <a:t>50% </a:t>
            </a:r>
            <a:r>
              <a:rPr lang="en-US" sz="1000" dirty="0">
                <a:solidFill>
                  <a:schemeClr val="tx1"/>
                </a:solidFill>
              </a:rPr>
              <a:t>of total assets must consist of cash, cash items, government securities, securities of other funds and investment securities</a:t>
            </a:r>
            <a:br>
              <a:rPr lang="en-US" sz="1000" dirty="0">
                <a:solidFill>
                  <a:schemeClr val="tx1"/>
                </a:solidFill>
              </a:rPr>
            </a:br>
            <a:r>
              <a:rPr lang="en-US" sz="1000" dirty="0" smtClean="0">
                <a:solidFill>
                  <a:schemeClr val="tx1"/>
                </a:solidFill>
              </a:rPr>
              <a:t>No </a:t>
            </a:r>
            <a:r>
              <a:rPr lang="en-US" sz="1000" dirty="0">
                <a:solidFill>
                  <a:schemeClr val="tx1"/>
                </a:solidFill>
              </a:rPr>
              <a:t>more than 5% invested in any one issuer</a:t>
            </a:r>
            <a:br>
              <a:rPr lang="en-US" sz="1000" dirty="0">
                <a:solidFill>
                  <a:schemeClr val="tx1"/>
                </a:solidFill>
              </a:rPr>
            </a:br>
            <a:r>
              <a:rPr lang="en-US" sz="1000" dirty="0" smtClean="0">
                <a:solidFill>
                  <a:schemeClr val="tx1"/>
                </a:solidFill>
              </a:rPr>
              <a:t>No </a:t>
            </a:r>
            <a:r>
              <a:rPr lang="en-US" sz="1000" dirty="0">
                <a:solidFill>
                  <a:schemeClr val="tx1"/>
                </a:solidFill>
              </a:rPr>
              <a:t>more than 10% of the voting securities of any one issuer</a:t>
            </a:r>
            <a:r>
              <a:rPr lang="en-US" sz="1200" dirty="0">
                <a:solidFill>
                  <a:schemeClr val="tx1"/>
                </a:solidFill>
              </a:rPr>
              <a:t/>
            </a:r>
            <a:br>
              <a:rPr lang="en-US" sz="1200" dirty="0">
                <a:solidFill>
                  <a:schemeClr val="tx1"/>
                </a:solidFill>
              </a:rPr>
            </a:br>
            <a:r>
              <a:rPr lang="en-US" sz="1000" dirty="0" smtClean="0">
                <a:solidFill>
                  <a:schemeClr val="tx1"/>
                </a:solidFill>
              </a:rPr>
              <a:t>No </a:t>
            </a:r>
            <a:r>
              <a:rPr lang="en-US" sz="1000" dirty="0">
                <a:solidFill>
                  <a:schemeClr val="tx1"/>
                </a:solidFill>
              </a:rPr>
              <a:t>more than </a:t>
            </a:r>
            <a:r>
              <a:rPr lang="en-US" sz="1000" dirty="0" smtClean="0">
                <a:solidFill>
                  <a:schemeClr val="tx1"/>
                </a:solidFill>
              </a:rPr>
              <a:t>25% invested in the security of any one issuer (other than government securities or the securities of other funds), the securities of 2 or more issuers that the fund controls and are engaged in similar trades or businesses, or the securities of one or more qualified publicly traded partnerships</a:t>
            </a:r>
            <a:br>
              <a:rPr lang="en-US" sz="1000" dirty="0" smtClean="0">
                <a:solidFill>
                  <a:schemeClr val="tx1"/>
                </a:solidFill>
              </a:rPr>
            </a:br>
            <a:r>
              <a:rPr lang="en-US" sz="1000" dirty="0" smtClean="0">
                <a:solidFill>
                  <a:schemeClr val="tx1"/>
                </a:solidFill>
              </a:rPr>
              <a:t>At least 90% of income/gains distributed to shareholders; 90% to avoid excise tax</a:t>
            </a:r>
            <a:r>
              <a:rPr lang="en-US" sz="1200" dirty="0">
                <a:solidFill>
                  <a:schemeClr val="tx1"/>
                </a:solidFill>
              </a:rPr>
              <a:t/>
            </a:r>
            <a:br>
              <a:rPr lang="en-US" sz="1200" dirty="0">
                <a:solidFill>
                  <a:schemeClr val="tx1"/>
                </a:solidFill>
              </a:rPr>
            </a:br>
            <a:r>
              <a:rPr lang="en-US" sz="1200" dirty="0" smtClean="0">
                <a:solidFill>
                  <a:schemeClr val="tx1"/>
                </a:solidFill>
              </a:rPr>
              <a:t/>
            </a:r>
            <a:br>
              <a:rPr lang="en-US" sz="1200" dirty="0" smtClean="0">
                <a:solidFill>
                  <a:schemeClr val="tx1"/>
                </a:solidFill>
              </a:rPr>
            </a:br>
            <a:r>
              <a:rPr lang="en-US" sz="1200" b="1" dirty="0">
                <a:solidFill>
                  <a:srgbClr val="7030A0"/>
                </a:solidFill>
              </a:rPr>
              <a:t>- </a:t>
            </a:r>
            <a:r>
              <a:rPr lang="en-US" sz="1200" b="1" dirty="0" smtClean="0">
                <a:solidFill>
                  <a:srgbClr val="7030A0"/>
                </a:solidFill>
              </a:rPr>
              <a:t>Investment </a:t>
            </a:r>
            <a:r>
              <a:rPr lang="en-US" sz="1200" b="1" dirty="0">
                <a:solidFill>
                  <a:srgbClr val="7030A0"/>
                </a:solidFill>
              </a:rPr>
              <a:t>in other </a:t>
            </a:r>
            <a:r>
              <a:rPr lang="en-US" sz="1200" b="1" dirty="0" smtClean="0">
                <a:solidFill>
                  <a:srgbClr val="7030A0"/>
                </a:solidFill>
              </a:rPr>
              <a:t>funds</a:t>
            </a:r>
            <a:br>
              <a:rPr lang="en-US" sz="1200" b="1" dirty="0" smtClean="0">
                <a:solidFill>
                  <a:srgbClr val="7030A0"/>
                </a:solidFill>
              </a:rPr>
            </a:br>
            <a:r>
              <a:rPr lang="en-US" sz="1000" dirty="0" smtClean="0">
                <a:solidFill>
                  <a:schemeClr val="tx1"/>
                </a:solidFill>
              </a:rPr>
              <a:t>Section 12(d)(1)(A) prohibits a fund from: (</a:t>
            </a:r>
            <a:r>
              <a:rPr lang="en-US" sz="1000" dirty="0" err="1" smtClean="0">
                <a:solidFill>
                  <a:schemeClr val="tx1"/>
                </a:solidFill>
              </a:rPr>
              <a:t>i</a:t>
            </a:r>
            <a:r>
              <a:rPr lang="en-US" sz="1000" dirty="0" smtClean="0">
                <a:solidFill>
                  <a:schemeClr val="tx1"/>
                </a:solidFill>
              </a:rPr>
              <a:t>) acquiring more than 3% of a registered fund’s outstanding voting stocks (ii) investing more than 5% of its total asset in a given registered fund (iii) </a:t>
            </a:r>
            <a:r>
              <a:rPr lang="en-US" sz="1000" dirty="0">
                <a:solidFill>
                  <a:schemeClr val="tx1"/>
                </a:solidFill>
              </a:rPr>
              <a:t>investing more than </a:t>
            </a:r>
            <a:r>
              <a:rPr lang="en-US" sz="1000" dirty="0" smtClean="0">
                <a:solidFill>
                  <a:schemeClr val="tx1"/>
                </a:solidFill>
              </a:rPr>
              <a:t>10% </a:t>
            </a:r>
            <a:r>
              <a:rPr lang="en-US" sz="1000" dirty="0">
                <a:solidFill>
                  <a:schemeClr val="tx1"/>
                </a:solidFill>
              </a:rPr>
              <a:t>of its total asset </a:t>
            </a:r>
            <a:r>
              <a:rPr lang="en-US" sz="1000" dirty="0" smtClean="0">
                <a:solidFill>
                  <a:schemeClr val="tx1"/>
                </a:solidFill>
              </a:rPr>
              <a:t>in registered funds in the aggregate</a:t>
            </a:r>
            <a:endParaRPr lang="fr-FR" sz="1000" dirty="0">
              <a:solidFill>
                <a:schemeClr val="tx1"/>
              </a:solidFill>
            </a:endParaRPr>
          </a:p>
        </p:txBody>
      </p:sp>
      <p:sp>
        <p:nvSpPr>
          <p:cNvPr id="4" name="Slide Number Placeholder 3"/>
          <p:cNvSpPr>
            <a:spLocks noGrp="1"/>
          </p:cNvSpPr>
          <p:nvPr>
            <p:ph type="sldNum" sz="quarter" idx="12"/>
          </p:nvPr>
        </p:nvSpPr>
        <p:spPr/>
        <p:txBody>
          <a:bodyPr/>
          <a:lstStyle/>
          <a:p>
            <a:fld id="{F17CF34B-14F5-48FF-8D5E-809DE1167B0F}" type="slidenum">
              <a:rPr lang="fr-FR" smtClean="0"/>
              <a:pPr/>
              <a:t>4</a:t>
            </a:fld>
            <a:endParaRPr lang="fr-FR" dirty="0"/>
          </a:p>
        </p:txBody>
      </p:sp>
      <p:pic>
        <p:nvPicPr>
          <p:cNvPr id="17" name="Picture 3" descr="P:\Services\Natixis-Direct\}}} ISP {{{\~ ISP Projects\(ISP) -- Natixis High Quality Logo\Natixis Logo\Colours\Colours - format png\Colours_NATIXIS_10C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20" y="188640"/>
            <a:ext cx="1826695" cy="50959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337085" y="304938"/>
            <a:ext cx="3761910" cy="276999"/>
          </a:xfrm>
          <a:prstGeom prst="rect">
            <a:avLst/>
          </a:prstGeom>
          <a:noFill/>
        </p:spPr>
        <p:txBody>
          <a:bodyPr wrap="square" rtlCol="0">
            <a:spAutoFit/>
          </a:bodyPr>
          <a:lstStyle/>
          <a:p>
            <a:r>
              <a:rPr lang="fr-FR" sz="1200" b="1" dirty="0" smtClean="0">
                <a:latin typeface="+mj-lt"/>
              </a:rPr>
              <a:t>09th </a:t>
            </a:r>
            <a:r>
              <a:rPr lang="fr-FR" sz="1200" b="1" dirty="0" err="1" smtClean="0">
                <a:latin typeface="+mj-lt"/>
              </a:rPr>
              <a:t>December</a:t>
            </a:r>
            <a:r>
              <a:rPr lang="fr-FR" sz="1200" b="1" dirty="0" smtClean="0">
                <a:latin typeface="+mj-lt"/>
              </a:rPr>
              <a:t> </a:t>
            </a:r>
            <a:r>
              <a:rPr lang="fr-FR" sz="1200" b="1" dirty="0" smtClean="0">
                <a:latin typeface="+mj-lt"/>
              </a:rPr>
              <a:t>2016 – US FINANCIAL  ENGINEERING</a:t>
            </a:r>
            <a:endParaRPr lang="fr-FR" sz="1200" b="1" dirty="0">
              <a:latin typeface="+mj-lt"/>
            </a:endParaRPr>
          </a:p>
        </p:txBody>
      </p:sp>
      <p:sp>
        <p:nvSpPr>
          <p:cNvPr id="6" name="Title 2"/>
          <p:cNvSpPr txBox="1">
            <a:spLocks/>
          </p:cNvSpPr>
          <p:nvPr/>
        </p:nvSpPr>
        <p:spPr>
          <a:xfrm>
            <a:off x="359709" y="5724255"/>
            <a:ext cx="8785225" cy="450050"/>
          </a:xfrm>
          <a:prstGeom prst="rect">
            <a:avLst/>
          </a:prstGeom>
        </p:spPr>
        <p:txBody>
          <a:bodyPr anchor="ctr">
            <a:normAutofit fontScale="97500"/>
          </a:bodyPr>
          <a:lstStyle>
            <a:lvl1pPr algn="l" defTabSz="914400" rtl="0" eaLnBrk="1" latinLnBrk="0" hangingPunct="1">
              <a:spcBef>
                <a:spcPct val="0"/>
              </a:spcBef>
              <a:buNone/>
              <a:defRPr sz="2400" kern="1200">
                <a:solidFill>
                  <a:schemeClr val="bg1"/>
                </a:solidFill>
                <a:latin typeface="+mj-lt"/>
                <a:ea typeface="+mj-ea"/>
                <a:cs typeface="+mj-cs"/>
              </a:defRPr>
            </a:lvl1pPr>
          </a:lstStyle>
          <a:p>
            <a:pPr algn="ctr"/>
            <a:r>
              <a:rPr lang="fr-FR" sz="1800" b="1" dirty="0" smtClean="0">
                <a:solidFill>
                  <a:srgbClr val="7030A0"/>
                </a:solidFill>
              </a:rPr>
              <a:t>DIVERSIFICATION RULES</a:t>
            </a:r>
            <a:endParaRPr lang="fr-FR" sz="1800" b="1" dirty="0">
              <a:solidFill>
                <a:srgbClr val="7030A0"/>
              </a:solidFill>
            </a:endParaRPr>
          </a:p>
        </p:txBody>
      </p:sp>
      <p:sp>
        <p:nvSpPr>
          <p:cNvPr id="8" name="Title 2"/>
          <p:cNvSpPr txBox="1">
            <a:spLocks/>
          </p:cNvSpPr>
          <p:nvPr/>
        </p:nvSpPr>
        <p:spPr>
          <a:xfrm>
            <a:off x="313910" y="863715"/>
            <a:ext cx="8785225" cy="450050"/>
          </a:xfrm>
          <a:prstGeom prst="rect">
            <a:avLst/>
          </a:prstGeom>
        </p:spPr>
        <p:txBody>
          <a:bodyPr anchor="ctr">
            <a:normAutofit fontScale="97500"/>
          </a:bodyPr>
          <a:lstStyle>
            <a:lvl1pPr algn="l" defTabSz="914400" rtl="0" eaLnBrk="1" latinLnBrk="0" hangingPunct="1">
              <a:spcBef>
                <a:spcPct val="0"/>
              </a:spcBef>
              <a:buNone/>
              <a:defRPr sz="2400" kern="1200">
                <a:solidFill>
                  <a:schemeClr val="bg1"/>
                </a:solidFill>
                <a:latin typeface="+mj-lt"/>
                <a:ea typeface="+mj-ea"/>
                <a:cs typeface="+mj-cs"/>
              </a:defRPr>
            </a:lvl1pPr>
          </a:lstStyle>
          <a:p>
            <a:pPr algn="ctr"/>
            <a:r>
              <a:rPr lang="fr-FR" sz="2000" b="1" dirty="0" smtClean="0">
                <a:solidFill>
                  <a:srgbClr val="7030A0"/>
                </a:solidFill>
              </a:rPr>
              <a:t>WHAT IS A US « INVESTMENT COMPANY » ?</a:t>
            </a:r>
            <a:endParaRPr lang="fr-FR" sz="2000" b="1" dirty="0">
              <a:solidFill>
                <a:srgbClr val="7030A0"/>
              </a:solidFill>
            </a:endParaRPr>
          </a:p>
        </p:txBody>
      </p:sp>
    </p:spTree>
    <p:extLst>
      <p:ext uri="{BB962C8B-B14F-4D97-AF65-F5344CB8AC3E}">
        <p14:creationId xmlns:p14="http://schemas.microsoft.com/office/powerpoint/2010/main" val="761506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17CF34B-14F5-48FF-8D5E-809DE1167B0F}" type="slidenum">
              <a:rPr lang="fr-FR" smtClean="0"/>
              <a:pPr/>
              <a:t>5</a:t>
            </a:fld>
            <a:endParaRPr lang="fr-FR" dirty="0"/>
          </a:p>
        </p:txBody>
      </p:sp>
      <p:pic>
        <p:nvPicPr>
          <p:cNvPr id="17" name="Picture 3" descr="P:\Services\Natixis-Direct\}}} ISP {{{\~ ISP Projects\(ISP) -- Natixis High Quality Logo\Natixis Logo\Colours\Colours - format png\Colours_NATIXIS_10C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20" y="188640"/>
            <a:ext cx="1826695" cy="50959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337085" y="304938"/>
            <a:ext cx="3761910" cy="276999"/>
          </a:xfrm>
          <a:prstGeom prst="rect">
            <a:avLst/>
          </a:prstGeom>
          <a:noFill/>
        </p:spPr>
        <p:txBody>
          <a:bodyPr wrap="square" rtlCol="0">
            <a:spAutoFit/>
          </a:bodyPr>
          <a:lstStyle/>
          <a:p>
            <a:r>
              <a:rPr lang="fr-FR" sz="1200" b="1" dirty="0" smtClean="0">
                <a:latin typeface="+mj-lt"/>
              </a:rPr>
              <a:t>09th </a:t>
            </a:r>
            <a:r>
              <a:rPr lang="fr-FR" sz="1200" b="1" dirty="0" err="1" smtClean="0">
                <a:latin typeface="+mj-lt"/>
              </a:rPr>
              <a:t>December</a:t>
            </a:r>
            <a:r>
              <a:rPr lang="fr-FR" sz="1200" b="1" dirty="0" smtClean="0">
                <a:latin typeface="+mj-lt"/>
              </a:rPr>
              <a:t> </a:t>
            </a:r>
            <a:r>
              <a:rPr lang="fr-FR" sz="1200" b="1" dirty="0" smtClean="0">
                <a:latin typeface="+mj-lt"/>
              </a:rPr>
              <a:t>2016 – US FINANCIAL  ENGINEERING</a:t>
            </a:r>
            <a:endParaRPr lang="fr-FR" sz="1200" b="1" dirty="0">
              <a:latin typeface="+mj-lt"/>
            </a:endParaRPr>
          </a:p>
        </p:txBody>
      </p:sp>
      <p:sp>
        <p:nvSpPr>
          <p:cNvPr id="6" name="Title 2"/>
          <p:cNvSpPr txBox="1">
            <a:spLocks/>
          </p:cNvSpPr>
          <p:nvPr/>
        </p:nvSpPr>
        <p:spPr>
          <a:xfrm>
            <a:off x="313910" y="863715"/>
            <a:ext cx="8785225" cy="450050"/>
          </a:xfrm>
          <a:prstGeom prst="rect">
            <a:avLst/>
          </a:prstGeom>
        </p:spPr>
        <p:txBody>
          <a:bodyPr anchor="ctr">
            <a:normAutofit fontScale="97500"/>
          </a:bodyPr>
          <a:lstStyle>
            <a:lvl1pPr algn="l" defTabSz="914400" rtl="0" eaLnBrk="1" latinLnBrk="0" hangingPunct="1">
              <a:spcBef>
                <a:spcPct val="0"/>
              </a:spcBef>
              <a:buNone/>
              <a:defRPr sz="2400" kern="1200">
                <a:solidFill>
                  <a:schemeClr val="bg1"/>
                </a:solidFill>
                <a:latin typeface="+mj-lt"/>
                <a:ea typeface="+mj-ea"/>
                <a:cs typeface="+mj-cs"/>
              </a:defRPr>
            </a:lvl1pPr>
          </a:lstStyle>
          <a:p>
            <a:pPr algn="ctr"/>
            <a:r>
              <a:rPr lang="fr-FR" sz="2000" b="1" dirty="0" smtClean="0">
                <a:solidFill>
                  <a:schemeClr val="tx1"/>
                </a:solidFill>
              </a:rPr>
              <a:t>INVESTMENT COMPANIES SERVICE PROVIDERS AND GOVERNANCE</a:t>
            </a:r>
            <a:endParaRPr lang="fr-FR" sz="2000" b="1" dirty="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580" y="1628800"/>
            <a:ext cx="7306348" cy="4127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2"/>
          <p:cNvSpPr txBox="1">
            <a:spLocks/>
          </p:cNvSpPr>
          <p:nvPr/>
        </p:nvSpPr>
        <p:spPr>
          <a:xfrm>
            <a:off x="358775" y="5767595"/>
            <a:ext cx="8785225" cy="450050"/>
          </a:xfrm>
          <a:prstGeom prst="rect">
            <a:avLst/>
          </a:prstGeom>
        </p:spPr>
        <p:txBody>
          <a:bodyPr anchor="ctr">
            <a:noAutofit/>
          </a:bodyPr>
          <a:lstStyle>
            <a:lvl1pPr algn="l" defTabSz="914400" rtl="0" eaLnBrk="1" latinLnBrk="0" hangingPunct="1">
              <a:spcBef>
                <a:spcPct val="0"/>
              </a:spcBef>
              <a:buNone/>
              <a:defRPr sz="2400" kern="1200">
                <a:solidFill>
                  <a:schemeClr val="bg1"/>
                </a:solidFill>
                <a:latin typeface="+mj-lt"/>
                <a:ea typeface="+mj-ea"/>
                <a:cs typeface="+mj-cs"/>
              </a:defRPr>
            </a:lvl1pPr>
          </a:lstStyle>
          <a:p>
            <a:pPr algn="ctr"/>
            <a:r>
              <a:rPr lang="en-US" sz="1400" b="1" dirty="0" smtClean="0">
                <a:solidFill>
                  <a:schemeClr val="tx1"/>
                </a:solidFill>
              </a:rPr>
              <a:t>SET UP</a:t>
            </a:r>
            <a:endParaRPr lang="fr-FR" sz="1400" b="1" dirty="0">
              <a:solidFill>
                <a:schemeClr val="tx1"/>
              </a:solidFill>
            </a:endParaRPr>
          </a:p>
        </p:txBody>
      </p:sp>
    </p:spTree>
    <p:extLst>
      <p:ext uri="{BB962C8B-B14F-4D97-AF65-F5344CB8AC3E}">
        <p14:creationId xmlns:p14="http://schemas.microsoft.com/office/powerpoint/2010/main" val="2956632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607425" y="6591300"/>
            <a:ext cx="536575" cy="173038"/>
          </a:xfrm>
          <a:prstGeom prst="rect">
            <a:avLst/>
          </a:prstGeom>
        </p:spPr>
        <p:txBody>
          <a:bodyPr/>
          <a:lstStyle/>
          <a:p>
            <a:fld id="{F17CF34B-14F5-48FF-8D5E-809DE1167B0F}" type="slidenum">
              <a:rPr lang="fr-FR" smtClean="0"/>
              <a:pPr/>
              <a:t>6</a:t>
            </a:fld>
            <a:endParaRPr lang="fr-FR" dirty="0"/>
          </a:p>
        </p:txBody>
      </p:sp>
    </p:spTree>
    <p:extLst>
      <p:ext uri="{BB962C8B-B14F-4D97-AF65-F5344CB8AC3E}">
        <p14:creationId xmlns:p14="http://schemas.microsoft.com/office/powerpoint/2010/main" val="2064401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20074</TotalTime>
  <Words>184</Words>
  <Application>Microsoft Office PowerPoint</Application>
  <PresentationFormat>On-screen Show (4:3)</PresentationFormat>
  <Paragraphs>25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1_Office Theme</vt:lpstr>
      <vt:lpstr>- Section 3 of 1940 Act defines an “investment company” and regulates the perimeter of entities which fall under the definition: (A) is or holds itself out as being engaged primarily, or proposes to engage primarily, in the business of investing, reinvesting, or trading in securities;  (B) is engaged or proposes to engage in the business of issuing face-amount certificates of the installment type, or has been engaged in such business and has any such certificate outstanding; or  (C) is engaged or proposes to engage in the business of investing, reinvesting, owning, holding, or trading in securities, and owns or proposes to acquire investment securities having a value exceeding 40 per centum of the value of such issuer’s total assets (exclusive of Government securities and cash items) on an unconsolidated basis.  - Some Exceptions / exemptions from above definition: Private funds offerings, wholly-owned finance subsidiaries, certain real-estate funds, certain issuers of asset backed securities  - Section 5 of the 1940 Act classifies management companies: ** “Open-end companies” (issues redeemable securities in a continuous offering), or “Closed-end companies” ** “Diversified companies” (&gt; 75% in in money market, government and corporate securities and not more than 5% invested with a particular issuer and not more than 10% of any issuer voting securities)  and “Non-diversified companies”    - Mutual Funds, ETFs, Unit Investment Trusts, Master/Feeder, Fund-of-Funds fall within the scope of the 1940 Act </vt:lpstr>
      <vt:lpstr>- Section 8 of 1940 Act require funds to disclose: Use Of leverage Concentration in industry &lt; 25% Making loans Investing in real estate and commodities   - Fundamental change in investment policy: Change from “diversified” to “Non-diversified” need shareholder approval Change in investment policies linked to: leverage, concentration, real estate, commodoties, loans, etc… need shareholder approval   - Fund disclosure requirement on parameters, risks, fund management and other policies Rule 35d-1:  Name test rule  Name cannot be “misleading”  Name suggesting investment in certain investments or industries or in certain countries or geographical regions or tax-exempt funds  Must adopt policy to invest at least 80% of total assets in type of investment or region  May not change policy unless disclose in prospectus fund will provide 60-days prior written notice to shareholders of such change  </vt:lpstr>
      <vt:lpstr>- 1940 Act funds can invest in a wide variety of investments, including other funds (subject to limitations  - A fund may but is not required to designate its investment objective as fundamental  (one that may only be changed upon shareholder approval)  - Limitations on Leverage 1940 Act prohibits complex capital structures by limiting funds use of leverage Section 18 limits issuance of “senior securities” Mutual fund may only borrow from a bank, subject to 300% asset coverage Any future obligation to pay violates Section 18 unless fund “covers” the obligation  - Related Party Transactions: Section 17 of the 1940 Act contains a number of prohibitions on transactions between fund and fund insiders or affiliated organizations No direct transaction with affiliates No joint transactions where fund and affiliate acting together with respect to a third party  -Liquidity Mutual funds cannot invest more than 15% of assets in illiquid securities Illiquid securities are those that cannot be readily sold at their approximate value within 7 days ( Redemption requests must be met within 7 days </vt:lpstr>
      <vt:lpstr>- “Diversified fund” (defined in Section 5(b) of the 1940 Act) At least 75% of total assets must consist of cash, cash items, government securities, securities of other funds and investment securities Not more than 5% invested in any one issuer Not more than 10% of the voting securities of any one issuer  - Internal Revenue Code Subchapter M (under this chapter the mutual fund saves taxes on investment income, dividend, capital gains: At least 50% of total assets must consist of cash, cash items, government securities, securities of other funds and investment securities No more than 5% invested in any one issuer No more than 10% of the voting securities of any one issuer No more than 25% invested in the security of any one issuer (other than government securities or the securities of other funds), the securities of 2 or more issuers that the fund controls and are engaged in similar trades or businesses, or the securities of one or more qualified publicly traded partnerships At least 90% of income/gains distributed to shareholders; 90% to avoid excise tax  - Investment in other funds Section 12(d)(1)(A) prohibits a fund from: (i) acquiring more than 3% of a registered fund’s outstanding voting stocks (ii) investing more than 5% of its total asset in a given registered fund (iii) investing more than 10% of its total asset in registered funds in the aggregate</vt:lpstr>
      <vt:lpstr>PowerPoint Presentation</vt:lpstr>
      <vt:lpstr>PowerPoint Presentation</vt:lpstr>
    </vt:vector>
  </TitlesOfParts>
  <Company>NATIXIS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ENGINEERING</dc:title>
  <dc:creator>Chandat Thomas</dc:creator>
  <cp:lastModifiedBy>Tenga Fabrice</cp:lastModifiedBy>
  <cp:revision>1279</cp:revision>
  <cp:lastPrinted>2016-11-18T14:59:34Z</cp:lastPrinted>
  <dcterms:created xsi:type="dcterms:W3CDTF">2014-03-11T11:08:55Z</dcterms:created>
  <dcterms:modified xsi:type="dcterms:W3CDTF">2016-12-09T23:19:57Z</dcterms:modified>
</cp:coreProperties>
</file>