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277" r:id="rId4"/>
    <p:sldId id="376" r:id="rId5"/>
    <p:sldId id="374" r:id="rId6"/>
    <p:sldId id="334" r:id="rId7"/>
    <p:sldId id="335" r:id="rId8"/>
    <p:sldId id="345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25" r:id="rId22"/>
    <p:sldId id="327" r:id="rId23"/>
    <p:sldId id="317" r:id="rId24"/>
    <p:sldId id="321" r:id="rId25"/>
    <p:sldId id="367" r:id="rId26"/>
    <p:sldId id="368" r:id="rId27"/>
    <p:sldId id="344" r:id="rId28"/>
    <p:sldId id="369" r:id="rId29"/>
    <p:sldId id="370" r:id="rId30"/>
    <p:sldId id="371" r:id="rId31"/>
    <p:sldId id="372" r:id="rId32"/>
    <p:sldId id="365" r:id="rId33"/>
    <p:sldId id="36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0" autoAdjust="0"/>
  </p:normalViewPr>
  <p:slideViewPr>
    <p:cSldViewPr>
      <p:cViewPr>
        <p:scale>
          <a:sx n="100" d="100"/>
          <a:sy n="100" d="100"/>
        </p:scale>
        <p:origin x="-2334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0A525-ADDC-4AFF-B37E-DBCBD5A7D327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10739-05EA-4844-8BE1-D3DE6E99DF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0739-05EA-4844-8BE1-D3DE6E99DF60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61D9-2138-4D6C-B32C-F5284B2E4898}" type="datetimeFigureOut">
              <a:rPr lang="en-US" smtClean="0"/>
              <a:pPr/>
              <a:t>9/21/2011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273B3-0DD8-4BA0-857F-BA3A3E8DDE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x_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875252"/>
            <a:ext cx="6143636" cy="157611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37192" y="2189444"/>
            <a:ext cx="6400800" cy="68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dirty="0" smtClean="0">
                <a:ln>
                  <a:noFill/>
                </a:ln>
                <a:solidFill>
                  <a:srgbClr val="006A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GB" sz="3200" b="0" i="0" u="none" strike="noStrike" kern="1200" cap="none" spc="0" normalizeH="0" dirty="0" smtClean="0">
                <a:ln>
                  <a:noFill/>
                </a:ln>
                <a:solidFill>
                  <a:srgbClr val="006A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</a:t>
            </a:r>
            <a:endParaRPr kumimoji="0" lang="en-GB" sz="3200" b="0" i="0" u="none" strike="noStrike" kern="1200" cap="none" spc="0" normalizeH="0" baseline="0" dirty="0" smtClean="0">
              <a:ln>
                <a:noFill/>
              </a:ln>
              <a:solidFill>
                <a:srgbClr val="006A8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285728"/>
            <a:ext cx="2000232" cy="59939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87234" y="928670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Use case: data exchange (2/3)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grpSp>
        <p:nvGrpSpPr>
          <p:cNvPr id="3" name="Group 47"/>
          <p:cNvGrpSpPr/>
          <p:nvPr/>
        </p:nvGrpSpPr>
        <p:grpSpPr>
          <a:xfrm>
            <a:off x="1524000" y="990600"/>
            <a:ext cx="7315200" cy="5467350"/>
            <a:chOff x="1600200" y="933450"/>
            <a:chExt cx="7315200" cy="5467350"/>
          </a:xfrm>
        </p:grpSpPr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 flipH="1">
              <a:off x="7696200" y="3886200"/>
              <a:ext cx="1116013" cy="5016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GB" sz="800" b="1">
                  <a:latin typeface="Tahoma" pitchFamily="34" charset="0"/>
                </a:rPr>
                <a:t>External</a:t>
              </a:r>
            </a:p>
            <a:p>
              <a:pPr algn="ctr" rtl="1"/>
              <a:r>
                <a:rPr lang="en-GB" sz="800" b="1">
                  <a:latin typeface="Tahoma" pitchFamily="34" charset="0"/>
                </a:rPr>
                <a:t> FO systems </a:t>
              </a:r>
            </a:p>
          </p:txBody>
        </p:sp>
        <p:pic>
          <p:nvPicPr>
            <p:cNvPr id="50" name="Picture 40" descr="TierUser copie"/>
            <p:cNvPicPr>
              <a:picLocks noChangeAspect="1" noChangeArrowheads="1"/>
            </p:cNvPicPr>
            <p:nvPr/>
          </p:nvPicPr>
          <p:blipFill>
            <a:blip r:embed="rId4" cstate="print">
              <a:lum bright="-30000"/>
            </a:blip>
            <a:srcRect/>
            <a:stretch>
              <a:fillRect/>
            </a:stretch>
          </p:blipFill>
          <p:spPr bwMode="auto">
            <a:xfrm>
              <a:off x="7924800" y="3276600"/>
              <a:ext cx="641350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600200" y="933450"/>
              <a:ext cx="2447925" cy="5467350"/>
            </a:xfrm>
            <a:prstGeom prst="rect">
              <a:avLst/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Picture 4" descr="Servers copi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9275" y="1928813"/>
              <a:ext cx="742950" cy="105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73363" y="3771900"/>
              <a:ext cx="274637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4498975" y="2936875"/>
              <a:ext cx="0" cy="3079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1725613" y="1354138"/>
              <a:ext cx="2198687" cy="16271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3278188" y="2987675"/>
              <a:ext cx="0" cy="2825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1955800" y="1643063"/>
              <a:ext cx="993775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Sophis users</a:t>
              </a:r>
            </a:p>
          </p:txBody>
        </p:sp>
        <p:sp>
          <p:nvSpPr>
            <p:cNvPr id="58" name="Text Box 15"/>
            <p:cNvSpPr txBox="1">
              <a:spLocks noChangeArrowheads="1"/>
            </p:cNvSpPr>
            <p:nvPr/>
          </p:nvSpPr>
          <p:spPr bwMode="auto">
            <a:xfrm>
              <a:off x="3217863" y="2416175"/>
              <a:ext cx="830262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/>
              <a:r>
                <a:rPr lang="en-GB" altLang="fr-FR" sz="800" b="1">
                  <a:solidFill>
                    <a:srgbClr val="710805"/>
                  </a:solidFill>
                  <a:latin typeface="Tahoma" pitchFamily="34" charset="0"/>
                </a:rPr>
                <a:t>Citrix® servers</a:t>
              </a:r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3309938" y="2111375"/>
              <a:ext cx="0" cy="2587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60" name="AutoShape 17"/>
            <p:cNvSpPr>
              <a:spLocks noChangeArrowheads="1"/>
            </p:cNvSpPr>
            <p:nvPr/>
          </p:nvSpPr>
          <p:spPr bwMode="auto">
            <a:xfrm flipH="1" flipV="1">
              <a:off x="1752600" y="4876800"/>
              <a:ext cx="2209800" cy="1236663"/>
            </a:xfrm>
            <a:prstGeom prst="wedgeRectCallout">
              <a:avLst>
                <a:gd name="adj1" fmla="val -6060"/>
                <a:gd name="adj2" fmla="val 87144"/>
              </a:avLst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GB"/>
            </a:p>
          </p:txBody>
        </p:sp>
        <p:sp>
          <p:nvSpPr>
            <p:cNvPr id="61" name="Rectangle 18"/>
            <p:cNvSpPr>
              <a:spLocks noChangeAspect="1" noChangeArrowheads="1"/>
            </p:cNvSpPr>
            <p:nvPr/>
          </p:nvSpPr>
          <p:spPr bwMode="auto">
            <a:xfrm rot="10800000" flipV="1">
              <a:off x="1828800" y="5334000"/>
              <a:ext cx="1125538" cy="3556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Distributed real time</a:t>
              </a:r>
            </a:p>
          </p:txBody>
        </p:sp>
        <p:sp>
          <p:nvSpPr>
            <p:cNvPr id="62" name="Line 19"/>
            <p:cNvSpPr>
              <a:spLocks noChangeShapeType="1"/>
            </p:cNvSpPr>
            <p:nvPr/>
          </p:nvSpPr>
          <p:spPr bwMode="auto">
            <a:xfrm>
              <a:off x="2468563" y="2987675"/>
              <a:ext cx="0" cy="303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63" name="Rectangle 20"/>
            <p:cNvSpPr>
              <a:spLocks noChangeAspect="1" noChangeArrowheads="1"/>
            </p:cNvSpPr>
            <p:nvPr/>
          </p:nvSpPr>
          <p:spPr bwMode="auto">
            <a:xfrm rot="10799292" flipV="1">
              <a:off x="1828800" y="5727700"/>
              <a:ext cx="1119188" cy="27305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Data</a:t>
              </a:r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2038350" y="3743325"/>
              <a:ext cx="73342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Core server</a:t>
              </a: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1828800" y="4953000"/>
              <a:ext cx="102711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/>
              <a:r>
                <a:rPr lang="en-GB" sz="1000" b="1">
                  <a:latin typeface="Tahoma" pitchFamily="34" charset="0"/>
                </a:rPr>
                <a:t>Core services</a:t>
              </a:r>
            </a:p>
          </p:txBody>
        </p:sp>
        <p:sp>
          <p:nvSpPr>
            <p:cNvPr id="66" name="Text Box 24"/>
            <p:cNvSpPr txBox="1">
              <a:spLocks noChangeArrowheads="1"/>
            </p:cNvSpPr>
            <p:nvPr/>
          </p:nvSpPr>
          <p:spPr bwMode="auto">
            <a:xfrm>
              <a:off x="2190750" y="965200"/>
              <a:ext cx="126682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Basic architecture</a:t>
              </a:r>
            </a:p>
          </p:txBody>
        </p:sp>
        <p:pic>
          <p:nvPicPr>
            <p:cNvPr id="67" name="Picture 25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79763" y="2393950"/>
              <a:ext cx="222250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" name="Picture 26" descr="RisqueUserTourpf small copi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33588" y="2286000"/>
              <a:ext cx="777875" cy="60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27" descr="SmallTierUse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01963" y="1412875"/>
              <a:ext cx="615950" cy="68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8" descr="OracleDatabase copi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24200" y="5257800"/>
              <a:ext cx="708025" cy="70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3163888" y="5445125"/>
              <a:ext cx="6604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ORACLE </a:t>
              </a:r>
            </a:p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database</a:t>
              </a:r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>
              <a:off x="5105400" y="3429000"/>
              <a:ext cx="0" cy="684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73" name="AutoShape 62"/>
            <p:cNvSpPr>
              <a:spLocks noChangeArrowheads="1"/>
            </p:cNvSpPr>
            <p:nvPr/>
          </p:nvSpPr>
          <p:spPr bwMode="auto">
            <a:xfrm rot="-5400000">
              <a:off x="3744119" y="1381919"/>
              <a:ext cx="184150" cy="3836988"/>
            </a:xfrm>
            <a:prstGeom prst="can">
              <a:avLst>
                <a:gd name="adj" fmla="val 56238"/>
              </a:avLst>
            </a:prstGeom>
            <a:gradFill rotWithShape="0">
              <a:gsLst>
                <a:gs pos="0">
                  <a:srgbClr val="0066FF"/>
                </a:gs>
                <a:gs pos="50000">
                  <a:srgbClr val="CCECFF"/>
                </a:gs>
                <a:gs pos="100000">
                  <a:srgbClr val="0066FF"/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r>
                <a:rPr lang="en-GB"/>
                <a:t>Middleware: Sophis or Tibco EMS</a:t>
              </a:r>
            </a:p>
          </p:txBody>
        </p:sp>
        <p:pic>
          <p:nvPicPr>
            <p:cNvPr id="74" name="Picture 6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83163" y="4105275"/>
              <a:ext cx="274637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28956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pic>
          <p:nvPicPr>
            <p:cNvPr id="76" name="Picture 28" descr="OracleDatabase copi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902575" y="4700588"/>
              <a:ext cx="708025" cy="70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AutoShape 83"/>
            <p:cNvSpPr>
              <a:spLocks noChangeArrowheads="1"/>
            </p:cNvSpPr>
            <p:nvPr/>
          </p:nvSpPr>
          <p:spPr bwMode="auto">
            <a:xfrm>
              <a:off x="6096000" y="990600"/>
              <a:ext cx="2819400" cy="1371600"/>
            </a:xfrm>
            <a:prstGeom prst="wedgeRectCallout">
              <a:avLst>
                <a:gd name="adj1" fmla="val -78153"/>
                <a:gd name="adj2" fmla="val 171917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lvl="1"/>
              <a:r>
                <a:rPr lang="en-GB" sz="1200" b="1" dirty="0">
                  <a:solidFill>
                    <a:srgbClr val="710805"/>
                  </a:solidFill>
                </a:rPr>
                <a:t>2.The interfacing service execute the message</a:t>
              </a:r>
            </a:p>
            <a:p>
              <a:endParaRPr lang="en-GB" altLang="fr-FR" sz="1200" dirty="0"/>
            </a:p>
            <a:p>
              <a:endParaRPr lang="en-GB" altLang="fr-FR" sz="1200" dirty="0"/>
            </a:p>
            <a:p>
              <a:r>
                <a:rPr lang="en-GB" altLang="fr-FR" sz="1200" dirty="0"/>
                <a:t>Creates the entity in the database</a:t>
              </a:r>
            </a:p>
            <a:p>
              <a:r>
                <a:rPr lang="en-GB" altLang="fr-FR" sz="1200" dirty="0"/>
                <a:t>Sends notification to all the users</a:t>
              </a: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4724400" y="4440238"/>
              <a:ext cx="198438" cy="274637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9" name="AutoShape 64"/>
            <p:cNvCxnSpPr>
              <a:cxnSpLocks noChangeShapeType="1"/>
              <a:stCxn id="78" idx="2"/>
            </p:cNvCxnSpPr>
            <p:nvPr/>
          </p:nvCxnSpPr>
          <p:spPr bwMode="auto">
            <a:xfrm rot="5400000">
              <a:off x="3879850" y="4313238"/>
              <a:ext cx="542925" cy="13462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80" name="AutoShape 65"/>
            <p:cNvCxnSpPr>
              <a:cxnSpLocks noChangeShapeType="1"/>
            </p:cNvCxnSpPr>
            <p:nvPr/>
          </p:nvCxnSpPr>
          <p:spPr bwMode="auto">
            <a:xfrm rot="5400000" flipH="1">
              <a:off x="3136900" y="2541588"/>
              <a:ext cx="1244600" cy="228600"/>
            </a:xfrm>
            <a:prstGeom prst="curvedConnector2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81" name="AutoShape 66"/>
            <p:cNvCxnSpPr>
              <a:cxnSpLocks noChangeShapeType="1"/>
            </p:cNvCxnSpPr>
            <p:nvPr/>
          </p:nvCxnSpPr>
          <p:spPr bwMode="auto">
            <a:xfrm rot="5400000" flipH="1">
              <a:off x="3070225" y="2474913"/>
              <a:ext cx="528638" cy="1077912"/>
            </a:xfrm>
            <a:prstGeom prst="curvedConnector2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82" name="AutoShape 68"/>
            <p:cNvCxnSpPr>
              <a:cxnSpLocks noChangeShapeType="1"/>
              <a:stCxn id="78" idx="0"/>
            </p:cNvCxnSpPr>
            <p:nvPr/>
          </p:nvCxnSpPr>
          <p:spPr bwMode="auto">
            <a:xfrm rot="16200000" flipV="1">
              <a:off x="3849688" y="3465512"/>
              <a:ext cx="1011238" cy="93821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83" name="Rectangle 21"/>
            <p:cNvSpPr>
              <a:spLocks noChangeArrowheads="1"/>
            </p:cNvSpPr>
            <p:nvPr/>
          </p:nvSpPr>
          <p:spPr bwMode="auto">
            <a:xfrm>
              <a:off x="4799013" y="4737100"/>
              <a:ext cx="76358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Interfacing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Use case: data exchange (3/3)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grpSp>
        <p:nvGrpSpPr>
          <p:cNvPr id="3" name="Group 47"/>
          <p:cNvGrpSpPr/>
          <p:nvPr/>
        </p:nvGrpSpPr>
        <p:grpSpPr>
          <a:xfrm>
            <a:off x="1524000" y="990600"/>
            <a:ext cx="7315200" cy="5467350"/>
            <a:chOff x="1600200" y="933450"/>
            <a:chExt cx="7315200" cy="5467350"/>
          </a:xfrm>
        </p:grpSpPr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 flipH="1">
              <a:off x="7696200" y="3886200"/>
              <a:ext cx="1116013" cy="5016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GB" sz="800" b="1">
                  <a:latin typeface="Tahoma" pitchFamily="34" charset="0"/>
                </a:rPr>
                <a:t>External</a:t>
              </a:r>
            </a:p>
            <a:p>
              <a:pPr algn="ctr" rtl="1"/>
              <a:r>
                <a:rPr lang="en-GB" sz="800" b="1">
                  <a:latin typeface="Tahoma" pitchFamily="34" charset="0"/>
                </a:rPr>
                <a:t> FO systems </a:t>
              </a:r>
            </a:p>
          </p:txBody>
        </p:sp>
        <p:pic>
          <p:nvPicPr>
            <p:cNvPr id="50" name="Picture 40" descr="TierUser copie"/>
            <p:cNvPicPr>
              <a:picLocks noChangeAspect="1" noChangeArrowheads="1"/>
            </p:cNvPicPr>
            <p:nvPr/>
          </p:nvPicPr>
          <p:blipFill>
            <a:blip r:embed="rId4" cstate="print">
              <a:lum bright="-30000"/>
            </a:blip>
            <a:srcRect/>
            <a:stretch>
              <a:fillRect/>
            </a:stretch>
          </p:blipFill>
          <p:spPr bwMode="auto">
            <a:xfrm>
              <a:off x="7924800" y="3276600"/>
              <a:ext cx="641350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AutoShape 73"/>
            <p:cNvSpPr>
              <a:spLocks/>
            </p:cNvSpPr>
            <p:nvPr/>
          </p:nvSpPr>
          <p:spPr bwMode="auto">
            <a:xfrm>
              <a:off x="7543800" y="3200400"/>
              <a:ext cx="103188" cy="2162175"/>
            </a:xfrm>
            <a:prstGeom prst="leftBrace">
              <a:avLst>
                <a:gd name="adj1" fmla="val 174615"/>
                <a:gd name="adj2" fmla="val 50000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600200" y="933450"/>
              <a:ext cx="2447925" cy="5467350"/>
            </a:xfrm>
            <a:prstGeom prst="rect">
              <a:avLst/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3" name="Picture 4" descr="Servers copi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9275" y="1928813"/>
              <a:ext cx="742950" cy="105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73363" y="3771900"/>
              <a:ext cx="274637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4498975" y="2936875"/>
              <a:ext cx="0" cy="3079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1725613" y="1354138"/>
              <a:ext cx="2198687" cy="16271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3278188" y="2987675"/>
              <a:ext cx="0" cy="2825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1955800" y="1643063"/>
              <a:ext cx="993775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Sophis users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3217863" y="2416175"/>
              <a:ext cx="830262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/>
              <a:r>
                <a:rPr lang="en-GB" altLang="fr-FR" sz="800" b="1">
                  <a:solidFill>
                    <a:srgbClr val="710805"/>
                  </a:solidFill>
                  <a:latin typeface="Tahoma" pitchFamily="34" charset="0"/>
                </a:rPr>
                <a:t>Citrix® servers</a:t>
              </a:r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3309938" y="2111375"/>
              <a:ext cx="0" cy="2587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61" name="AutoShape 17"/>
            <p:cNvSpPr>
              <a:spLocks noChangeArrowheads="1"/>
            </p:cNvSpPr>
            <p:nvPr/>
          </p:nvSpPr>
          <p:spPr bwMode="auto">
            <a:xfrm flipH="1" flipV="1">
              <a:off x="1752600" y="4876800"/>
              <a:ext cx="2209800" cy="1236663"/>
            </a:xfrm>
            <a:prstGeom prst="wedgeRectCallout">
              <a:avLst>
                <a:gd name="adj1" fmla="val -6060"/>
                <a:gd name="adj2" fmla="val 87144"/>
              </a:avLst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GB"/>
            </a:p>
          </p:txBody>
        </p:sp>
        <p:sp>
          <p:nvSpPr>
            <p:cNvPr id="62" name="Rectangle 18"/>
            <p:cNvSpPr>
              <a:spLocks noChangeAspect="1" noChangeArrowheads="1"/>
            </p:cNvSpPr>
            <p:nvPr/>
          </p:nvSpPr>
          <p:spPr bwMode="auto">
            <a:xfrm rot="10800000" flipV="1">
              <a:off x="1828800" y="5334000"/>
              <a:ext cx="1125538" cy="3556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Distributed real time</a:t>
              </a: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2468563" y="2987675"/>
              <a:ext cx="0" cy="303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64" name="Rectangle 20"/>
            <p:cNvSpPr>
              <a:spLocks noChangeAspect="1" noChangeArrowheads="1"/>
            </p:cNvSpPr>
            <p:nvPr/>
          </p:nvSpPr>
          <p:spPr bwMode="auto">
            <a:xfrm rot="10799292" flipV="1">
              <a:off x="1828800" y="5727700"/>
              <a:ext cx="1119188" cy="27305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Data</a:t>
              </a:r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2038350" y="3743325"/>
              <a:ext cx="73342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Core server</a:t>
              </a:r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1828800" y="4953000"/>
              <a:ext cx="102711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/>
              <a:r>
                <a:rPr lang="en-GB" sz="1000" b="1">
                  <a:latin typeface="Tahoma" pitchFamily="34" charset="0"/>
                </a:rPr>
                <a:t>Core services</a:t>
              </a:r>
            </a:p>
          </p:txBody>
        </p:sp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2190750" y="965200"/>
              <a:ext cx="126682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Basic architecture</a:t>
              </a:r>
            </a:p>
          </p:txBody>
        </p:sp>
        <p:pic>
          <p:nvPicPr>
            <p:cNvPr id="68" name="Picture 25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79763" y="2393950"/>
              <a:ext cx="222250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26" descr="RisqueUserTourpf small copi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33588" y="2286000"/>
              <a:ext cx="777875" cy="60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7" descr="SmallTierUse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01963" y="1412875"/>
              <a:ext cx="615950" cy="68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28" descr="OracleDatabase copi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24200" y="5257800"/>
              <a:ext cx="708025" cy="70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3163888" y="5445125"/>
              <a:ext cx="6604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ORACLE </a:t>
              </a:r>
            </a:p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database</a:t>
              </a:r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5105400" y="3429000"/>
              <a:ext cx="0" cy="8286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74" name="AutoShape 62"/>
            <p:cNvSpPr>
              <a:spLocks noChangeArrowheads="1"/>
            </p:cNvSpPr>
            <p:nvPr/>
          </p:nvSpPr>
          <p:spPr bwMode="auto">
            <a:xfrm rot="-5400000">
              <a:off x="3744119" y="1381919"/>
              <a:ext cx="184150" cy="3836988"/>
            </a:xfrm>
            <a:prstGeom prst="can">
              <a:avLst>
                <a:gd name="adj" fmla="val 56238"/>
              </a:avLst>
            </a:prstGeom>
            <a:gradFill rotWithShape="0">
              <a:gsLst>
                <a:gs pos="0">
                  <a:srgbClr val="0066FF"/>
                </a:gs>
                <a:gs pos="50000">
                  <a:srgbClr val="CCECFF"/>
                </a:gs>
                <a:gs pos="100000">
                  <a:srgbClr val="0066FF"/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r>
                <a:rPr lang="en-GB"/>
                <a:t>Middleware: Sophis or Tibco EMS</a:t>
              </a:r>
            </a:p>
          </p:txBody>
        </p:sp>
        <p:pic>
          <p:nvPicPr>
            <p:cNvPr id="75" name="Picture 6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83163" y="4257675"/>
              <a:ext cx="274637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28956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pic>
          <p:nvPicPr>
            <p:cNvPr id="77" name="Picture 28" descr="OracleDatabase copi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902575" y="4700588"/>
              <a:ext cx="708025" cy="70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AutoShape 83"/>
            <p:cNvSpPr>
              <a:spLocks noChangeArrowheads="1"/>
            </p:cNvSpPr>
            <p:nvPr/>
          </p:nvSpPr>
          <p:spPr bwMode="auto">
            <a:xfrm>
              <a:off x="5943600" y="1600200"/>
              <a:ext cx="2971800" cy="1295400"/>
            </a:xfrm>
            <a:prstGeom prst="wedgeRectCallout">
              <a:avLst>
                <a:gd name="adj1" fmla="val -137032"/>
                <a:gd name="adj2" fmla="val -33884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lvl="1"/>
              <a:r>
                <a:rPr lang="en-GB" sz="1200" b="1">
                  <a:solidFill>
                    <a:srgbClr val="710805"/>
                  </a:solidFill>
                </a:rPr>
                <a:t>3.The user gets the updated data</a:t>
              </a:r>
            </a:p>
            <a:p>
              <a:endParaRPr lang="en-GB" altLang="fr-FR" sz="1200"/>
            </a:p>
            <a:p>
              <a:endParaRPr lang="en-GB" altLang="fr-FR" sz="1200"/>
            </a:p>
            <a:p>
              <a:r>
                <a:rPr lang="en-GB" altLang="fr-FR" sz="1200"/>
                <a:t>Data only downloaded if required</a:t>
              </a:r>
            </a:p>
            <a:p>
              <a:r>
                <a:rPr lang="en-GB" altLang="fr-FR" sz="1200"/>
                <a:t>P&amp;L is updated in real-time</a:t>
              </a:r>
            </a:p>
          </p:txBody>
        </p:sp>
        <p:cxnSp>
          <p:nvCxnSpPr>
            <p:cNvPr id="79" name="AutoShape 59"/>
            <p:cNvCxnSpPr>
              <a:cxnSpLocks noChangeShapeType="1"/>
            </p:cNvCxnSpPr>
            <p:nvPr/>
          </p:nvCxnSpPr>
          <p:spPr bwMode="auto">
            <a:xfrm rot="5400000">
              <a:off x="1929607" y="3682206"/>
              <a:ext cx="3124200" cy="2698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4724400" y="4889500"/>
              <a:ext cx="7635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Interfacing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rgbClr val="006A8C"/>
                </a:solidFill>
              </a:rPr>
              <a:t>Use case: online </a:t>
            </a:r>
            <a:r>
              <a:rPr lang="fr-FR" sz="2000" dirty="0" err="1" smtClean="0">
                <a:solidFill>
                  <a:srgbClr val="006A8C"/>
                </a:solidFill>
              </a:rPr>
              <a:t>trading</a:t>
            </a:r>
            <a:r>
              <a:rPr lang="fr-FR" sz="2000" dirty="0" smtClean="0">
                <a:solidFill>
                  <a:srgbClr val="006A8C"/>
                </a:solidFill>
              </a:rPr>
              <a:t> (1/3)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grpSp>
        <p:nvGrpSpPr>
          <p:cNvPr id="3" name="Group 40"/>
          <p:cNvGrpSpPr/>
          <p:nvPr/>
        </p:nvGrpSpPr>
        <p:grpSpPr>
          <a:xfrm>
            <a:off x="1524000" y="990600"/>
            <a:ext cx="7391400" cy="5314950"/>
            <a:chOff x="1600200" y="933450"/>
            <a:chExt cx="7391400" cy="5314950"/>
          </a:xfrm>
        </p:grpSpPr>
        <p:pic>
          <p:nvPicPr>
            <p:cNvPr id="42" name="Picture 53" descr="PortalWe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73913" y="4002088"/>
              <a:ext cx="903287" cy="6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AutoShape 3"/>
            <p:cNvSpPr>
              <a:spLocks noChangeArrowheads="1"/>
            </p:cNvSpPr>
            <p:nvPr/>
          </p:nvSpPr>
          <p:spPr bwMode="auto">
            <a:xfrm rot="-5400000">
              <a:off x="6183313" y="3697288"/>
              <a:ext cx="152400" cy="1219200"/>
            </a:xfrm>
            <a:prstGeom prst="upDownArrow">
              <a:avLst>
                <a:gd name="adj1" fmla="val 30194"/>
                <a:gd name="adj2" fmla="val 51889"/>
              </a:avLst>
            </a:prstGeom>
            <a:gradFill rotWithShape="1">
              <a:gsLst>
                <a:gs pos="0">
                  <a:srgbClr val="969696"/>
                </a:gs>
                <a:gs pos="50000">
                  <a:srgbClr val="DDDDDD"/>
                </a:gs>
                <a:gs pos="100000">
                  <a:srgbClr val="969696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5761038" y="4383088"/>
              <a:ext cx="1412875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000" i="1">
                  <a:solidFill>
                    <a:schemeClr val="bg2"/>
                  </a:solidFill>
                </a:rPr>
                <a:t>Web service requests</a:t>
              </a:r>
              <a:endParaRPr lang="en-US" sz="1000" i="1">
                <a:solidFill>
                  <a:schemeClr val="bg2"/>
                </a:solidFill>
              </a:endParaRP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1600200" y="933450"/>
              <a:ext cx="2447925" cy="5314950"/>
            </a:xfrm>
            <a:prstGeom prst="rect">
              <a:avLst/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6" name="Picture 4" descr="Servers copi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9275" y="1928813"/>
              <a:ext cx="742950" cy="105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73363" y="3771900"/>
              <a:ext cx="274637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4498975" y="2936875"/>
              <a:ext cx="0" cy="3079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81" name="Rectangle 12"/>
            <p:cNvSpPr>
              <a:spLocks noChangeArrowheads="1"/>
            </p:cNvSpPr>
            <p:nvPr/>
          </p:nvSpPr>
          <p:spPr bwMode="auto">
            <a:xfrm>
              <a:off x="1725613" y="1354138"/>
              <a:ext cx="2198687" cy="16271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>
              <a:off x="3278188" y="2987675"/>
              <a:ext cx="0" cy="2825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83" name="Text Box 14"/>
            <p:cNvSpPr txBox="1">
              <a:spLocks noChangeArrowheads="1"/>
            </p:cNvSpPr>
            <p:nvPr/>
          </p:nvSpPr>
          <p:spPr bwMode="auto">
            <a:xfrm>
              <a:off x="1955800" y="1643063"/>
              <a:ext cx="993775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 dirty="0" err="1">
                  <a:latin typeface="Tahoma" pitchFamily="34" charset="0"/>
                </a:rPr>
                <a:t>Sophis</a:t>
              </a:r>
              <a:r>
                <a:rPr lang="en-GB" sz="1000" b="1" dirty="0">
                  <a:latin typeface="Tahoma" pitchFamily="34" charset="0"/>
                </a:rPr>
                <a:t> users</a:t>
              </a:r>
            </a:p>
          </p:txBody>
        </p:sp>
        <p:sp>
          <p:nvSpPr>
            <p:cNvPr id="84" name="Text Box 15"/>
            <p:cNvSpPr txBox="1">
              <a:spLocks noChangeArrowheads="1"/>
            </p:cNvSpPr>
            <p:nvPr/>
          </p:nvSpPr>
          <p:spPr bwMode="auto">
            <a:xfrm>
              <a:off x="3217863" y="2416175"/>
              <a:ext cx="830262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/>
              <a:r>
                <a:rPr lang="en-GB" altLang="fr-FR" sz="800" b="1">
                  <a:solidFill>
                    <a:srgbClr val="710805"/>
                  </a:solidFill>
                  <a:latin typeface="Tahoma" pitchFamily="34" charset="0"/>
                </a:rPr>
                <a:t>Citrix® servers</a:t>
              </a:r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3309938" y="2111375"/>
              <a:ext cx="0" cy="2587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86" name="AutoShape 17"/>
            <p:cNvSpPr>
              <a:spLocks noChangeArrowheads="1"/>
            </p:cNvSpPr>
            <p:nvPr/>
          </p:nvSpPr>
          <p:spPr bwMode="auto">
            <a:xfrm flipH="1" flipV="1">
              <a:off x="1752600" y="4876800"/>
              <a:ext cx="2209800" cy="1236663"/>
            </a:xfrm>
            <a:prstGeom prst="wedgeRectCallout">
              <a:avLst>
                <a:gd name="adj1" fmla="val -6060"/>
                <a:gd name="adj2" fmla="val 87144"/>
              </a:avLst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GB"/>
            </a:p>
          </p:txBody>
        </p:sp>
        <p:sp>
          <p:nvSpPr>
            <p:cNvPr id="87" name="Rectangle 18"/>
            <p:cNvSpPr>
              <a:spLocks noChangeAspect="1" noChangeArrowheads="1"/>
            </p:cNvSpPr>
            <p:nvPr/>
          </p:nvSpPr>
          <p:spPr bwMode="auto">
            <a:xfrm rot="10800000" flipV="1">
              <a:off x="1828800" y="5334000"/>
              <a:ext cx="1125538" cy="3556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Distributed real time</a:t>
              </a:r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2468563" y="2987675"/>
              <a:ext cx="0" cy="303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89" name="Rectangle 20"/>
            <p:cNvSpPr>
              <a:spLocks noChangeAspect="1" noChangeArrowheads="1"/>
            </p:cNvSpPr>
            <p:nvPr/>
          </p:nvSpPr>
          <p:spPr bwMode="auto">
            <a:xfrm rot="10799292" flipV="1">
              <a:off x="1828800" y="5727700"/>
              <a:ext cx="1119188" cy="27305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Data</a:t>
              </a:r>
            </a:p>
          </p:txBody>
        </p:sp>
        <p:sp>
          <p:nvSpPr>
            <p:cNvPr id="90" name="Rectangle 21"/>
            <p:cNvSpPr>
              <a:spLocks noChangeArrowheads="1"/>
            </p:cNvSpPr>
            <p:nvPr/>
          </p:nvSpPr>
          <p:spPr bwMode="auto">
            <a:xfrm>
              <a:off x="2038350" y="3743325"/>
              <a:ext cx="73342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Core server</a:t>
              </a:r>
            </a:p>
          </p:txBody>
        </p: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>
              <a:off x="3962400" y="1517650"/>
              <a:ext cx="1301750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1000" b="1">
                  <a:latin typeface="Tahoma" pitchFamily="34" charset="0"/>
                </a:rPr>
                <a:t>Business </a:t>
              </a:r>
              <a:r>
                <a:rPr lang="fr-FR" altLang="fr-FR" sz="1000" b="1">
                  <a:latin typeface="Tahoma" pitchFamily="34" charset="0"/>
                </a:rPr>
                <a:t>&amp; performance</a:t>
              </a:r>
              <a:endParaRPr lang="en-GB" altLang="fr-FR" sz="1000" b="1">
                <a:latin typeface="Tahoma" pitchFamily="34" charset="0"/>
              </a:endParaRPr>
            </a:p>
          </p:txBody>
        </p:sp>
        <p:sp>
          <p:nvSpPr>
            <p:cNvPr id="92" name="Rectangle 23"/>
            <p:cNvSpPr>
              <a:spLocks noChangeArrowheads="1"/>
            </p:cNvSpPr>
            <p:nvPr/>
          </p:nvSpPr>
          <p:spPr bwMode="auto">
            <a:xfrm>
              <a:off x="1828800" y="4953000"/>
              <a:ext cx="102711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/>
              <a:r>
                <a:rPr lang="en-GB" sz="1000" b="1">
                  <a:latin typeface="Tahoma" pitchFamily="34" charset="0"/>
                </a:rPr>
                <a:t>Core services</a:t>
              </a:r>
            </a:p>
          </p:txBody>
        </p:sp>
        <p:sp>
          <p:nvSpPr>
            <p:cNvPr id="93" name="Text Box 24"/>
            <p:cNvSpPr txBox="1">
              <a:spLocks noChangeArrowheads="1"/>
            </p:cNvSpPr>
            <p:nvPr/>
          </p:nvSpPr>
          <p:spPr bwMode="auto">
            <a:xfrm>
              <a:off x="2190750" y="965200"/>
              <a:ext cx="126682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Basic architecture</a:t>
              </a:r>
            </a:p>
          </p:txBody>
        </p:sp>
        <p:pic>
          <p:nvPicPr>
            <p:cNvPr id="94" name="Picture 25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79763" y="2393950"/>
              <a:ext cx="222250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" name="Picture 26" descr="RisqueUserTourpf small copi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33588" y="2286000"/>
              <a:ext cx="777875" cy="60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" name="Picture 27" descr="SmallTierUse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01963" y="1412875"/>
              <a:ext cx="615950" cy="68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7" name="Picture 28" descr="OracleDatabase copi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24200" y="5257800"/>
              <a:ext cx="708025" cy="70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3163888" y="5445125"/>
              <a:ext cx="6604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ORACLE </a:t>
              </a:r>
            </a:p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database</a:t>
              </a:r>
            </a:p>
          </p:txBody>
        </p:sp>
        <p:sp>
          <p:nvSpPr>
            <p:cNvPr id="99" name="Line 32"/>
            <p:cNvSpPr>
              <a:spLocks noChangeShapeType="1"/>
            </p:cNvSpPr>
            <p:nvPr/>
          </p:nvSpPr>
          <p:spPr bwMode="auto">
            <a:xfrm>
              <a:off x="5030788" y="3429000"/>
              <a:ext cx="0" cy="6477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100" name="AutoShape 62"/>
            <p:cNvSpPr>
              <a:spLocks noChangeArrowheads="1"/>
            </p:cNvSpPr>
            <p:nvPr/>
          </p:nvSpPr>
          <p:spPr bwMode="auto">
            <a:xfrm rot="-5400000">
              <a:off x="3744119" y="1381919"/>
              <a:ext cx="184150" cy="3836988"/>
            </a:xfrm>
            <a:prstGeom prst="can">
              <a:avLst>
                <a:gd name="adj" fmla="val 56238"/>
              </a:avLst>
            </a:prstGeom>
            <a:gradFill rotWithShape="0">
              <a:gsLst>
                <a:gs pos="0">
                  <a:srgbClr val="0066FF"/>
                </a:gs>
                <a:gs pos="50000">
                  <a:srgbClr val="CCECFF"/>
                </a:gs>
                <a:gs pos="100000">
                  <a:srgbClr val="0066FF"/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r>
                <a:rPr lang="en-GB"/>
                <a:t>Middleware: Sophis or Tibco EMS</a:t>
              </a:r>
            </a:p>
          </p:txBody>
        </p:sp>
        <p:pic>
          <p:nvPicPr>
            <p:cNvPr id="101" name="Picture 6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18075" y="4124325"/>
              <a:ext cx="274638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 Box 71"/>
            <p:cNvSpPr txBox="1">
              <a:spLocks noChangeArrowheads="1"/>
            </p:cNvSpPr>
            <p:nvPr/>
          </p:nvSpPr>
          <p:spPr bwMode="auto">
            <a:xfrm>
              <a:off x="4430713" y="4743450"/>
              <a:ext cx="1301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1000" b="1">
                  <a:latin typeface="Tahoma" pitchFamily="34" charset="0"/>
                </a:rPr>
                <a:t>Interfacing</a:t>
              </a: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>
              <a:off x="28956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104" name="AutoShape 42"/>
            <p:cNvSpPr>
              <a:spLocks noChangeArrowheads="1"/>
            </p:cNvSpPr>
            <p:nvPr/>
          </p:nvSpPr>
          <p:spPr bwMode="auto">
            <a:xfrm>
              <a:off x="5715000" y="1600200"/>
              <a:ext cx="3276600" cy="914400"/>
            </a:xfrm>
            <a:prstGeom prst="wedgeRectCallout">
              <a:avLst>
                <a:gd name="adj1" fmla="val -3116"/>
                <a:gd name="adj2" fmla="val 191727"/>
              </a:avLst>
            </a:prstGeom>
            <a:solidFill>
              <a:srgbClr val="FFFFFF">
                <a:alpha val="7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28600" indent="-228600"/>
              <a:r>
                <a:rPr lang="en-GB" sz="1200" b="1">
                  <a:solidFill>
                    <a:srgbClr val="710805"/>
                  </a:solidFill>
                </a:rPr>
                <a:t>1. The Web Portal (client created *)</a:t>
              </a:r>
            </a:p>
            <a:p>
              <a:pPr marL="228600" indent="-228600"/>
              <a:endParaRPr lang="en-GB" sz="1200">
                <a:solidFill>
                  <a:srgbClr val="710805"/>
                </a:solidFill>
              </a:endParaRPr>
            </a:p>
            <a:p>
              <a:pPr marL="228600" indent="-228600"/>
              <a:r>
                <a:rPr lang="en-GB" sz="1200">
                  <a:solidFill>
                    <a:srgbClr val="710805"/>
                  </a:solidFill>
                </a:rPr>
                <a:t>Proposes any product from simple vanilla to customisable derivatives</a:t>
              </a:r>
            </a:p>
          </p:txBody>
        </p:sp>
      </p:grpSp>
      <p:sp>
        <p:nvSpPr>
          <p:cNvPr id="105" name="Text Box 59"/>
          <p:cNvSpPr txBox="1">
            <a:spLocks noChangeArrowheads="1"/>
          </p:cNvSpPr>
          <p:nvPr/>
        </p:nvSpPr>
        <p:spPr bwMode="auto">
          <a:xfrm>
            <a:off x="4038601" y="5791200"/>
            <a:ext cx="510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000" i="1" dirty="0" err="1" smtClean="0"/>
              <a:t>Sophis</a:t>
            </a:r>
            <a:r>
              <a:rPr lang="en-GB" sz="1000" i="1" dirty="0" smtClean="0"/>
              <a:t> </a:t>
            </a:r>
            <a:r>
              <a:rPr lang="en-GB" sz="1000" i="1" dirty="0"/>
              <a:t>provides some web services that can be used by the client to build its own portal. </a:t>
            </a:r>
            <a:r>
              <a:rPr lang="en-GB" sz="1000" i="1" dirty="0" err="1"/>
              <a:t>Sophis</a:t>
            </a:r>
            <a:r>
              <a:rPr lang="en-GB" sz="1000" i="1" dirty="0"/>
              <a:t> doesn’t provide a portal. </a:t>
            </a:r>
            <a:r>
              <a:rPr lang="en-GB" sz="1000" i="1" dirty="0" smtClean="0"/>
              <a:t>From 4.2 </a:t>
            </a:r>
            <a:r>
              <a:rPr lang="en-GB" sz="1000" i="1" dirty="0" err="1" smtClean="0"/>
              <a:t>Sophis</a:t>
            </a:r>
            <a:r>
              <a:rPr lang="en-GB" sz="1000" i="1" dirty="0" smtClean="0"/>
              <a:t> will provide some clients.</a:t>
            </a:r>
            <a:endParaRPr lang="en-US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rgbClr val="006A8C"/>
                </a:solidFill>
              </a:rPr>
              <a:t>Use case: online </a:t>
            </a:r>
            <a:r>
              <a:rPr lang="fr-FR" sz="2000" dirty="0" err="1" smtClean="0">
                <a:solidFill>
                  <a:srgbClr val="006A8C"/>
                </a:solidFill>
              </a:rPr>
              <a:t>trading</a:t>
            </a:r>
            <a:r>
              <a:rPr lang="fr-FR" sz="2000" dirty="0" smtClean="0">
                <a:solidFill>
                  <a:srgbClr val="006A8C"/>
                </a:solidFill>
              </a:rPr>
              <a:t> (2/3)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grpSp>
        <p:nvGrpSpPr>
          <p:cNvPr id="3" name="Group 40"/>
          <p:cNvGrpSpPr/>
          <p:nvPr/>
        </p:nvGrpSpPr>
        <p:grpSpPr>
          <a:xfrm>
            <a:off x="1600200" y="762000"/>
            <a:ext cx="7391400" cy="5638800"/>
            <a:chOff x="1600200" y="914400"/>
            <a:chExt cx="7391400" cy="5638800"/>
          </a:xfrm>
        </p:grpSpPr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6400800" y="5410200"/>
              <a:ext cx="2590800" cy="914400"/>
            </a:xfrm>
            <a:prstGeom prst="wedgeRectCallout">
              <a:avLst>
                <a:gd name="adj1" fmla="val -107773"/>
                <a:gd name="adj2" fmla="val -160352"/>
              </a:avLst>
            </a:prstGeom>
            <a:solidFill>
              <a:srgbClr val="FFFFFF">
                <a:alpha val="7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28600" indent="-228600"/>
              <a:endParaRPr lang="en-GB" sz="1200">
                <a:solidFill>
                  <a:srgbClr val="710805"/>
                </a:solidFill>
              </a:endParaRPr>
            </a:p>
          </p:txBody>
        </p:sp>
        <p:pic>
          <p:nvPicPr>
            <p:cNvPr id="50" name="Picture 53" descr="PortalWe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3810000"/>
              <a:ext cx="903288" cy="6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AutoShape 3"/>
            <p:cNvSpPr>
              <a:spLocks noChangeArrowheads="1"/>
            </p:cNvSpPr>
            <p:nvPr/>
          </p:nvSpPr>
          <p:spPr bwMode="auto">
            <a:xfrm rot="-5400000">
              <a:off x="5867400" y="3505200"/>
              <a:ext cx="152400" cy="1219200"/>
            </a:xfrm>
            <a:prstGeom prst="upDownArrow">
              <a:avLst>
                <a:gd name="adj1" fmla="val 30194"/>
                <a:gd name="adj2" fmla="val 51889"/>
              </a:avLst>
            </a:prstGeom>
            <a:gradFill rotWithShape="1">
              <a:gsLst>
                <a:gs pos="0">
                  <a:srgbClr val="969696"/>
                </a:gs>
                <a:gs pos="50000">
                  <a:srgbClr val="DDDDDD"/>
                </a:gs>
                <a:gs pos="100000">
                  <a:srgbClr val="969696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5445125" y="4191000"/>
              <a:ext cx="141287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000" i="1">
                  <a:solidFill>
                    <a:schemeClr val="bg2"/>
                  </a:solidFill>
                </a:rPr>
                <a:t>Web service requests</a:t>
              </a:r>
              <a:endParaRPr lang="en-US" sz="1000" i="1">
                <a:solidFill>
                  <a:schemeClr val="bg2"/>
                </a:solidFill>
              </a:endParaRPr>
            </a:p>
          </p:txBody>
        </p:sp>
        <p:sp>
          <p:nvSpPr>
            <p:cNvPr id="53" name="AutoShape 42"/>
            <p:cNvSpPr>
              <a:spLocks noChangeArrowheads="1"/>
            </p:cNvSpPr>
            <p:nvPr/>
          </p:nvSpPr>
          <p:spPr bwMode="auto">
            <a:xfrm>
              <a:off x="6019800" y="914400"/>
              <a:ext cx="2590800" cy="914400"/>
            </a:xfrm>
            <a:prstGeom prst="wedgeRectCallout">
              <a:avLst>
                <a:gd name="adj1" fmla="val -15125"/>
                <a:gd name="adj2" fmla="val 258398"/>
              </a:avLst>
            </a:prstGeom>
            <a:solidFill>
              <a:srgbClr val="FFFFFF">
                <a:alpha val="7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28600" indent="-228600"/>
              <a:r>
                <a:rPr lang="en-GB" sz="1200" b="1">
                  <a:solidFill>
                    <a:srgbClr val="710805"/>
                  </a:solidFill>
                </a:rPr>
                <a:t>2. Product selection / structure</a:t>
              </a:r>
            </a:p>
            <a:p>
              <a:pPr marL="228600" indent="-228600"/>
              <a:endParaRPr lang="en-GB" sz="1200">
                <a:solidFill>
                  <a:srgbClr val="710805"/>
                </a:solidFill>
              </a:endParaRPr>
            </a:p>
            <a:p>
              <a:pPr marL="228600" indent="-228600"/>
              <a:r>
                <a:rPr lang="en-GB" sz="1200">
                  <a:solidFill>
                    <a:srgbClr val="710805"/>
                  </a:solidFill>
                </a:rPr>
                <a:t>The user composes its own OTC product on the portal.</a:t>
              </a: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1600200" y="1238250"/>
              <a:ext cx="2447925" cy="5314950"/>
            </a:xfrm>
            <a:prstGeom prst="rect">
              <a:avLst/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5" name="Picture 4" descr="Servers copi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9275" y="2233613"/>
              <a:ext cx="742950" cy="105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73363" y="4076700"/>
              <a:ext cx="274637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4498975" y="3241675"/>
              <a:ext cx="0" cy="3079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1725613" y="1658938"/>
              <a:ext cx="2198687" cy="16271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3278188" y="3292475"/>
              <a:ext cx="0" cy="2825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1955800" y="1947863"/>
              <a:ext cx="993775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Sophis users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3217863" y="2720975"/>
              <a:ext cx="830262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/>
              <a:r>
                <a:rPr lang="en-GB" altLang="fr-FR" sz="800" b="1">
                  <a:solidFill>
                    <a:srgbClr val="710805"/>
                  </a:solidFill>
                  <a:latin typeface="Tahoma" pitchFamily="34" charset="0"/>
                </a:rPr>
                <a:t>Citrix® servers</a:t>
              </a: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3309938" y="2416175"/>
              <a:ext cx="0" cy="2587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63" name="AutoShape 17"/>
            <p:cNvSpPr>
              <a:spLocks noChangeArrowheads="1"/>
            </p:cNvSpPr>
            <p:nvPr/>
          </p:nvSpPr>
          <p:spPr bwMode="auto">
            <a:xfrm flipH="1" flipV="1">
              <a:off x="1752600" y="5181600"/>
              <a:ext cx="2209800" cy="1236663"/>
            </a:xfrm>
            <a:prstGeom prst="wedgeRectCallout">
              <a:avLst>
                <a:gd name="adj1" fmla="val -6060"/>
                <a:gd name="adj2" fmla="val 87144"/>
              </a:avLst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GB"/>
            </a:p>
          </p:txBody>
        </p:sp>
        <p:sp>
          <p:nvSpPr>
            <p:cNvPr id="64" name="Rectangle 18"/>
            <p:cNvSpPr>
              <a:spLocks noChangeAspect="1" noChangeArrowheads="1"/>
            </p:cNvSpPr>
            <p:nvPr/>
          </p:nvSpPr>
          <p:spPr bwMode="auto">
            <a:xfrm rot="10800000" flipV="1">
              <a:off x="1828800" y="5638800"/>
              <a:ext cx="1125538" cy="3556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Distributed real time</a:t>
              </a: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2468563" y="3292475"/>
              <a:ext cx="0" cy="303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66" name="Rectangle 20"/>
            <p:cNvSpPr>
              <a:spLocks noChangeAspect="1" noChangeArrowheads="1"/>
            </p:cNvSpPr>
            <p:nvPr/>
          </p:nvSpPr>
          <p:spPr bwMode="auto">
            <a:xfrm rot="10799292" flipV="1">
              <a:off x="1828800" y="6032500"/>
              <a:ext cx="1119188" cy="27305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Data</a:t>
              </a:r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2038350" y="4048125"/>
              <a:ext cx="73342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Core server</a:t>
              </a:r>
            </a:p>
          </p:txBody>
        </p:sp>
        <p:sp>
          <p:nvSpPr>
            <p:cNvPr id="68" name="Text Box 22"/>
            <p:cNvSpPr txBox="1">
              <a:spLocks noChangeArrowheads="1"/>
            </p:cNvSpPr>
            <p:nvPr/>
          </p:nvSpPr>
          <p:spPr bwMode="auto">
            <a:xfrm>
              <a:off x="4038600" y="1746250"/>
              <a:ext cx="1301750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1000" b="1">
                  <a:latin typeface="Tahoma" pitchFamily="34" charset="0"/>
                </a:rPr>
                <a:t>Business </a:t>
              </a:r>
              <a:r>
                <a:rPr lang="fr-FR" altLang="fr-FR" sz="1000" b="1">
                  <a:latin typeface="Tahoma" pitchFamily="34" charset="0"/>
                </a:rPr>
                <a:t>&amp; performance</a:t>
              </a:r>
              <a:endParaRPr lang="en-GB" altLang="fr-FR" sz="1000" b="1">
                <a:latin typeface="Tahoma" pitchFamily="34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1828800" y="5257800"/>
              <a:ext cx="102711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/>
              <a:r>
                <a:rPr lang="en-GB" sz="1000" b="1">
                  <a:latin typeface="Tahoma" pitchFamily="34" charset="0"/>
                </a:rPr>
                <a:t>Core services</a:t>
              </a: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2190750" y="1270000"/>
              <a:ext cx="126682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Basic architecture</a:t>
              </a:r>
            </a:p>
          </p:txBody>
        </p:sp>
        <p:pic>
          <p:nvPicPr>
            <p:cNvPr id="71" name="Picture 25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79763" y="2698750"/>
              <a:ext cx="222250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26" descr="RisqueUserTourpf small copi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33588" y="2590800"/>
              <a:ext cx="777875" cy="60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7" descr="SmallTierUse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01963" y="1717675"/>
              <a:ext cx="615950" cy="68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28" descr="OracleDatabase copi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24200" y="5562600"/>
              <a:ext cx="708025" cy="70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Rectangle 29"/>
            <p:cNvSpPr>
              <a:spLocks noChangeArrowheads="1"/>
            </p:cNvSpPr>
            <p:nvPr/>
          </p:nvSpPr>
          <p:spPr bwMode="auto">
            <a:xfrm>
              <a:off x="3163888" y="5749925"/>
              <a:ext cx="6604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ORACLE </a:t>
              </a:r>
            </a:p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database</a:t>
              </a: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4714875" y="3733800"/>
              <a:ext cx="0" cy="1952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77" name="AutoShape 62"/>
            <p:cNvSpPr>
              <a:spLocks noChangeArrowheads="1"/>
            </p:cNvSpPr>
            <p:nvPr/>
          </p:nvSpPr>
          <p:spPr bwMode="auto">
            <a:xfrm rot="-5400000">
              <a:off x="3744119" y="1686719"/>
              <a:ext cx="184150" cy="3836988"/>
            </a:xfrm>
            <a:prstGeom prst="can">
              <a:avLst>
                <a:gd name="adj" fmla="val 56238"/>
              </a:avLst>
            </a:prstGeom>
            <a:gradFill rotWithShape="0">
              <a:gsLst>
                <a:gs pos="0">
                  <a:srgbClr val="0066FF"/>
                </a:gs>
                <a:gs pos="50000">
                  <a:srgbClr val="CCECFF"/>
                </a:gs>
                <a:gs pos="100000">
                  <a:srgbClr val="0066FF"/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r>
                <a:rPr lang="en-GB"/>
                <a:t>Middleware: Sophis or Tibco EMS</a:t>
              </a:r>
            </a:p>
          </p:txBody>
        </p:sp>
        <p:pic>
          <p:nvPicPr>
            <p:cNvPr id="78" name="Picture 6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02163" y="3932238"/>
              <a:ext cx="274637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 Box 71"/>
            <p:cNvSpPr txBox="1">
              <a:spLocks noChangeArrowheads="1"/>
            </p:cNvSpPr>
            <p:nvPr/>
          </p:nvSpPr>
          <p:spPr bwMode="auto">
            <a:xfrm>
              <a:off x="4114800" y="4572000"/>
              <a:ext cx="1301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1000" b="1">
                  <a:latin typeface="Tahoma" pitchFamily="34" charset="0"/>
                </a:rPr>
                <a:t>Interfacing</a:t>
              </a: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>
              <a:off x="2895600" y="3733800"/>
              <a:ext cx="0" cy="3048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106" name="AutoShape 42"/>
            <p:cNvSpPr>
              <a:spLocks noChangeArrowheads="1"/>
            </p:cNvSpPr>
            <p:nvPr/>
          </p:nvSpPr>
          <p:spPr bwMode="auto">
            <a:xfrm>
              <a:off x="7162800" y="2362200"/>
              <a:ext cx="1828800" cy="1295400"/>
            </a:xfrm>
            <a:prstGeom prst="wedgeRectCallout">
              <a:avLst>
                <a:gd name="adj1" fmla="val -173491"/>
                <a:gd name="adj2" fmla="val 84806"/>
              </a:avLst>
            </a:prstGeom>
            <a:solidFill>
              <a:srgbClr val="FFFFFF">
                <a:alpha val="7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28600" indent="-228600"/>
              <a:r>
                <a:rPr lang="en-GB" sz="1200" b="1">
                  <a:solidFill>
                    <a:srgbClr val="710805"/>
                  </a:solidFill>
                </a:rPr>
                <a:t>3. Valuation</a:t>
              </a:r>
            </a:p>
            <a:p>
              <a:pPr marL="228600" indent="-228600"/>
              <a:endParaRPr lang="en-GB" sz="1200">
                <a:solidFill>
                  <a:srgbClr val="710805"/>
                </a:solidFill>
              </a:endParaRPr>
            </a:p>
            <a:p>
              <a:pPr marL="228600" indent="-228600"/>
              <a:r>
                <a:rPr lang="en-GB" sz="1200">
                  <a:solidFill>
                    <a:srgbClr val="710805"/>
                  </a:solidFill>
                </a:rPr>
                <a:t>The user request a pricing of the product (eventually with help of the grid)</a:t>
              </a:r>
            </a:p>
          </p:txBody>
        </p:sp>
        <p:sp>
          <p:nvSpPr>
            <p:cNvPr id="107" name="AutoShape 42"/>
            <p:cNvSpPr>
              <a:spLocks noChangeArrowheads="1"/>
            </p:cNvSpPr>
            <p:nvPr/>
          </p:nvSpPr>
          <p:spPr bwMode="auto">
            <a:xfrm>
              <a:off x="6400800" y="5410200"/>
              <a:ext cx="2590800" cy="914400"/>
            </a:xfrm>
            <a:prstGeom prst="wedgeRectCallout">
              <a:avLst>
                <a:gd name="adj1" fmla="val -16597"/>
                <a:gd name="adj2" fmla="val -149940"/>
              </a:avLst>
            </a:prstGeom>
            <a:solidFill>
              <a:srgbClr val="FFFFFF">
                <a:alpha val="7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28600" indent="-228600"/>
              <a:r>
                <a:rPr lang="en-GB" sz="1200" b="1">
                  <a:solidFill>
                    <a:srgbClr val="710805"/>
                  </a:solidFill>
                </a:rPr>
                <a:t>4. Purchase</a:t>
              </a:r>
            </a:p>
            <a:p>
              <a:pPr marL="228600" indent="-228600"/>
              <a:endParaRPr lang="en-GB" sz="1200">
                <a:solidFill>
                  <a:srgbClr val="710805"/>
                </a:solidFill>
              </a:endParaRPr>
            </a:p>
            <a:p>
              <a:pPr marL="228600" indent="-228600"/>
              <a:r>
                <a:rPr lang="en-GB" sz="1200">
                  <a:solidFill>
                    <a:srgbClr val="710805"/>
                  </a:solidFill>
                </a:rPr>
                <a:t>The user agrees on the price, and purchase the product</a:t>
              </a:r>
            </a:p>
          </p:txBody>
        </p:sp>
        <p:cxnSp>
          <p:nvCxnSpPr>
            <p:cNvPr id="108" name="AutoShape 68"/>
            <p:cNvCxnSpPr>
              <a:cxnSpLocks noChangeShapeType="1"/>
            </p:cNvCxnSpPr>
            <p:nvPr/>
          </p:nvCxnSpPr>
          <p:spPr bwMode="auto">
            <a:xfrm rot="10800000" flipH="1">
              <a:off x="4602163" y="3286125"/>
              <a:ext cx="128587" cy="955675"/>
            </a:xfrm>
            <a:prstGeom prst="curvedConnector4">
              <a:avLst>
                <a:gd name="adj1" fmla="val -177778"/>
                <a:gd name="adj2" fmla="val 6619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rgbClr val="006A8C"/>
                </a:solidFill>
              </a:rPr>
              <a:t>Use case: online </a:t>
            </a:r>
            <a:r>
              <a:rPr lang="fr-FR" sz="2000" dirty="0" err="1" smtClean="0">
                <a:solidFill>
                  <a:srgbClr val="006A8C"/>
                </a:solidFill>
              </a:rPr>
              <a:t>trading</a:t>
            </a:r>
            <a:r>
              <a:rPr lang="fr-FR" sz="2000" dirty="0" smtClean="0">
                <a:solidFill>
                  <a:srgbClr val="006A8C"/>
                </a:solidFill>
              </a:rPr>
              <a:t> (3/3)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grpSp>
        <p:nvGrpSpPr>
          <p:cNvPr id="3" name="Group 40"/>
          <p:cNvGrpSpPr/>
          <p:nvPr/>
        </p:nvGrpSpPr>
        <p:grpSpPr>
          <a:xfrm>
            <a:off x="1600200" y="1085850"/>
            <a:ext cx="7315200" cy="5314950"/>
            <a:chOff x="1600200" y="1238250"/>
            <a:chExt cx="7315200" cy="5314950"/>
          </a:xfrm>
        </p:grpSpPr>
        <p:cxnSp>
          <p:nvCxnSpPr>
            <p:cNvPr id="49" name="AutoShape 68"/>
            <p:cNvCxnSpPr>
              <a:cxnSpLocks noChangeShapeType="1"/>
            </p:cNvCxnSpPr>
            <p:nvPr/>
          </p:nvCxnSpPr>
          <p:spPr bwMode="auto">
            <a:xfrm rot="16200000" flipV="1">
              <a:off x="4648200" y="3810000"/>
              <a:ext cx="304800" cy="1524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pic>
          <p:nvPicPr>
            <p:cNvPr id="50" name="Picture 53" descr="PortalWe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7713" y="3962400"/>
              <a:ext cx="903287" cy="66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AutoShape 3"/>
            <p:cNvSpPr>
              <a:spLocks noChangeArrowheads="1"/>
            </p:cNvSpPr>
            <p:nvPr/>
          </p:nvSpPr>
          <p:spPr bwMode="auto">
            <a:xfrm rot="-5400000">
              <a:off x="6107113" y="3657600"/>
              <a:ext cx="152400" cy="1219200"/>
            </a:xfrm>
            <a:prstGeom prst="upDownArrow">
              <a:avLst>
                <a:gd name="adj1" fmla="val 30194"/>
                <a:gd name="adj2" fmla="val 51889"/>
              </a:avLst>
            </a:prstGeom>
            <a:gradFill rotWithShape="1">
              <a:gsLst>
                <a:gs pos="0">
                  <a:srgbClr val="969696"/>
                </a:gs>
                <a:gs pos="50000">
                  <a:srgbClr val="DDDDDD"/>
                </a:gs>
                <a:gs pos="100000">
                  <a:srgbClr val="969696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5684838" y="4343400"/>
              <a:ext cx="141287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000" i="1">
                  <a:solidFill>
                    <a:schemeClr val="bg2"/>
                  </a:solidFill>
                </a:rPr>
                <a:t>Web service requests</a:t>
              </a:r>
              <a:endParaRPr lang="en-US" sz="1000" i="1">
                <a:solidFill>
                  <a:schemeClr val="bg2"/>
                </a:solidFill>
              </a:endParaRP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1600200" y="1238250"/>
              <a:ext cx="2447925" cy="5314950"/>
            </a:xfrm>
            <a:prstGeom prst="rect">
              <a:avLst/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4" name="Picture 4" descr="Servers copi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9275" y="2233613"/>
              <a:ext cx="742950" cy="105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73363" y="4076700"/>
              <a:ext cx="274637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Line 8"/>
            <p:cNvSpPr>
              <a:spLocks noChangeShapeType="1"/>
            </p:cNvSpPr>
            <p:nvPr/>
          </p:nvSpPr>
          <p:spPr bwMode="auto">
            <a:xfrm>
              <a:off x="4498975" y="3241675"/>
              <a:ext cx="0" cy="3079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1725613" y="1658938"/>
              <a:ext cx="2198687" cy="16271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3278188" y="3292475"/>
              <a:ext cx="0" cy="2825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1955800" y="1947863"/>
              <a:ext cx="9207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Value users</a:t>
              </a: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3217863" y="2720975"/>
              <a:ext cx="830262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/>
              <a:r>
                <a:rPr lang="en-GB" altLang="fr-FR" sz="800" b="1">
                  <a:solidFill>
                    <a:srgbClr val="710805"/>
                  </a:solidFill>
                  <a:latin typeface="Tahoma" pitchFamily="34" charset="0"/>
                </a:rPr>
                <a:t>Citrix® servers</a:t>
              </a: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3309938" y="2416175"/>
              <a:ext cx="0" cy="2587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62" name="AutoShape 17"/>
            <p:cNvSpPr>
              <a:spLocks noChangeArrowheads="1"/>
            </p:cNvSpPr>
            <p:nvPr/>
          </p:nvSpPr>
          <p:spPr bwMode="auto">
            <a:xfrm flipH="1" flipV="1">
              <a:off x="1752600" y="5181600"/>
              <a:ext cx="2209800" cy="1236663"/>
            </a:xfrm>
            <a:prstGeom prst="wedgeRectCallout">
              <a:avLst>
                <a:gd name="adj1" fmla="val -6060"/>
                <a:gd name="adj2" fmla="val 87144"/>
              </a:avLst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GB"/>
            </a:p>
          </p:txBody>
        </p:sp>
        <p:sp>
          <p:nvSpPr>
            <p:cNvPr id="63" name="Rectangle 18"/>
            <p:cNvSpPr>
              <a:spLocks noChangeAspect="1" noChangeArrowheads="1"/>
            </p:cNvSpPr>
            <p:nvPr/>
          </p:nvSpPr>
          <p:spPr bwMode="auto">
            <a:xfrm rot="10800000" flipV="1">
              <a:off x="1828800" y="5638800"/>
              <a:ext cx="1125538" cy="3556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Distributed real time</a:t>
              </a:r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2468563" y="3292475"/>
              <a:ext cx="0" cy="303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65" name="Rectangle 20"/>
            <p:cNvSpPr>
              <a:spLocks noChangeAspect="1" noChangeArrowheads="1"/>
            </p:cNvSpPr>
            <p:nvPr/>
          </p:nvSpPr>
          <p:spPr bwMode="auto">
            <a:xfrm rot="10799292" flipV="1">
              <a:off x="1828800" y="6032500"/>
              <a:ext cx="1119188" cy="27305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Data</a:t>
              </a: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038350" y="4048125"/>
              <a:ext cx="73342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Core server</a:t>
              </a: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4038600" y="1746250"/>
              <a:ext cx="1301750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1000" b="1">
                  <a:latin typeface="Tahoma" pitchFamily="34" charset="0"/>
                </a:rPr>
                <a:t>Business </a:t>
              </a:r>
              <a:r>
                <a:rPr lang="fr-FR" altLang="fr-FR" sz="1000" b="1">
                  <a:latin typeface="Tahoma" pitchFamily="34" charset="0"/>
                </a:rPr>
                <a:t>&amp; performance</a:t>
              </a:r>
              <a:endParaRPr lang="en-GB" altLang="fr-FR" sz="1000" b="1">
                <a:latin typeface="Tahoma" pitchFamily="34" charset="0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1828800" y="5257800"/>
              <a:ext cx="102711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/>
              <a:r>
                <a:rPr lang="en-GB" sz="1000" b="1">
                  <a:latin typeface="Tahoma" pitchFamily="34" charset="0"/>
                </a:rPr>
                <a:t>Core services</a:t>
              </a:r>
            </a:p>
          </p:txBody>
        </p:sp>
        <p:sp>
          <p:nvSpPr>
            <p:cNvPr id="69" name="Text Box 24"/>
            <p:cNvSpPr txBox="1">
              <a:spLocks noChangeArrowheads="1"/>
            </p:cNvSpPr>
            <p:nvPr/>
          </p:nvSpPr>
          <p:spPr bwMode="auto">
            <a:xfrm>
              <a:off x="2190750" y="1270000"/>
              <a:ext cx="126682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Basic architecture</a:t>
              </a:r>
            </a:p>
          </p:txBody>
        </p:sp>
        <p:pic>
          <p:nvPicPr>
            <p:cNvPr id="70" name="Picture 25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79763" y="2698750"/>
              <a:ext cx="222250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26" descr="RisqueUserTourpf small copi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33588" y="2590800"/>
              <a:ext cx="777875" cy="60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27" descr="SmallTierUse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01963" y="1717675"/>
              <a:ext cx="615950" cy="68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8" descr="OracleDatabase copi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24200" y="5562600"/>
              <a:ext cx="708025" cy="70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3163888" y="5749925"/>
              <a:ext cx="6604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ORACLE </a:t>
              </a:r>
            </a:p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database</a:t>
              </a:r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>
              <a:off x="4954588" y="3886200"/>
              <a:ext cx="0" cy="1952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76" name="AutoShape 62"/>
            <p:cNvSpPr>
              <a:spLocks noChangeArrowheads="1"/>
            </p:cNvSpPr>
            <p:nvPr/>
          </p:nvSpPr>
          <p:spPr bwMode="auto">
            <a:xfrm rot="-5400000">
              <a:off x="3744119" y="1686719"/>
              <a:ext cx="184150" cy="3836988"/>
            </a:xfrm>
            <a:prstGeom prst="can">
              <a:avLst>
                <a:gd name="adj" fmla="val 56238"/>
              </a:avLst>
            </a:prstGeom>
            <a:gradFill rotWithShape="0">
              <a:gsLst>
                <a:gs pos="0">
                  <a:srgbClr val="0066FF"/>
                </a:gs>
                <a:gs pos="50000">
                  <a:srgbClr val="CCECFF"/>
                </a:gs>
                <a:gs pos="100000">
                  <a:srgbClr val="0066FF"/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r>
                <a:rPr lang="en-GB"/>
                <a:t>Middleware: Sophis or Tibco EMS</a:t>
              </a:r>
            </a:p>
          </p:txBody>
        </p:sp>
        <p:pic>
          <p:nvPicPr>
            <p:cNvPr id="77" name="Picture 6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41875" y="4084638"/>
              <a:ext cx="274638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 Box 71"/>
            <p:cNvSpPr txBox="1">
              <a:spLocks noChangeArrowheads="1"/>
            </p:cNvSpPr>
            <p:nvPr/>
          </p:nvSpPr>
          <p:spPr bwMode="auto">
            <a:xfrm>
              <a:off x="4348163" y="4743450"/>
              <a:ext cx="1301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1000" b="1">
                  <a:latin typeface="Tahoma" pitchFamily="34" charset="0"/>
                </a:rPr>
                <a:t>Interfacing</a:t>
              </a:r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2895600" y="3733800"/>
              <a:ext cx="0" cy="3048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80" name="AutoShape 42"/>
            <p:cNvSpPr>
              <a:spLocks noChangeArrowheads="1"/>
            </p:cNvSpPr>
            <p:nvPr/>
          </p:nvSpPr>
          <p:spPr bwMode="auto">
            <a:xfrm>
              <a:off x="6324600" y="5181600"/>
              <a:ext cx="2590800" cy="914400"/>
            </a:xfrm>
            <a:prstGeom prst="wedgeRectCallout">
              <a:avLst>
                <a:gd name="adj1" fmla="val -190125"/>
                <a:gd name="adj2" fmla="val -277023"/>
              </a:avLst>
            </a:prstGeom>
            <a:solidFill>
              <a:srgbClr val="FFFFFF">
                <a:alpha val="7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28600" indent="-228600"/>
              <a:r>
                <a:rPr lang="en-GB" sz="1200" b="1">
                  <a:solidFill>
                    <a:srgbClr val="710805"/>
                  </a:solidFill>
                </a:rPr>
                <a:t>6. Hedging</a:t>
              </a:r>
            </a:p>
            <a:p>
              <a:pPr marL="228600" indent="-228600"/>
              <a:endParaRPr lang="en-GB" sz="1200" b="1">
                <a:solidFill>
                  <a:srgbClr val="710805"/>
                </a:solidFill>
              </a:endParaRPr>
            </a:p>
            <a:p>
              <a:pPr marL="228600" indent="-228600"/>
              <a:r>
                <a:rPr lang="en-GB" sz="1200">
                  <a:solidFill>
                    <a:srgbClr val="710805"/>
                  </a:solidFill>
                </a:rPr>
                <a:t>The trade and instruments are sent to a trader’s book and can be hedged for instance.</a:t>
              </a:r>
            </a:p>
          </p:txBody>
        </p:sp>
        <p:cxnSp>
          <p:nvCxnSpPr>
            <p:cNvPr id="106" name="AutoShape 68"/>
            <p:cNvCxnSpPr>
              <a:cxnSpLocks noChangeShapeType="1"/>
            </p:cNvCxnSpPr>
            <p:nvPr/>
          </p:nvCxnSpPr>
          <p:spPr bwMode="auto">
            <a:xfrm rot="10800000" flipV="1">
              <a:off x="3478213" y="4419600"/>
              <a:ext cx="1322387" cy="1143000"/>
            </a:xfrm>
            <a:prstGeom prst="curvedConnector3">
              <a:avLst>
                <a:gd name="adj1" fmla="val 8601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AutoShape 68"/>
            <p:cNvCxnSpPr>
              <a:cxnSpLocks noChangeShapeType="1"/>
              <a:stCxn id="76" idx="4"/>
            </p:cNvCxnSpPr>
            <p:nvPr/>
          </p:nvCxnSpPr>
          <p:spPr bwMode="auto">
            <a:xfrm rot="16200000" flipV="1">
              <a:off x="3016250" y="2692401"/>
              <a:ext cx="1114425" cy="527050"/>
            </a:xfrm>
            <a:prstGeom prst="curvedConnector5">
              <a:avLst>
                <a:gd name="adj1" fmla="val 20514"/>
                <a:gd name="adj2" fmla="val 29486"/>
                <a:gd name="adj3" fmla="val 79486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108" name="AutoShape 42"/>
            <p:cNvSpPr>
              <a:spLocks noChangeArrowheads="1"/>
            </p:cNvSpPr>
            <p:nvPr/>
          </p:nvSpPr>
          <p:spPr bwMode="auto">
            <a:xfrm>
              <a:off x="6324600" y="1600200"/>
              <a:ext cx="2590800" cy="914400"/>
            </a:xfrm>
            <a:prstGeom prst="wedgeRectCallout">
              <a:avLst>
                <a:gd name="adj1" fmla="val -94171"/>
                <a:gd name="adj2" fmla="val 224023"/>
              </a:avLst>
            </a:prstGeom>
            <a:solidFill>
              <a:srgbClr val="FFFFFF">
                <a:alpha val="7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228600" indent="-228600"/>
              <a:r>
                <a:rPr lang="en-GB" sz="1200" b="1">
                  <a:solidFill>
                    <a:srgbClr val="710805"/>
                  </a:solidFill>
                </a:rPr>
                <a:t>5. Instrument creation</a:t>
              </a:r>
            </a:p>
            <a:p>
              <a:pPr marL="228600" indent="-228600"/>
              <a:endParaRPr lang="en-GB" sz="1200" b="1">
                <a:solidFill>
                  <a:srgbClr val="710805"/>
                </a:solidFill>
              </a:endParaRPr>
            </a:p>
            <a:p>
              <a:pPr marL="228600" indent="-228600"/>
              <a:r>
                <a:rPr lang="en-GB" sz="1200">
                  <a:solidFill>
                    <a:srgbClr val="710805"/>
                  </a:solidFill>
                </a:rPr>
                <a:t>The product is created in Sophis.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rgbClr val="006A8C"/>
                </a:solidFill>
              </a:rPr>
              <a:t>Use case: Java Web Page </a:t>
            </a:r>
            <a:r>
              <a:rPr lang="fr-FR" sz="2000" dirty="0" err="1" smtClean="0">
                <a:solidFill>
                  <a:srgbClr val="006A8C"/>
                </a:solidFill>
              </a:rPr>
              <a:t>Pricing</a:t>
            </a:r>
            <a:r>
              <a:rPr lang="fr-FR" sz="2000" dirty="0" smtClean="0">
                <a:solidFill>
                  <a:srgbClr val="006A8C"/>
                </a:solidFill>
              </a:rPr>
              <a:t> </a:t>
            </a:r>
            <a:r>
              <a:rPr lang="fr-FR" sz="2000" dirty="0" err="1" smtClean="0">
                <a:solidFill>
                  <a:srgbClr val="006A8C"/>
                </a:solidFill>
              </a:rPr>
              <a:t>Tool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73691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rgbClr val="006A8C"/>
                </a:solidFill>
              </a:rPr>
              <a:t>Use case: </a:t>
            </a:r>
            <a:r>
              <a:rPr lang="fr-FR" sz="2000" dirty="0" err="1" smtClean="0">
                <a:solidFill>
                  <a:srgbClr val="006A8C"/>
                </a:solidFill>
              </a:rPr>
              <a:t>Silverligth</a:t>
            </a:r>
            <a:r>
              <a:rPr lang="fr-FR" sz="2000" dirty="0" smtClean="0">
                <a:solidFill>
                  <a:srgbClr val="006A8C"/>
                </a:solidFill>
              </a:rPr>
              <a:t> Web Page </a:t>
            </a:r>
            <a:r>
              <a:rPr lang="fr-FR" sz="2000" dirty="0" err="1" smtClean="0">
                <a:solidFill>
                  <a:srgbClr val="006A8C"/>
                </a:solidFill>
              </a:rPr>
              <a:t>Pricing</a:t>
            </a:r>
            <a:r>
              <a:rPr lang="fr-FR" sz="2000" dirty="0" smtClean="0">
                <a:solidFill>
                  <a:srgbClr val="006A8C"/>
                </a:solidFill>
              </a:rPr>
              <a:t> </a:t>
            </a:r>
            <a:r>
              <a:rPr lang="fr-FR" sz="2000" dirty="0" err="1" smtClean="0">
                <a:solidFill>
                  <a:srgbClr val="006A8C"/>
                </a:solidFill>
              </a:rPr>
              <a:t>Tool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371600"/>
            <a:ext cx="82677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rgbClr val="006A8C"/>
                </a:solidFill>
              </a:rPr>
              <a:t>Use case: </a:t>
            </a:r>
            <a:r>
              <a:rPr lang="fr-FR" sz="2000" dirty="0" err="1" smtClean="0">
                <a:solidFill>
                  <a:srgbClr val="006A8C"/>
                </a:solidFill>
              </a:rPr>
              <a:t>Jave</a:t>
            </a:r>
            <a:r>
              <a:rPr lang="fr-FR" sz="2000" dirty="0" smtClean="0">
                <a:solidFill>
                  <a:srgbClr val="006A8C"/>
                </a:solidFill>
              </a:rPr>
              <a:t> Web Page </a:t>
            </a:r>
            <a:r>
              <a:rPr lang="fr-FR" sz="2000" dirty="0" err="1" smtClean="0">
                <a:solidFill>
                  <a:srgbClr val="006A8C"/>
                </a:solidFill>
              </a:rPr>
              <a:t>Reporting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066800"/>
            <a:ext cx="74279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rgbClr val="006A8C"/>
                </a:solidFill>
              </a:rPr>
              <a:t>Use case: </a:t>
            </a:r>
            <a:r>
              <a:rPr lang="fr-FR" sz="2000" dirty="0" err="1" smtClean="0">
                <a:solidFill>
                  <a:srgbClr val="006A8C"/>
                </a:solidFill>
              </a:rPr>
              <a:t>Jave</a:t>
            </a:r>
            <a:r>
              <a:rPr lang="fr-FR" sz="2000" dirty="0" smtClean="0">
                <a:solidFill>
                  <a:srgbClr val="006A8C"/>
                </a:solidFill>
              </a:rPr>
              <a:t> Web Page </a:t>
            </a:r>
            <a:r>
              <a:rPr lang="fr-FR" sz="2000" dirty="0" err="1" smtClean="0">
                <a:solidFill>
                  <a:srgbClr val="006A8C"/>
                </a:solidFill>
              </a:rPr>
              <a:t>Reporting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295400"/>
            <a:ext cx="76073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rgbClr val="006A8C"/>
                </a:solidFill>
              </a:rPr>
              <a:t>Use case: Excel IRS </a:t>
            </a:r>
            <a:r>
              <a:rPr lang="fr-FR" sz="2000" dirty="0" err="1" smtClean="0">
                <a:solidFill>
                  <a:srgbClr val="006A8C"/>
                </a:solidFill>
              </a:rPr>
              <a:t>Pricing</a:t>
            </a:r>
            <a:r>
              <a:rPr lang="fr-FR" sz="2000" dirty="0" smtClean="0">
                <a:solidFill>
                  <a:srgbClr val="006A8C"/>
                </a:solidFill>
              </a:rPr>
              <a:t> / </a:t>
            </a:r>
            <a:r>
              <a:rPr lang="fr-FR" sz="2000" dirty="0" err="1" smtClean="0">
                <a:solidFill>
                  <a:srgbClr val="006A8C"/>
                </a:solidFill>
              </a:rPr>
              <a:t>Booking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143000"/>
            <a:ext cx="65436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dirty="0" smtClean="0"/>
              <a:t>www.sophis.institute.com</a:t>
            </a:r>
            <a:endParaRPr lang="en-GB" sz="1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19600" y="533400"/>
            <a:ext cx="450059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000108"/>
            <a:ext cx="7543800" cy="5429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  <a:buNone/>
            </a:pPr>
            <a:r>
              <a:rPr lang="en-US" altLang="fr-FR" sz="1600" b="1" dirty="0" smtClean="0"/>
              <a:t>Architecture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fr-FR" sz="1600" b="1" dirty="0" smtClean="0"/>
              <a:t>Capabilities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fr-FR" sz="1600" b="1" dirty="0" smtClean="0"/>
              <a:t>Use cases</a:t>
            </a:r>
            <a:endParaRPr lang="en-US" sz="16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fr-FR" sz="1600" b="1" dirty="0" smtClean="0"/>
              <a:t>Upcoming developments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fr-FR" sz="1600" b="1" dirty="0" err="1" smtClean="0"/>
              <a:t>FpML</a:t>
            </a:r>
            <a:r>
              <a:rPr lang="en-US" altLang="fr-FR" sz="1600" b="1" dirty="0" smtClean="0"/>
              <a:t> Training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fr-FR" sz="1600" b="1" dirty="0" smtClean="0"/>
              <a:t>Rich Client Training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altLang="fr-FR" sz="1600" b="1" dirty="0" smtClean="0"/>
              <a:t>ISAC</a:t>
            </a:r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buSzPct val="100000"/>
              <a:buNone/>
            </a:pPr>
            <a:endParaRPr lang="en-US" sz="12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 smtClean="0">
                <a:solidFill>
                  <a:srgbClr val="006A8C"/>
                </a:solidFill>
              </a:rPr>
              <a:t>Upcoming</a:t>
            </a:r>
            <a:r>
              <a:rPr lang="fr-FR" sz="2000" dirty="0" smtClean="0">
                <a:solidFill>
                  <a:srgbClr val="006A8C"/>
                </a:solidFill>
              </a:rPr>
              <a:t> </a:t>
            </a:r>
            <a:r>
              <a:rPr lang="fr-FR" sz="2000" dirty="0" err="1" smtClean="0">
                <a:solidFill>
                  <a:srgbClr val="006A8C"/>
                </a:solidFill>
              </a:rPr>
              <a:t>developments</a:t>
            </a:r>
            <a:r>
              <a:rPr lang="fr-FR" sz="2000" dirty="0" smtClean="0">
                <a:solidFill>
                  <a:srgbClr val="006A8C"/>
                </a:solidFill>
              </a:rPr>
              <a:t> (</a:t>
            </a:r>
            <a:r>
              <a:rPr lang="fr-FR" sz="2000" dirty="0" err="1" smtClean="0">
                <a:solidFill>
                  <a:srgbClr val="006A8C"/>
                </a:solidFill>
              </a:rPr>
              <a:t>Rich</a:t>
            </a:r>
            <a:r>
              <a:rPr lang="fr-FR" sz="2000" dirty="0" smtClean="0">
                <a:solidFill>
                  <a:srgbClr val="006A8C"/>
                </a:solidFill>
              </a:rPr>
              <a:t> client)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600" b="1" dirty="0" err="1" smtClean="0"/>
              <a:t>Until</a:t>
            </a:r>
            <a:r>
              <a:rPr lang="fr-FR" sz="1600" b="1" dirty="0" smtClean="0"/>
              <a:t> 6.2 </a:t>
            </a:r>
            <a:r>
              <a:rPr lang="fr-FR" sz="1600" b="1" dirty="0" err="1" smtClean="0"/>
              <a:t>Sophis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provides</a:t>
            </a:r>
            <a:r>
              <a:rPr lang="fr-FR" sz="1600" b="1" dirty="0" smtClean="0"/>
              <a:t> the server, not the client.</a:t>
            </a:r>
          </a:p>
          <a:p>
            <a:pPr>
              <a:buNone/>
            </a:pPr>
            <a:endParaRPr lang="fr-FR" sz="1600" b="1" dirty="0" smtClean="0"/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en-GB" sz="1600" b="1" dirty="0" smtClean="0"/>
              <a:t>From 6.3 </a:t>
            </a:r>
            <a:r>
              <a:rPr lang="en-GB" sz="1600" b="1" dirty="0" err="1" smtClean="0"/>
              <a:t>Sophis</a:t>
            </a:r>
            <a:r>
              <a:rPr lang="en-GB" sz="1600" b="1" dirty="0" smtClean="0"/>
              <a:t> will provide Rich Clients:</a:t>
            </a: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en-GB" sz="1600" b="1" dirty="0" smtClean="0">
                <a:cs typeface="Times New Roman" pitchFamily="18" charset="0"/>
              </a:rPr>
              <a:t>	</a:t>
            </a:r>
            <a:r>
              <a:rPr lang="en-GB" sz="1300" dirty="0" smtClean="0">
                <a:cs typeface="Times New Roman" pitchFamily="18" charset="0"/>
              </a:rPr>
              <a:t>Not fully defined yet</a:t>
            </a: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en-GB" sz="1300" dirty="0" smtClean="0">
                <a:cs typeface="Times New Roman" pitchFamily="18" charset="0"/>
              </a:rPr>
              <a:t>	Clients proposal are welcome</a:t>
            </a: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en-GB" sz="1300" dirty="0" smtClean="0">
                <a:cs typeface="Times New Roman" pitchFamily="18" charset="0"/>
              </a:rPr>
              <a:t>	Partnership to develop Rich Clients possible (Toolkit Team/Client IT development,  maintained by </a:t>
            </a:r>
            <a:r>
              <a:rPr lang="en-GB" sz="1300" dirty="0" err="1" smtClean="0">
                <a:cs typeface="Times New Roman" pitchFamily="18" charset="0"/>
              </a:rPr>
              <a:t>Sophis</a:t>
            </a:r>
            <a:r>
              <a:rPr lang="en-GB" sz="1300" dirty="0" smtClean="0">
                <a:cs typeface="Times New Roman" pitchFamily="18" charset="0"/>
              </a:rPr>
              <a:t>). </a:t>
            </a:r>
            <a:endParaRPr lang="fr-FR" sz="1300" dirty="0" smtClean="0">
              <a:cs typeface="Times New Roman" pitchFamily="18" charset="0"/>
            </a:endParaRP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endParaRPr lang="en-GB" sz="2000" b="1" dirty="0" smtClean="0"/>
          </a:p>
          <a:p>
            <a:pPr marL="342900" lvl="2" indent="-342900">
              <a:buSzPct val="100000"/>
              <a:buNone/>
              <a:defRPr/>
            </a:pPr>
            <a:endParaRPr lang="fr-FR" sz="1500" b="1" dirty="0" smtClean="0"/>
          </a:p>
          <a:p>
            <a:pPr marL="571500" lvl="1" indent="-190500">
              <a:buFont typeface="Wingdings" pitchFamily="2" charset="2"/>
              <a:buChar char="ü"/>
              <a:defRPr/>
            </a:pPr>
            <a:endParaRPr lang="fr-FR" dirty="0" smtClean="0">
              <a:latin typeface="Arial" charset="0"/>
            </a:endParaRPr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 smtClean="0">
                <a:solidFill>
                  <a:srgbClr val="006A8C"/>
                </a:solidFill>
              </a:rPr>
              <a:t>F</a:t>
            </a:r>
            <a:r>
              <a:rPr lang="fr-FR" sz="2000" dirty="0" smtClean="0">
                <a:solidFill>
                  <a:srgbClr val="006A8C"/>
                </a:solidFill>
              </a:rPr>
              <a:t>inancial </a:t>
            </a:r>
            <a:r>
              <a:rPr lang="fr-FR" sz="2000" b="1" dirty="0" err="1" smtClean="0">
                <a:solidFill>
                  <a:srgbClr val="006A8C"/>
                </a:solidFill>
              </a:rPr>
              <a:t>p</a:t>
            </a:r>
            <a:r>
              <a:rPr lang="fr-FR" sz="2000" dirty="0" err="1" smtClean="0">
                <a:solidFill>
                  <a:srgbClr val="006A8C"/>
                </a:solidFill>
              </a:rPr>
              <a:t>roduct</a:t>
            </a:r>
            <a:r>
              <a:rPr lang="fr-FR" sz="2000" dirty="0" smtClean="0">
                <a:solidFill>
                  <a:srgbClr val="006A8C"/>
                </a:solidFill>
              </a:rPr>
              <a:t> </a:t>
            </a:r>
            <a:r>
              <a:rPr lang="fr-FR" sz="2000" b="1" dirty="0" err="1" smtClean="0">
                <a:solidFill>
                  <a:srgbClr val="006A8C"/>
                </a:solidFill>
              </a:rPr>
              <a:t>M</a:t>
            </a:r>
            <a:r>
              <a:rPr lang="fr-FR" sz="2000" dirty="0" err="1" smtClean="0">
                <a:solidFill>
                  <a:srgbClr val="006A8C"/>
                </a:solidFill>
              </a:rPr>
              <a:t>arkup</a:t>
            </a:r>
            <a:r>
              <a:rPr lang="fr-FR" sz="2000" dirty="0" smtClean="0">
                <a:solidFill>
                  <a:srgbClr val="006A8C"/>
                </a:solidFill>
              </a:rPr>
              <a:t> </a:t>
            </a:r>
            <a:r>
              <a:rPr lang="fr-FR" sz="2000" b="1" dirty="0" err="1" smtClean="0">
                <a:solidFill>
                  <a:srgbClr val="006A8C"/>
                </a:solidFill>
              </a:rPr>
              <a:t>L</a:t>
            </a:r>
            <a:r>
              <a:rPr lang="fr-FR" sz="2000" dirty="0" err="1" smtClean="0">
                <a:solidFill>
                  <a:srgbClr val="006A8C"/>
                </a:solidFill>
              </a:rPr>
              <a:t>anguage</a:t>
            </a:r>
            <a:endParaRPr lang="en-GB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5791200" cy="56292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  <a:buNone/>
            </a:pPr>
            <a:r>
              <a:rPr lang="en-US" sz="1400" b="1" dirty="0" err="1" smtClean="0"/>
              <a:t>Sophis</a:t>
            </a:r>
            <a:r>
              <a:rPr lang="en-US" sz="1400" b="1" dirty="0" smtClean="0"/>
              <a:t> XML is based on </a:t>
            </a:r>
            <a:r>
              <a:rPr lang="en-US" sz="1400" b="1" dirty="0" err="1" smtClean="0"/>
              <a:t>FpML</a:t>
            </a:r>
            <a:endParaRPr lang="en-US" sz="14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GB" sz="1400" b="1" dirty="0" err="1" smtClean="0"/>
              <a:t>Sophis</a:t>
            </a:r>
            <a:r>
              <a:rPr lang="en-GB" sz="1400" b="1" dirty="0" smtClean="0"/>
              <a:t> XML Message structure</a:t>
            </a:r>
          </a:p>
          <a:p>
            <a:pPr marL="342900" lvl="1" indent="-342900">
              <a:lnSpc>
                <a:spcPct val="150000"/>
              </a:lnSpc>
              <a:buSzPct val="100000"/>
              <a:buNone/>
            </a:pPr>
            <a:r>
              <a:rPr lang="en-GB" sz="1400" dirty="0" smtClean="0"/>
              <a:t>Based on xml schemas</a:t>
            </a:r>
          </a:p>
          <a:p>
            <a:pPr>
              <a:buSzPct val="100000"/>
              <a:buNone/>
            </a:pPr>
            <a:r>
              <a:rPr lang="en-GB" sz="1100" dirty="0" smtClean="0"/>
              <a:t>	fpml.xsd</a:t>
            </a:r>
          </a:p>
          <a:p>
            <a:pPr>
              <a:buSzPct val="100000"/>
              <a:buNone/>
            </a:pPr>
            <a:r>
              <a:rPr lang="en-GB" sz="1100" dirty="0" smtClean="0"/>
              <a:t>	common.xsd</a:t>
            </a:r>
          </a:p>
          <a:p>
            <a:pPr>
              <a:buSzPct val="100000"/>
              <a:buNone/>
            </a:pPr>
            <a:r>
              <a:rPr lang="en-GB" sz="1100" dirty="0" smtClean="0"/>
              <a:t>	dataExchange.xsd</a:t>
            </a:r>
          </a:p>
          <a:p>
            <a:pPr>
              <a:buSzPct val="100000"/>
              <a:buNone/>
            </a:pPr>
            <a:r>
              <a:rPr lang="en-GB" sz="1100" dirty="0" smtClean="0"/>
              <a:t>	sophis.xsd</a:t>
            </a:r>
          </a:p>
          <a:p>
            <a:pPr>
              <a:buSzPct val="100000"/>
              <a:buNone/>
            </a:pPr>
            <a:r>
              <a:rPr lang="en-GB" sz="1100" dirty="0" smtClean="0"/>
              <a:t>	...</a:t>
            </a:r>
          </a:p>
          <a:p>
            <a:pPr marL="342900" lvl="1" indent="-342900">
              <a:lnSpc>
                <a:spcPct val="150000"/>
              </a:lnSpc>
              <a:buSzPct val="100000"/>
              <a:buNone/>
            </a:pPr>
            <a:r>
              <a:rPr lang="en-GB" sz="1400" dirty="0" smtClean="0"/>
              <a:t>Optional Header</a:t>
            </a:r>
          </a:p>
          <a:p>
            <a:pPr marL="342900" lvl="1" indent="-342900">
              <a:lnSpc>
                <a:spcPct val="150000"/>
              </a:lnSpc>
              <a:buSzPct val="100000"/>
              <a:buNone/>
            </a:pPr>
            <a:r>
              <a:rPr lang="en-GB" sz="1400" dirty="0" smtClean="0"/>
              <a:t>6 messages kind</a:t>
            </a:r>
          </a:p>
          <a:p>
            <a:pPr marL="342900" lvl="3" indent="-342900">
              <a:buSzPct val="100000"/>
              <a:buNone/>
            </a:pPr>
            <a:r>
              <a:rPr lang="en-GB" sz="1100" dirty="0" smtClean="0"/>
              <a:t>	import</a:t>
            </a:r>
          </a:p>
          <a:p>
            <a:pPr marL="342900" lvl="3" indent="-342900">
              <a:buSzPct val="100000"/>
              <a:buNone/>
            </a:pPr>
            <a:r>
              <a:rPr lang="en-GB" sz="1100" dirty="0" smtClean="0"/>
              <a:t>	export</a:t>
            </a:r>
          </a:p>
          <a:p>
            <a:pPr marL="342900" lvl="3" indent="-342900">
              <a:buSzPct val="100000"/>
              <a:buNone/>
            </a:pPr>
            <a:r>
              <a:rPr lang="en-GB" sz="1100" dirty="0" smtClean="0"/>
              <a:t>	</a:t>
            </a:r>
            <a:r>
              <a:rPr lang="en-GB" sz="1100" dirty="0" err="1" smtClean="0"/>
              <a:t>valuationRequest</a:t>
            </a:r>
            <a:endParaRPr lang="en-GB" sz="1100" dirty="0" smtClean="0"/>
          </a:p>
          <a:p>
            <a:pPr marL="342900" lvl="3" indent="-342900">
              <a:buSzPct val="100000"/>
              <a:buNone/>
            </a:pPr>
            <a:r>
              <a:rPr lang="en-GB" sz="1100" dirty="0" smtClean="0"/>
              <a:t>	</a:t>
            </a:r>
            <a:r>
              <a:rPr lang="en-GB" sz="1100" dirty="0" err="1" smtClean="0"/>
              <a:t>queryMessage</a:t>
            </a:r>
            <a:endParaRPr lang="en-GB" sz="1100" dirty="0" smtClean="0"/>
          </a:p>
          <a:p>
            <a:pPr marL="342900" lvl="3" indent="-342900">
              <a:buSzPct val="100000"/>
              <a:buNone/>
            </a:pPr>
            <a:r>
              <a:rPr lang="en-GB" sz="1100" dirty="0" smtClean="0"/>
              <a:t>	</a:t>
            </a:r>
            <a:r>
              <a:rPr lang="en-GB" sz="1100" dirty="0" err="1" smtClean="0"/>
              <a:t>soaMethodsExportMessage</a:t>
            </a:r>
            <a:endParaRPr lang="en-GB" sz="1100" dirty="0" smtClean="0"/>
          </a:p>
          <a:p>
            <a:pPr marL="342900" lvl="3" indent="-342900">
              <a:buSzPct val="100000"/>
              <a:buNone/>
            </a:pPr>
            <a:r>
              <a:rPr lang="en-GB" sz="1100" dirty="0" smtClean="0"/>
              <a:t>	</a:t>
            </a:r>
            <a:r>
              <a:rPr lang="en-GB" sz="1100" dirty="0" err="1" smtClean="0"/>
              <a:t>soaMethodsRequest</a:t>
            </a:r>
            <a:endParaRPr lang="en-GB" sz="1100" dirty="0" smtClean="0"/>
          </a:p>
          <a:p>
            <a:pPr marL="342900" lvl="3" indent="-342900">
              <a:lnSpc>
                <a:spcPct val="150000"/>
              </a:lnSpc>
              <a:buSzPct val="100000"/>
              <a:buNone/>
            </a:pPr>
            <a:r>
              <a:rPr lang="en-GB" sz="1400" b="1" dirty="0" smtClean="0"/>
              <a:t>How to design an XML request</a:t>
            </a:r>
          </a:p>
          <a:p>
            <a:pPr marL="342900" lvl="3" indent="-342900">
              <a:buSzPct val="100000"/>
              <a:buNone/>
            </a:pPr>
            <a:r>
              <a:rPr lang="fr-FR" sz="1200" dirty="0" err="1" smtClean="0"/>
              <a:t>Using</a:t>
            </a:r>
            <a:r>
              <a:rPr lang="fr-FR" sz="1200" dirty="0" smtClean="0"/>
              <a:t> </a:t>
            </a:r>
            <a:r>
              <a:rPr lang="fr-FR" sz="1200" dirty="0" err="1" smtClean="0"/>
              <a:t>samples</a:t>
            </a:r>
            <a:r>
              <a:rPr lang="fr-FR" sz="1200" dirty="0" smtClean="0"/>
              <a:t> </a:t>
            </a:r>
            <a:r>
              <a:rPr lang="fr-FR" sz="1200" dirty="0" err="1" smtClean="0"/>
              <a:t>provided</a:t>
            </a:r>
            <a:r>
              <a:rPr lang="fr-FR" sz="1200" dirty="0" smtClean="0"/>
              <a:t> in the IS data/</a:t>
            </a:r>
            <a:r>
              <a:rPr lang="fr-FR" sz="1200" dirty="0" err="1" smtClean="0"/>
              <a:t>samples</a:t>
            </a:r>
            <a:r>
              <a:rPr lang="fr-FR" sz="1200" dirty="0" smtClean="0"/>
              <a:t> </a:t>
            </a:r>
            <a:r>
              <a:rPr lang="fr-FR" sz="1200" dirty="0" err="1" smtClean="0"/>
              <a:t>folders</a:t>
            </a:r>
            <a:endParaRPr lang="en-US" sz="1200" dirty="0" smtClean="0"/>
          </a:p>
          <a:p>
            <a:pPr marL="342900" lvl="3" indent="-342900">
              <a:buSzPct val="100000"/>
              <a:buNone/>
            </a:pPr>
            <a:r>
              <a:rPr lang="fr-FR" sz="1200" dirty="0" smtClean="0"/>
              <a:t>XML copy/</a:t>
            </a:r>
            <a:r>
              <a:rPr lang="fr-FR" sz="1200" dirty="0" err="1" smtClean="0"/>
              <a:t>paste</a:t>
            </a:r>
            <a:r>
              <a:rPr lang="fr-FR" sz="1200" dirty="0" smtClean="0"/>
              <a:t> </a:t>
            </a:r>
            <a:r>
              <a:rPr lang="fr-FR" sz="1200" dirty="0" err="1" smtClean="0"/>
              <a:t>from</a:t>
            </a:r>
            <a:r>
              <a:rPr lang="fr-FR" sz="1200" dirty="0" smtClean="0"/>
              <a:t> a Value client</a:t>
            </a:r>
          </a:p>
          <a:p>
            <a:pPr marL="342900" lvl="3" indent="-342900">
              <a:buSzPct val="100000"/>
              <a:buNone/>
            </a:pPr>
            <a:r>
              <a:rPr lang="fr-FR" sz="1200" dirty="0" smtClean="0"/>
              <a:t>Use </a:t>
            </a:r>
            <a:r>
              <a:rPr lang="fr-FR" sz="1200" dirty="0" err="1" smtClean="0"/>
              <a:t>schema</a:t>
            </a:r>
            <a:r>
              <a:rPr lang="fr-FR" sz="1200" dirty="0" smtClean="0"/>
              <a:t> files</a:t>
            </a:r>
          </a:p>
          <a:p>
            <a:pPr marL="342900" lvl="3" indent="-342900">
              <a:buSzPct val="100000"/>
              <a:buNone/>
            </a:pPr>
            <a:r>
              <a:rPr lang="fr-FR" sz="1000" dirty="0" smtClean="0"/>
              <a:t>	</a:t>
            </a:r>
            <a:r>
              <a:rPr lang="fr-FR" sz="1100" dirty="0" err="1" smtClean="0"/>
              <a:t>That’s</a:t>
            </a:r>
            <a:r>
              <a:rPr lang="fr-FR" sz="1100" dirty="0" smtClean="0"/>
              <a:t> the best </a:t>
            </a:r>
            <a:r>
              <a:rPr lang="fr-FR" sz="1100" dirty="0" err="1" smtClean="0"/>
              <a:t>way</a:t>
            </a:r>
            <a:r>
              <a:rPr lang="fr-FR" sz="1100" dirty="0" smtClean="0"/>
              <a:t> to </a:t>
            </a:r>
            <a:r>
              <a:rPr lang="fr-FR" sz="1100" dirty="0" err="1" smtClean="0"/>
              <a:t>learn</a:t>
            </a:r>
            <a:r>
              <a:rPr lang="fr-FR" sz="1100" dirty="0" smtClean="0"/>
              <a:t> how to </a:t>
            </a:r>
            <a:r>
              <a:rPr lang="fr-FR" sz="1100" dirty="0" err="1" smtClean="0"/>
              <a:t>write</a:t>
            </a:r>
            <a:r>
              <a:rPr lang="fr-FR" sz="1100" dirty="0" smtClean="0"/>
              <a:t> correct </a:t>
            </a:r>
            <a:r>
              <a:rPr lang="fr-FR" sz="1100" dirty="0" err="1" smtClean="0"/>
              <a:t>xml</a:t>
            </a:r>
            <a:r>
              <a:rPr lang="fr-FR" sz="1100" dirty="0" smtClean="0"/>
              <a:t> files.</a:t>
            </a:r>
          </a:p>
          <a:p>
            <a:pPr marL="342900" lvl="3" indent="-342900">
              <a:buSzPct val="100000"/>
              <a:buNone/>
            </a:pPr>
            <a:r>
              <a:rPr lang="fr-FR" sz="1100" dirty="0" smtClean="0"/>
              <a:t>	</a:t>
            </a:r>
            <a:r>
              <a:rPr lang="fr-FR" sz="1100" dirty="0" err="1" smtClean="0"/>
              <a:t>They</a:t>
            </a:r>
            <a:r>
              <a:rPr lang="fr-FR" sz="1100" dirty="0" smtClean="0"/>
              <a:t> are </a:t>
            </a:r>
            <a:r>
              <a:rPr lang="fr-FR" sz="1100" dirty="0" err="1" smtClean="0"/>
              <a:t>well</a:t>
            </a:r>
            <a:r>
              <a:rPr lang="fr-FR" sz="1100" dirty="0" smtClean="0"/>
              <a:t> </a:t>
            </a:r>
            <a:r>
              <a:rPr lang="fr-FR" sz="1100" dirty="0" err="1" smtClean="0"/>
              <a:t>documented</a:t>
            </a:r>
            <a:r>
              <a:rPr lang="fr-FR" sz="1100" dirty="0" smtClean="0"/>
              <a:t>.</a:t>
            </a:r>
          </a:p>
          <a:p>
            <a:pPr marL="342900" lvl="3" indent="-342900">
              <a:lnSpc>
                <a:spcPct val="150000"/>
              </a:lnSpc>
              <a:buSzPct val="100000"/>
              <a:buNone/>
            </a:pPr>
            <a:endParaRPr lang="en-GB" sz="1400" b="1" dirty="0" smtClean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 smtClean="0">
                <a:solidFill>
                  <a:srgbClr val="006A8C"/>
                </a:solidFill>
              </a:rPr>
              <a:t>FpML</a:t>
            </a:r>
            <a:r>
              <a:rPr lang="fr-FR" sz="2000" dirty="0" smtClean="0">
                <a:solidFill>
                  <a:srgbClr val="006A8C"/>
                </a:solidFill>
              </a:rPr>
              <a:t> Messages: Import</a:t>
            </a:r>
            <a:endParaRPr lang="en-GB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5343556" cy="5429288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SzPct val="100000"/>
              <a:buNone/>
            </a:pP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400" b="1" dirty="0" smtClean="0"/>
              <a:t>Import one or more entities to import into </a:t>
            </a:r>
            <a:r>
              <a:rPr lang="en-GB" sz="1400" b="1" dirty="0" err="1" smtClean="0"/>
              <a:t>Sophis</a:t>
            </a:r>
            <a:endParaRPr lang="en-GB" sz="1400" b="1" dirty="0" smtClean="0"/>
          </a:p>
          <a:p>
            <a:pPr marL="342900" lvl="1" indent="-342900">
              <a:buSzPct val="100000"/>
              <a:buNone/>
            </a:pP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Entities are: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Instruments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Trades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Folio 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ThirdParty</a:t>
            </a: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Market data 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Orders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Any custom namespace (SDK, C++ only)</a:t>
            </a:r>
          </a:p>
          <a:p>
            <a:pPr marL="342900" lvl="1" indent="-342900">
              <a:buSzPct val="100000"/>
              <a:buNone/>
            </a:pP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400" b="1" dirty="0" smtClean="0"/>
              <a:t>Batch modes : </a:t>
            </a:r>
            <a:r>
              <a:rPr lang="en-GB" sz="1200" dirty="0" err="1" smtClean="0"/>
              <a:t>NoSession</a:t>
            </a:r>
            <a:r>
              <a:rPr lang="en-GB" sz="1200" dirty="0" smtClean="0"/>
              <a:t>, Session, </a:t>
            </a:r>
            <a:r>
              <a:rPr lang="en-GB" sz="1200" dirty="0" err="1" smtClean="0"/>
              <a:t>AllOrNothing</a:t>
            </a:r>
            <a:endParaRPr lang="en-GB" sz="1200" dirty="0" smtClean="0"/>
          </a:p>
          <a:p>
            <a:pPr marL="342900" lvl="1" indent="-342900">
              <a:buSzPct val="100000"/>
              <a:buNone/>
            </a:pP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400" b="1" dirty="0" smtClean="0"/>
              <a:t>Persistence Types : 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For each entity, defined the persistence type: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Create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FindOrCreate</a:t>
            </a: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UpdateOrCreate</a:t>
            </a: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CheckOrCreate</a:t>
            </a:r>
            <a:endParaRPr lang="en-GB" sz="1200" dirty="0" smtClean="0"/>
          </a:p>
          <a:p>
            <a:pPr marL="342900" lvl="1" indent="-342900">
              <a:buSzPct val="100000"/>
              <a:buNone/>
            </a:pP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400" b="1" dirty="0" smtClean="0"/>
              <a:t>Server response :</a:t>
            </a:r>
          </a:p>
          <a:p>
            <a:pPr marL="342900" lvl="2" indent="-342900">
              <a:buSzPct val="100000"/>
              <a:buNone/>
            </a:pPr>
            <a:r>
              <a:rPr lang="en-GB" sz="1200" dirty="0" err="1" smtClean="0"/>
              <a:t>ImportMessageAccepted</a:t>
            </a:r>
            <a:endParaRPr lang="en-GB" sz="1200" dirty="0" smtClean="0"/>
          </a:p>
          <a:p>
            <a:pPr marL="342900" lvl="2" indent="-342900">
              <a:buSzPct val="100000"/>
              <a:buNone/>
            </a:pPr>
            <a:r>
              <a:rPr lang="en-GB" sz="1200" dirty="0" err="1" smtClean="0"/>
              <a:t>MessageRejected</a:t>
            </a:r>
            <a:endParaRPr lang="en-GB" sz="1200" dirty="0" smtClean="0"/>
          </a:p>
          <a:p>
            <a:pPr marL="342900" lvl="2" indent="-342900">
              <a:buSzPct val="100000"/>
              <a:buNone/>
            </a:pPr>
            <a:r>
              <a:rPr lang="en-GB" sz="1200" dirty="0" err="1" smtClean="0"/>
              <a:t>ImportMessagePartiallyAccepted</a:t>
            </a:r>
            <a:endParaRPr lang="en-GB" sz="1200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fr-FR" sz="1400" b="1" dirty="0" err="1" smtClean="0"/>
              <a:t>Handle</a:t>
            </a:r>
            <a:r>
              <a:rPr lang="fr-FR" sz="1400" b="1" dirty="0" smtClean="0"/>
              <a:t> custom </a:t>
            </a:r>
            <a:r>
              <a:rPr lang="fr-FR" sz="1400" b="1" dirty="0" err="1" smtClean="0"/>
              <a:t>elements</a:t>
            </a:r>
            <a:r>
              <a:rPr lang="fr-FR" sz="1400" b="1" dirty="0" smtClean="0"/>
              <a:t> (SDK)</a:t>
            </a:r>
            <a:endParaRPr lang="en-US" sz="14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91000" y="990600"/>
            <a:ext cx="4800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&lt;?xml version="1.0"?&gt;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exch:import</a:t>
            </a:r>
            <a:r>
              <a:rPr lang="en-US" sz="900" dirty="0" smtClean="0"/>
              <a:t> version="4-2"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xmlns:xsi</a:t>
            </a:r>
            <a:r>
              <a:rPr lang="en-US" sz="900" dirty="0" smtClean="0"/>
              <a:t>= http://www.w3.org/2001/XMLSchema-instance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xmlns:exch</a:t>
            </a:r>
            <a:r>
              <a:rPr lang="en-US" sz="900" dirty="0" smtClean="0"/>
              <a:t>="http://sophis.net/sophis/gxml/dataExchange"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xmlns:fpml</a:t>
            </a:r>
            <a:r>
              <a:rPr lang="en-US" sz="900" dirty="0" smtClean="0"/>
              <a:t>="http://www.fpml.org/2005/FpML-4-2"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xmlns:dsig</a:t>
            </a:r>
            <a:r>
              <a:rPr lang="en-US" sz="900" dirty="0" smtClean="0"/>
              <a:t>="http://www.w3.org/2000/09/xmldsig#"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xmlns:common</a:t>
            </a:r>
            <a:r>
              <a:rPr lang="en-US" sz="900" dirty="0" smtClean="0"/>
              <a:t>=http://sophis.net/sophis/common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xmlns:xsd</a:t>
            </a:r>
            <a:r>
              <a:rPr lang="en-US" sz="900" dirty="0" smtClean="0"/>
              <a:t>=http://www.w3.org/2001/XMLSchema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xmlns:party</a:t>
            </a:r>
            <a:r>
              <a:rPr lang="en-US" sz="900" dirty="0" smtClean="0"/>
              <a:t>=http://www.sophis.net/party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xmlns:trade</a:t>
            </a:r>
            <a:r>
              <a:rPr lang="en-US" sz="900" dirty="0" smtClean="0"/>
              <a:t>="http://www.sophis.net/trade"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xmlns:instrument</a:t>
            </a:r>
            <a:r>
              <a:rPr lang="en-US" sz="900" dirty="0" smtClean="0"/>
              <a:t>=http://www.sophis.net/Instrument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xmlns:sph</a:t>
            </a:r>
            <a:r>
              <a:rPr lang="en-US" sz="900" dirty="0" smtClean="0"/>
              <a:t>="http://www.sophis.net/Instrument"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xmlns:folio</a:t>
            </a:r>
            <a:r>
              <a:rPr lang="en-US" sz="900" dirty="0" smtClean="0"/>
              <a:t>=http://www.sophis.net/folio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xmlns:user</a:t>
            </a:r>
            <a:r>
              <a:rPr lang="en-US" sz="900" dirty="0" smtClean="0"/>
              <a:t>="http://www.sophis.net/user"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exch:batchType</a:t>
            </a:r>
            <a:r>
              <a:rPr lang="en-US" sz="900" dirty="0" smtClean="0"/>
              <a:t>="</a:t>
            </a:r>
            <a:r>
              <a:rPr lang="en-US" sz="900" b="1" dirty="0" smtClean="0"/>
              <a:t>Session</a:t>
            </a:r>
            <a:r>
              <a:rPr lang="en-US" sz="900" dirty="0" smtClean="0"/>
              <a:t>"&gt;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fpml:header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fpml:conversationId</a:t>
            </a:r>
            <a:r>
              <a:rPr lang="en-US" sz="900" dirty="0" smtClean="0"/>
              <a:t> </a:t>
            </a:r>
            <a:r>
              <a:rPr lang="en-US" sz="900" dirty="0" err="1" smtClean="0"/>
              <a:t>conversationIdScheme</a:t>
            </a:r>
            <a:r>
              <a:rPr lang="en-US" sz="900" dirty="0" smtClean="0"/>
              <a:t>=""/&gt;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fpml:messageId</a:t>
            </a:r>
            <a:r>
              <a:rPr lang="en-US" sz="900" dirty="0" smtClean="0"/>
              <a:t> </a:t>
            </a:r>
            <a:r>
              <a:rPr lang="en-US" sz="900" dirty="0" err="1" smtClean="0"/>
              <a:t>messageIdScheme</a:t>
            </a:r>
            <a:r>
              <a:rPr lang="en-US" sz="900" dirty="0" smtClean="0"/>
              <a:t>="http://www.sophis.net/gxml/exchange/messageIdScheme/simple"&gt;001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&lt;/fpml:messageId&gt;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fpml:sentBy</a:t>
            </a:r>
            <a:r>
              <a:rPr lang="en-US" sz="900" dirty="0" smtClean="0"/>
              <a:t> </a:t>
            </a:r>
            <a:r>
              <a:rPr lang="en-US" sz="900" dirty="0" err="1" smtClean="0"/>
              <a:t>partyIdScheme</a:t>
            </a:r>
            <a:r>
              <a:rPr lang="en-US" sz="900" dirty="0" smtClean="0"/>
              <a:t>="http://www.sophis.net/party/partyId/name"&gt;CLIENT&lt;/fpml:sentBy&gt;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fpml:sendTo</a:t>
            </a:r>
            <a:r>
              <a:rPr lang="en-US" sz="900" dirty="0" smtClean="0"/>
              <a:t> </a:t>
            </a:r>
            <a:r>
              <a:rPr lang="en-US" sz="900" dirty="0" err="1" smtClean="0"/>
              <a:t>partyIdScheme</a:t>
            </a:r>
            <a:r>
              <a:rPr lang="en-US" sz="900" dirty="0" smtClean="0"/>
              <a:t>="http://www.sophis.net/party/partyId/name"&gt;SOPHIS&lt;/fpml:sendTo&gt;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fpml:creationTimestamp</a:t>
            </a:r>
            <a:r>
              <a:rPr lang="en-US" sz="900" dirty="0" smtClean="0"/>
              <a:t>&gt;2010-06-24T13:52:00&lt;/</a:t>
            </a:r>
            <a:r>
              <a:rPr lang="en-US" sz="900" dirty="0" err="1" smtClean="0"/>
              <a:t>fpml:creationTimestamp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fpml:expiryTimestamp</a:t>
            </a:r>
            <a:r>
              <a:rPr lang="en-US" sz="900" dirty="0" smtClean="0"/>
              <a:t>&gt;2010-07-24T22:53:00&lt;/</a:t>
            </a:r>
            <a:r>
              <a:rPr lang="en-US" sz="900" dirty="0" err="1" smtClean="0"/>
              <a:t>fpml:expiryTimestamp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fpml:header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&lt;sph:sobj1&gt;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&lt;/sph:obj1&gt;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&lt;sph:sobj2&gt;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&lt;/sph:obj2&gt;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exch:import</a:t>
            </a:r>
            <a:r>
              <a:rPr lang="en-US" sz="900" dirty="0" smtClean="0"/>
              <a:t>&gt;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638196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rgbClr val="006A8C"/>
                </a:solidFill>
              </a:rPr>
              <a:t>Import: import </a:t>
            </a:r>
            <a:r>
              <a:rPr lang="fr-FR" sz="2000" dirty="0" err="1" smtClean="0">
                <a:solidFill>
                  <a:srgbClr val="006A8C"/>
                </a:solidFill>
              </a:rPr>
              <a:t>entities</a:t>
            </a:r>
            <a:endParaRPr lang="en-GB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39156" cy="56292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Create an instrument</a:t>
            </a:r>
          </a:p>
          <a:p>
            <a:pPr>
              <a:buSzPct val="100000"/>
              <a:buNone/>
            </a:pPr>
            <a:r>
              <a:rPr lang="en-US" sz="1200" dirty="0" smtClean="0"/>
              <a:t>	Get a stock definition from the GUI</a:t>
            </a:r>
          </a:p>
          <a:p>
            <a:pPr>
              <a:buSzPct val="100000"/>
              <a:buNone/>
            </a:pPr>
            <a:r>
              <a:rPr lang="en-US" sz="1200" dirty="0" smtClean="0"/>
              <a:t>	Check the schema</a:t>
            </a:r>
          </a:p>
          <a:p>
            <a:pPr>
              <a:buSzPct val="100000"/>
              <a:buNone/>
            </a:pPr>
            <a:r>
              <a:rPr lang="en-US" sz="1200" i="1" dirty="0" smtClean="0"/>
              <a:t>Create a new share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Naming convention (instrument references)</a:t>
            </a:r>
          </a:p>
          <a:p>
            <a:pPr>
              <a:lnSpc>
                <a:spcPct val="110000"/>
              </a:lnSpc>
              <a:buSzPct val="100000"/>
              <a:buNone/>
            </a:pPr>
            <a:r>
              <a:rPr lang="en-US" sz="1200" b="1" dirty="0" smtClean="0"/>
              <a:t>	</a:t>
            </a:r>
            <a:r>
              <a:rPr lang="en-US" sz="1200" dirty="0" smtClean="0"/>
              <a:t> Reference types are defined in “Data/Universal Reference”.</a:t>
            </a:r>
          </a:p>
          <a:p>
            <a:pPr>
              <a:lnSpc>
                <a:spcPct val="110000"/>
              </a:lnSpc>
              <a:buSzPct val="100000"/>
              <a:buNone/>
            </a:pPr>
            <a:r>
              <a:rPr lang="en-US" sz="1200" b="1" dirty="0" smtClean="0"/>
              <a:t>	</a:t>
            </a:r>
            <a:r>
              <a:rPr lang="en-US" sz="1200" dirty="0" smtClean="0"/>
              <a:t>They are mapped </a:t>
            </a:r>
          </a:p>
          <a:p>
            <a:pPr lvl="1">
              <a:buNone/>
            </a:pPr>
            <a:r>
              <a:rPr lang="fr-FR" sz="1200" dirty="0" smtClean="0"/>
              <a:t>&lt;</a:t>
            </a:r>
            <a:r>
              <a:rPr lang="fr-FR" sz="1200" dirty="0" err="1" smtClean="0"/>
              <a:t>sph:identifier</a:t>
            </a:r>
            <a:r>
              <a:rPr lang="fr-FR" sz="1200" dirty="0" smtClean="0"/>
              <a:t>&gt;</a:t>
            </a:r>
          </a:p>
          <a:p>
            <a:pPr lvl="1">
              <a:buNone/>
            </a:pPr>
            <a:r>
              <a:rPr lang="fr-FR" sz="1200" dirty="0" smtClean="0"/>
              <a:t>	 &lt;</a:t>
            </a:r>
            <a:r>
              <a:rPr lang="fr-FR" sz="1200" dirty="0" err="1" smtClean="0"/>
              <a:t>sph:sophis</a:t>
            </a:r>
            <a:r>
              <a:rPr lang="fr-FR" sz="1200" dirty="0" smtClean="0"/>
              <a:t>&gt;67312729&lt;/</a:t>
            </a:r>
            <a:r>
              <a:rPr lang="fr-FR" sz="1200" dirty="0" err="1" smtClean="0"/>
              <a:t>sph:sophis</a:t>
            </a:r>
            <a:r>
              <a:rPr lang="fr-FR" sz="1200" dirty="0" smtClean="0"/>
              <a:t>&gt;    </a:t>
            </a:r>
          </a:p>
          <a:p>
            <a:pPr lvl="1">
              <a:buNone/>
            </a:pPr>
            <a:r>
              <a:rPr lang="fr-FR" sz="1200" dirty="0" smtClean="0"/>
              <a:t>	&lt;</a:t>
            </a:r>
            <a:r>
              <a:rPr lang="fr-FR" sz="1200" dirty="0" err="1" smtClean="0"/>
              <a:t>sph:reference</a:t>
            </a:r>
            <a:r>
              <a:rPr lang="fr-FR" sz="1200" dirty="0" smtClean="0"/>
              <a:t> </a:t>
            </a:r>
            <a:r>
              <a:rPr lang="fr-FR" sz="1200" dirty="0" err="1" smtClean="0"/>
              <a:t>sph:modifiable</a:t>
            </a:r>
            <a:r>
              <a:rPr lang="fr-FR" sz="1200" dirty="0" smtClean="0"/>
              <a:t>="</a:t>
            </a:r>
            <a:r>
              <a:rPr lang="fr-FR" sz="1200" dirty="0" err="1" smtClean="0"/>
              <a:t>UniquePrioritary</a:t>
            </a:r>
            <a:r>
              <a:rPr lang="fr-FR" sz="1200" dirty="0" smtClean="0"/>
              <a:t>" </a:t>
            </a:r>
            <a:r>
              <a:rPr lang="fr-FR" sz="1200" dirty="0" err="1" smtClean="0"/>
              <a:t>sph:name</a:t>
            </a:r>
            <a:r>
              <a:rPr lang="fr-FR" sz="1200" dirty="0" smtClean="0"/>
              <a:t>="</a:t>
            </a:r>
            <a:r>
              <a:rPr lang="fr-FR" sz="1200" dirty="0" err="1" smtClean="0"/>
              <a:t>ExternalReference</a:t>
            </a:r>
            <a:r>
              <a:rPr lang="fr-FR" sz="1200" dirty="0" smtClean="0"/>
              <a:t>"&gt;616077&lt;/</a:t>
            </a:r>
            <a:r>
              <a:rPr lang="fr-FR" sz="1200" dirty="0" err="1" smtClean="0"/>
              <a:t>sph:reference</a:t>
            </a:r>
            <a:r>
              <a:rPr lang="fr-FR" sz="1200" dirty="0" smtClean="0"/>
              <a:t>&gt;    </a:t>
            </a:r>
          </a:p>
          <a:p>
            <a:pPr lvl="1">
              <a:buNone/>
            </a:pPr>
            <a:r>
              <a:rPr lang="fr-FR" sz="1200" dirty="0" smtClean="0"/>
              <a:t>	&lt;</a:t>
            </a:r>
            <a:r>
              <a:rPr lang="fr-FR" sz="1200" dirty="0" err="1" smtClean="0"/>
              <a:t>sph:reference</a:t>
            </a:r>
            <a:r>
              <a:rPr lang="fr-FR" sz="1200" dirty="0" smtClean="0"/>
              <a:t> </a:t>
            </a:r>
            <a:r>
              <a:rPr lang="fr-FR" sz="1200" dirty="0" err="1" smtClean="0"/>
              <a:t>sph:modifiable</a:t>
            </a:r>
            <a:r>
              <a:rPr lang="fr-FR" sz="1200" dirty="0" smtClean="0"/>
              <a:t>=« </a:t>
            </a:r>
            <a:r>
              <a:rPr lang="fr-FR" sz="1200" dirty="0" err="1" smtClean="0"/>
              <a:t>OnlyForUpdate</a:t>
            </a:r>
            <a:r>
              <a:rPr lang="fr-FR" sz="1200" dirty="0" smtClean="0"/>
              <a:t>" </a:t>
            </a:r>
            <a:r>
              <a:rPr lang="fr-FR" sz="1200" dirty="0" err="1" smtClean="0"/>
              <a:t>sph:name</a:t>
            </a:r>
            <a:r>
              <a:rPr lang="fr-FR" sz="1200" dirty="0" smtClean="0"/>
              <a:t>="</a:t>
            </a:r>
            <a:r>
              <a:rPr lang="fr-FR" sz="1200" dirty="0" err="1" smtClean="0"/>
              <a:t>MyRef</a:t>
            </a:r>
            <a:r>
              <a:rPr lang="fr-FR" sz="1200" dirty="0" smtClean="0"/>
              <a:t>"&gt;</a:t>
            </a:r>
            <a:r>
              <a:rPr lang="fr-FR" sz="1200" dirty="0" err="1" smtClean="0"/>
              <a:t>TypeShareA</a:t>
            </a:r>
            <a:r>
              <a:rPr lang="fr-FR" sz="1200" dirty="0" smtClean="0"/>
              <a:t>&lt;/</a:t>
            </a:r>
            <a:r>
              <a:rPr lang="fr-FR" sz="1200" dirty="0" err="1" smtClean="0"/>
              <a:t>sph:reference</a:t>
            </a:r>
            <a:r>
              <a:rPr lang="fr-FR" sz="1200" dirty="0" smtClean="0"/>
              <a:t>&gt;    </a:t>
            </a:r>
          </a:p>
          <a:p>
            <a:pPr lvl="1">
              <a:buNone/>
            </a:pPr>
            <a:r>
              <a:rPr lang="fr-FR" sz="1200" dirty="0" smtClean="0"/>
              <a:t>	&lt;</a:t>
            </a:r>
            <a:r>
              <a:rPr lang="fr-FR" sz="1200" dirty="0" err="1" smtClean="0"/>
              <a:t>sph:reference</a:t>
            </a:r>
            <a:r>
              <a:rPr lang="fr-FR" sz="1200" dirty="0" smtClean="0"/>
              <a:t> </a:t>
            </a:r>
            <a:r>
              <a:rPr lang="fr-FR" sz="1200" dirty="0" err="1" smtClean="0"/>
              <a:t>sph:modifiable</a:t>
            </a:r>
            <a:r>
              <a:rPr lang="fr-FR" sz="1200" dirty="0" smtClean="0"/>
              <a:t>="</a:t>
            </a:r>
            <a:r>
              <a:rPr lang="fr-FR" sz="1200" dirty="0" err="1" smtClean="0"/>
              <a:t>UniquePrioritary</a:t>
            </a:r>
            <a:r>
              <a:rPr lang="fr-FR" sz="1200" dirty="0" smtClean="0"/>
              <a:t>" </a:t>
            </a:r>
            <a:r>
              <a:rPr lang="fr-FR" sz="1200" dirty="0" err="1" smtClean="0"/>
              <a:t>sph:name</a:t>
            </a:r>
            <a:r>
              <a:rPr lang="fr-FR" sz="1200" dirty="0" smtClean="0"/>
              <a:t>="Ric"&gt;2318.HK&lt;/</a:t>
            </a:r>
            <a:r>
              <a:rPr lang="fr-FR" sz="1200" dirty="0" err="1" smtClean="0"/>
              <a:t>sph:reference</a:t>
            </a:r>
            <a:r>
              <a:rPr lang="fr-FR" sz="1200" dirty="0" smtClean="0"/>
              <a:t>&gt;    </a:t>
            </a:r>
          </a:p>
          <a:p>
            <a:pPr lvl="1">
              <a:buNone/>
            </a:pPr>
            <a:r>
              <a:rPr lang="fr-FR" sz="1200" dirty="0" smtClean="0"/>
              <a:t>	&lt;</a:t>
            </a:r>
            <a:r>
              <a:rPr lang="fr-FR" sz="1200" dirty="0" err="1" smtClean="0"/>
              <a:t>sph:reference</a:t>
            </a:r>
            <a:r>
              <a:rPr lang="fr-FR" sz="1200" dirty="0" smtClean="0"/>
              <a:t> </a:t>
            </a:r>
            <a:r>
              <a:rPr lang="fr-FR" sz="1200" dirty="0" err="1" smtClean="0"/>
              <a:t>sph:modifiable</a:t>
            </a:r>
            <a:r>
              <a:rPr lang="fr-FR" sz="1200" dirty="0" smtClean="0"/>
              <a:t>="</a:t>
            </a:r>
            <a:r>
              <a:rPr lang="fr-FR" sz="1200" dirty="0" err="1" smtClean="0"/>
              <a:t>UniquePrioritary</a:t>
            </a:r>
            <a:r>
              <a:rPr lang="fr-FR" sz="1200" dirty="0" smtClean="0"/>
              <a:t>" </a:t>
            </a:r>
            <a:r>
              <a:rPr lang="fr-FR" sz="1200" dirty="0" err="1" smtClean="0"/>
              <a:t>sph:name</a:t>
            </a:r>
            <a:r>
              <a:rPr lang="fr-FR" sz="1200" dirty="0" smtClean="0"/>
              <a:t>="Bloomberg"&gt;B2318.HK&lt;/</a:t>
            </a:r>
            <a:r>
              <a:rPr lang="fr-FR" sz="1200" dirty="0" err="1" smtClean="0"/>
              <a:t>sph:reference</a:t>
            </a:r>
            <a:r>
              <a:rPr lang="fr-FR" sz="1200" dirty="0" smtClean="0"/>
              <a:t>&gt;    </a:t>
            </a:r>
          </a:p>
          <a:p>
            <a:pPr lvl="1">
              <a:buNone/>
            </a:pPr>
            <a:r>
              <a:rPr lang="fr-FR" sz="1200" dirty="0" smtClean="0"/>
              <a:t>&lt;/</a:t>
            </a:r>
            <a:r>
              <a:rPr lang="fr-FR" sz="1200" dirty="0" err="1" smtClean="0"/>
              <a:t>sph:identifier</a:t>
            </a:r>
            <a:r>
              <a:rPr lang="fr-FR" sz="1200" dirty="0" smtClean="0"/>
              <a:t>&gt;</a:t>
            </a:r>
          </a:p>
          <a:p>
            <a:pPr lvl="1">
              <a:buNone/>
            </a:pPr>
            <a:endParaRPr lang="fr-FR" sz="1200" dirty="0" smtClean="0"/>
          </a:p>
          <a:p>
            <a:pPr lvl="1">
              <a:buNone/>
            </a:pPr>
            <a:r>
              <a:rPr lang="fr-FR" sz="1200" dirty="0" smtClean="0"/>
              <a:t>Modifiable </a:t>
            </a:r>
            <a:r>
              <a:rPr lang="fr-FR" sz="1200" dirty="0" err="1" smtClean="0"/>
              <a:t>attribute</a:t>
            </a:r>
            <a:r>
              <a:rPr lang="fr-FR" sz="1200" dirty="0" smtClean="0"/>
              <a:t> : </a:t>
            </a:r>
          </a:p>
          <a:p>
            <a:pPr lvl="1">
              <a:buNone/>
            </a:pPr>
            <a:r>
              <a:rPr lang="fr-FR" sz="1200" dirty="0" err="1" smtClean="0"/>
              <a:t>UniquePrioritary</a:t>
            </a:r>
            <a:r>
              <a:rPr lang="fr-FR" sz="1200" dirty="0" smtClean="0"/>
              <a:t>: </a:t>
            </a:r>
            <a:r>
              <a:rPr lang="fr-FR" sz="1200" dirty="0" err="1" smtClean="0"/>
              <a:t>define</a:t>
            </a:r>
            <a:r>
              <a:rPr lang="fr-FR" sz="1200" dirty="0" smtClean="0"/>
              <a:t> an instrument </a:t>
            </a:r>
            <a:r>
              <a:rPr lang="fr-FR" sz="1200" dirty="0" err="1" smtClean="0"/>
              <a:t>from</a:t>
            </a:r>
            <a:r>
              <a:rPr lang="fr-FR" sz="1200" dirty="0" smtClean="0"/>
              <a:t> a unique </a:t>
            </a:r>
            <a:r>
              <a:rPr lang="fr-FR" sz="1200" dirty="0" err="1" smtClean="0"/>
              <a:t>reference</a:t>
            </a:r>
            <a:r>
              <a:rPr lang="fr-FR" sz="1200" dirty="0" smtClean="0"/>
              <a:t> .</a:t>
            </a:r>
          </a:p>
          <a:p>
            <a:pPr lvl="1">
              <a:buNone/>
            </a:pPr>
            <a:r>
              <a:rPr lang="fr-FR" sz="1200" dirty="0" err="1" smtClean="0"/>
              <a:t>UniqueNotPrioritary</a:t>
            </a:r>
            <a:r>
              <a:rPr lang="fr-FR" sz="1200" dirty="0" smtClean="0"/>
              <a:t>: </a:t>
            </a:r>
            <a:r>
              <a:rPr lang="fr-FR" sz="1200" dirty="0" err="1" smtClean="0"/>
              <a:t>define</a:t>
            </a:r>
            <a:r>
              <a:rPr lang="fr-FR" sz="1200" dirty="0" smtClean="0"/>
              <a:t> an instrument </a:t>
            </a:r>
            <a:r>
              <a:rPr lang="fr-FR" sz="1200" dirty="0" err="1" smtClean="0"/>
              <a:t>from</a:t>
            </a:r>
            <a:r>
              <a:rPr lang="fr-FR" sz="1200" dirty="0" smtClean="0"/>
              <a:t> a unique </a:t>
            </a:r>
            <a:r>
              <a:rPr lang="fr-FR" sz="1200" dirty="0" err="1" smtClean="0"/>
              <a:t>reference</a:t>
            </a:r>
            <a:r>
              <a:rPr lang="fr-FR" sz="1200" dirty="0" smtClean="0"/>
              <a:t>.</a:t>
            </a:r>
          </a:p>
          <a:p>
            <a:pPr lvl="1">
              <a:buNone/>
            </a:pPr>
            <a:r>
              <a:rPr lang="fr-FR" sz="1200" dirty="0" err="1" smtClean="0"/>
              <a:t>OnlyForUpdate</a:t>
            </a:r>
            <a:r>
              <a:rPr lang="fr-FR" sz="1200" dirty="0" smtClean="0"/>
              <a:t>: </a:t>
            </a:r>
            <a:r>
              <a:rPr lang="fr-FR" sz="1200" dirty="0" err="1" smtClean="0"/>
              <a:t>define</a:t>
            </a:r>
            <a:r>
              <a:rPr lang="fr-FR" sz="1200" dirty="0" smtClean="0"/>
              <a:t> a not unique </a:t>
            </a:r>
            <a:r>
              <a:rPr lang="fr-FR" sz="1200" dirty="0" err="1" smtClean="0"/>
              <a:t>reference</a:t>
            </a:r>
            <a:r>
              <a:rPr lang="fr-FR" sz="1200" dirty="0" smtClean="0"/>
              <a:t>.</a:t>
            </a:r>
          </a:p>
          <a:p>
            <a:pPr>
              <a:buSzPct val="100000"/>
              <a:buNone/>
            </a:pPr>
            <a:r>
              <a:rPr lang="en-US" sz="1200" dirty="0" smtClean="0"/>
              <a:t>	To find an instrument the algorithm is to check the uniqueness  of the </a:t>
            </a:r>
            <a:r>
              <a:rPr lang="en-US" sz="1200" dirty="0" err="1" smtClean="0"/>
              <a:t>sicovam</a:t>
            </a:r>
            <a:r>
              <a:rPr lang="en-US" sz="1200" dirty="0" smtClean="0"/>
              <a:t> associated to all the ‘</a:t>
            </a:r>
            <a:r>
              <a:rPr lang="en-US" sz="1200" dirty="0" err="1" smtClean="0"/>
              <a:t>UniquePrioritary</a:t>
            </a:r>
            <a:r>
              <a:rPr lang="en-US" sz="1200" dirty="0" smtClean="0"/>
              <a:t>’ references.</a:t>
            </a:r>
          </a:p>
          <a:p>
            <a:pPr>
              <a:lnSpc>
                <a:spcPct val="110000"/>
              </a:lnSpc>
              <a:buSzPct val="100000"/>
              <a:buNone/>
            </a:pPr>
            <a:r>
              <a:rPr lang="en-US" sz="1200" i="1" dirty="0" smtClean="0"/>
              <a:t>Create a new share with specific name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Create entities</a:t>
            </a:r>
          </a:p>
          <a:p>
            <a:pPr>
              <a:buSzPct val="100000"/>
              <a:buNone/>
            </a:pPr>
            <a:r>
              <a:rPr lang="en-US" sz="1200" dirty="0" smtClean="0"/>
              <a:t>	Get entities from the GUI</a:t>
            </a:r>
          </a:p>
          <a:p>
            <a:pPr>
              <a:buSzPct val="100000"/>
              <a:buNone/>
            </a:pPr>
            <a:r>
              <a:rPr lang="en-US" sz="1200" dirty="0" smtClean="0"/>
              <a:t>	Check the schema</a:t>
            </a:r>
          </a:p>
          <a:p>
            <a:pPr>
              <a:buSzPct val="100000"/>
              <a:buNone/>
            </a:pPr>
            <a:r>
              <a:rPr lang="en-US" sz="1200" i="1" dirty="0" smtClean="0"/>
              <a:t>Create a folio, </a:t>
            </a:r>
            <a:r>
              <a:rPr lang="en-US" sz="1200" i="1" dirty="0" err="1" smtClean="0"/>
              <a:t>thirdparty</a:t>
            </a:r>
            <a:r>
              <a:rPr lang="en-US" sz="1200" i="1" dirty="0" smtClean="0"/>
              <a:t>, trades, </a:t>
            </a:r>
            <a:r>
              <a:rPr lang="en-US" sz="1200" i="1" dirty="0" err="1" smtClean="0"/>
              <a:t>marketdata</a:t>
            </a:r>
            <a:endParaRPr lang="en-US" sz="1200" dirty="0" smtClean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Import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239156" cy="54292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Persistence type (Common.sxd)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For each entity define a persistence type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Create: creation only.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FindOrCreate</a:t>
            </a:r>
            <a:r>
              <a:rPr lang="en-GB" sz="1200" dirty="0" smtClean="0"/>
              <a:t>: creation and use as an underlying.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UpdateOrCreate</a:t>
            </a:r>
            <a:r>
              <a:rPr lang="en-GB" sz="1200" dirty="0" smtClean="0"/>
              <a:t>: creation or if already created update.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CheckOrCreate</a:t>
            </a:r>
            <a:r>
              <a:rPr lang="en-GB" sz="1200" dirty="0" smtClean="0"/>
              <a:t>:  creation or if already created returns the modifications.</a:t>
            </a:r>
            <a:endParaRPr lang="en-US" sz="1200" i="1" dirty="0" smtClean="0"/>
          </a:p>
          <a:p>
            <a:pPr>
              <a:buSzPct val="100000"/>
              <a:buNone/>
            </a:pPr>
            <a:r>
              <a:rPr lang="en-US" sz="1200" i="1" dirty="0" smtClean="0"/>
              <a:t>Import modified XML of an instrument with different “persistence types” and see the result.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i="1" dirty="0" smtClean="0"/>
              <a:t>Change the BO status of a trade.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Batch type (DataExchange.xsd)</a:t>
            </a:r>
          </a:p>
          <a:p>
            <a:pPr>
              <a:buNone/>
            </a:pPr>
            <a:r>
              <a:rPr lang="en-US" sz="1200" dirty="0" err="1" smtClean="0"/>
              <a:t>NoSession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In this mode, any entity causing a failure is skipped and the batch is continued, and a </a:t>
            </a:r>
            <a:r>
              <a:rPr lang="en-US" sz="1200" dirty="0" err="1" smtClean="0"/>
              <a:t>ImportMessagePartiallyAccepted</a:t>
            </a:r>
            <a:r>
              <a:rPr lang="en-US" sz="1200" dirty="0" smtClean="0"/>
              <a:t> is issued.</a:t>
            </a:r>
          </a:p>
          <a:p>
            <a:pPr>
              <a:buNone/>
            </a:pPr>
            <a:r>
              <a:rPr lang="en-US" sz="1200" dirty="0" smtClean="0"/>
              <a:t>	Each entity is committed if successful. The message contains all the successful entities identifiers, as well as the faulty ones (either directly or due to dependency).</a:t>
            </a:r>
          </a:p>
          <a:p>
            <a:pPr>
              <a:buNone/>
            </a:pPr>
            <a:r>
              <a:rPr lang="en-US" sz="1200" dirty="0" smtClean="0"/>
              <a:t>	If no error occurs, an </a:t>
            </a:r>
            <a:r>
              <a:rPr lang="en-US" sz="1200" dirty="0" err="1" smtClean="0"/>
              <a:t>ImportMessageAccepted</a:t>
            </a:r>
            <a:r>
              <a:rPr lang="en-US" sz="1200" dirty="0" smtClean="0"/>
              <a:t> is issued containing all the entities identifiers.</a:t>
            </a:r>
          </a:p>
          <a:p>
            <a:pPr>
              <a:buNone/>
            </a:pPr>
            <a:r>
              <a:rPr lang="en-US" sz="1200" dirty="0" smtClean="0"/>
              <a:t>	If a very early error occurs (invalid </a:t>
            </a:r>
            <a:r>
              <a:rPr lang="en-US" sz="1200" dirty="0" err="1" smtClean="0"/>
              <a:t>fpml</a:t>
            </a:r>
            <a:r>
              <a:rPr lang="en-US" sz="1200" dirty="0" smtClean="0"/>
              <a:t> or xml) or if the connector couldn't contact the gateway, and if no entity could be processed, a</a:t>
            </a:r>
          </a:p>
          <a:p>
            <a:pPr>
              <a:buNone/>
            </a:pPr>
            <a:r>
              <a:rPr lang="en-US" sz="1200" dirty="0" smtClean="0"/>
              <a:t>	message </a:t>
            </a:r>
            <a:r>
              <a:rPr lang="en-US" sz="1200" dirty="0" err="1" smtClean="0"/>
              <a:t>MessageRejected</a:t>
            </a:r>
            <a:r>
              <a:rPr lang="en-US" sz="1200" dirty="0" smtClean="0"/>
              <a:t> is still issued.</a:t>
            </a:r>
          </a:p>
          <a:p>
            <a:pPr>
              <a:buNone/>
            </a:pPr>
            <a:r>
              <a:rPr lang="en-US" sz="1200" dirty="0" smtClean="0"/>
              <a:t>Session</a:t>
            </a:r>
          </a:p>
          <a:p>
            <a:pPr>
              <a:buNone/>
            </a:pPr>
            <a:r>
              <a:rPr lang="en-US" sz="1200" dirty="0" smtClean="0"/>
              <a:t>	For RMA</a:t>
            </a:r>
          </a:p>
          <a:p>
            <a:pPr>
              <a:buNone/>
            </a:pPr>
            <a:r>
              <a:rPr lang="en-US" sz="1200" dirty="0" err="1" smtClean="0"/>
              <a:t>AllOrNothing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All entities are processed even if there is a failure.</a:t>
            </a:r>
          </a:p>
          <a:p>
            <a:pPr>
              <a:buNone/>
            </a:pPr>
            <a:r>
              <a:rPr lang="en-US" sz="1200" dirty="0" smtClean="0"/>
              <a:t>	If all succeed, all is </a:t>
            </a:r>
            <a:r>
              <a:rPr lang="en-US" sz="1200" dirty="0" err="1" smtClean="0"/>
              <a:t>commited</a:t>
            </a:r>
            <a:r>
              <a:rPr lang="en-US" sz="1200" dirty="0" smtClean="0"/>
              <a:t> one times at the end of the session. In this case, A </a:t>
            </a:r>
            <a:r>
              <a:rPr lang="en-US" sz="1200" dirty="0" err="1" smtClean="0"/>
              <a:t>ImportMessageAccepted</a:t>
            </a:r>
            <a:r>
              <a:rPr lang="en-US" sz="1200" dirty="0" smtClean="0"/>
              <a:t> is issued containing all the entities identifiers.</a:t>
            </a:r>
          </a:p>
          <a:p>
            <a:pPr>
              <a:buNone/>
            </a:pPr>
            <a:r>
              <a:rPr lang="en-US" sz="1200" dirty="0" smtClean="0"/>
              <a:t>	If at least one fails, all is rolled back. A </a:t>
            </a:r>
            <a:r>
              <a:rPr lang="en-US" sz="1200" dirty="0" err="1" smtClean="0"/>
              <a:t>ImportMessagePartiallyAccepted</a:t>
            </a:r>
            <a:r>
              <a:rPr lang="en-US" sz="1200" dirty="0" smtClean="0"/>
              <a:t> is issued with attribute </a:t>
            </a:r>
            <a:r>
              <a:rPr lang="en-US" sz="1200" dirty="0" err="1" smtClean="0"/>
              <a:t>commited</a:t>
            </a:r>
            <a:r>
              <a:rPr lang="en-US" sz="1200" dirty="0" smtClean="0"/>
              <a:t>=false and the list of errors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b="1" dirty="0" smtClean="0"/>
              <a:t>Dependencies (id/</a:t>
            </a:r>
            <a:r>
              <a:rPr lang="en-US" sz="1200" b="1" dirty="0" err="1" smtClean="0"/>
              <a:t>href</a:t>
            </a:r>
            <a:r>
              <a:rPr lang="en-US" sz="1200" b="1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In the same import message define dependencies between entities (ex: to create a new trade on a new instrument)</a:t>
            </a:r>
          </a:p>
          <a:p>
            <a:pPr>
              <a:buNone/>
            </a:pPr>
            <a:endParaRPr lang="en-US" sz="1200" i="1" dirty="0" smtClean="0"/>
          </a:p>
          <a:p>
            <a:pPr>
              <a:buNone/>
            </a:pPr>
            <a:r>
              <a:rPr lang="en-US" sz="1200" i="1" dirty="0" smtClean="0"/>
              <a:t>Import several trades (with or without errors) on a new instrument, with different batch type, and see the result.</a:t>
            </a:r>
            <a:endParaRPr lang="en-US" sz="1200" dirty="0" smtClean="0"/>
          </a:p>
          <a:p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1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 smtClean="0">
                <a:solidFill>
                  <a:srgbClr val="006A8C"/>
                </a:solidFill>
              </a:rPr>
              <a:t>FpML</a:t>
            </a:r>
            <a:r>
              <a:rPr lang="fr-FR" sz="2000" dirty="0" smtClean="0">
                <a:solidFill>
                  <a:srgbClr val="006A8C"/>
                </a:solidFill>
              </a:rPr>
              <a:t> Messages: Export</a:t>
            </a:r>
            <a:endParaRPr lang="en-GB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5343556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100" b="1" dirty="0" smtClean="0"/>
              <a:t>Export request one or more entities to import out from </a:t>
            </a:r>
            <a:r>
              <a:rPr lang="en-GB" sz="1100" b="1" dirty="0" err="1" smtClean="0"/>
              <a:t>Sophis</a:t>
            </a: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Entities are (same as import):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Instruments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Trades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Folio 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ThirdParty</a:t>
            </a:r>
            <a:endParaRPr lang="en-GB" sz="1200" dirty="0" smtClean="0"/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Market data </a:t>
            </a:r>
          </a:p>
          <a:p>
            <a:pPr marL="342900" lvl="1" indent="-342900">
              <a:buSzPct val="100000"/>
              <a:buNone/>
            </a:pPr>
            <a:r>
              <a:rPr lang="en-GB" sz="1200" dirty="0" smtClean="0"/>
              <a:t>	Any custom namespace (SDK, C++ only)</a:t>
            </a:r>
          </a:p>
          <a:p>
            <a:pPr>
              <a:buNone/>
            </a:pPr>
            <a:r>
              <a:rPr lang="en-GB" sz="1100" i="1" dirty="0" smtClean="0"/>
              <a:t>Export an instrument, a trade, a </a:t>
            </a:r>
            <a:r>
              <a:rPr lang="en-GB" sz="1100" i="1" dirty="0" err="1" smtClean="0"/>
              <a:t>thirdparty</a:t>
            </a:r>
            <a:endParaRPr lang="en-GB" sz="1100" i="1" dirty="0" smtClean="0"/>
          </a:p>
          <a:p>
            <a:pPr>
              <a:buNone/>
            </a:pPr>
            <a:endParaRPr lang="en-GB" sz="1100" b="1" dirty="0" smtClean="0"/>
          </a:p>
          <a:p>
            <a:pPr>
              <a:buNone/>
            </a:pPr>
            <a:r>
              <a:rPr lang="en-GB" sz="1100" b="1" dirty="0" smtClean="0"/>
              <a:t>Batch modes </a:t>
            </a:r>
          </a:p>
          <a:p>
            <a:pPr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NoSession</a:t>
            </a:r>
            <a:r>
              <a:rPr lang="en-GB" sz="1200" dirty="0" smtClean="0"/>
              <a:t>, Session, </a:t>
            </a:r>
            <a:r>
              <a:rPr lang="en-GB" sz="1200" dirty="0" err="1" smtClean="0"/>
              <a:t>AllOrNothing</a:t>
            </a:r>
            <a:r>
              <a:rPr lang="en-GB" sz="1200" dirty="0" smtClean="0"/>
              <a:t> 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100" b="1" dirty="0" smtClean="0"/>
              <a:t>Capability to follow dependencies</a:t>
            </a:r>
          </a:p>
          <a:p>
            <a:pPr>
              <a:buNone/>
            </a:pPr>
            <a:r>
              <a:rPr lang="en-US" sz="1100" i="1" dirty="0" smtClean="0"/>
              <a:t>Export a trade with dependencies</a:t>
            </a:r>
          </a:p>
          <a:p>
            <a:pPr>
              <a:buNone/>
            </a:pPr>
            <a:endParaRPr lang="en-GB" sz="1100" b="1" dirty="0" smtClean="0"/>
          </a:p>
          <a:p>
            <a:pPr>
              <a:buNone/>
            </a:pPr>
            <a:r>
              <a:rPr lang="en-GB" sz="1100" b="1" dirty="0" smtClean="0"/>
              <a:t>Server response:</a:t>
            </a:r>
          </a:p>
          <a:p>
            <a:pPr lvl="1">
              <a:buNone/>
            </a:pPr>
            <a:r>
              <a:rPr lang="en-GB" sz="1200" dirty="0" err="1" smtClean="0"/>
              <a:t>ExportMessageAccepted</a:t>
            </a:r>
            <a:endParaRPr lang="en-GB" sz="1200" dirty="0" smtClean="0"/>
          </a:p>
          <a:p>
            <a:pPr lvl="1">
              <a:buNone/>
            </a:pPr>
            <a:r>
              <a:rPr lang="en-GB" sz="1200" dirty="0" err="1" smtClean="0"/>
              <a:t>MessageRejected</a:t>
            </a:r>
            <a:endParaRPr lang="en-GB" sz="1200" dirty="0" smtClean="0"/>
          </a:p>
          <a:p>
            <a:pPr lvl="1">
              <a:buNone/>
            </a:pPr>
            <a:r>
              <a:rPr lang="en-GB" sz="1200" dirty="0" err="1" smtClean="0"/>
              <a:t>ExportMessagePartiallyAccepted</a:t>
            </a:r>
            <a:endParaRPr lang="fr-FR" sz="11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fr-FR" sz="11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fr-FR" sz="1100" b="1" dirty="0" err="1" smtClean="0"/>
              <a:t>Handle</a:t>
            </a:r>
            <a:r>
              <a:rPr lang="fr-FR" sz="1100" b="1" dirty="0" smtClean="0"/>
              <a:t> custom </a:t>
            </a:r>
            <a:r>
              <a:rPr lang="fr-FR" sz="1100" b="1" dirty="0" err="1" smtClean="0"/>
              <a:t>elements</a:t>
            </a:r>
            <a:r>
              <a:rPr lang="fr-FR" sz="1100" b="1" dirty="0" smtClean="0"/>
              <a:t> (SDK)</a:t>
            </a:r>
            <a:endParaRPr lang="en-US" sz="11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i="1" dirty="0" smtClean="0"/>
              <a:t>Export a customized trade and check the custom fields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dirty="0" smtClean="0"/>
              <a:t>www.sophis.institute.com</a:t>
            </a:r>
            <a:endParaRPr lang="en-GB" sz="1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91000" y="990600"/>
            <a:ext cx="4800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&lt;?xml version="1.0"?&gt;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exch:export</a:t>
            </a:r>
            <a:r>
              <a:rPr lang="en-US" sz="900" dirty="0" smtClean="0"/>
              <a:t> version="4-2"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xmlns:xsi</a:t>
            </a:r>
            <a:r>
              <a:rPr lang="en-US" sz="900" dirty="0" smtClean="0"/>
              <a:t>= http://www.w3.org/2001/XMLSchema-instance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xmlns:exch</a:t>
            </a:r>
            <a:r>
              <a:rPr lang="en-US" sz="900" dirty="0" smtClean="0"/>
              <a:t>="http://sophis.net/sophis/gxml/dataExchange"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xmlns:fpml</a:t>
            </a:r>
            <a:r>
              <a:rPr lang="en-US" sz="900" dirty="0" smtClean="0"/>
              <a:t>="http://www.fpml.org/2005/FpML-4-2"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xmlns:dsig</a:t>
            </a:r>
            <a:r>
              <a:rPr lang="en-US" sz="900" dirty="0" smtClean="0"/>
              <a:t>="http://www.w3.org/2000/09/xmldsig#"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xmlns:common</a:t>
            </a:r>
            <a:r>
              <a:rPr lang="en-US" sz="900" dirty="0" smtClean="0"/>
              <a:t>=http://sophis.net/sophis/common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xmlns:xsd</a:t>
            </a:r>
            <a:r>
              <a:rPr lang="en-US" sz="900" dirty="0" smtClean="0"/>
              <a:t>=http://www.w3.org/2001/XMLSchema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xmlns:party</a:t>
            </a:r>
            <a:r>
              <a:rPr lang="en-US" sz="900" dirty="0" smtClean="0"/>
              <a:t>=http://www.sophis.net/party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xmlns:trade</a:t>
            </a:r>
            <a:r>
              <a:rPr lang="en-US" sz="900" dirty="0" smtClean="0"/>
              <a:t>="http://www.sophis.net/trade"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xmlns:instrument</a:t>
            </a:r>
            <a:r>
              <a:rPr lang="en-US" sz="900" dirty="0" smtClean="0"/>
              <a:t>=http://www.sophis.net/Instrument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xmlns:sph</a:t>
            </a:r>
            <a:r>
              <a:rPr lang="en-US" sz="900" dirty="0" smtClean="0"/>
              <a:t>="http://www.sophis.net/Instrument"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xmlns:folio</a:t>
            </a:r>
            <a:r>
              <a:rPr lang="en-US" sz="900" dirty="0" smtClean="0"/>
              <a:t>=http://www.sophis.net/folio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xmlns:user</a:t>
            </a:r>
            <a:r>
              <a:rPr lang="en-US" sz="900" dirty="0" smtClean="0"/>
              <a:t>="http://www.sophis.net/user"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exch:batchType</a:t>
            </a:r>
            <a:r>
              <a:rPr lang="en-US" sz="900" dirty="0" smtClean="0"/>
              <a:t>="Session"&gt;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fpml:header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fpml:conversationId</a:t>
            </a:r>
            <a:r>
              <a:rPr lang="en-US" sz="900" dirty="0" smtClean="0"/>
              <a:t> </a:t>
            </a:r>
            <a:r>
              <a:rPr lang="en-US" sz="900" dirty="0" err="1" smtClean="0"/>
              <a:t>conversationIdScheme</a:t>
            </a:r>
            <a:r>
              <a:rPr lang="en-US" sz="900" dirty="0" smtClean="0"/>
              <a:t>=""/&gt;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fpml:messageId</a:t>
            </a:r>
            <a:r>
              <a:rPr lang="en-US" sz="900" dirty="0" smtClean="0"/>
              <a:t> </a:t>
            </a:r>
            <a:r>
              <a:rPr lang="en-US" sz="900" dirty="0" err="1" smtClean="0"/>
              <a:t>messageIdScheme</a:t>
            </a:r>
            <a:r>
              <a:rPr lang="en-US" sz="900" dirty="0" smtClean="0"/>
              <a:t>="http://www.sophis.net/gxml/exchange/messageIdScheme/simple"&gt;001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&lt;/</a:t>
            </a:r>
            <a:r>
              <a:rPr lang="en-US" sz="900" dirty="0" err="1" smtClean="0"/>
              <a:t>fpml:messageId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fpml:sentBy</a:t>
            </a:r>
            <a:r>
              <a:rPr lang="en-US" sz="900" dirty="0" smtClean="0"/>
              <a:t> </a:t>
            </a:r>
            <a:r>
              <a:rPr lang="en-US" sz="900" dirty="0" err="1" smtClean="0"/>
              <a:t>partyIdScheme</a:t>
            </a:r>
            <a:r>
              <a:rPr lang="en-US" sz="900" dirty="0" smtClean="0"/>
              <a:t>="http://www.sophis.net/party/partyId/name"&gt;CLIENT&lt;/fpml:sentBy&gt;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fpml:sendTo</a:t>
            </a:r>
            <a:r>
              <a:rPr lang="en-US" sz="900" dirty="0" smtClean="0"/>
              <a:t> </a:t>
            </a:r>
            <a:r>
              <a:rPr lang="en-US" sz="900" dirty="0" err="1" smtClean="0"/>
              <a:t>partyIdScheme</a:t>
            </a:r>
            <a:r>
              <a:rPr lang="en-US" sz="900" dirty="0" smtClean="0"/>
              <a:t>="http://www.sophis.net/party/partyId/name"&gt;SOPHIS&lt;/fpml:sendTo&gt;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fpml:creationTimestamp</a:t>
            </a:r>
            <a:r>
              <a:rPr lang="en-US" sz="900" dirty="0" smtClean="0"/>
              <a:t>&gt;2010-06-24T13:52:00&lt;/</a:t>
            </a:r>
            <a:r>
              <a:rPr lang="en-US" sz="900" dirty="0" err="1" smtClean="0"/>
              <a:t>fpml:creationTimestamp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fpml:expiryTimestamp</a:t>
            </a:r>
            <a:r>
              <a:rPr lang="en-US" sz="900" dirty="0" smtClean="0"/>
              <a:t>&gt;2010-07-24T22:53:00&lt;/</a:t>
            </a:r>
            <a:r>
              <a:rPr lang="en-US" sz="900" dirty="0" err="1" smtClean="0"/>
              <a:t>fpml:expiryTimestamp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fpml:header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&lt;sph:sobj1&gt;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&lt;/sph:obj1&gt;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&lt;sph:sobj2&gt;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&lt;/sph:obj2&gt;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exch:export</a:t>
            </a:r>
            <a:r>
              <a:rPr lang="en-US" sz="900" dirty="0" smtClean="0"/>
              <a:t>&gt;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 smtClean="0">
                <a:solidFill>
                  <a:srgbClr val="006A8C"/>
                </a:solidFill>
              </a:rPr>
              <a:t>FpML</a:t>
            </a:r>
            <a:r>
              <a:rPr lang="fr-FR" sz="2000" dirty="0" smtClean="0">
                <a:solidFill>
                  <a:srgbClr val="006A8C"/>
                </a:solidFill>
              </a:rPr>
              <a:t> Messages: </a:t>
            </a:r>
            <a:r>
              <a:rPr lang="fr-FR" sz="2000" dirty="0" err="1" smtClean="0">
                <a:solidFill>
                  <a:srgbClr val="006A8C"/>
                </a:solidFill>
              </a:rPr>
              <a:t>Valuation</a:t>
            </a:r>
            <a:endParaRPr lang="en-GB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4124356" cy="5429288"/>
          </a:xfrm>
        </p:spPr>
        <p:txBody>
          <a:bodyPr>
            <a:normAutofit/>
          </a:bodyPr>
          <a:lstStyle/>
          <a:p>
            <a:pPr marL="342900" lvl="1" indent="-342900">
              <a:buSzPct val="100000"/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b="1" dirty="0" smtClean="0"/>
              <a:t>Request a pricing on instruments</a:t>
            </a:r>
          </a:p>
          <a:p>
            <a:pPr>
              <a:buNone/>
            </a:pPr>
            <a:r>
              <a:rPr lang="en-GB" sz="1200" dirty="0" err="1" smtClean="0"/>
              <a:t>Fair value</a:t>
            </a:r>
          </a:p>
          <a:p>
            <a:pPr>
              <a:buNone/>
            </a:pPr>
            <a:r>
              <a:rPr lang="en-GB" sz="1200" dirty="0" err="1" smtClean="0"/>
              <a:t>Greeks (add your own Greek by toolkit)</a:t>
            </a:r>
          </a:p>
          <a:p>
            <a:pPr>
              <a:buNone/>
            </a:pPr>
            <a:r>
              <a:rPr lang="en-GB" sz="1200" dirty="0" err="1" smtClean="0"/>
              <a:t>Bid, Ask, Last</a:t>
            </a:r>
          </a:p>
          <a:p>
            <a:pPr>
              <a:buNone/>
            </a:pPr>
            <a:r>
              <a:rPr lang="en-GB" sz="1200" dirty="0" smtClean="0"/>
              <a:t>Forward price</a:t>
            </a:r>
          </a:p>
          <a:p>
            <a:pPr>
              <a:buNone/>
            </a:pPr>
            <a:endParaRPr lang="en-GB" sz="15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GB" sz="1200" b="1" dirty="0" smtClean="0"/>
              <a:t>Request a pricing on portfolios </a:t>
            </a:r>
          </a:p>
          <a:p>
            <a:pPr>
              <a:buNone/>
            </a:pPr>
            <a:r>
              <a:rPr lang="en-GB" sz="1200" dirty="0" smtClean="0"/>
              <a:t>Retrieves all positions and columns values</a:t>
            </a:r>
          </a:p>
          <a:p>
            <a:pPr>
              <a:buNone/>
            </a:pPr>
            <a:endParaRPr lang="en-GB" sz="15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GB" sz="1200" b="1" dirty="0" smtClean="0"/>
              <a:t>Scenarios (Risk matrix, …etc.)</a:t>
            </a:r>
          </a:p>
          <a:p>
            <a:pPr>
              <a:buNone/>
            </a:pPr>
            <a:endParaRPr lang="en-GB" sz="1500" dirty="0" smtClean="0"/>
          </a:p>
          <a:p>
            <a:pPr>
              <a:buNone/>
            </a:pPr>
            <a:r>
              <a:rPr lang="en-GB" sz="1200" b="1" dirty="0" smtClean="0"/>
              <a:t>Overloading of market data </a:t>
            </a:r>
          </a:p>
          <a:p>
            <a:pPr>
              <a:buNone/>
            </a:pPr>
            <a:r>
              <a:rPr lang="en-GB" sz="1200" dirty="0" smtClean="0"/>
              <a:t>Volatilities</a:t>
            </a:r>
          </a:p>
          <a:p>
            <a:pPr>
              <a:buNone/>
            </a:pPr>
            <a:r>
              <a:rPr lang="en-GB" sz="1200" dirty="0" err="1" smtClean="0"/>
              <a:t>Forex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Spots</a:t>
            </a:r>
          </a:p>
          <a:p>
            <a:pPr>
              <a:buNone/>
            </a:pPr>
            <a:r>
              <a:rPr lang="en-GB" sz="1200" dirty="0" smtClean="0"/>
              <a:t>Dividends</a:t>
            </a:r>
          </a:p>
          <a:p>
            <a:pPr>
              <a:buNone/>
            </a:pPr>
            <a:r>
              <a:rPr lang="en-GB" sz="1200" dirty="0" smtClean="0"/>
              <a:t>Pricing </a:t>
            </a:r>
          </a:p>
          <a:p>
            <a:pPr>
              <a:buNone/>
            </a:pPr>
            <a:r>
              <a:rPr lang="en-GB" sz="1200" dirty="0" smtClean="0"/>
              <a:t>Preferences</a:t>
            </a:r>
          </a:p>
          <a:p>
            <a:pPr>
              <a:buNone/>
            </a:pPr>
            <a:endParaRPr lang="en-GB" sz="1600" b="1" dirty="0" smtClean="0"/>
          </a:p>
          <a:p>
            <a:pPr>
              <a:buNone/>
            </a:pPr>
            <a:r>
              <a:rPr lang="en-GB" sz="1200" b="1" dirty="0" smtClean="0"/>
              <a:t>Can use </a:t>
            </a:r>
            <a:r>
              <a:rPr lang="en-GB" sz="1200" b="1" dirty="0" err="1" smtClean="0"/>
              <a:t>Sophis</a:t>
            </a:r>
            <a:r>
              <a:rPr lang="en-GB" sz="1200" b="1" dirty="0" smtClean="0"/>
              <a:t> grid for computations</a:t>
            </a: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91000" y="990600"/>
            <a:ext cx="48006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&lt;?xml version="1.0&gt;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exch:valuationRequest</a:t>
            </a:r>
            <a:r>
              <a:rPr lang="en-US" sz="900" dirty="0" smtClean="0"/>
              <a:t> version="4-2"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xmlns:xsi</a:t>
            </a:r>
            <a:r>
              <a:rPr lang="en-US" sz="900" dirty="0" smtClean="0"/>
              <a:t>="http://www.w3.org/2001/XMLSchema-instance"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xmlns:fpml</a:t>
            </a:r>
            <a:r>
              <a:rPr lang="en-US" sz="900" dirty="0" smtClean="0"/>
              <a:t>="http://www.fpml.org/2005/FpML-4-2"            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xmlns:dsig</a:t>
            </a:r>
            <a:r>
              <a:rPr lang="en-US" sz="900" dirty="0" smtClean="0"/>
              <a:t>="http://www.w3.org/2000/09/xmldsig#"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xmlns:common</a:t>
            </a:r>
            <a:r>
              <a:rPr lang="en-US" sz="900" dirty="0" smtClean="0"/>
              <a:t>="http://sophis.net/sophis/common"            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xmlns:xsd</a:t>
            </a:r>
            <a:r>
              <a:rPr lang="en-US" sz="900" dirty="0" smtClean="0"/>
              <a:t>="http://www.w3.org/2001/XMLSchema”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xmlns:valuation</a:t>
            </a:r>
            <a:r>
              <a:rPr lang="en-US" sz="900" dirty="0" smtClean="0"/>
              <a:t>="http://www.sophis.net/valuation"        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err="1" smtClean="0"/>
              <a:t>xmlns:preferences</a:t>
            </a:r>
            <a:r>
              <a:rPr lang="en-US" sz="900" dirty="0" smtClean="0"/>
              <a:t>="http://www.sophis.net/preferences"&gt;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fpml:header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fpml:messageId</a:t>
            </a:r>
            <a:r>
              <a:rPr lang="en-US" sz="900" dirty="0" smtClean="0"/>
              <a:t> </a:t>
            </a:r>
            <a:r>
              <a:rPr lang="en-US" sz="900" dirty="0" err="1" smtClean="0"/>
              <a:t>messageIdScheme</a:t>
            </a:r>
            <a:r>
              <a:rPr lang="en-US" sz="900" dirty="0" smtClean="0"/>
              <a:t>="http://www.sophis.net/gxml/exchange/messageIdScheme/simple"&gt;001&lt;/fpml:messageId&gt;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fpml:sentBy</a:t>
            </a:r>
            <a:r>
              <a:rPr lang="en-US" sz="900" dirty="0" smtClean="0"/>
              <a:t> </a:t>
            </a:r>
            <a:r>
              <a:rPr lang="en-US" sz="900" dirty="0" err="1" smtClean="0"/>
              <a:t>partyIdScheme</a:t>
            </a:r>
            <a:r>
              <a:rPr lang="en-US" sz="900" dirty="0" smtClean="0"/>
              <a:t>="http://www.sophis.net/party/partyId/name"&gt;BARCLAYS&lt;/fpml:sentBy&gt;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fpml:sendTo</a:t>
            </a:r>
            <a:r>
              <a:rPr lang="en-US" sz="900" dirty="0" smtClean="0"/>
              <a:t> </a:t>
            </a:r>
            <a:r>
              <a:rPr lang="en-US" sz="900" dirty="0" err="1" smtClean="0"/>
              <a:t>partyIdScheme</a:t>
            </a:r>
            <a:r>
              <a:rPr lang="en-US" sz="900" dirty="0" smtClean="0"/>
              <a:t>="http://www.sophis.net/party/partyId/name"&gt;SOPHIS&lt;/fpml:sendTo&gt;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fpml:creationTimestamp</a:t>
            </a:r>
            <a:r>
              <a:rPr lang="en-US" sz="900" dirty="0" smtClean="0"/>
              <a:t>&gt;2005-09-19T13:52:00&lt;/</a:t>
            </a:r>
            <a:r>
              <a:rPr lang="en-US" sz="900" dirty="0" err="1" smtClean="0"/>
              <a:t>fpml:creationTimestamp</a:t>
            </a:r>
            <a:r>
              <a:rPr lang="en-US" sz="900" dirty="0" smtClean="0"/>
              <a:t>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fpml:header</a:t>
            </a:r>
            <a:r>
              <a:rPr lang="en-US" sz="900" dirty="0" smtClean="0"/>
              <a:t>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valuation:valuationSet</a:t>
            </a:r>
            <a:r>
              <a:rPr lang="en-US" sz="900" dirty="0" smtClean="0"/>
              <a:t>&gt;	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valuation:pricingInput</a:t>
            </a:r>
            <a:r>
              <a:rPr lang="en-US" sz="900" dirty="0" smtClean="0"/>
              <a:t>&gt;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 	 </a:t>
            </a:r>
            <a:r>
              <a:rPr lang="en-US" sz="900" dirty="0" smtClean="0">
                <a:sym typeface="Wingdings" pitchFamily="2" charset="2"/>
              </a:rPr>
              <a:t>!</a:t>
            </a:r>
            <a:r>
              <a:rPr lang="en-US" sz="900" dirty="0" smtClean="0"/>
              <a:t>What to price--&gt;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&lt;/ </a:t>
            </a:r>
            <a:r>
              <a:rPr lang="en-US" sz="900" dirty="0" err="1" smtClean="0"/>
              <a:t>valuation:pricingInput</a:t>
            </a:r>
            <a:r>
              <a:rPr lang="en-US" sz="900" dirty="0" smtClean="0"/>
              <a:t>&gt;		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valuation:market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</a:t>
            </a:r>
            <a:r>
              <a:rPr lang="en-US" sz="900" dirty="0" smtClean="0">
                <a:sym typeface="Wingdings" pitchFamily="2" charset="2"/>
              </a:rPr>
              <a:t> !</a:t>
            </a:r>
            <a:r>
              <a:rPr lang="en-US" sz="900" dirty="0" smtClean="0"/>
              <a:t>Specific  market data--&gt;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&lt;/</a:t>
            </a:r>
            <a:r>
              <a:rPr lang="en-US" sz="900" dirty="0" err="1" smtClean="0"/>
              <a:t>valuation:market</a:t>
            </a:r>
            <a:r>
              <a:rPr lang="en-US" sz="900" dirty="0" smtClean="0"/>
              <a:t>&gt;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valuation:valuation</a:t>
            </a:r>
            <a:r>
              <a:rPr lang="en-US" sz="900" dirty="0" smtClean="0"/>
              <a:t>&gt;	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</a:t>
            </a:r>
            <a:r>
              <a:rPr lang="en-US" sz="900" dirty="0" smtClean="0">
                <a:sym typeface="Wingdings" pitchFamily="2" charset="2"/>
              </a:rPr>
              <a:t> !</a:t>
            </a:r>
            <a:r>
              <a:rPr lang="en-US" sz="900" dirty="0" smtClean="0"/>
              <a:t>How to price--&gt;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&lt;/</a:t>
            </a:r>
            <a:r>
              <a:rPr lang="en-US" sz="900" dirty="0" err="1" smtClean="0"/>
              <a:t>valuation:valuation</a:t>
            </a:r>
            <a:r>
              <a:rPr lang="en-US" sz="900" dirty="0" smtClean="0"/>
              <a:t>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valuation:valuationSet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exch:valuationRequest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Valuation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239156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/>
              <a:t>Pricing on instruments</a:t>
            </a:r>
          </a:p>
          <a:p>
            <a:pPr>
              <a:buNone/>
            </a:pPr>
            <a:r>
              <a:rPr lang="en-GB" sz="1200" dirty="0" err="1" smtClean="0"/>
              <a:t>fairValueAssetValuation</a:t>
            </a:r>
            <a:r>
              <a:rPr lang="en-GB" sz="1200" dirty="0" smtClean="0"/>
              <a:t>: Fair value</a:t>
            </a:r>
          </a:p>
          <a:p>
            <a:pPr>
              <a:buNone/>
            </a:pPr>
            <a:r>
              <a:rPr lang="en-GB" sz="1200" dirty="0" err="1" smtClean="0"/>
              <a:t>derivativeAssetValuation</a:t>
            </a:r>
            <a:r>
              <a:rPr lang="en-GB" sz="1200" dirty="0" smtClean="0"/>
              <a:t>: Fair value + Greeks</a:t>
            </a:r>
          </a:p>
          <a:p>
            <a:pPr>
              <a:buNone/>
            </a:pPr>
            <a:r>
              <a:rPr lang="en-GB" sz="1200" dirty="0" err="1" smtClean="0"/>
              <a:t>basicAssetValuation</a:t>
            </a:r>
            <a:r>
              <a:rPr lang="en-GB" sz="1200" dirty="0" smtClean="0"/>
              <a:t>: Bid, Ask, Last (for underlying)</a:t>
            </a:r>
          </a:p>
          <a:p>
            <a:pPr>
              <a:buNone/>
            </a:pPr>
            <a:r>
              <a:rPr lang="en-GB" sz="1200" dirty="0" err="1" smtClean="0"/>
              <a:t>forwardPriceValuation</a:t>
            </a:r>
            <a:r>
              <a:rPr lang="en-GB" sz="1200" dirty="0" smtClean="0"/>
              <a:t>: Forward price (for underlying)</a:t>
            </a:r>
          </a:p>
          <a:p>
            <a:pPr>
              <a:buNone/>
            </a:pPr>
            <a:r>
              <a:rPr lang="en-GB" sz="1200" i="1" dirty="0" smtClean="0"/>
              <a:t>Price an instrument with each type of valuation</a:t>
            </a:r>
          </a:p>
          <a:p>
            <a:pPr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SDK valuation item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GB" sz="1200" i="1" dirty="0" smtClean="0"/>
              <a:t>See the SDK code to add </a:t>
            </a:r>
            <a:r>
              <a:rPr lang="en-US" sz="1200" i="1" dirty="0" smtClean="0"/>
              <a:t>IRS break even </a:t>
            </a:r>
            <a:r>
              <a:rPr lang="en-GB" sz="1200" i="1" dirty="0" smtClean="0"/>
              <a:t>and the result (C++ only, will be soon available in </a:t>
            </a:r>
            <a:r>
              <a:rPr lang="en-GB" sz="1200" i="1" dirty="0" err="1" smtClean="0"/>
              <a:t>.Net</a:t>
            </a:r>
            <a:r>
              <a:rPr lang="en-GB" sz="1200" i="1" dirty="0" smtClean="0"/>
              <a:t>)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Market data and preferences modifications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GB" sz="1200" dirty="0" smtClean="0"/>
              <a:t>For the valuation context only, modify some market data or preferences</a:t>
            </a:r>
          </a:p>
          <a:p>
            <a:pPr>
              <a:buSzPct val="100000"/>
              <a:buNone/>
            </a:pPr>
            <a:r>
              <a:rPr lang="en-GB" sz="1200" i="1" dirty="0" smtClean="0"/>
              <a:t>Price an instrument modifying the underlying dividends</a:t>
            </a:r>
          </a:p>
          <a:p>
            <a:pPr>
              <a:buSzPct val="100000"/>
              <a:buNone/>
            </a:pPr>
            <a:r>
              <a:rPr lang="en-GB" sz="1200" i="1" dirty="0" smtClean="0"/>
              <a:t>Price an instrument modifying a preference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Scenario valuation</a:t>
            </a:r>
          </a:p>
          <a:p>
            <a:pPr>
              <a:buSzPct val="100000"/>
              <a:buNone/>
            </a:pPr>
            <a:r>
              <a:rPr lang="en-GB" sz="1200" dirty="0" smtClean="0"/>
              <a:t>Run a scenario with XML input parameters</a:t>
            </a:r>
          </a:p>
          <a:p>
            <a:pPr>
              <a:buSzPct val="100000"/>
              <a:buNone/>
            </a:pPr>
            <a:r>
              <a:rPr lang="en-GB" sz="1200" dirty="0" smtClean="0"/>
              <a:t>Custom scenarios with XML implementation can be run this way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GB" sz="1200" i="1" dirty="0" smtClean="0"/>
              <a:t>Run a scenario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76800" y="533400"/>
            <a:ext cx="41148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valuation:valuationSet</a:t>
            </a:r>
            <a:r>
              <a:rPr lang="en-US" sz="900" dirty="0" smtClean="0"/>
              <a:t>&gt;	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valuation:instrumentAsset</a:t>
            </a:r>
            <a:r>
              <a:rPr lang="en-US" sz="900" dirty="0" smtClean="0"/>
              <a:t> </a:t>
            </a:r>
            <a:r>
              <a:rPr lang="en-US" sz="900" dirty="0" err="1" smtClean="0"/>
              <a:t>valuation:id</a:t>
            </a:r>
            <a:r>
              <a:rPr lang="en-US" sz="900" dirty="0" smtClean="0"/>
              <a:t>="Option"&gt;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instrument:instrumentIdentifier</a:t>
            </a:r>
            <a:r>
              <a:rPr lang="en-US" sz="900" dirty="0" smtClean="0"/>
              <a:t>&gt;				&lt;</a:t>
            </a:r>
            <a:r>
              <a:rPr lang="en-US" sz="900" dirty="0" err="1" smtClean="0"/>
              <a:t>instrument:reference</a:t>
            </a:r>
            <a:r>
              <a:rPr lang="en-US" sz="900" dirty="0" smtClean="0"/>
              <a:t> 		</a:t>
            </a:r>
            <a:r>
              <a:rPr lang="en-US" sz="900" dirty="0" err="1" smtClean="0"/>
              <a:t>instrument:name</a:t>
            </a:r>
            <a:r>
              <a:rPr lang="en-US" sz="900" dirty="0" smtClean="0"/>
              <a:t>="Ticker"&gt;xxx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	&lt;/</a:t>
            </a:r>
            <a:r>
              <a:rPr lang="en-US" sz="900" dirty="0" err="1" smtClean="0"/>
              <a:t>instrument:reference</a:t>
            </a:r>
            <a:r>
              <a:rPr lang="en-US" sz="900" dirty="0" smtClean="0"/>
              <a:t>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&lt;/</a:t>
            </a:r>
            <a:r>
              <a:rPr lang="en-US" sz="900" dirty="0" err="1" smtClean="0"/>
              <a:t>instrument:instrumentIdentifier</a:t>
            </a:r>
            <a:r>
              <a:rPr lang="en-US" sz="900" dirty="0" smtClean="0"/>
              <a:t>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valuation:instrumentAsset</a:t>
            </a:r>
            <a:r>
              <a:rPr lang="en-US" sz="900" dirty="0" smtClean="0"/>
              <a:t>&gt;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valuation:derivativeAssetValuation</a:t>
            </a:r>
            <a:r>
              <a:rPr lang="en-US" sz="900" dirty="0" smtClean="0"/>
              <a:t>&gt;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valuation:objectReference</a:t>
            </a:r>
            <a:r>
              <a:rPr lang="en-US" sz="900" dirty="0" smtClean="0"/>
              <a:t> </a:t>
            </a:r>
            <a:r>
              <a:rPr lang="en-US" sz="900" dirty="0" err="1" smtClean="0"/>
              <a:t>valuation:href</a:t>
            </a:r>
            <a:r>
              <a:rPr lang="en-US" sz="900" dirty="0" smtClean="0"/>
              <a:t>="Option" /&gt;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valuation:derivativeAssetValuation</a:t>
            </a:r>
            <a:r>
              <a:rPr lang="en-US" sz="900" dirty="0" smtClean="0"/>
              <a:t>&gt; 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valuation:valuationSet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Valuation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239156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/>
              <a:t>Portfolio valuation</a:t>
            </a:r>
          </a:p>
          <a:p>
            <a:pPr>
              <a:buNone/>
            </a:pPr>
            <a:r>
              <a:rPr lang="en-GB" sz="1200" dirty="0" smtClean="0"/>
              <a:t>Define a portfolio</a:t>
            </a:r>
          </a:p>
          <a:p>
            <a:pPr>
              <a:buNone/>
            </a:pPr>
            <a:r>
              <a:rPr lang="en-GB" sz="1200" dirty="0" smtClean="0"/>
              <a:t>Overload market data if needed</a:t>
            </a:r>
          </a:p>
          <a:p>
            <a:pPr>
              <a:buNone/>
            </a:pPr>
            <a:r>
              <a:rPr lang="en-GB" sz="1200" dirty="0" smtClean="0"/>
              <a:t>View type:</a:t>
            </a:r>
          </a:p>
          <a:p>
            <a:pPr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HierState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	</a:t>
            </a:r>
            <a:r>
              <a:rPr lang="en-US" sz="1200" dirty="0" err="1" smtClean="0"/>
              <a:t>FlatState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UnderlyingState</a:t>
            </a: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Columns:</a:t>
            </a:r>
          </a:p>
          <a:p>
            <a:pPr>
              <a:buNone/>
            </a:pPr>
            <a:r>
              <a:rPr lang="en-US" sz="1200" dirty="0" smtClean="0"/>
              <a:t>	Defined columns set</a:t>
            </a:r>
          </a:p>
          <a:p>
            <a:pPr>
              <a:buNone/>
            </a:pPr>
            <a:r>
              <a:rPr lang="en-US" sz="1200" dirty="0" smtClean="0"/>
              <a:t>	Define columns</a:t>
            </a:r>
          </a:p>
          <a:p>
            <a:pPr>
              <a:buNone/>
            </a:pPr>
            <a:r>
              <a:rPr lang="en-US" sz="1200" dirty="0" smtClean="0"/>
              <a:t>Processing date:</a:t>
            </a:r>
          </a:p>
          <a:p>
            <a:pPr>
              <a:buNone/>
            </a:pPr>
            <a:r>
              <a:rPr lang="en-US" sz="1200" dirty="0" smtClean="0"/>
              <a:t>	Specify the processing (execute a prices date)</a:t>
            </a:r>
          </a:p>
          <a:p>
            <a:pPr>
              <a:buNone/>
            </a:pPr>
            <a:r>
              <a:rPr lang="en-GB" sz="1200" i="1" dirty="0" smtClean="0"/>
              <a:t>Price portfolios</a:t>
            </a:r>
          </a:p>
          <a:p>
            <a:pPr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Extraction valuations</a:t>
            </a:r>
          </a:p>
          <a:p>
            <a:pPr>
              <a:buSzPct val="100000"/>
              <a:buNone/>
            </a:pPr>
            <a:r>
              <a:rPr lang="en-GB" sz="1200" dirty="0" smtClean="0"/>
              <a:t>Same as portfolio but define an extraction </a:t>
            </a:r>
          </a:p>
          <a:p>
            <a:pPr>
              <a:buSzPct val="100000"/>
              <a:buNone/>
            </a:pPr>
            <a:r>
              <a:rPr lang="en-GB" sz="1200" dirty="0" smtClean="0"/>
              <a:t>	From its name</a:t>
            </a:r>
          </a:p>
          <a:p>
            <a:pPr>
              <a:buSzPct val="100000"/>
              <a:buNone/>
            </a:pPr>
            <a:r>
              <a:rPr lang="en-GB" sz="1200" dirty="0" smtClean="0"/>
              <a:t>	Define it dynamically</a:t>
            </a:r>
          </a:p>
          <a:p>
            <a:pPr>
              <a:buSzPct val="100000"/>
              <a:buNone/>
            </a:pPr>
            <a:r>
              <a:rPr lang="en-GB" sz="1200" i="1" dirty="0" smtClean="0"/>
              <a:t>Price extractions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GB" sz="1200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86200" y="990600"/>
            <a:ext cx="41148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valuation:valuationSet</a:t>
            </a:r>
            <a:r>
              <a:rPr lang="en-US" sz="900" dirty="0" smtClean="0"/>
              <a:t>&gt;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valuation:portfolioAsset</a:t>
            </a:r>
            <a:r>
              <a:rPr lang="en-US" sz="900" dirty="0" smtClean="0"/>
              <a:t> </a:t>
            </a:r>
            <a:r>
              <a:rPr lang="en-US" sz="900" dirty="0" err="1" smtClean="0"/>
              <a:t>valuation:id</a:t>
            </a:r>
            <a:r>
              <a:rPr lang="en-US" sz="900" dirty="0" smtClean="0"/>
              <a:t>="Folio1"&gt;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	&lt;</a:t>
            </a:r>
            <a:r>
              <a:rPr lang="en-US" sz="900" dirty="0" err="1" smtClean="0"/>
              <a:t>folio:folioReference</a:t>
            </a:r>
            <a:r>
              <a:rPr lang="en-US" sz="900" dirty="0" smtClean="0"/>
              <a:t>&gt;				&lt;</a:t>
            </a:r>
            <a:r>
              <a:rPr lang="en-US" sz="900" dirty="0" err="1" smtClean="0"/>
              <a:t>folio:portfolioName</a:t>
            </a:r>
            <a:r>
              <a:rPr lang="en-US" sz="900" dirty="0" smtClean="0"/>
              <a:t> &gt;ROOT:XXX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		&lt;/</a:t>
            </a:r>
            <a:r>
              <a:rPr lang="en-US" sz="900" dirty="0" err="1" smtClean="0"/>
              <a:t>folio:portfolioName</a:t>
            </a:r>
            <a:r>
              <a:rPr lang="en-US" sz="900" dirty="0" smtClean="0"/>
              <a:t>&gt;		&lt;/</a:t>
            </a:r>
            <a:r>
              <a:rPr lang="en-US" sz="900" dirty="0" err="1" smtClean="0"/>
              <a:t>folio:folioReference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&lt;/</a:t>
            </a:r>
            <a:r>
              <a:rPr lang="en-US" sz="900" dirty="0" err="1" smtClean="0"/>
              <a:t>valuation:portfolioAsset</a:t>
            </a:r>
            <a:r>
              <a:rPr lang="en-US" sz="900" dirty="0" smtClean="0"/>
              <a:t>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valuation:portfolioValuation</a:t>
            </a:r>
            <a:r>
              <a:rPr lang="en-US" sz="900" dirty="0" smtClean="0"/>
              <a:t>&gt;		&lt;</a:t>
            </a:r>
            <a:r>
              <a:rPr lang="en-US" sz="900" dirty="0" err="1" smtClean="0"/>
              <a:t>valuation:objectReference</a:t>
            </a:r>
            <a:r>
              <a:rPr lang="en-US" sz="900" dirty="0" smtClean="0"/>
              <a:t> </a:t>
            </a:r>
            <a:r>
              <a:rPr lang="en-US" sz="900" dirty="0" err="1" smtClean="0"/>
              <a:t>valuation:href</a:t>
            </a:r>
            <a:r>
              <a:rPr lang="en-US" sz="900" dirty="0" smtClean="0"/>
              <a:t>="Folio1" /&gt;		&lt;</a:t>
            </a:r>
            <a:r>
              <a:rPr lang="en-US" sz="900" dirty="0" err="1" smtClean="0"/>
              <a:t>valuation:viewType</a:t>
            </a:r>
            <a:r>
              <a:rPr lang="en-US" sz="900" dirty="0" smtClean="0"/>
              <a:t>&gt;</a:t>
            </a:r>
            <a:r>
              <a:rPr lang="en-US" sz="900" dirty="0" err="1" smtClean="0"/>
              <a:t>HierState</a:t>
            </a:r>
            <a:r>
              <a:rPr lang="en-US" sz="900" dirty="0" smtClean="0"/>
              <a:t>&lt;/</a:t>
            </a:r>
            <a:r>
              <a:rPr lang="en-US" sz="900" dirty="0" err="1" smtClean="0"/>
              <a:t>valuation:viewType</a:t>
            </a:r>
            <a:r>
              <a:rPr lang="en-US" sz="900" dirty="0" smtClean="0"/>
              <a:t>&gt;		&lt;</a:t>
            </a:r>
            <a:r>
              <a:rPr lang="en-US" sz="900" dirty="0" err="1" smtClean="0"/>
              <a:t>valuation:columnSet</a:t>
            </a:r>
            <a:r>
              <a:rPr lang="en-US" sz="900" dirty="0" smtClean="0"/>
              <a:t>&gt;Configuration&lt;/</a:t>
            </a:r>
            <a:r>
              <a:rPr lang="en-US" sz="900" dirty="0" err="1" smtClean="0"/>
              <a:t>valuation:columnSet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&lt;/</a:t>
            </a:r>
            <a:r>
              <a:rPr lang="en-US" sz="900" dirty="0" err="1" smtClean="0"/>
              <a:t>valuation:portfolioValuation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valuation:valuationSet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SzPct val="100000"/>
            </a:pP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86200" y="3124200"/>
            <a:ext cx="41148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100000"/>
            </a:pP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</a:t>
            </a:r>
            <a:r>
              <a:rPr lang="en-US" sz="900" dirty="0" err="1" smtClean="0"/>
              <a:t>valuation:extractionAsset</a:t>
            </a:r>
            <a:r>
              <a:rPr lang="en-US" sz="900" dirty="0" smtClean="0"/>
              <a:t> </a:t>
            </a:r>
            <a:r>
              <a:rPr lang="en-US" sz="900" dirty="0" err="1" smtClean="0"/>
              <a:t>valuation:id</a:t>
            </a:r>
            <a:r>
              <a:rPr lang="en-US" sz="900" dirty="0" smtClean="0"/>
              <a:t>="Extraction1"&gt;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valuation:extraction</a:t>
            </a:r>
            <a:r>
              <a:rPr lang="en-US" sz="900" dirty="0" smtClean="0"/>
              <a:t> </a:t>
            </a:r>
            <a:r>
              <a:rPr lang="en-US" sz="900" dirty="0" err="1" smtClean="0"/>
              <a:t>xsi:type</a:t>
            </a:r>
            <a:r>
              <a:rPr lang="en-US" sz="900" dirty="0" smtClean="0"/>
              <a:t>="</a:t>
            </a:r>
            <a:r>
              <a:rPr lang="en-US" sz="900" dirty="0" err="1" smtClean="0"/>
              <a:t>folio:Criteria</a:t>
            </a:r>
            <a:r>
              <a:rPr lang="en-US" sz="900" dirty="0" smtClean="0"/>
              <a:t>"&gt;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folio:name</a:t>
            </a:r>
            <a:r>
              <a:rPr lang="en-US" sz="900" dirty="0" smtClean="0"/>
              <a:t>&gt;Counterparty&lt;/</a:t>
            </a:r>
            <a:r>
              <a:rPr lang="en-US" sz="900" dirty="0" err="1" smtClean="0"/>
              <a:t>folio:name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folio:filteredDeals</a:t>
            </a:r>
            <a:r>
              <a:rPr lang="en-US" sz="900" dirty="0" smtClean="0"/>
              <a:t>&gt;</a:t>
            </a:r>
            <a:r>
              <a:rPr lang="en-US" sz="900" dirty="0" err="1" smtClean="0"/>
              <a:t>NotLoaded</a:t>
            </a:r>
            <a:r>
              <a:rPr lang="en-US" sz="900" dirty="0" smtClean="0"/>
              <a:t>&lt;/</a:t>
            </a:r>
            <a:r>
              <a:rPr lang="en-US" sz="900" dirty="0" err="1" smtClean="0"/>
              <a:t>folio:filteredDeals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folio:sqlFilter</a:t>
            </a:r>
            <a:r>
              <a:rPr lang="en-US" sz="900" dirty="0" smtClean="0"/>
              <a:t>&gt;1 = 1&lt;/</a:t>
            </a:r>
            <a:r>
              <a:rPr lang="en-US" sz="900" dirty="0" err="1" smtClean="0"/>
              <a:t>folio:sqlFilter</a:t>
            </a:r>
            <a:r>
              <a:rPr lang="en-US" sz="900" dirty="0" smtClean="0"/>
              <a:t>&gt;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folio:criteriumList</a:t>
            </a:r>
            <a:r>
              <a:rPr lang="en-US" sz="900" dirty="0" smtClean="0"/>
              <a:t> </a:t>
            </a:r>
            <a:r>
              <a:rPr lang="en-US" sz="900" dirty="0" err="1" smtClean="0"/>
              <a:t>folio:filterUndefined</a:t>
            </a:r>
            <a:r>
              <a:rPr lang="en-US" sz="900" dirty="0" smtClean="0"/>
              <a:t>="false" 	</a:t>
            </a:r>
            <a:r>
              <a:rPr lang="en-US" sz="900" dirty="0" err="1" smtClean="0"/>
              <a:t>folio:hierarchic</a:t>
            </a:r>
            <a:r>
              <a:rPr lang="en-US" sz="900" dirty="0" smtClean="0"/>
              <a:t>="true" </a:t>
            </a:r>
            <a:r>
              <a:rPr lang="en-US" sz="900" dirty="0" err="1" smtClean="0"/>
              <a:t>folio:keepPositionID</a:t>
            </a:r>
            <a:r>
              <a:rPr lang="en-US" sz="900" dirty="0" smtClean="0"/>
              <a:t>="false" 	</a:t>
            </a:r>
            <a:r>
              <a:rPr lang="en-US" sz="900" dirty="0" err="1" smtClean="0"/>
              <a:t>folio:unique</a:t>
            </a:r>
            <a:r>
              <a:rPr lang="en-US" sz="900" dirty="0" smtClean="0"/>
              <a:t>="false"&gt;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	&lt;</a:t>
            </a:r>
            <a:r>
              <a:rPr lang="en-US" sz="900" dirty="0" err="1" smtClean="0"/>
              <a:t>folio:criterium</a:t>
            </a:r>
            <a:r>
              <a:rPr lang="en-US" sz="900" dirty="0" smtClean="0"/>
              <a:t>&gt;Counterparty&lt;/</a:t>
            </a:r>
            <a:r>
              <a:rPr lang="en-US" sz="900" dirty="0" err="1" smtClean="0"/>
              <a:t>folio:criterium</a:t>
            </a:r>
            <a:r>
              <a:rPr lang="en-US" sz="900" dirty="0" smtClean="0"/>
              <a:t>&gt;		&lt;</a:t>
            </a:r>
            <a:r>
              <a:rPr lang="en-US" sz="900" dirty="0" err="1" smtClean="0"/>
              <a:t>folio:criterium</a:t>
            </a:r>
            <a:r>
              <a:rPr lang="en-US" sz="900" dirty="0" smtClean="0"/>
              <a:t>&gt;Depositary&lt;/</a:t>
            </a:r>
            <a:r>
              <a:rPr lang="en-US" sz="900" dirty="0" err="1" smtClean="0"/>
              <a:t>folio:criterium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&lt;/</a:t>
            </a:r>
            <a:r>
              <a:rPr lang="en-US" sz="900" dirty="0" err="1" smtClean="0"/>
              <a:t>folio:criteriumList</a:t>
            </a:r>
            <a:r>
              <a:rPr lang="en-US" sz="900" dirty="0" smtClean="0"/>
              <a:t>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&lt;</a:t>
            </a:r>
            <a:r>
              <a:rPr lang="en-US" sz="900" dirty="0" err="1" smtClean="0"/>
              <a:t>folio:folders</a:t>
            </a:r>
            <a:r>
              <a:rPr lang="en-US" sz="900" dirty="0" smtClean="0"/>
              <a:t> </a:t>
            </a:r>
            <a:r>
              <a:rPr lang="en-US" sz="900" dirty="0" err="1" smtClean="0"/>
              <a:t>folio:excludeEntryPoint</a:t>
            </a:r>
            <a:r>
              <a:rPr lang="en-US" sz="900" dirty="0" smtClean="0"/>
              <a:t>="false"&gt;		&lt;</a:t>
            </a:r>
            <a:r>
              <a:rPr lang="en-US" sz="900" dirty="0" err="1" smtClean="0"/>
              <a:t>folio:folder</a:t>
            </a:r>
            <a:r>
              <a:rPr lang="en-US" sz="900" dirty="0" smtClean="0"/>
              <a:t> </a:t>
            </a:r>
            <a:r>
              <a:rPr lang="en-US" sz="900" dirty="0" err="1" smtClean="0"/>
              <a:t>xsi:type</a:t>
            </a:r>
            <a:r>
              <a:rPr lang="en-US" sz="900" dirty="0" smtClean="0"/>
              <a:t>="</a:t>
            </a:r>
            <a:r>
              <a:rPr lang="en-US" sz="900" dirty="0" err="1" smtClean="0"/>
              <a:t>folio:StandardPortfolio</a:t>
            </a:r>
            <a:r>
              <a:rPr lang="en-US" sz="900" dirty="0" smtClean="0"/>
              <a:t>"&gt;			&lt;</a:t>
            </a:r>
            <a:r>
              <a:rPr lang="en-US" sz="900" dirty="0" err="1" smtClean="0"/>
              <a:t>folio:id</a:t>
            </a:r>
            <a:r>
              <a:rPr lang="en-US" sz="900" dirty="0" smtClean="0"/>
              <a:t>&gt;3713&lt;/</a:t>
            </a:r>
            <a:r>
              <a:rPr lang="en-US" sz="900" dirty="0" err="1" smtClean="0"/>
              <a:t>folio:id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	&lt;/</a:t>
            </a:r>
            <a:r>
              <a:rPr lang="en-US" sz="900" dirty="0" err="1" smtClean="0"/>
              <a:t>folio:folder</a:t>
            </a:r>
            <a:r>
              <a:rPr lang="en-US" sz="900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	  &lt;/</a:t>
            </a:r>
            <a:r>
              <a:rPr lang="en-US" sz="900" dirty="0" err="1" smtClean="0"/>
              <a:t>folio:folders</a:t>
            </a:r>
            <a:r>
              <a:rPr lang="en-US" sz="900" dirty="0" smtClean="0"/>
              <a:t>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dirty="0" smtClean="0"/>
              <a:t>&lt;/</a:t>
            </a:r>
            <a:r>
              <a:rPr lang="en-US" sz="900" dirty="0" err="1" smtClean="0"/>
              <a:t>valuation:extraction</a:t>
            </a:r>
            <a:r>
              <a:rPr lang="en-US" sz="900" dirty="0" smtClean="0"/>
              <a:t>&gt;		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 smtClean="0">
                <a:solidFill>
                  <a:srgbClr val="006A8C"/>
                </a:solidFill>
              </a:rPr>
              <a:t>FpML</a:t>
            </a:r>
            <a:r>
              <a:rPr lang="fr-FR" sz="2000" dirty="0" smtClean="0">
                <a:solidFill>
                  <a:srgbClr val="006A8C"/>
                </a:solidFill>
              </a:rPr>
              <a:t> Messages: </a:t>
            </a:r>
            <a:r>
              <a:rPr lang="en-US" sz="2000" dirty="0" smtClean="0">
                <a:solidFill>
                  <a:srgbClr val="006A8C"/>
                </a:solidFill>
              </a:rPr>
              <a:t>Queries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3971956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/>
              <a:t>Define entities by SQL requests </a:t>
            </a:r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Do not use for massive requests, prefer reporting sources</a:t>
            </a:r>
          </a:p>
          <a:p>
            <a:pPr>
              <a:buNone/>
            </a:pPr>
            <a:r>
              <a:rPr lang="en-GB" sz="1200" b="1" dirty="0" smtClean="0"/>
              <a:t>	</a:t>
            </a:r>
            <a:r>
              <a:rPr lang="en-GB" sz="1200" dirty="0" smtClean="0"/>
              <a:t>Portfolio valuation</a:t>
            </a:r>
          </a:p>
          <a:p>
            <a:pPr>
              <a:buNone/>
            </a:pPr>
            <a:r>
              <a:rPr lang="en-GB" sz="1200" dirty="0" smtClean="0"/>
              <a:t>	Method designer</a:t>
            </a:r>
          </a:p>
          <a:p>
            <a:pPr>
              <a:buNone/>
            </a:pPr>
            <a:endParaRPr lang="en-GB" sz="12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GB" sz="1200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14800" y="1066800"/>
            <a:ext cx="4876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SzPct val="100000"/>
            </a:pP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&lt;?xml version="1.0"?&gt;&lt;</a:t>
            </a:r>
            <a:r>
              <a:rPr lang="en-US" sz="900" i="1" dirty="0" err="1" smtClean="0"/>
              <a:t>exch:queryMessage</a:t>
            </a:r>
            <a:r>
              <a:rPr lang="en-US" sz="900" i="1" dirty="0" smtClean="0"/>
              <a:t> version="4-2"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</a:t>
            </a:r>
            <a:r>
              <a:rPr lang="en-US" sz="900" i="1" dirty="0" err="1" smtClean="0"/>
              <a:t>xmlns:xsi</a:t>
            </a:r>
            <a:r>
              <a:rPr lang="en-US" sz="900" i="1" dirty="0" smtClean="0"/>
              <a:t>="http://www.w3.org/2001/XMLSchema-instance"            </a:t>
            </a:r>
            <a:r>
              <a:rPr lang="en-US" sz="900" i="1" dirty="0" err="1" smtClean="0"/>
              <a:t>xmlns:exch</a:t>
            </a:r>
            <a:r>
              <a:rPr lang="en-US" sz="900" i="1" dirty="0" smtClean="0"/>
              <a:t>="http://sophis.net/sophis/gxml/dataExchange"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</a:t>
            </a:r>
            <a:r>
              <a:rPr lang="en-US" sz="900" i="1" dirty="0" err="1" smtClean="0"/>
              <a:t>xmlns:fpml</a:t>
            </a:r>
            <a:r>
              <a:rPr lang="en-US" sz="900" i="1" dirty="0" smtClean="0"/>
              <a:t>="http://www.fpml.org/2005/FpML-4-2"            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…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</a:t>
            </a:r>
            <a:r>
              <a:rPr lang="en-US" sz="900" i="1" dirty="0" err="1" smtClean="0"/>
              <a:t>xmlns:user</a:t>
            </a:r>
            <a:r>
              <a:rPr lang="en-US" sz="900" i="1" dirty="0" smtClean="0"/>
              <a:t>="http://www.sophis.net/user”&gt;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&lt;</a:t>
            </a:r>
            <a:r>
              <a:rPr lang="en-US" sz="900" i="1" dirty="0" err="1" smtClean="0"/>
              <a:t>fpml:header</a:t>
            </a:r>
            <a:r>
              <a:rPr lang="en-US" sz="900" i="1" dirty="0" smtClean="0"/>
              <a:t>&gt;	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…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&lt;/</a:t>
            </a:r>
            <a:r>
              <a:rPr lang="en-US" sz="900" i="1" dirty="0" err="1" smtClean="0"/>
              <a:t>fpml:header</a:t>
            </a:r>
            <a:r>
              <a:rPr lang="en-US" sz="900" i="1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&lt;</a:t>
            </a:r>
            <a:r>
              <a:rPr lang="en-US" sz="900" i="1" dirty="0" err="1" smtClean="0"/>
              <a:t>exch:trade</a:t>
            </a:r>
            <a:r>
              <a:rPr lang="en-US" sz="900" i="1" dirty="0" smtClean="0"/>
              <a:t>&gt;SELECT REFCON from HISTOMVTS where DATECOMPTABLE &gt; TO_DATE('20100101','yyyymmdd')&lt;/</a:t>
            </a:r>
            <a:r>
              <a:rPr lang="en-US" sz="900" i="1" dirty="0" err="1" smtClean="0"/>
              <a:t>exch:trade</a:t>
            </a:r>
            <a:r>
              <a:rPr lang="en-US" sz="900" i="1" dirty="0" smtClean="0"/>
              <a:t>&gt;	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&lt;</a:t>
            </a:r>
            <a:r>
              <a:rPr lang="en-US" sz="900" i="1" dirty="0" err="1" smtClean="0"/>
              <a:t>exch:instrument</a:t>
            </a:r>
            <a:r>
              <a:rPr lang="en-US" sz="900" i="1" dirty="0" smtClean="0"/>
              <a:t>&gt;SELECT SICOVAM from TITRES where type = 'A'&lt;/</a:t>
            </a:r>
            <a:r>
              <a:rPr lang="en-US" sz="900" i="1" dirty="0" err="1" smtClean="0"/>
              <a:t>exch:instrument</a:t>
            </a:r>
            <a:r>
              <a:rPr lang="en-US" sz="900" i="1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&lt;</a:t>
            </a:r>
            <a:r>
              <a:rPr lang="en-US" sz="900" i="1" dirty="0" err="1" smtClean="0"/>
              <a:t>exch:folio</a:t>
            </a:r>
            <a:r>
              <a:rPr lang="en-US" sz="900" i="1" dirty="0" smtClean="0"/>
              <a:t>&gt;SELECT IDENT from FOLIO&lt;/</a:t>
            </a:r>
            <a:r>
              <a:rPr lang="en-US" sz="900" i="1" dirty="0" err="1" smtClean="0"/>
              <a:t>exch:folio</a:t>
            </a:r>
            <a:r>
              <a:rPr lang="en-US" sz="900" i="1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	&lt;</a:t>
            </a:r>
            <a:r>
              <a:rPr lang="en-US" sz="900" i="1" dirty="0" err="1" smtClean="0"/>
              <a:t>exch:party</a:t>
            </a:r>
            <a:r>
              <a:rPr lang="en-US" sz="900" i="1" dirty="0" smtClean="0"/>
              <a:t>&gt;select IDENT from tiers&lt;/</a:t>
            </a:r>
            <a:r>
              <a:rPr lang="en-US" sz="900" i="1" dirty="0" err="1" smtClean="0"/>
              <a:t>exch:party</a:t>
            </a:r>
            <a:r>
              <a:rPr lang="en-US" sz="900" i="1" dirty="0" smtClean="0"/>
              <a:t>&gt;</a:t>
            </a:r>
          </a:p>
          <a:p>
            <a:pPr marL="342900" lvl="0" indent="-342900">
              <a:spcBef>
                <a:spcPct val="20000"/>
              </a:spcBef>
              <a:buSzPct val="100000"/>
            </a:pPr>
            <a:r>
              <a:rPr lang="en-US" sz="900" i="1" dirty="0" smtClean="0"/>
              <a:t>&lt;/</a:t>
            </a:r>
            <a:r>
              <a:rPr lang="en-US" sz="900" i="1" dirty="0" err="1" smtClean="0"/>
              <a:t>exch:queryMessage</a:t>
            </a:r>
            <a:r>
              <a:rPr lang="en-US" sz="900" i="1" dirty="0" smtClean="0"/>
              <a:t>&gt; </a:t>
            </a:r>
            <a:r>
              <a:rPr lang="en-US" sz="900" dirty="0" smtClean="0"/>
              <a:t>		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Architecture	</a:t>
            </a:r>
            <a:endParaRPr lang="en-GB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3209956" cy="5429288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500" b="1" dirty="0" smtClean="0"/>
              <a:t>Allows remote access to selected features of </a:t>
            </a:r>
            <a:r>
              <a:rPr lang="en-US" sz="1500" b="1" dirty="0" err="1" smtClean="0"/>
              <a:t>Sophis</a:t>
            </a:r>
            <a:r>
              <a:rPr lang="en-US" sz="1500" b="1" dirty="0" smtClean="0"/>
              <a:t> application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endParaRPr lang="en-US" sz="1500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500" b="1" dirty="0" smtClean="0"/>
              <a:t>3 logical tier architecture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500" dirty="0" smtClean="0"/>
              <a:t>Data tier </a:t>
            </a:r>
            <a:r>
              <a:rPr lang="en-US" sz="1500" b="1" dirty="0" smtClean="0"/>
              <a:t>: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200" dirty="0" smtClean="0"/>
              <a:t>existing </a:t>
            </a:r>
            <a:r>
              <a:rPr lang="en-US" sz="1200" dirty="0" err="1" smtClean="0"/>
              <a:t>sophis</a:t>
            </a:r>
            <a:r>
              <a:rPr lang="en-US" sz="1200" dirty="0" smtClean="0"/>
              <a:t> production database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endParaRPr lang="en-US" sz="1300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500" dirty="0" smtClean="0"/>
              <a:t>Business Logic tier :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200" dirty="0" err="1" smtClean="0"/>
              <a:t>Sophis</a:t>
            </a:r>
            <a:r>
              <a:rPr lang="en-US" sz="1200" dirty="0" smtClean="0"/>
              <a:t> servers  allowing </a:t>
            </a:r>
            <a:r>
              <a:rPr lang="en-US" sz="1200" dirty="0" err="1" smtClean="0"/>
              <a:t>realtime</a:t>
            </a:r>
            <a:r>
              <a:rPr lang="en-US" sz="1200" dirty="0" smtClean="0"/>
              <a:t> feed, and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200" dirty="0" smtClean="0"/>
              <a:t>consistency between users.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200" dirty="0" smtClean="0"/>
              <a:t>Application deployed inside IBM </a:t>
            </a:r>
            <a:r>
              <a:rPr lang="en-US" sz="1200" dirty="0" err="1" smtClean="0"/>
              <a:t>WebSphere</a:t>
            </a:r>
            <a:r>
              <a:rPr lang="en-US" sz="1200" dirty="0" smtClean="0"/>
              <a:t> Application Server allowing to interact with </a:t>
            </a:r>
            <a:r>
              <a:rPr lang="en-US" sz="1200" dirty="0" err="1" smtClean="0"/>
              <a:t>Sophis</a:t>
            </a:r>
            <a:r>
              <a:rPr lang="en-US" sz="1200" dirty="0" smtClean="0"/>
              <a:t> data using standard Web Services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endParaRPr lang="en-US" sz="1500" b="1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500" dirty="0" smtClean="0"/>
              <a:t>Presentation tier :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200" dirty="0" smtClean="0"/>
              <a:t>Customer  specified interface allowing to render and present business data into a bespoke format (Web portal for html pages, excel spreadsheets, rich clients…)</a:t>
            </a:r>
          </a:p>
          <a:p>
            <a:pPr>
              <a:buSzPct val="100000"/>
              <a:buNone/>
            </a:pPr>
            <a:endParaRPr lang="en-US" sz="1200" i="1" dirty="0" smtClean="0"/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buSzPct val="100000"/>
              <a:buNone/>
            </a:pPr>
            <a:endParaRPr lang="en-US" sz="12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19600" y="533400"/>
            <a:ext cx="450059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72000" y="228600"/>
            <a:ext cx="1124034" cy="1143001"/>
            <a:chOff x="4800600" y="4572000"/>
            <a:chExt cx="1124034" cy="1143001"/>
          </a:xfrm>
        </p:grpSpPr>
        <p:sp>
          <p:nvSpPr>
            <p:cNvPr id="37" name="AutoShape 69"/>
            <p:cNvSpPr>
              <a:spLocks noChangeArrowheads="1"/>
            </p:cNvSpPr>
            <p:nvPr/>
          </p:nvSpPr>
          <p:spPr bwMode="auto">
            <a:xfrm flipH="1" flipV="1">
              <a:off x="4800600" y="4572000"/>
              <a:ext cx="1124034" cy="1143001"/>
            </a:xfrm>
            <a:prstGeom prst="wedgeRectCallout">
              <a:avLst>
                <a:gd name="adj1" fmla="val -115429"/>
                <a:gd name="adj2" fmla="val -10775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600"/>
            </a:p>
          </p:txBody>
        </p:sp>
        <p:sp>
          <p:nvSpPr>
            <p:cNvPr id="38" name="Text Box 71"/>
            <p:cNvSpPr txBox="1">
              <a:spLocks noChangeArrowheads="1"/>
            </p:cNvSpPr>
            <p:nvPr/>
          </p:nvSpPr>
          <p:spPr bwMode="auto">
            <a:xfrm>
              <a:off x="4876800" y="4572000"/>
              <a:ext cx="990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GB" altLang="fr-FR" sz="1000" b="1" dirty="0">
                  <a:latin typeface="Tahoma" pitchFamily="34" charset="0"/>
                </a:rPr>
                <a:t>Interfacing</a:t>
              </a:r>
            </a:p>
          </p:txBody>
        </p:sp>
        <p:sp>
          <p:nvSpPr>
            <p:cNvPr id="39" name="Rectangle 70"/>
            <p:cNvSpPr>
              <a:spLocks noChangeAspect="1" noChangeArrowheads="1"/>
            </p:cNvSpPr>
            <p:nvPr/>
          </p:nvSpPr>
          <p:spPr bwMode="auto">
            <a:xfrm rot="10800000" flipV="1">
              <a:off x="4876800" y="4811329"/>
              <a:ext cx="990600" cy="827472"/>
            </a:xfrm>
            <a:prstGeom prst="rect">
              <a:avLst/>
            </a:prstGeom>
            <a:solidFill>
              <a:srgbClr val="FFFFFF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altLang="fr-FR" sz="800" b="1" dirty="0">
                  <a:latin typeface="Tahoma" pitchFamily="34" charset="0"/>
                </a:rPr>
                <a:t>Trades,</a:t>
              </a:r>
            </a:p>
            <a:p>
              <a:r>
                <a:rPr lang="en-GB" altLang="fr-FR" sz="800" b="1" dirty="0" smtClean="0">
                  <a:latin typeface="Tahoma" pitchFamily="34" charset="0"/>
                </a:rPr>
                <a:t>Instruments</a:t>
              </a:r>
              <a:endParaRPr lang="en-GB" altLang="fr-FR" sz="800" b="1" dirty="0">
                <a:latin typeface="Tahoma" pitchFamily="34" charset="0"/>
              </a:endParaRPr>
            </a:p>
            <a:p>
              <a:r>
                <a:rPr lang="en-GB" altLang="fr-FR" sz="800" b="1" dirty="0" smtClean="0">
                  <a:latin typeface="Tahoma" pitchFamily="34" charset="0"/>
                </a:rPr>
                <a:t>Third parties</a:t>
              </a:r>
              <a:endParaRPr lang="en-GB" altLang="fr-FR" sz="800" b="1" dirty="0">
                <a:latin typeface="Tahoma" pitchFamily="34" charset="0"/>
              </a:endParaRPr>
            </a:p>
            <a:p>
              <a:r>
                <a:rPr lang="en-GB" altLang="fr-FR" sz="800" b="1" dirty="0" smtClean="0">
                  <a:latin typeface="Tahoma" pitchFamily="34" charset="0"/>
                </a:rPr>
                <a:t>Valuations</a:t>
              </a:r>
            </a:p>
            <a:p>
              <a:r>
                <a:rPr lang="en-GB" altLang="fr-FR" sz="800" b="1" dirty="0" smtClean="0">
                  <a:latin typeface="Tahoma" pitchFamily="34" charset="0"/>
                </a:rPr>
                <a:t>Web Designer</a:t>
              </a:r>
              <a:endParaRPr lang="en-GB" altLang="fr-FR" sz="800" b="1" dirty="0">
                <a:latin typeface="Tahoma" pitchFamily="34" charset="0"/>
              </a:endParaRP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68061" y="1524000"/>
            <a:ext cx="971634" cy="3657600"/>
          </a:xfrm>
          <a:prstGeom prst="rect">
            <a:avLst/>
          </a:prstGeom>
          <a:solidFill>
            <a:srgbClr val="CCCCFF">
              <a:alpha val="30196"/>
            </a:srgbClr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64066" y="1524000"/>
            <a:ext cx="1943268" cy="4800600"/>
          </a:xfrm>
          <a:prstGeom prst="rect">
            <a:avLst/>
          </a:prstGeom>
          <a:solidFill>
            <a:srgbClr val="CCCCFF">
              <a:alpha val="30196"/>
            </a:srgbClr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562600" y="5181600"/>
            <a:ext cx="8258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fr-FR" sz="1000" b="1" dirty="0" smtClean="0"/>
              <a:t>Value  </a:t>
            </a:r>
            <a:r>
              <a:rPr lang="en-GB" altLang="fr-FR" sz="1000" b="1" dirty="0"/>
              <a:t>users</a:t>
            </a: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705600" y="4114800"/>
            <a:ext cx="0" cy="54527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bin-NG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267702" y="1524000"/>
            <a:ext cx="1124717" cy="19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GB" sz="1000" b="1">
                <a:latin typeface="Tahoma" pitchFamily="34" charset="0"/>
              </a:rPr>
              <a:t>Business Logic Tier</a:t>
            </a:r>
          </a:p>
        </p:txBody>
      </p:sp>
      <p:pic>
        <p:nvPicPr>
          <p:cNvPr id="18" name="Picture 27" descr="SmallTierUs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2763" y="4800600"/>
            <a:ext cx="358037" cy="32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8" descr="OracleDatabase copi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1697" y="2728421"/>
            <a:ext cx="564256" cy="5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8229598" y="2434907"/>
            <a:ext cx="6898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GB" altLang="fr-FR" sz="800" b="1" dirty="0">
                <a:latin typeface="Tahoma" pitchFamily="34" charset="0"/>
              </a:rPr>
              <a:t>ORACLE </a:t>
            </a:r>
          </a:p>
          <a:p>
            <a:pPr algn="ctr" eaLnBrk="1" hangingPunct="1"/>
            <a:r>
              <a:rPr lang="en-GB" altLang="fr-FR" sz="800" b="1" dirty="0">
                <a:latin typeface="Tahoma" pitchFamily="34" charset="0"/>
              </a:rPr>
              <a:t>database</a:t>
            </a:r>
          </a:p>
        </p:txBody>
      </p:sp>
      <p:sp>
        <p:nvSpPr>
          <p:cNvPr id="21" name="AutoShape 62"/>
          <p:cNvSpPr>
            <a:spLocks noChangeArrowheads="1"/>
          </p:cNvSpPr>
          <p:nvPr/>
        </p:nvSpPr>
        <p:spPr bwMode="auto">
          <a:xfrm rot="16200000">
            <a:off x="6874973" y="3042178"/>
            <a:ext cx="182181" cy="1761086"/>
          </a:xfrm>
          <a:prstGeom prst="can">
            <a:avLst>
              <a:gd name="adj" fmla="val 56255"/>
            </a:avLst>
          </a:prstGeom>
          <a:gradFill rotWithShape="0">
            <a:gsLst>
              <a:gs pos="0">
                <a:srgbClr val="0066FF"/>
              </a:gs>
              <a:gs pos="50000">
                <a:srgbClr val="CCECFF"/>
              </a:gs>
              <a:gs pos="100000">
                <a:srgbClr val="0066FF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1" hangingPunct="1"/>
            <a:r>
              <a:rPr lang="en-GB" dirty="0" err="1"/>
              <a:t>Sophis</a:t>
            </a:r>
            <a:r>
              <a:rPr lang="en-GB" dirty="0"/>
              <a:t> Middleware</a:t>
            </a:r>
          </a:p>
        </p:txBody>
      </p:sp>
      <p:pic>
        <p:nvPicPr>
          <p:cNvPr id="22" name="Picture 27" descr="SmallTierUs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1815" y="4788367"/>
            <a:ext cx="356772" cy="32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8167955" y="1524000"/>
            <a:ext cx="618658" cy="19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GB" sz="1000" b="1">
                <a:latin typeface="Tahoma" pitchFamily="34" charset="0"/>
              </a:rPr>
              <a:t>Data Tier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7315200" y="3285086"/>
            <a:ext cx="1260133" cy="1363114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bin-NG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352801" y="1524000"/>
            <a:ext cx="2235786" cy="3657600"/>
          </a:xfrm>
          <a:prstGeom prst="rect">
            <a:avLst/>
          </a:prstGeom>
          <a:noFill/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445888" y="1524000"/>
            <a:ext cx="1032361" cy="19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GB" sz="1000" b="1" dirty="0">
                <a:latin typeface="Tahoma" pitchFamily="34" charset="0"/>
              </a:rPr>
              <a:t>Presentation Tier</a:t>
            </a:r>
          </a:p>
        </p:txBody>
      </p:sp>
      <p:sp>
        <p:nvSpPr>
          <p:cNvPr id="40" name="Right Brace 45"/>
          <p:cNvSpPr>
            <a:spLocks/>
          </p:cNvSpPr>
          <p:nvPr/>
        </p:nvSpPr>
        <p:spPr bwMode="auto">
          <a:xfrm rot="5400000">
            <a:off x="6279326" y="3497009"/>
            <a:ext cx="103317" cy="2405700"/>
          </a:xfrm>
          <a:prstGeom prst="rightBrace">
            <a:avLst>
              <a:gd name="adj1" fmla="val 831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ounded Rectangle 46"/>
          <p:cNvSpPr/>
          <p:nvPr/>
        </p:nvSpPr>
        <p:spPr bwMode="auto">
          <a:xfrm>
            <a:off x="6095999" y="1828800"/>
            <a:ext cx="1750607" cy="1744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600">
              <a:latin typeface="Arial" charset="0"/>
            </a:endParaRP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6221781" y="2077060"/>
            <a:ext cx="1550619" cy="142814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t" anchorCtr="0"/>
          <a:lstStyle/>
          <a:p>
            <a:r>
              <a:rPr lang="fr-FR" sz="1000" b="1" dirty="0" err="1"/>
              <a:t>Integration</a:t>
            </a:r>
            <a:r>
              <a:rPr lang="fr-FR" sz="1000" b="1" dirty="0"/>
              <a:t> Service</a:t>
            </a:r>
            <a:endParaRPr lang="en-US" sz="1000" b="1" dirty="0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828385"/>
            <a:ext cx="727459" cy="22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Line 19"/>
          <p:cNvSpPr>
            <a:spLocks noChangeShapeType="1"/>
          </p:cNvSpPr>
          <p:nvPr/>
        </p:nvSpPr>
        <p:spPr bwMode="auto">
          <a:xfrm flipV="1">
            <a:off x="7846607" y="2981451"/>
            <a:ext cx="3643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bin-NG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3576412" y="3352800"/>
            <a:ext cx="920267" cy="2154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fr-FR" sz="800" b="1" dirty="0">
                <a:latin typeface="Tahoma" pitchFamily="34" charset="0"/>
              </a:rPr>
              <a:t>MQ </a:t>
            </a:r>
            <a:r>
              <a:rPr lang="fr-FR" altLang="fr-FR" sz="800" b="1" dirty="0" err="1">
                <a:latin typeface="Tahoma" pitchFamily="34" charset="0"/>
              </a:rPr>
              <a:t>Connector</a:t>
            </a:r>
            <a:endParaRPr lang="en-US" altLang="fr-FR" sz="800" b="1" dirty="0">
              <a:latin typeface="Tahoma" pitchFamily="34" charset="0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3585008" y="3708856"/>
            <a:ext cx="911672" cy="2138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fr-FR" sz="800" b="1" dirty="0">
                <a:latin typeface="Tahoma" pitchFamily="34" charset="0"/>
              </a:rPr>
              <a:t>File </a:t>
            </a:r>
            <a:r>
              <a:rPr lang="fr-FR" altLang="fr-FR" sz="800" b="1" dirty="0" err="1">
                <a:latin typeface="Tahoma" pitchFamily="34" charset="0"/>
              </a:rPr>
              <a:t>connector</a:t>
            </a:r>
            <a:endParaRPr lang="en-US" altLang="fr-FR" sz="800" b="1" dirty="0">
              <a:latin typeface="Tahoma" pitchFamily="34" charset="0"/>
            </a:endParaRPr>
          </a:p>
        </p:txBody>
      </p:sp>
      <p:pic>
        <p:nvPicPr>
          <p:cNvPr id="54" name="Picture 4" descr="Servers copi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4800600"/>
            <a:ext cx="48409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6248400" y="5486400"/>
            <a:ext cx="121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fr-FR" sz="1000" b="1" dirty="0"/>
              <a:t>Business </a:t>
            </a:r>
            <a:r>
              <a:rPr lang="fr-FR" altLang="fr-FR" sz="1000" b="1" dirty="0"/>
              <a:t>&amp; </a:t>
            </a:r>
            <a:r>
              <a:rPr lang="fr-FR" altLang="fr-FR" sz="1000" b="1" dirty="0" smtClean="0"/>
              <a:t>performance </a:t>
            </a:r>
          </a:p>
          <a:p>
            <a:r>
              <a:rPr lang="fr-FR" altLang="fr-FR" sz="1000" b="1" dirty="0" smtClean="0"/>
              <a:t>Cache Servers</a:t>
            </a:r>
          </a:p>
          <a:p>
            <a:r>
              <a:rPr lang="fr-FR" altLang="fr-FR" sz="1000" b="1" dirty="0" err="1" smtClean="0"/>
              <a:t>Calculation</a:t>
            </a:r>
            <a:r>
              <a:rPr lang="fr-FR" altLang="fr-FR" sz="1000" b="1" dirty="0" smtClean="0"/>
              <a:t> Servers</a:t>
            </a:r>
            <a:endParaRPr lang="en-GB" altLang="fr-FR" sz="1000" b="1" dirty="0"/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7010400" y="5486400"/>
            <a:ext cx="10271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rtl="1"/>
            <a:r>
              <a:rPr lang="en-GB" altLang="fr-FR" sz="1000" b="1" dirty="0" smtClean="0"/>
              <a:t>Core services</a:t>
            </a:r>
          </a:p>
        </p:txBody>
      </p:sp>
      <p:pic>
        <p:nvPicPr>
          <p:cNvPr id="60" name="Picture 67" descr="Serversmal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0" y="4800600"/>
            <a:ext cx="218870" cy="49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7010400" y="3612922"/>
            <a:ext cx="0" cy="20895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bin-NG"/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6467467" y="2371724"/>
            <a:ext cx="1000133" cy="295276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eaLnBrk="0" hangingPunct="0"/>
            <a:r>
              <a:rPr lang="fr-FR" sz="900" b="1" dirty="0" err="1" smtClean="0"/>
              <a:t>DataExchange</a:t>
            </a:r>
            <a:endParaRPr lang="en-US" sz="900" b="1" dirty="0"/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6467467" y="2752724"/>
            <a:ext cx="1000133" cy="2952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eaLnBrk="0" hangingPunct="0"/>
            <a:r>
              <a:rPr lang="fr-FR" sz="900" b="1" dirty="0" err="1" smtClean="0"/>
              <a:t>Valuation</a:t>
            </a:r>
            <a:endParaRPr lang="en-US" sz="900" b="1" dirty="0"/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6467467" y="3133724"/>
            <a:ext cx="1000133" cy="2952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eaLnBrk="0" hangingPunct="0"/>
            <a:r>
              <a:rPr lang="fr-FR" sz="900" b="1" dirty="0" smtClean="0"/>
              <a:t>SOA Web Designer</a:t>
            </a:r>
            <a:endParaRPr lang="en-US" sz="900" b="1" dirty="0"/>
          </a:p>
        </p:txBody>
      </p:sp>
      <p:sp>
        <p:nvSpPr>
          <p:cNvPr id="67" name="Left-Right Arrow 66"/>
          <p:cNvSpPr/>
          <p:nvPr/>
        </p:nvSpPr>
        <p:spPr bwMode="auto">
          <a:xfrm>
            <a:off x="5128134" y="2423796"/>
            <a:ext cx="677350" cy="136534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8" name="TextBox 54"/>
          <p:cNvSpPr txBox="1">
            <a:spLocks noChangeArrowheads="1"/>
          </p:cNvSpPr>
          <p:nvPr/>
        </p:nvSpPr>
        <p:spPr bwMode="auto">
          <a:xfrm>
            <a:off x="5074086" y="2011921"/>
            <a:ext cx="897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sz="800" dirty="0" err="1"/>
              <a:t>Secured</a:t>
            </a:r>
            <a:r>
              <a:rPr lang="fr-FR" sz="800" dirty="0"/>
              <a:t> Web Service </a:t>
            </a:r>
            <a:r>
              <a:rPr lang="fr-FR" sz="800" dirty="0" err="1"/>
              <a:t>request</a:t>
            </a:r>
            <a:endParaRPr lang="en-US" sz="800" dirty="0"/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4496679" y="2411640"/>
            <a:ext cx="606495" cy="21544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800" b="1" dirty="0" smtClean="0"/>
              <a:t>Proxy</a:t>
            </a:r>
            <a:endParaRPr lang="en-US" sz="800" b="1" dirty="0"/>
          </a:p>
        </p:txBody>
      </p:sp>
      <p:sp>
        <p:nvSpPr>
          <p:cNvPr id="70" name="Text Box 41"/>
          <p:cNvSpPr txBox="1">
            <a:spLocks noChangeArrowheads="1"/>
          </p:cNvSpPr>
          <p:nvPr/>
        </p:nvSpPr>
        <p:spPr bwMode="auto">
          <a:xfrm>
            <a:off x="5894410" y="2398391"/>
            <a:ext cx="503237" cy="207963"/>
          </a:xfrm>
          <a:prstGeom prst="rect">
            <a:avLst/>
          </a:prstGeom>
          <a:solidFill>
            <a:srgbClr val="92D05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700" b="1" dirty="0"/>
              <a:t>WSDL</a:t>
            </a:r>
            <a:endParaRPr lang="en-US" sz="700" b="1" dirty="0"/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5894410" y="2819400"/>
            <a:ext cx="503237" cy="2079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700" b="1" dirty="0"/>
              <a:t>WSDL</a:t>
            </a:r>
            <a:endParaRPr lang="en-US" sz="700" b="1" dirty="0"/>
          </a:p>
        </p:txBody>
      </p: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4512260" y="2792640"/>
            <a:ext cx="606496" cy="2185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800" b="1" dirty="0" smtClean="0"/>
              <a:t>Proxy</a:t>
            </a:r>
            <a:endParaRPr lang="en-US" sz="800" b="1" dirty="0"/>
          </a:p>
        </p:txBody>
      </p:sp>
      <p:sp>
        <p:nvSpPr>
          <p:cNvPr id="73" name="Left-Right Arrow 72"/>
          <p:cNvSpPr/>
          <p:nvPr/>
        </p:nvSpPr>
        <p:spPr bwMode="auto">
          <a:xfrm>
            <a:off x="5128134" y="2827019"/>
            <a:ext cx="694838" cy="144006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62343" y="2352648"/>
            <a:ext cx="1009657" cy="910077"/>
            <a:chOff x="2971800" y="2223647"/>
            <a:chExt cx="1285884" cy="1137986"/>
          </a:xfrm>
        </p:grpSpPr>
        <p:grpSp>
          <p:nvGrpSpPr>
            <p:cNvPr id="77" name="Group 42"/>
            <p:cNvGrpSpPr>
              <a:grpSpLocks noChangeAspect="1"/>
            </p:cNvGrpSpPr>
            <p:nvPr/>
          </p:nvGrpSpPr>
          <p:grpSpPr bwMode="auto">
            <a:xfrm>
              <a:off x="2971800" y="2223647"/>
              <a:ext cx="1285884" cy="1137986"/>
              <a:chOff x="1447800" y="4495800"/>
              <a:chExt cx="1905000" cy="1714500"/>
            </a:xfrm>
          </p:grpSpPr>
          <p:pic>
            <p:nvPicPr>
              <p:cNvPr id="78" name="Picture 48" descr="TierUser copie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-30000"/>
              </a:blip>
              <a:srcRect/>
              <a:stretch>
                <a:fillRect/>
              </a:stretch>
            </p:blipFill>
            <p:spPr bwMode="auto">
              <a:xfrm>
                <a:off x="1447800" y="4495800"/>
                <a:ext cx="1905000" cy="1714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9" name="Picture 42" descr="D:\home\opharabot\presentations\SilverLight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872000" y="4586349"/>
                <a:ext cx="528301" cy="511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r="16666"/>
            <a:stretch>
              <a:fillRect/>
            </a:stretch>
          </p:blipFill>
          <p:spPr bwMode="auto">
            <a:xfrm>
              <a:off x="3614742" y="2285572"/>
              <a:ext cx="311731" cy="30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37"/>
            <p:cNvPicPr>
              <a:picLocks noChangeAspect="1" noChangeArrowheads="1"/>
            </p:cNvPicPr>
            <p:nvPr/>
          </p:nvPicPr>
          <p:blipFill>
            <a:blip r:embed="rId12" cstate="print"/>
            <a:srcRect l="2101" t="29412" r="74790" b="4411"/>
            <a:stretch>
              <a:fillRect/>
            </a:stretch>
          </p:blipFill>
          <p:spPr bwMode="auto">
            <a:xfrm>
              <a:off x="3248027" y="2599899"/>
              <a:ext cx="325969" cy="31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 b="27125"/>
            <a:stretch>
              <a:fillRect/>
            </a:stretch>
          </p:blipFill>
          <p:spPr bwMode="auto">
            <a:xfrm>
              <a:off x="3667131" y="2623712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5894410" y="3197961"/>
            <a:ext cx="503237" cy="207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700" b="1" dirty="0"/>
              <a:t>WSDL</a:t>
            </a:r>
            <a:endParaRPr lang="en-US" sz="700" b="1" dirty="0"/>
          </a:p>
        </p:txBody>
      </p: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4512260" y="3163582"/>
            <a:ext cx="606496" cy="2185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800" b="1" dirty="0" smtClean="0"/>
              <a:t>Proxy</a:t>
            </a:r>
            <a:endParaRPr lang="en-US" sz="800" b="1" dirty="0"/>
          </a:p>
        </p:txBody>
      </p:sp>
      <p:sp>
        <p:nvSpPr>
          <p:cNvPr id="85" name="Left-Right Arrow 84"/>
          <p:cNvSpPr/>
          <p:nvPr/>
        </p:nvSpPr>
        <p:spPr bwMode="auto">
          <a:xfrm>
            <a:off x="5128134" y="3197961"/>
            <a:ext cx="694838" cy="144006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 smtClean="0">
                <a:solidFill>
                  <a:srgbClr val="006A8C"/>
                </a:solidFill>
              </a:rPr>
              <a:t>FpML</a:t>
            </a:r>
            <a:r>
              <a:rPr lang="fr-FR" sz="2000" dirty="0" smtClean="0">
                <a:solidFill>
                  <a:srgbClr val="006A8C"/>
                </a:solidFill>
              </a:rPr>
              <a:t> Messages: </a:t>
            </a:r>
            <a:r>
              <a:rPr lang="en-US" sz="2000" dirty="0" smtClean="0">
                <a:solidFill>
                  <a:srgbClr val="006A8C"/>
                </a:solidFill>
              </a:rPr>
              <a:t>Method Designer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4581556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/>
              <a:t>Design Web methods</a:t>
            </a:r>
          </a:p>
          <a:p>
            <a:pPr>
              <a:buNone/>
            </a:pPr>
            <a:r>
              <a:rPr lang="en-US" sz="1200" dirty="0" smtClean="0"/>
              <a:t>From </a:t>
            </a:r>
            <a:r>
              <a:rPr lang="en-US" sz="1200" dirty="0" err="1" smtClean="0"/>
              <a:t>Sophis</a:t>
            </a:r>
            <a:r>
              <a:rPr lang="en-US" sz="1200" dirty="0" smtClean="0"/>
              <a:t> client (specific license needed), create a new Web </a:t>
            </a:r>
          </a:p>
          <a:p>
            <a:pPr>
              <a:buNone/>
            </a:pPr>
            <a:r>
              <a:rPr lang="en-US" sz="1200" dirty="0" smtClean="0"/>
              <a:t>method</a:t>
            </a:r>
          </a:p>
          <a:p>
            <a:pPr>
              <a:buNone/>
            </a:pPr>
            <a:r>
              <a:rPr lang="en-US" sz="1200" dirty="0" smtClean="0"/>
              <a:t>Bind sources parameters with method parameters</a:t>
            </a:r>
          </a:p>
          <a:p>
            <a:pPr>
              <a:buNone/>
            </a:pPr>
            <a:r>
              <a:rPr lang="en-US" sz="1200" dirty="0" smtClean="0"/>
              <a:t>Export all the methods and find your new method</a:t>
            </a:r>
          </a:p>
          <a:p>
            <a:pPr>
              <a:buNone/>
            </a:pPr>
            <a:r>
              <a:rPr lang="en-US" sz="1200" dirty="0" smtClean="0"/>
              <a:t>Use export/import to move from a dev to prod environment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GB" sz="1200" i="1" dirty="0" smtClean="0"/>
              <a:t>Get design methods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Use a web method</a:t>
            </a:r>
          </a:p>
          <a:p>
            <a:pPr>
              <a:buSzPct val="100000"/>
              <a:buNone/>
            </a:pPr>
            <a:r>
              <a:rPr lang="en-GB" sz="1200" i="1" dirty="0" smtClean="0"/>
              <a:t>Call a method and check the result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GB" sz="1200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5800" y="914400"/>
            <a:ext cx="41148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SzPct val="100000"/>
              <a:buNone/>
            </a:pPr>
            <a:r>
              <a:rPr lang="en-US" sz="900" dirty="0" smtClean="0"/>
              <a:t>&lt;</a:t>
            </a:r>
            <a:r>
              <a:rPr lang="en-US" sz="900" i="1" dirty="0" smtClean="0"/>
              <a:t> &lt;?xml version="1.0"?&gt;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900" i="1" dirty="0" smtClean="0"/>
              <a:t>&lt;</a:t>
            </a:r>
            <a:r>
              <a:rPr lang="en-US" sz="900" i="1" dirty="0" err="1" smtClean="0"/>
              <a:t>exch:soaMethodsExportMessage</a:t>
            </a:r>
            <a:r>
              <a:rPr lang="en-US" sz="900" i="1" dirty="0" smtClean="0"/>
              <a:t> version="4-2" 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900" i="1" dirty="0" smtClean="0"/>
              <a:t>…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900" i="1" dirty="0" smtClean="0"/>
              <a:t>&gt;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900" i="1" dirty="0" smtClean="0"/>
              <a:t>&lt;</a:t>
            </a:r>
            <a:r>
              <a:rPr lang="en-US" sz="900" i="1" dirty="0" err="1" smtClean="0"/>
              <a:t>fpml:header</a:t>
            </a:r>
            <a:r>
              <a:rPr lang="en-US" sz="900" i="1" dirty="0" smtClean="0"/>
              <a:t>&gt;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900" i="1" dirty="0" smtClean="0"/>
              <a:t>…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900" i="1" dirty="0" smtClean="0"/>
              <a:t>&lt;/</a:t>
            </a:r>
            <a:r>
              <a:rPr lang="en-US" sz="900" i="1" dirty="0" err="1" smtClean="0"/>
              <a:t>fpml:header</a:t>
            </a:r>
            <a:r>
              <a:rPr lang="en-US" sz="900" i="1" dirty="0" smtClean="0"/>
              <a:t>&gt;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900" i="1" dirty="0" smtClean="0"/>
              <a:t>&lt;/</a:t>
            </a:r>
            <a:r>
              <a:rPr lang="en-US" sz="900" i="1" dirty="0" err="1" smtClean="0"/>
              <a:t>exch:soaMethodsExportMessage</a:t>
            </a:r>
            <a:r>
              <a:rPr lang="en-US" sz="900" i="1" dirty="0" smtClean="0"/>
              <a:t>&gt;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SzPct val="100000"/>
            </a:pP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Create a Web Service Client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239156" cy="54292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Locate the Service from the application server</a:t>
            </a:r>
          </a:p>
          <a:p>
            <a:pPr>
              <a:buSzPct val="100000"/>
              <a:buNone/>
            </a:pPr>
            <a:r>
              <a:rPr lang="en-GB" sz="1200" dirty="0" smtClean="0"/>
              <a:t>https://wshost:9444/exchange/DataExchangeService</a:t>
            </a:r>
          </a:p>
          <a:p>
            <a:pPr>
              <a:buSzPct val="100000"/>
              <a:buNone/>
            </a:pPr>
            <a:r>
              <a:rPr lang="en-GB" sz="1200" dirty="0" smtClean="0"/>
              <a:t>https://wshost:9444/ValuationWS/ValuationService</a:t>
            </a:r>
          </a:p>
          <a:p>
            <a:pPr>
              <a:buSzPct val="100000"/>
              <a:buNone/>
            </a:pPr>
            <a:r>
              <a:rPr lang="en-GB" sz="1200" dirty="0" smtClean="0"/>
              <a:t>https://wshost:9444/SoaMethodDesignerWS/SoaMethodDesignerService</a:t>
            </a:r>
          </a:p>
          <a:p>
            <a:pPr>
              <a:buSzPct val="100000"/>
              <a:buNone/>
            </a:pPr>
            <a:r>
              <a:rPr lang="en-GB" sz="1200" dirty="0" smtClean="0"/>
              <a:t>Once a Service provider has been located </a:t>
            </a:r>
            <a:r>
              <a:rPr lang="en-US" sz="1200" dirty="0" smtClean="0"/>
              <a:t>get the </a:t>
            </a:r>
            <a:r>
              <a:rPr lang="en-GB" sz="1200" dirty="0" smtClean="0"/>
              <a:t>Web Services Description Language (WSDL):</a:t>
            </a:r>
          </a:p>
          <a:p>
            <a:pPr>
              <a:buSzPct val="100000"/>
              <a:buNone/>
            </a:pPr>
            <a:r>
              <a:rPr lang="en-GB" sz="1200" dirty="0" smtClean="0"/>
              <a:t>	?WSDL</a:t>
            </a:r>
          </a:p>
          <a:p>
            <a:pPr>
              <a:buSzPct val="100000"/>
              <a:buNone/>
            </a:pPr>
            <a:r>
              <a:rPr lang="en-GB" sz="1200" dirty="0" smtClean="0"/>
              <a:t>	or directly from the service directory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GB" sz="1200" b="1" dirty="0" smtClean="0"/>
              <a:t> 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GB" sz="1200" b="1" dirty="0" smtClean="0"/>
              <a:t>Create a binding</a:t>
            </a:r>
          </a:p>
          <a:p>
            <a:pPr>
              <a:lnSpc>
                <a:spcPct val="120000"/>
              </a:lnSpc>
              <a:buSzPct val="100000"/>
              <a:buNone/>
            </a:pPr>
            <a:r>
              <a:rPr lang="en-GB" sz="1200" dirty="0" smtClean="0"/>
              <a:t>Once a Service Provider has been located, and its WSDL description retrieved, it is necessary to generate a binding.</a:t>
            </a:r>
          </a:p>
          <a:p>
            <a:pPr>
              <a:lnSpc>
                <a:spcPct val="120000"/>
              </a:lnSpc>
              <a:buSzPct val="100000"/>
              <a:buNone/>
            </a:pPr>
            <a:r>
              <a:rPr lang="en-GB" sz="1200" dirty="0" smtClean="0"/>
              <a:t>A Binding is a collection of language specific objects, automatically generated from the Service Description, and providing transparent access</a:t>
            </a:r>
          </a:p>
          <a:p>
            <a:pPr>
              <a:lnSpc>
                <a:spcPct val="120000"/>
              </a:lnSpc>
              <a:buSzPct val="100000"/>
              <a:buNone/>
            </a:pPr>
            <a:r>
              <a:rPr lang="en-GB" sz="1200" dirty="0" smtClean="0"/>
              <a:t>to a service operations, parameters and type definitions.</a:t>
            </a:r>
          </a:p>
          <a:p>
            <a:pPr>
              <a:lnSpc>
                <a:spcPct val="120000"/>
              </a:lnSpc>
              <a:buSzPct val="100000"/>
              <a:buNone/>
            </a:pPr>
            <a:r>
              <a:rPr lang="en-GB" sz="1200" dirty="0" smtClean="0"/>
              <a:t>A binding is usually composed of:</a:t>
            </a:r>
          </a:p>
          <a:p>
            <a:pPr>
              <a:lnSpc>
                <a:spcPct val="120000"/>
              </a:lnSpc>
              <a:buSzPct val="100000"/>
              <a:buNone/>
            </a:pPr>
            <a:r>
              <a:rPr lang="en-GB" sz="1200" dirty="0" smtClean="0"/>
              <a:t>	A set of type definition classes, organized in a namespace, matching the schemas defined by the service provider. These classes can be transparently serialized to / </a:t>
            </a:r>
            <a:r>
              <a:rPr lang="en-GB" sz="1200" dirty="0" err="1" smtClean="0"/>
              <a:t>deserialized</a:t>
            </a:r>
            <a:r>
              <a:rPr lang="en-GB" sz="1200" dirty="0" smtClean="0"/>
              <a:t> from XML by the underlying Web Service framework. This allows the client code to manipulate standard object instances instead of dealing with complex XML parsing</a:t>
            </a:r>
          </a:p>
          <a:p>
            <a:pPr>
              <a:lnSpc>
                <a:spcPct val="120000"/>
              </a:lnSpc>
              <a:buSzPct val="100000"/>
              <a:buNone/>
            </a:pPr>
            <a:r>
              <a:rPr lang="en-GB" sz="1200" dirty="0" smtClean="0"/>
              <a:t>	A service interface definition, usually an interface or an abstract class defining the service operations</a:t>
            </a:r>
          </a:p>
          <a:p>
            <a:pPr>
              <a:lnSpc>
                <a:spcPct val="120000"/>
              </a:lnSpc>
              <a:buSzPct val="100000"/>
              <a:buNone/>
            </a:pPr>
            <a:r>
              <a:rPr lang="en-GB" sz="1200" dirty="0" smtClean="0"/>
              <a:t>	A set of concrete classes providing the glue between the Service interface definition and the underlying Web Service framework implementation performing all the real work (XML / SOAP (de)serialization, HTTP exchanges, TCP connections). The top level class is usually called a “Proxy” and is the concrete implementation of the service interface definition used by the developer to consume the Service.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10000"/>
              </a:lnSpc>
              <a:buSzPct val="100000"/>
              <a:buNone/>
            </a:pPr>
            <a:r>
              <a:rPr lang="en-US" sz="1200" b="1" dirty="0" smtClean="0"/>
              <a:t>	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Create a Web Service Client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239156" cy="5429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Create a </a:t>
            </a:r>
            <a:r>
              <a:rPr lang="en-US" sz="1200" b="1" dirty="0" err="1" smtClean="0"/>
              <a:t>WebReference</a:t>
            </a: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dirty="0" smtClean="0"/>
              <a:t>In </a:t>
            </a:r>
            <a:r>
              <a:rPr lang="en-US" sz="1200" dirty="0" err="1" smtClean="0"/>
              <a:t>.net</a:t>
            </a:r>
            <a:r>
              <a:rPr lang="en-US" sz="1200" dirty="0" smtClean="0"/>
              <a:t> use </a:t>
            </a:r>
          </a:p>
          <a:p>
            <a:pPr>
              <a:buSzPct val="100000"/>
              <a:buNone/>
            </a:pPr>
            <a:r>
              <a:rPr lang="en-US" sz="1200" dirty="0" smtClean="0"/>
              <a:t>	add web reference</a:t>
            </a:r>
          </a:p>
          <a:p>
            <a:pPr>
              <a:buSzPct val="100000"/>
              <a:buNone/>
            </a:pPr>
            <a:r>
              <a:rPr lang="en-US" sz="1200" dirty="0" smtClean="0"/>
              <a:t>	add service reference</a:t>
            </a:r>
          </a:p>
          <a:p>
            <a:pPr>
              <a:buSzPct val="100000"/>
              <a:buNone/>
            </a:pPr>
            <a:r>
              <a:rPr lang="en-US" sz="1200" dirty="0" smtClean="0"/>
              <a:t>	wsdl.exe</a:t>
            </a:r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Use the proxy</a:t>
            </a:r>
          </a:p>
          <a:p>
            <a:pPr>
              <a:buSzPct val="100000"/>
              <a:buNone/>
            </a:pPr>
            <a:r>
              <a:rPr lang="en-US" sz="1200" dirty="0" smtClean="0"/>
              <a:t>Generate the proxy once for all the projects</a:t>
            </a:r>
          </a:p>
          <a:p>
            <a:pPr>
              <a:buSzPct val="100000"/>
              <a:buNone/>
            </a:pPr>
            <a:r>
              <a:rPr lang="en-US" sz="1200" dirty="0" err="1" smtClean="0"/>
              <a:t>WebApi</a:t>
            </a:r>
            <a:r>
              <a:rPr lang="en-US" sz="1200" dirty="0" smtClean="0"/>
              <a:t> is coming soon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GB" sz="1200" i="1" dirty="0" smtClean="0"/>
              <a:t>Create a new transaction from a </a:t>
            </a:r>
            <a:r>
              <a:rPr lang="en-GB" sz="1200" i="1" dirty="0" err="1" smtClean="0"/>
              <a:t>.Net</a:t>
            </a:r>
            <a:r>
              <a:rPr lang="en-GB" sz="1200" i="1" dirty="0" smtClean="0"/>
              <a:t> exe.</a:t>
            </a: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Method designer: create a Toolkit Source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US" sz="1200" b="1" dirty="0" smtClean="0"/>
              <a:t>Rich client</a:t>
            </a:r>
          </a:p>
          <a:p>
            <a:pPr>
              <a:lnSpc>
                <a:spcPct val="150000"/>
              </a:lnSpc>
              <a:buSzPct val="100000"/>
              <a:buNone/>
            </a:pPr>
            <a:r>
              <a:rPr lang="en-GB" sz="1200" i="1" dirty="0" smtClean="0"/>
              <a:t>Using Method Designer and </a:t>
            </a:r>
            <a:r>
              <a:rPr lang="en-GB" sz="1200" i="1" dirty="0" err="1" smtClean="0"/>
              <a:t>DataExchange</a:t>
            </a:r>
            <a:r>
              <a:rPr lang="en-GB" sz="1200" i="1" dirty="0" smtClean="0"/>
              <a:t>, create a FX deal window.</a:t>
            </a:r>
            <a:endParaRPr lang="en-US" sz="1200" b="1" dirty="0" smtClean="0"/>
          </a:p>
          <a:p>
            <a:pPr>
              <a:lnSpc>
                <a:spcPct val="110000"/>
              </a:lnSpc>
              <a:buSzPct val="100000"/>
              <a:buNone/>
            </a:pPr>
            <a:r>
              <a:rPr lang="en-US" sz="1200" b="1" dirty="0" smtClean="0"/>
              <a:t>	</a:t>
            </a:r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ISAC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239156" cy="5429288"/>
          </a:xfrm>
        </p:spPr>
        <p:txBody>
          <a:bodyPr>
            <a:normAutofit/>
          </a:bodyPr>
          <a:lstStyle/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fr-FR" sz="1500" b="1" dirty="0" err="1" smtClean="0"/>
              <a:t>Integration</a:t>
            </a:r>
            <a:r>
              <a:rPr lang="fr-FR" sz="1500" b="1" dirty="0" smtClean="0"/>
              <a:t> Service </a:t>
            </a:r>
            <a:r>
              <a:rPr lang="fr-FR" sz="1500" b="1" dirty="0" err="1" smtClean="0"/>
              <a:t>Alert</a:t>
            </a:r>
            <a:r>
              <a:rPr lang="fr-FR" sz="1500" b="1" dirty="0" smtClean="0"/>
              <a:t> Console</a:t>
            </a: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fr-FR" sz="1300" dirty="0" smtClean="0">
                <a:cs typeface="Times New Roman" pitchFamily="18" charset="0"/>
              </a:rPr>
              <a:t>Use </a:t>
            </a:r>
            <a:r>
              <a:rPr lang="fr-FR" sz="1300" dirty="0" err="1" smtClean="0">
                <a:cs typeface="Times New Roman" pitchFamily="18" charset="0"/>
              </a:rPr>
              <a:t>filters</a:t>
            </a:r>
            <a:r>
              <a:rPr lang="fr-FR" sz="1300" dirty="0" smtClean="0">
                <a:cs typeface="Times New Roman" pitchFamily="18" charset="0"/>
              </a:rPr>
              <a:t> to </a:t>
            </a:r>
            <a:r>
              <a:rPr lang="fr-FR" sz="1300" dirty="0" err="1" smtClean="0">
                <a:cs typeface="Times New Roman" pitchFamily="18" charset="0"/>
              </a:rPr>
              <a:t>find</a:t>
            </a:r>
            <a:r>
              <a:rPr lang="fr-FR" sz="1300" dirty="0" smtClean="0">
                <a:cs typeface="Times New Roman" pitchFamily="18" charset="0"/>
              </a:rPr>
              <a:t> </a:t>
            </a:r>
            <a:r>
              <a:rPr lang="fr-FR" sz="1300" dirty="0" err="1" smtClean="0">
                <a:cs typeface="Times New Roman" pitchFamily="18" charset="0"/>
              </a:rPr>
              <a:t>error</a:t>
            </a:r>
            <a:r>
              <a:rPr lang="fr-FR" sz="1300" dirty="0" smtClean="0">
                <a:cs typeface="Times New Roman" pitchFamily="18" charset="0"/>
              </a:rPr>
              <a:t> </a:t>
            </a:r>
            <a:r>
              <a:rPr lang="fr-FR" sz="1300" dirty="0" err="1" smtClean="0">
                <a:cs typeface="Times New Roman" pitchFamily="18" charset="0"/>
              </a:rPr>
              <a:t>requests</a:t>
            </a:r>
            <a:endParaRPr lang="fr-FR" sz="1300" dirty="0" smtClean="0">
              <a:cs typeface="Times New Roman" pitchFamily="18" charset="0"/>
            </a:endParaRP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fr-FR" sz="1300" dirty="0" smtClean="0">
                <a:cs typeface="Times New Roman" pitchFamily="18" charset="0"/>
              </a:rPr>
              <a:t>Reserve the </a:t>
            </a:r>
            <a:r>
              <a:rPr lang="fr-FR" sz="1300" dirty="0" err="1" smtClean="0">
                <a:cs typeface="Times New Roman" pitchFamily="18" charset="0"/>
              </a:rPr>
              <a:t>request</a:t>
            </a:r>
            <a:endParaRPr lang="fr-FR" sz="1300" dirty="0" smtClean="0">
              <a:cs typeface="Times New Roman" pitchFamily="18" charset="0"/>
            </a:endParaRP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fr-FR" sz="1300" dirty="0" smtClean="0">
                <a:cs typeface="Times New Roman" pitchFamily="18" charset="0"/>
              </a:rPr>
              <a:t>Correct </a:t>
            </a:r>
            <a:r>
              <a:rPr lang="fr-FR" sz="1300" dirty="0" err="1" smtClean="0">
                <a:cs typeface="Times New Roman" pitchFamily="18" charset="0"/>
              </a:rPr>
              <a:t>it</a:t>
            </a:r>
            <a:endParaRPr lang="fr-FR" sz="1300" dirty="0" smtClean="0">
              <a:cs typeface="Times New Roman" pitchFamily="18" charset="0"/>
            </a:endParaRP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fr-FR" sz="1300" dirty="0" err="1" smtClean="0">
                <a:cs typeface="Times New Roman" pitchFamily="18" charset="0"/>
              </a:rPr>
              <a:t>Re</a:t>
            </a:r>
            <a:r>
              <a:rPr lang="fr-FR" sz="1300" dirty="0" smtClean="0">
                <a:cs typeface="Times New Roman" pitchFamily="18" charset="0"/>
              </a:rPr>
              <a:t>-</a:t>
            </a:r>
            <a:r>
              <a:rPr lang="fr-FR" sz="1300" dirty="0" err="1" smtClean="0">
                <a:cs typeface="Times New Roman" pitchFamily="18" charset="0"/>
              </a:rPr>
              <a:t>submit</a:t>
            </a:r>
            <a:r>
              <a:rPr lang="fr-FR" sz="1300" dirty="0" smtClean="0">
                <a:cs typeface="Times New Roman" pitchFamily="18" charset="0"/>
              </a:rPr>
              <a:t> </a:t>
            </a:r>
            <a:r>
              <a:rPr lang="fr-FR" sz="1300" dirty="0" err="1" smtClean="0">
                <a:cs typeface="Times New Roman" pitchFamily="18" charset="0"/>
              </a:rPr>
              <a:t>it</a:t>
            </a:r>
            <a:endParaRPr lang="fr-FR" sz="13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914400"/>
            <a:ext cx="622118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Architecture	</a:t>
            </a:r>
            <a:endParaRPr lang="en-GB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3209956" cy="5429288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1200" i="1" dirty="0" smtClean="0"/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buSzPct val="100000"/>
              <a:buNone/>
            </a:pPr>
            <a:endParaRPr lang="en-US" sz="1200" dirty="0" smtClean="0"/>
          </a:p>
          <a:p>
            <a:pPr>
              <a:buSzPct val="100000"/>
              <a:buNone/>
            </a:pPr>
            <a:endParaRPr lang="en-US" sz="12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63" name="Rectangle 62"/>
          <p:cNvSpPr/>
          <p:nvPr/>
        </p:nvSpPr>
        <p:spPr bwMode="auto">
          <a:xfrm>
            <a:off x="3276600" y="660400"/>
            <a:ext cx="3886200" cy="464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" name="Down Arrow 48"/>
          <p:cNvSpPr>
            <a:spLocks noChangeArrowheads="1"/>
          </p:cNvSpPr>
          <p:nvPr/>
        </p:nvSpPr>
        <p:spPr bwMode="auto">
          <a:xfrm>
            <a:off x="6248400" y="965200"/>
            <a:ext cx="304800" cy="2362200"/>
          </a:xfrm>
          <a:prstGeom prst="downArrow">
            <a:avLst>
              <a:gd name="adj1" fmla="val 50000"/>
              <a:gd name="adj2" fmla="val 50016"/>
            </a:avLst>
          </a:prstGeom>
          <a:gradFill rotWithShape="1">
            <a:gsLst>
              <a:gs pos="0">
                <a:srgbClr val="FFBC86"/>
              </a:gs>
              <a:gs pos="50000">
                <a:srgbClr val="FFD4B6"/>
              </a:gs>
              <a:gs pos="100000">
                <a:srgbClr val="FFE9DB"/>
              </a:gs>
            </a:gsLst>
            <a:lin ang="162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Down Arrow 47"/>
          <p:cNvSpPr>
            <a:spLocks noChangeArrowheads="1"/>
          </p:cNvSpPr>
          <p:nvPr/>
        </p:nvSpPr>
        <p:spPr bwMode="auto">
          <a:xfrm>
            <a:off x="3810000" y="965200"/>
            <a:ext cx="304800" cy="2362200"/>
          </a:xfrm>
          <a:prstGeom prst="downArrow">
            <a:avLst>
              <a:gd name="adj1" fmla="val 50000"/>
              <a:gd name="adj2" fmla="val 50016"/>
            </a:avLst>
          </a:prstGeom>
          <a:gradFill rotWithShape="1">
            <a:gsLst>
              <a:gs pos="0">
                <a:srgbClr val="FFBC86"/>
              </a:gs>
              <a:gs pos="50000">
                <a:srgbClr val="FFD4B6"/>
              </a:gs>
              <a:gs pos="100000">
                <a:srgbClr val="FFE9DB"/>
              </a:gs>
            </a:gsLst>
            <a:lin ang="162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Rectangle 75"/>
          <p:cNvSpPr/>
          <p:nvPr/>
        </p:nvSpPr>
        <p:spPr bwMode="auto">
          <a:xfrm>
            <a:off x="3429000" y="812800"/>
            <a:ext cx="1524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fr-FR" sz="1100" dirty="0"/>
              <a:t>EJB JMS </a:t>
            </a:r>
            <a:r>
              <a:rPr lang="fr-FR" sz="1100" dirty="0" err="1"/>
              <a:t>listener</a:t>
            </a:r>
            <a:endParaRPr lang="en-US" sz="11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3429000" y="1803400"/>
            <a:ext cx="3581400" cy="314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fr-FR" sz="1200" dirty="0"/>
              <a:t>Web Service </a:t>
            </a:r>
            <a:r>
              <a:rPr lang="fr-FR" sz="1200" dirty="0" err="1"/>
              <a:t>Engine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5486400" y="812800"/>
            <a:ext cx="15240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fr-FR" sz="1100" dirty="0"/>
              <a:t>Http server</a:t>
            </a:r>
            <a:endParaRPr lang="en-US" sz="11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3429000" y="2184400"/>
            <a:ext cx="3581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fr-FR" sz="1200" dirty="0"/>
              <a:t>Router component</a:t>
            </a:r>
            <a:endParaRPr lang="en-US" sz="1200" dirty="0"/>
          </a:p>
        </p:txBody>
      </p:sp>
      <p:sp>
        <p:nvSpPr>
          <p:cNvPr id="89" name="Rectangle 18"/>
          <p:cNvSpPr>
            <a:spLocks noChangeArrowheads="1"/>
          </p:cNvSpPr>
          <p:nvPr/>
        </p:nvSpPr>
        <p:spPr bwMode="auto">
          <a:xfrm>
            <a:off x="3429000" y="2565400"/>
            <a:ext cx="3581400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fr-FR" sz="1200"/>
              <a:t>EJB Session</a:t>
            </a:r>
            <a:endParaRPr lang="en-US" sz="1200"/>
          </a:p>
        </p:txBody>
      </p:sp>
      <p:sp>
        <p:nvSpPr>
          <p:cNvPr id="90" name="Rectangle 89"/>
          <p:cNvSpPr/>
          <p:nvPr/>
        </p:nvSpPr>
        <p:spPr bwMode="auto">
          <a:xfrm>
            <a:off x="3429000" y="2870200"/>
            <a:ext cx="35814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fr-FR" sz="1050" dirty="0"/>
              <a:t>JNI Bridge</a:t>
            </a:r>
            <a:endParaRPr lang="en-US" sz="1050" dirty="0"/>
          </a:p>
        </p:txBody>
      </p:sp>
      <p:sp>
        <p:nvSpPr>
          <p:cNvPr id="91" name="Rectangle 20"/>
          <p:cNvSpPr>
            <a:spLocks noChangeArrowheads="1"/>
          </p:cNvSpPr>
          <p:nvPr/>
        </p:nvSpPr>
        <p:spPr bwMode="auto">
          <a:xfrm>
            <a:off x="3429000" y="3317875"/>
            <a:ext cx="3581400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fr-FR" sz="1200"/>
              <a:t>FpML Engine</a:t>
            </a:r>
            <a:endParaRPr lang="en-US" sz="1200"/>
          </a:p>
        </p:txBody>
      </p:sp>
      <p:sp>
        <p:nvSpPr>
          <p:cNvPr id="92" name="Rectangle 21"/>
          <p:cNvSpPr>
            <a:spLocks noChangeArrowheads="1"/>
          </p:cNvSpPr>
          <p:nvPr/>
        </p:nvSpPr>
        <p:spPr bwMode="auto">
          <a:xfrm>
            <a:off x="3429000" y="3632200"/>
            <a:ext cx="3581400" cy="1219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Ctr="1"/>
          <a:lstStyle/>
          <a:p>
            <a:r>
              <a:rPr lang="fr-FR" sz="1200" dirty="0" err="1" smtClean="0"/>
              <a:t>Sophis</a:t>
            </a:r>
            <a:r>
              <a:rPr lang="fr-FR" sz="1200" dirty="0" smtClean="0"/>
              <a:t> </a:t>
            </a:r>
            <a:r>
              <a:rPr lang="fr-FR" sz="1200" dirty="0"/>
              <a:t>API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5638800" y="4165600"/>
            <a:ext cx="11430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endParaRPr lang="en-US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5562600" y="4089400"/>
            <a:ext cx="11430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endParaRPr lang="en-US" dirty="0"/>
          </a:p>
        </p:txBody>
      </p:sp>
      <p:sp>
        <p:nvSpPr>
          <p:cNvPr id="95" name="Rectangle 94"/>
          <p:cNvSpPr/>
          <p:nvPr/>
        </p:nvSpPr>
        <p:spPr bwMode="auto">
          <a:xfrm>
            <a:off x="5410200" y="4013200"/>
            <a:ext cx="11430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fr-FR" sz="1200" dirty="0" err="1"/>
              <a:t>Toolkit</a:t>
            </a:r>
            <a:endParaRPr lang="en-US" sz="1200" dirty="0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27600"/>
            <a:ext cx="876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578100"/>
            <a:ext cx="2873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36"/>
          <p:cNvSpPr txBox="1">
            <a:spLocks noChangeArrowheads="1"/>
          </p:cNvSpPr>
          <p:nvPr/>
        </p:nvSpPr>
        <p:spPr bwMode="auto">
          <a:xfrm>
            <a:off x="7672388" y="2959100"/>
            <a:ext cx="8366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 sz="800"/>
              <a:t>WSDL publish</a:t>
            </a:r>
            <a:endParaRPr lang="en-US" sz="800"/>
          </a:p>
        </p:txBody>
      </p:sp>
      <p:sp>
        <p:nvSpPr>
          <p:cNvPr id="99" name="Cloud 98"/>
          <p:cNvSpPr/>
          <p:nvPr/>
        </p:nvSpPr>
        <p:spPr bwMode="auto">
          <a:xfrm>
            <a:off x="7620000" y="660400"/>
            <a:ext cx="1066800" cy="9144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fr-FR" dirty="0"/>
              <a:t>SOAP</a:t>
            </a:r>
            <a:endParaRPr lang="en-US" dirty="0"/>
          </a:p>
        </p:txBody>
      </p:sp>
      <p:sp>
        <p:nvSpPr>
          <p:cNvPr id="100" name="AutoShape 114"/>
          <p:cNvSpPr>
            <a:spLocks noChangeArrowheads="1"/>
          </p:cNvSpPr>
          <p:nvPr/>
        </p:nvSpPr>
        <p:spPr bwMode="auto">
          <a:xfrm rot="10800000">
            <a:off x="1828800" y="684213"/>
            <a:ext cx="1352550" cy="357187"/>
          </a:xfrm>
          <a:prstGeom prst="curvedUpArrow">
            <a:avLst>
              <a:gd name="adj1" fmla="val 17724"/>
              <a:gd name="adj2" fmla="val 65758"/>
              <a:gd name="adj3" fmla="val 4972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AutoShape 131"/>
          <p:cNvSpPr>
            <a:spLocks noChangeArrowheads="1"/>
          </p:cNvSpPr>
          <p:nvPr/>
        </p:nvSpPr>
        <p:spPr bwMode="auto">
          <a:xfrm rot="10800000" flipH="1" flipV="1">
            <a:off x="1924050" y="1338263"/>
            <a:ext cx="1352550" cy="357187"/>
          </a:xfrm>
          <a:prstGeom prst="curvedUpArrow">
            <a:avLst>
              <a:gd name="adj1" fmla="val 17724"/>
              <a:gd name="adj2" fmla="val 65758"/>
              <a:gd name="adj3" fmla="val 4972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36600"/>
            <a:ext cx="1905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03400"/>
            <a:ext cx="1905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45"/>
          <p:cNvSpPr txBox="1">
            <a:spLocks noChangeArrowheads="1"/>
          </p:cNvSpPr>
          <p:nvPr/>
        </p:nvSpPr>
        <p:spPr bwMode="auto">
          <a:xfrm>
            <a:off x="2209800" y="1955800"/>
            <a:ext cx="6778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 sz="800"/>
              <a:t>Rcv queue</a:t>
            </a:r>
            <a:endParaRPr lang="en-US" sz="800"/>
          </a:p>
        </p:txBody>
      </p:sp>
      <p:sp>
        <p:nvSpPr>
          <p:cNvPr id="105" name="TextBox 46"/>
          <p:cNvSpPr txBox="1">
            <a:spLocks noChangeArrowheads="1"/>
          </p:cNvSpPr>
          <p:nvPr/>
        </p:nvSpPr>
        <p:spPr bwMode="auto">
          <a:xfrm>
            <a:off x="2209800" y="889000"/>
            <a:ext cx="68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 sz="800"/>
              <a:t>Snd queue</a:t>
            </a:r>
            <a:endParaRPr lang="en-US" sz="800"/>
          </a:p>
        </p:txBody>
      </p:sp>
      <p:sp>
        <p:nvSpPr>
          <p:cNvPr id="106" name="Left Arrow 49"/>
          <p:cNvSpPr>
            <a:spLocks noChangeArrowheads="1"/>
          </p:cNvSpPr>
          <p:nvPr/>
        </p:nvSpPr>
        <p:spPr bwMode="auto">
          <a:xfrm>
            <a:off x="7010400" y="1041400"/>
            <a:ext cx="533400" cy="152400"/>
          </a:xfrm>
          <a:prstGeom prst="leftArrow">
            <a:avLst>
              <a:gd name="adj1" fmla="val 50000"/>
              <a:gd name="adj2" fmla="val 5000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7" name="Picture 19" descr="TasseJav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94"/>
          <a:stretch>
            <a:fillRect/>
          </a:stretch>
        </p:blipFill>
        <p:spPr bwMode="auto">
          <a:xfrm>
            <a:off x="1828800" y="2489200"/>
            <a:ext cx="34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Left Arrow 51"/>
          <p:cNvSpPr>
            <a:spLocks noChangeArrowheads="1"/>
          </p:cNvSpPr>
          <p:nvPr/>
        </p:nvSpPr>
        <p:spPr bwMode="auto">
          <a:xfrm flipH="1">
            <a:off x="2328863" y="2641600"/>
            <a:ext cx="1066800" cy="152400"/>
          </a:xfrm>
          <a:prstGeom prst="leftArrow">
            <a:avLst>
              <a:gd name="adj1" fmla="val 50000"/>
              <a:gd name="adj2" fmla="val 5000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TextBox 40"/>
          <p:cNvSpPr txBox="1">
            <a:spLocks noChangeArrowheads="1"/>
          </p:cNvSpPr>
          <p:nvPr/>
        </p:nvSpPr>
        <p:spPr bwMode="auto">
          <a:xfrm>
            <a:off x="1436688" y="1041400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/>
              <a:t>JMS</a:t>
            </a:r>
            <a:endParaRPr lang="en-US"/>
          </a:p>
        </p:txBody>
      </p:sp>
      <p:sp>
        <p:nvSpPr>
          <p:cNvPr id="110" name="Right Arrow 35"/>
          <p:cNvSpPr>
            <a:spLocks noChangeArrowheads="1"/>
          </p:cNvSpPr>
          <p:nvPr/>
        </p:nvSpPr>
        <p:spPr bwMode="auto">
          <a:xfrm>
            <a:off x="7086600" y="2654300"/>
            <a:ext cx="609600" cy="1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1" name="Group 68"/>
          <p:cNvGrpSpPr>
            <a:grpSpLocks/>
          </p:cNvGrpSpPr>
          <p:nvPr/>
        </p:nvGrpSpPr>
        <p:grpSpPr bwMode="auto">
          <a:xfrm>
            <a:off x="1143000" y="3708400"/>
            <a:ext cx="1752600" cy="2647950"/>
            <a:chOff x="1600200" y="933450"/>
            <a:chExt cx="4154488" cy="5467350"/>
          </a:xfrm>
        </p:grpSpPr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1600200" y="933450"/>
              <a:ext cx="2447925" cy="5467350"/>
            </a:xfrm>
            <a:prstGeom prst="rect">
              <a:avLst/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3" name="Picture 7" descr="Server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363" y="3771900"/>
              <a:ext cx="274637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Rectangle 12"/>
            <p:cNvSpPr>
              <a:spLocks noChangeArrowheads="1"/>
            </p:cNvSpPr>
            <p:nvPr/>
          </p:nvSpPr>
          <p:spPr bwMode="auto">
            <a:xfrm>
              <a:off x="1725613" y="1354138"/>
              <a:ext cx="2198687" cy="16271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3278188" y="2987675"/>
              <a:ext cx="0" cy="2825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Line 16"/>
            <p:cNvSpPr>
              <a:spLocks noChangeShapeType="1"/>
            </p:cNvSpPr>
            <p:nvPr/>
          </p:nvSpPr>
          <p:spPr bwMode="auto">
            <a:xfrm>
              <a:off x="3309938" y="2111375"/>
              <a:ext cx="0" cy="2587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AutoShape 17"/>
            <p:cNvSpPr>
              <a:spLocks noChangeArrowheads="1"/>
            </p:cNvSpPr>
            <p:nvPr/>
          </p:nvSpPr>
          <p:spPr bwMode="auto">
            <a:xfrm flipH="1" flipV="1">
              <a:off x="1752600" y="4876800"/>
              <a:ext cx="2209800" cy="1236663"/>
            </a:xfrm>
            <a:prstGeom prst="wedgeRectCallout">
              <a:avLst>
                <a:gd name="adj1" fmla="val -6060"/>
                <a:gd name="adj2" fmla="val 87144"/>
              </a:avLst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GB"/>
            </a:p>
          </p:txBody>
        </p:sp>
        <p:sp>
          <p:nvSpPr>
            <p:cNvPr id="118" name="Rectangle 18"/>
            <p:cNvSpPr>
              <a:spLocks noChangeAspect="1" noChangeArrowheads="1"/>
            </p:cNvSpPr>
            <p:nvPr/>
          </p:nvSpPr>
          <p:spPr bwMode="auto">
            <a:xfrm rot="10800000" flipV="1">
              <a:off x="1828800" y="5334000"/>
              <a:ext cx="1125538" cy="3556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fr-FR" sz="900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>
              <a:off x="2468563" y="2987675"/>
              <a:ext cx="0" cy="303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Rectangle 20"/>
            <p:cNvSpPr>
              <a:spLocks noChangeAspect="1" noChangeArrowheads="1"/>
            </p:cNvSpPr>
            <p:nvPr/>
          </p:nvSpPr>
          <p:spPr bwMode="auto">
            <a:xfrm rot="10799292" flipV="1">
              <a:off x="1828800" y="5727700"/>
              <a:ext cx="1119188" cy="27305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altLang="fr-FR" sz="900"/>
            </a:p>
          </p:txBody>
        </p:sp>
        <p:pic>
          <p:nvPicPr>
            <p:cNvPr id="121" name="Picture 25" descr="Server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63" y="2393950"/>
              <a:ext cx="222250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7" descr="SmallTierUs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962" y="1412875"/>
              <a:ext cx="655638" cy="58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28" descr="OracleDatabase copi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5257800"/>
              <a:ext cx="708025" cy="70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Rectangle 29"/>
            <p:cNvSpPr>
              <a:spLocks noChangeArrowheads="1"/>
            </p:cNvSpPr>
            <p:nvPr/>
          </p:nvSpPr>
          <p:spPr bwMode="auto">
            <a:xfrm>
              <a:off x="3163888" y="5445124"/>
              <a:ext cx="660400" cy="432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GB" altLang="fr-FR" sz="800" b="1">
                <a:latin typeface="Tahoma" pitchFamily="34" charset="0"/>
              </a:endParaRPr>
            </a:p>
          </p:txBody>
        </p:sp>
        <p:sp>
          <p:nvSpPr>
            <p:cNvPr id="125" name="AutoShape 62"/>
            <p:cNvSpPr>
              <a:spLocks noChangeArrowheads="1"/>
            </p:cNvSpPr>
            <p:nvPr/>
          </p:nvSpPr>
          <p:spPr bwMode="auto">
            <a:xfrm rot="-5400000">
              <a:off x="3744119" y="1381919"/>
              <a:ext cx="184150" cy="3836988"/>
            </a:xfrm>
            <a:prstGeom prst="can">
              <a:avLst>
                <a:gd name="adj" fmla="val 56238"/>
              </a:avLst>
            </a:prstGeom>
            <a:gradFill rotWithShape="0">
              <a:gsLst>
                <a:gs pos="0">
                  <a:srgbClr val="0066FF"/>
                </a:gs>
                <a:gs pos="50000">
                  <a:srgbClr val="CCECFF"/>
                </a:gs>
                <a:gs pos="100000">
                  <a:srgbClr val="0066FF"/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endParaRPr lang="en-GB"/>
            </a:p>
          </p:txBody>
        </p:sp>
        <p:sp>
          <p:nvSpPr>
            <p:cNvPr id="126" name="Line 19"/>
            <p:cNvSpPr>
              <a:spLocks noChangeShapeType="1"/>
            </p:cNvSpPr>
            <p:nvPr/>
          </p:nvSpPr>
          <p:spPr bwMode="auto">
            <a:xfrm>
              <a:off x="28956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127" name="Picture 27" descr="SmallTierUs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286000"/>
              <a:ext cx="655638" cy="58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8" name="Left-Right Arrow 127"/>
          <p:cNvSpPr/>
          <p:nvPr/>
        </p:nvSpPr>
        <p:spPr bwMode="auto">
          <a:xfrm rot="19766012">
            <a:off x="2286000" y="5018088"/>
            <a:ext cx="1281113" cy="484187"/>
          </a:xfrm>
          <a:prstGeom prst="left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IS </a:t>
            </a:r>
            <a:r>
              <a:rPr lang="en-US" sz="2000" dirty="0">
                <a:solidFill>
                  <a:srgbClr val="006A8C"/>
                </a:solidFill>
              </a:rPr>
              <a:t>and Specific Development: 2 </a:t>
            </a:r>
            <a:r>
              <a:rPr lang="en-US" sz="2000" dirty="0">
                <a:solidFill>
                  <a:srgbClr val="006A8C"/>
                </a:solidFill>
              </a:rPr>
              <a:t>Sophis SDK tools for specific usage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3971956" cy="4495800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algn="ctr">
              <a:buNone/>
              <a:defRPr/>
            </a:pPr>
            <a:r>
              <a:rPr lang="en-US" sz="5000" dirty="0" smtClean="0">
                <a:solidFill>
                  <a:srgbClr val="006A8C"/>
                </a:solidFill>
                <a:latin typeface="+mj-lt"/>
                <a:ea typeface="+mj-ea"/>
                <a:cs typeface="+mj-cs"/>
              </a:rPr>
              <a:t>Integration Service</a:t>
            </a:r>
          </a:p>
          <a:p>
            <a:pPr>
              <a:buNone/>
              <a:defRPr/>
            </a:pPr>
            <a:r>
              <a:rPr lang="en-US" sz="3300" b="1" dirty="0" smtClean="0"/>
              <a:t>Strengths</a:t>
            </a:r>
          </a:p>
          <a:p>
            <a:pPr lvl="1">
              <a:buNone/>
              <a:defRPr/>
            </a:pPr>
            <a:r>
              <a:rPr lang="en-GB" sz="2700" b="1" dirty="0" smtClean="0"/>
              <a:t>Lighten your architecture</a:t>
            </a:r>
            <a:endParaRPr lang="en-GB" sz="2300" dirty="0" smtClean="0"/>
          </a:p>
          <a:p>
            <a:pPr lvl="1">
              <a:buNone/>
              <a:defRPr/>
            </a:pPr>
            <a:r>
              <a:rPr lang="en-US" sz="2500" dirty="0" smtClean="0"/>
              <a:t>Less license usage (cost)</a:t>
            </a:r>
          </a:p>
          <a:p>
            <a:pPr lvl="1">
              <a:buNone/>
              <a:defRPr/>
            </a:pPr>
            <a:r>
              <a:rPr lang="en-US" sz="2500" dirty="0" smtClean="0"/>
              <a:t>Less memory consumption (hardware)</a:t>
            </a:r>
          </a:p>
          <a:p>
            <a:pPr lvl="1">
              <a:buNone/>
              <a:defRPr/>
            </a:pPr>
            <a:r>
              <a:rPr lang="en-GB" sz="2700" b="1" dirty="0" smtClean="0"/>
              <a:t>Scalability</a:t>
            </a:r>
            <a:r>
              <a:rPr lang="en-GB" sz="27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GB" sz="2700" b="1" dirty="0" smtClean="0"/>
              <a:t>enforced by </a:t>
            </a:r>
            <a:r>
              <a:rPr lang="en-GB" sz="2700" b="1" dirty="0" err="1" smtClean="0"/>
              <a:t>WebSphere</a:t>
            </a:r>
            <a:r>
              <a:rPr lang="en-GB" sz="2700" b="1" dirty="0" smtClean="0"/>
              <a:t> Application Server</a:t>
            </a:r>
          </a:p>
          <a:p>
            <a:pPr lvl="1">
              <a:buNone/>
              <a:defRPr/>
            </a:pPr>
            <a:r>
              <a:rPr lang="en-GB" sz="2500" dirty="0" smtClean="0"/>
              <a:t>Deploy clusters of services. </a:t>
            </a:r>
          </a:p>
          <a:p>
            <a:pPr lvl="1">
              <a:buNone/>
              <a:defRPr/>
            </a:pPr>
            <a:r>
              <a:rPr lang="en-GB" sz="2500" dirty="0" smtClean="0"/>
              <a:t>Easy to add more cores on one cluster</a:t>
            </a:r>
          </a:p>
          <a:p>
            <a:pPr lvl="1">
              <a:buNone/>
              <a:defRPr/>
            </a:pPr>
            <a:r>
              <a:rPr lang="en-GB" sz="2700" b="1" dirty="0" smtClean="0"/>
              <a:t>Security enforced by </a:t>
            </a:r>
            <a:r>
              <a:rPr lang="en-GB" sz="2700" b="1" dirty="0" err="1" smtClean="0"/>
              <a:t>WebSphere</a:t>
            </a:r>
            <a:r>
              <a:rPr lang="en-GB" sz="2700" b="1" dirty="0" smtClean="0"/>
              <a:t> Application Server</a:t>
            </a:r>
          </a:p>
          <a:p>
            <a:pPr lvl="1">
              <a:buNone/>
              <a:defRPr/>
            </a:pPr>
            <a:r>
              <a:rPr lang="en-GB" sz="2500" dirty="0" smtClean="0"/>
              <a:t>https available</a:t>
            </a:r>
          </a:p>
          <a:p>
            <a:pPr lvl="1">
              <a:buNone/>
              <a:defRPr/>
            </a:pPr>
            <a:r>
              <a:rPr lang="en-GB" sz="2500" dirty="0" smtClean="0"/>
              <a:t>Credential based on </a:t>
            </a:r>
            <a:r>
              <a:rPr lang="en-GB" sz="2500" dirty="0" err="1" smtClean="0"/>
              <a:t>Sophis</a:t>
            </a:r>
            <a:r>
              <a:rPr lang="en-GB" sz="2500" dirty="0" smtClean="0"/>
              <a:t> user/password  (per Web Service)</a:t>
            </a:r>
          </a:p>
          <a:p>
            <a:pPr lvl="1">
              <a:buNone/>
              <a:defRPr/>
            </a:pPr>
            <a:r>
              <a:rPr lang="en-GB" sz="2500" dirty="0" smtClean="0"/>
              <a:t>Handle </a:t>
            </a:r>
            <a:r>
              <a:rPr lang="en-GB" sz="2500" dirty="0" err="1" smtClean="0"/>
              <a:t>Sophis</a:t>
            </a:r>
            <a:r>
              <a:rPr lang="en-GB" sz="2500" dirty="0" smtClean="0"/>
              <a:t> user rights based on the user</a:t>
            </a:r>
          </a:p>
          <a:p>
            <a:pPr lvl="1">
              <a:buNone/>
              <a:defRPr/>
            </a:pPr>
            <a:r>
              <a:rPr lang="en-GB" sz="2700" b="1" dirty="0" smtClean="0"/>
              <a:t>Integration</a:t>
            </a:r>
          </a:p>
          <a:p>
            <a:pPr lvl="1">
              <a:buNone/>
              <a:defRPr/>
            </a:pPr>
            <a:r>
              <a:rPr lang="en-GB" sz="2500" dirty="0" smtClean="0"/>
              <a:t>3 Tier architecture development of light interfaces</a:t>
            </a:r>
          </a:p>
          <a:p>
            <a:pPr lvl="1">
              <a:buNone/>
              <a:defRPr/>
            </a:pPr>
            <a:r>
              <a:rPr lang="en-GB" sz="2500" dirty="0" smtClean="0"/>
              <a:t>Web Service integration: cross platform</a:t>
            </a:r>
          </a:p>
          <a:p>
            <a:pPr lvl="1">
              <a:buNone/>
              <a:defRPr/>
            </a:pPr>
            <a:r>
              <a:rPr lang="en-GB" sz="2500" dirty="0" smtClean="0"/>
              <a:t>java applications</a:t>
            </a:r>
          </a:p>
          <a:p>
            <a:pPr lvl="1">
              <a:buNone/>
              <a:defRPr/>
            </a:pPr>
            <a:r>
              <a:rPr lang="en-GB" sz="2500" dirty="0" err="1" smtClean="0"/>
              <a:t>.Net</a:t>
            </a:r>
            <a:r>
              <a:rPr lang="en-GB" sz="2500" dirty="0" smtClean="0"/>
              <a:t> components / applications (COM)</a:t>
            </a:r>
          </a:p>
          <a:p>
            <a:pPr lvl="1">
              <a:buNone/>
              <a:defRPr/>
            </a:pPr>
            <a:r>
              <a:rPr lang="en-GB" sz="2500" dirty="0" smtClean="0"/>
              <a:t>web portals : any technology that can connect a Web Service</a:t>
            </a:r>
          </a:p>
          <a:p>
            <a:pPr lvl="1">
              <a:buNone/>
              <a:defRPr/>
            </a:pPr>
            <a:r>
              <a:rPr lang="en-US" sz="2500" dirty="0" smtClean="0"/>
              <a:t>	Eclipse (Java )</a:t>
            </a:r>
          </a:p>
          <a:p>
            <a:pPr lvl="1">
              <a:buNone/>
              <a:defRPr/>
            </a:pPr>
            <a:r>
              <a:rPr lang="en-US" sz="2500" dirty="0" smtClean="0"/>
              <a:t>	</a:t>
            </a:r>
            <a:r>
              <a:rPr lang="en-US" sz="2500" dirty="0" err="1" smtClean="0"/>
              <a:t>ASP.Net</a:t>
            </a:r>
            <a:r>
              <a:rPr lang="en-US" sz="2500" dirty="0" smtClean="0"/>
              <a:t> (Microsoft)</a:t>
            </a:r>
          </a:p>
          <a:p>
            <a:pPr lvl="1">
              <a:buNone/>
              <a:defRPr/>
            </a:pPr>
            <a:r>
              <a:rPr lang="en-US" sz="2500" dirty="0" smtClean="0"/>
              <a:t>	RAD (IBM) installed with </a:t>
            </a:r>
            <a:r>
              <a:rPr lang="en-US" sz="2500" dirty="0" err="1" smtClean="0"/>
              <a:t>websphere</a:t>
            </a:r>
            <a:endParaRPr lang="en-US" sz="2500" dirty="0" smtClean="0"/>
          </a:p>
          <a:p>
            <a:pPr lvl="1">
              <a:buNone/>
              <a:defRPr/>
            </a:pPr>
            <a:r>
              <a:rPr lang="en-US" sz="2500" dirty="0" smtClean="0"/>
              <a:t>	Rich client : Silverlight (Microsoft)</a:t>
            </a:r>
          </a:p>
          <a:p>
            <a:pPr lvl="1">
              <a:buNone/>
              <a:defRPr/>
            </a:pPr>
            <a:endParaRPr lang="en-US" sz="2200" b="1" dirty="0" smtClean="0"/>
          </a:p>
          <a:p>
            <a:pPr>
              <a:buNone/>
              <a:defRPr/>
            </a:pPr>
            <a:r>
              <a:rPr lang="en-US" b="1" dirty="0" smtClean="0"/>
              <a:t>Weaknesses</a:t>
            </a:r>
          </a:p>
          <a:p>
            <a:pPr lvl="1">
              <a:buNone/>
              <a:defRPr/>
            </a:pPr>
            <a:r>
              <a:rPr lang="en-US" sz="2500" dirty="0" smtClean="0"/>
              <a:t>Can not modify existing functionalities (new columns, pricing, workflow, </a:t>
            </a:r>
            <a:r>
              <a:rPr lang="en-US" sz="2500" dirty="0" smtClean="0"/>
              <a:t>…)</a:t>
            </a:r>
          </a:p>
          <a:p>
            <a:pPr lvl="1">
              <a:buNone/>
              <a:defRPr/>
            </a:pPr>
            <a:endParaRPr lang="en-US" sz="2500" dirty="0" smtClean="0"/>
          </a:p>
          <a:p>
            <a:pPr lvl="1">
              <a:buNone/>
              <a:defRPr/>
            </a:pPr>
            <a:endParaRPr lang="en-US" sz="2500" dirty="0" smtClean="0"/>
          </a:p>
          <a:p>
            <a:pPr lvl="1">
              <a:buNone/>
              <a:defRPr/>
            </a:pPr>
            <a:endParaRPr lang="en-US" sz="2500" dirty="0" smtClean="0"/>
          </a:p>
          <a:p>
            <a:pPr marL="571500" lvl="1" indent="-190500">
              <a:buFont typeface="Wingdings" pitchFamily="2" charset="2"/>
              <a:buChar char="ü"/>
              <a:defRPr/>
            </a:pPr>
            <a:endParaRPr lang="fr-FR" dirty="0" smtClean="0">
              <a:latin typeface="Arial" charset="0"/>
            </a:endParaRPr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b="1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066800"/>
            <a:ext cx="3962400" cy="4495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006A8C"/>
                </a:solidFill>
                <a:latin typeface="+mj-lt"/>
                <a:ea typeface="+mj-ea"/>
                <a:cs typeface="+mj-cs"/>
              </a:rPr>
              <a:t>Specific development (API based)</a:t>
            </a:r>
          </a:p>
          <a:p>
            <a:pPr marL="342900" marR="0" lvl="0" indent="-342900" fontAlgn="auto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b="1" dirty="0" smtClean="0"/>
              <a:t>Strengths</a:t>
            </a:r>
          </a:p>
          <a:p>
            <a:pPr lvl="1"/>
            <a:r>
              <a:rPr lang="en-GB" sz="1200" b="1" dirty="0" smtClean="0"/>
              <a:t>Enrich</a:t>
            </a:r>
            <a:r>
              <a:rPr lang="en-GB" b="1" dirty="0" smtClean="0"/>
              <a:t> </a:t>
            </a:r>
            <a:r>
              <a:rPr lang="en-GB" sz="1200" b="1" dirty="0" smtClean="0"/>
              <a:t>the application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000" dirty="0" smtClean="0"/>
              <a:t>Add new portfolio columns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000" dirty="0" smtClean="0"/>
              <a:t>Back Office check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000" dirty="0" smtClean="0"/>
              <a:t>Pricing model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000" dirty="0" smtClean="0"/>
              <a:t>Instrument validation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 smtClean="0"/>
          </a:p>
          <a:p>
            <a:pPr lvl="1"/>
            <a:r>
              <a:rPr lang="en-GB" sz="1200" b="1" dirty="0" smtClean="0"/>
              <a:t>Access to more </a:t>
            </a:r>
            <a:r>
              <a:rPr lang="en-GB" sz="1200" b="1" dirty="0" err="1" smtClean="0"/>
              <a:t>functionnalities</a:t>
            </a:r>
            <a:endParaRPr lang="en-US" sz="1200" b="1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300" b="1" dirty="0" smtClean="0"/>
              <a:t>Weaknesses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000" dirty="0" smtClean="0"/>
              <a:t>Memory consumption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000" dirty="0" smtClean="0"/>
              <a:t>License consumption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000" dirty="0" smtClean="0"/>
              <a:t>Starting time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000" dirty="0" smtClean="0"/>
              <a:t>Maintenance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1000" dirty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10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1000" dirty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10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1000" dirty="0" smtClean="0"/>
          </a:p>
          <a:p>
            <a:pPr marL="571500" marR="0" lvl="1" indent="-190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9964" y="5562600"/>
            <a:ext cx="871543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000" dirty="0">
                <a:solidFill>
                  <a:srgbClr val="006A8C"/>
                </a:solidFill>
              </a:rPr>
              <a:t>Enrich by Specific Development</a:t>
            </a:r>
            <a:endParaRPr lang="en-GB" sz="2000" dirty="0">
              <a:solidFill>
                <a:srgbClr val="006A8C"/>
              </a:solidFill>
            </a:endParaRPr>
          </a:p>
          <a:p>
            <a:pPr lvl="0">
              <a:defRPr/>
            </a:pPr>
            <a:r>
              <a:rPr lang="en-GB" sz="2000" dirty="0">
                <a:solidFill>
                  <a:srgbClr val="006A8C"/>
                </a:solidFill>
              </a:rPr>
              <a:t>Access by Integration Service</a:t>
            </a:r>
            <a:endParaRPr lang="en-US" sz="2000" dirty="0">
              <a:solidFill>
                <a:srgbClr val="006A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Capabilities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696200" cy="542928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sz="2900" b="1" dirty="0" smtClean="0"/>
              <a:t>Data exchange : Import data into </a:t>
            </a:r>
            <a:r>
              <a:rPr lang="en-GB" sz="2900" b="1" dirty="0" err="1" smtClean="0"/>
              <a:t>Sophis</a:t>
            </a:r>
            <a:r>
              <a:rPr lang="en-GB" sz="2900" b="1" dirty="0" smtClean="0"/>
              <a:t> / Export data from </a:t>
            </a:r>
            <a:r>
              <a:rPr lang="en-GB" sz="2900" b="1" dirty="0" err="1" smtClean="0"/>
              <a:t>Sophis</a:t>
            </a:r>
            <a:endParaRPr lang="en-GB" sz="2900" b="1" dirty="0" smtClean="0"/>
          </a:p>
          <a:p>
            <a:pPr>
              <a:buNone/>
            </a:pPr>
            <a:r>
              <a:rPr lang="en-GB" sz="2600" dirty="0" smtClean="0">
                <a:cs typeface="Times New Roman" pitchFamily="18" charset="0"/>
              </a:rPr>
              <a:t>Instruments</a:t>
            </a:r>
          </a:p>
          <a:p>
            <a:pPr>
              <a:buNone/>
            </a:pPr>
            <a:r>
              <a:rPr lang="en-GB" dirty="0" smtClean="0">
                <a:cs typeface="Times New Roman" pitchFamily="18" charset="0"/>
              </a:rPr>
              <a:t>	</a:t>
            </a:r>
            <a:r>
              <a:rPr lang="en-GB" sz="1900" dirty="0" smtClean="0">
                <a:cs typeface="Times New Roman" pitchFamily="18" charset="0"/>
              </a:rPr>
              <a:t>Equities, Issuers, Indices, Baskets</a:t>
            </a:r>
          </a:p>
          <a:p>
            <a:pPr>
              <a:buNone/>
            </a:pPr>
            <a:r>
              <a:rPr lang="en-GB" sz="1900" dirty="0" smtClean="0">
                <a:cs typeface="Times New Roman" pitchFamily="18" charset="0"/>
              </a:rPr>
              <a:t>	Swaps</a:t>
            </a:r>
          </a:p>
          <a:p>
            <a:pPr>
              <a:buNone/>
            </a:pPr>
            <a:r>
              <a:rPr lang="en-GB" sz="1900" dirty="0" smtClean="0">
                <a:cs typeface="Times New Roman" pitchFamily="18" charset="0"/>
              </a:rPr>
              <a:t>	Options, Futures, Forward</a:t>
            </a:r>
          </a:p>
          <a:p>
            <a:pPr>
              <a:buNone/>
            </a:pPr>
            <a:r>
              <a:rPr lang="en-GB" sz="1900" dirty="0" smtClean="0">
                <a:cs typeface="Times New Roman" pitchFamily="18" charset="0"/>
              </a:rPr>
              <a:t>	Packages</a:t>
            </a:r>
          </a:p>
          <a:p>
            <a:pPr>
              <a:buNone/>
            </a:pPr>
            <a:r>
              <a:rPr lang="en-GB" sz="1900" dirty="0" smtClean="0">
                <a:cs typeface="Times New Roman" pitchFamily="18" charset="0"/>
              </a:rPr>
              <a:t>	Bonds, Convertible bonds</a:t>
            </a:r>
          </a:p>
          <a:p>
            <a:pPr>
              <a:buNone/>
            </a:pPr>
            <a:r>
              <a:rPr lang="en-GB" sz="1900" dirty="0" smtClean="0">
                <a:cs typeface="Times New Roman" pitchFamily="18" charset="0"/>
              </a:rPr>
              <a:t>	Debts</a:t>
            </a:r>
          </a:p>
          <a:p>
            <a:pPr>
              <a:buNone/>
            </a:pPr>
            <a:r>
              <a:rPr lang="en-GB" sz="1900" dirty="0" smtClean="0">
                <a:cs typeface="Times New Roman" pitchFamily="18" charset="0"/>
              </a:rPr>
              <a:t>	Cap floor</a:t>
            </a:r>
          </a:p>
          <a:p>
            <a:pPr>
              <a:buNone/>
            </a:pPr>
            <a:r>
              <a:rPr lang="en-GB" sz="1900" dirty="0" smtClean="0">
                <a:cs typeface="Times New Roman" pitchFamily="18" charset="0"/>
              </a:rPr>
              <a:t>	Commodities, Commodity futures, Commodity Indices</a:t>
            </a:r>
          </a:p>
          <a:p>
            <a:pPr>
              <a:buNone/>
            </a:pPr>
            <a:r>
              <a:rPr lang="en-GB" sz="1900" dirty="0" smtClean="0">
                <a:cs typeface="Times New Roman" pitchFamily="18" charset="0"/>
              </a:rPr>
              <a:t>	Funds</a:t>
            </a:r>
          </a:p>
          <a:p>
            <a:pPr>
              <a:buNone/>
            </a:pPr>
            <a:r>
              <a:rPr lang="en-GB" sz="1900" dirty="0" smtClean="0">
                <a:cs typeface="Times New Roman" pitchFamily="18" charset="0"/>
              </a:rPr>
              <a:t>	TRS</a:t>
            </a:r>
          </a:p>
          <a:p>
            <a:pPr>
              <a:buNone/>
            </a:pPr>
            <a:endParaRPr lang="en-GB" sz="19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GB" sz="2600" dirty="0" smtClean="0">
                <a:cs typeface="Times New Roman" pitchFamily="18" charset="0"/>
              </a:rPr>
              <a:t>Trades</a:t>
            </a:r>
          </a:p>
          <a:p>
            <a:pPr>
              <a:buNone/>
            </a:pPr>
            <a:r>
              <a:rPr lang="en-GB" dirty="0" smtClean="0">
                <a:cs typeface="Times New Roman" pitchFamily="18" charset="0"/>
              </a:rPr>
              <a:t>	</a:t>
            </a:r>
            <a:r>
              <a:rPr lang="en-GB" sz="2200" dirty="0" smtClean="0">
                <a:cs typeface="Times New Roman" pitchFamily="18" charset="0"/>
              </a:rPr>
              <a:t>Standard, Listed Options, </a:t>
            </a:r>
            <a:r>
              <a:rPr lang="en-GB" sz="2200" dirty="0" err="1" smtClean="0">
                <a:cs typeface="Times New Roman" pitchFamily="18" charset="0"/>
              </a:rPr>
              <a:t>Forex</a:t>
            </a:r>
            <a:r>
              <a:rPr lang="en-GB" sz="2200" dirty="0" smtClean="0">
                <a:cs typeface="Times New Roman" pitchFamily="18" charset="0"/>
              </a:rPr>
              <a:t>, </a:t>
            </a:r>
            <a:r>
              <a:rPr lang="en-GB" sz="2200" dirty="0" err="1" smtClean="0">
                <a:cs typeface="Times New Roman" pitchFamily="18" charset="0"/>
              </a:rPr>
              <a:t>FxSwap</a:t>
            </a:r>
            <a:r>
              <a:rPr lang="en-GB" sz="2200" dirty="0" smtClean="0">
                <a:cs typeface="Times New Roman" pitchFamily="18" charset="0"/>
              </a:rPr>
              <a:t>, Advanced Stock loan (Initiation, Margin Call)</a:t>
            </a:r>
          </a:p>
          <a:p>
            <a:pPr>
              <a:buNone/>
            </a:pPr>
            <a:r>
              <a:rPr lang="en-GB" sz="2200" dirty="0" smtClean="0">
                <a:cs typeface="Times New Roman" pitchFamily="18" charset="0"/>
              </a:rPr>
              <a:t>	</a:t>
            </a:r>
            <a:r>
              <a:rPr lang="en-GB" sz="2200" dirty="0" err="1" smtClean="0">
                <a:cs typeface="Times New Roman" pitchFamily="18" charset="0"/>
              </a:rPr>
              <a:t>Cfds</a:t>
            </a:r>
            <a:endParaRPr lang="en-GB" sz="22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GB" sz="2400" dirty="0" smtClean="0">
                <a:cs typeface="Times New Roman" pitchFamily="18" charset="0"/>
              </a:rPr>
              <a:t>Orders</a:t>
            </a:r>
          </a:p>
          <a:p>
            <a:pPr>
              <a:buNone/>
            </a:pPr>
            <a:r>
              <a:rPr lang="en-GB" sz="2600" dirty="0" smtClean="0">
                <a:cs typeface="Times New Roman" pitchFamily="18" charset="0"/>
              </a:rPr>
              <a:t>Third parties</a:t>
            </a:r>
          </a:p>
          <a:p>
            <a:pPr>
              <a:buNone/>
            </a:pPr>
            <a:r>
              <a:rPr lang="en-GB" sz="2600" dirty="0" smtClean="0">
                <a:cs typeface="Times New Roman" pitchFamily="18" charset="0"/>
              </a:rPr>
              <a:t>Portfolios</a:t>
            </a:r>
          </a:p>
          <a:p>
            <a:pPr>
              <a:buNone/>
            </a:pPr>
            <a:r>
              <a:rPr lang="en-GB" sz="2600" dirty="0" smtClean="0">
                <a:cs typeface="Times New Roman" pitchFamily="18" charset="0"/>
              </a:rPr>
              <a:t>Market data</a:t>
            </a:r>
          </a:p>
          <a:p>
            <a:pPr>
              <a:buNone/>
            </a:pPr>
            <a:r>
              <a:rPr lang="en-GB" sz="2600" dirty="0" smtClean="0">
                <a:cs typeface="Times New Roman" pitchFamily="18" charset="0"/>
              </a:rPr>
              <a:t>	</a:t>
            </a:r>
            <a:r>
              <a:rPr lang="en-GB" sz="1800" dirty="0" smtClean="0">
                <a:cs typeface="Times New Roman" pitchFamily="18" charset="0"/>
              </a:rPr>
              <a:t>volatilities</a:t>
            </a:r>
          </a:p>
          <a:p>
            <a:pPr>
              <a:buNone/>
            </a:pPr>
            <a:r>
              <a:rPr lang="en-GB" sz="1800" dirty="0" smtClean="0">
                <a:cs typeface="Times New Roman" pitchFamily="18" charset="0"/>
              </a:rPr>
              <a:t>	dividends</a:t>
            </a:r>
          </a:p>
          <a:p>
            <a:pPr>
              <a:buNone/>
            </a:pPr>
            <a:r>
              <a:rPr lang="en-GB" sz="1800" dirty="0" smtClean="0">
                <a:cs typeface="Times New Roman" pitchFamily="18" charset="0"/>
              </a:rPr>
              <a:t>	yield curves</a:t>
            </a:r>
          </a:p>
          <a:p>
            <a:pPr>
              <a:buNone/>
            </a:pPr>
            <a:r>
              <a:rPr lang="en-GB" sz="1800" dirty="0" smtClean="0">
                <a:cs typeface="Times New Roman" pitchFamily="18" charset="0"/>
              </a:rPr>
              <a:t>	correlations</a:t>
            </a:r>
          </a:p>
          <a:p>
            <a:pPr>
              <a:buNone/>
            </a:pPr>
            <a:r>
              <a:rPr lang="en-GB" sz="1800" dirty="0" smtClean="0">
                <a:cs typeface="Times New Roman" pitchFamily="18" charset="0"/>
              </a:rPr>
              <a:t>	fixings</a:t>
            </a:r>
          </a:p>
          <a:p>
            <a:pPr>
              <a:buNone/>
            </a:pPr>
            <a:endParaRPr lang="en-GB" sz="18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GB" sz="2500" dirty="0" smtClean="0">
                <a:cs typeface="Times New Roman" pitchFamily="18" charset="0"/>
              </a:rPr>
              <a:t>Toolkit entities</a:t>
            </a:r>
          </a:p>
          <a:p>
            <a:pPr marL="571500" lvl="1" indent="-190500">
              <a:buFont typeface="Wingdings" pitchFamily="2" charset="2"/>
              <a:buChar char="ü"/>
              <a:defRPr/>
            </a:pPr>
            <a:endParaRPr lang="fr-FR" dirty="0" smtClean="0">
              <a:latin typeface="Arial" charset="0"/>
            </a:endParaRPr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Capabilities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6962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600" b="1" dirty="0" err="1" smtClean="0"/>
              <a:t>Valuations</a:t>
            </a:r>
            <a:endParaRPr lang="en-GB" sz="1600" b="1" dirty="0" smtClean="0"/>
          </a:p>
          <a:p>
            <a:pPr marL="342900" lvl="2" indent="-342900">
              <a:lnSpc>
                <a:spcPct val="110000"/>
              </a:lnSpc>
              <a:buNone/>
            </a:pPr>
            <a:r>
              <a:rPr lang="en-GB" sz="1400" dirty="0" smtClean="0">
                <a:cs typeface="Times New Roman" pitchFamily="18" charset="0"/>
              </a:rPr>
              <a:t>Instruments (real and virtual instruments)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Fair value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Greeks (add your own Greek by toolkit)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Bid, Ask, Last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Forward price</a:t>
            </a:r>
          </a:p>
          <a:p>
            <a:pPr marL="342900" lvl="2" indent="-342900">
              <a:lnSpc>
                <a:spcPct val="110000"/>
              </a:lnSpc>
              <a:buNone/>
            </a:pPr>
            <a:r>
              <a:rPr lang="en-GB" sz="1400" dirty="0" smtClean="0">
                <a:cs typeface="Times New Roman" pitchFamily="18" charset="0"/>
              </a:rPr>
              <a:t>Portfolios 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Retrieves all positions and columns values)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Same on defined or dynamic extractions</a:t>
            </a:r>
            <a:endParaRPr lang="en-GB" sz="1500" dirty="0" smtClean="0">
              <a:cs typeface="Times New Roman" pitchFamily="18" charset="0"/>
            </a:endParaRPr>
          </a:p>
          <a:p>
            <a:pPr marL="342900" lvl="2" indent="-342900">
              <a:lnSpc>
                <a:spcPct val="110000"/>
              </a:lnSpc>
              <a:buNone/>
            </a:pPr>
            <a:r>
              <a:rPr lang="en-GB" sz="1400" dirty="0" smtClean="0">
                <a:cs typeface="Times New Roman" pitchFamily="18" charset="0"/>
              </a:rPr>
              <a:t>Scenarios </a:t>
            </a:r>
          </a:p>
          <a:p>
            <a:pPr marL="342900" lvl="2" indent="-342900">
              <a:lnSpc>
                <a:spcPct val="110000"/>
              </a:lnSpc>
              <a:buNone/>
            </a:pPr>
            <a:r>
              <a:rPr lang="en-GB" sz="1500" dirty="0" smtClean="0">
                <a:cs typeface="Times New Roman" pitchFamily="18" charset="0"/>
              </a:rPr>
              <a:t>	</a:t>
            </a:r>
            <a:r>
              <a:rPr lang="en-GB" sz="1200" dirty="0" smtClean="0">
                <a:cs typeface="Times New Roman" pitchFamily="18" charset="0"/>
              </a:rPr>
              <a:t>Risk matrix…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Develop your own scenario with XML input/output</a:t>
            </a:r>
            <a:endParaRPr lang="en-GB" sz="1500" dirty="0" smtClean="0">
              <a:cs typeface="Times New Roman" pitchFamily="18" charset="0"/>
            </a:endParaRPr>
          </a:p>
          <a:p>
            <a:pPr marL="342900" lvl="2" indent="-342900">
              <a:buNone/>
            </a:pPr>
            <a:r>
              <a:rPr lang="en-GB" sz="1400" dirty="0" smtClean="0">
                <a:cs typeface="Times New Roman" pitchFamily="18" charset="0"/>
              </a:rPr>
              <a:t>Overloading of market data</a:t>
            </a:r>
          </a:p>
          <a:p>
            <a:pPr marL="342900" lvl="2" indent="-342900">
              <a:buNone/>
            </a:pPr>
            <a:r>
              <a:rPr lang="en-GB" sz="1500" dirty="0" smtClean="0">
                <a:cs typeface="Times New Roman" pitchFamily="18" charset="0"/>
              </a:rPr>
              <a:t>	</a:t>
            </a:r>
            <a:r>
              <a:rPr lang="en-GB" sz="1200" dirty="0" smtClean="0">
                <a:cs typeface="Times New Roman" pitchFamily="18" charset="0"/>
              </a:rPr>
              <a:t>volatilities, </a:t>
            </a:r>
            <a:r>
              <a:rPr lang="en-GB" sz="1200" dirty="0" err="1" smtClean="0">
                <a:cs typeface="Times New Roman" pitchFamily="18" charset="0"/>
              </a:rPr>
              <a:t>forex</a:t>
            </a:r>
            <a:r>
              <a:rPr lang="en-GB" sz="1200" dirty="0" smtClean="0">
                <a:cs typeface="Times New Roman" pitchFamily="18" charset="0"/>
              </a:rPr>
              <a:t>, spots, dividends, pricing preferences </a:t>
            </a:r>
          </a:p>
          <a:p>
            <a:pPr marL="342900" lvl="2" indent="-342900">
              <a:buNone/>
            </a:pPr>
            <a:r>
              <a:rPr lang="en-GB" sz="1400" dirty="0" smtClean="0">
                <a:cs typeface="Times New Roman" pitchFamily="18" charset="0"/>
              </a:rPr>
              <a:t>Can use </a:t>
            </a:r>
            <a:r>
              <a:rPr lang="en-GB" sz="1400" dirty="0" err="1" smtClean="0">
                <a:cs typeface="Times New Roman" pitchFamily="18" charset="0"/>
              </a:rPr>
              <a:t>Sophis</a:t>
            </a:r>
            <a:r>
              <a:rPr lang="en-GB" sz="1400" dirty="0" smtClean="0">
                <a:cs typeface="Times New Roman" pitchFamily="18" charset="0"/>
              </a:rPr>
              <a:t> grid for computations</a:t>
            </a:r>
          </a:p>
          <a:p>
            <a:pPr marL="342900" lvl="2" indent="-342900">
              <a:buNone/>
            </a:pPr>
            <a:endParaRPr lang="en-GB" sz="15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GB" sz="1600" b="1" dirty="0" smtClean="0"/>
              <a:t>Queries</a:t>
            </a:r>
          </a:p>
          <a:p>
            <a:pPr marL="342900" lvl="1" indent="-342900">
              <a:buNone/>
            </a:pPr>
            <a:r>
              <a:rPr lang="en-GB" sz="1400" dirty="0" smtClean="0">
                <a:cs typeface="Times New Roman" pitchFamily="18" charset="0"/>
              </a:rPr>
              <a:t>Request a list of entities matching a given query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Trades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Instruments</a:t>
            </a:r>
          </a:p>
          <a:p>
            <a:pPr marL="342900" lvl="2" indent="-342900">
              <a:buNone/>
            </a:pPr>
            <a:r>
              <a:rPr lang="en-GB" sz="1200" dirty="0" smtClean="0">
                <a:cs typeface="Times New Roman" pitchFamily="18" charset="0"/>
              </a:rPr>
              <a:t>	Third parties</a:t>
            </a:r>
          </a:p>
          <a:p>
            <a:pPr marL="571500" lvl="1" indent="-190500">
              <a:buFont typeface="Wingdings" pitchFamily="2" charset="2"/>
              <a:buChar char="ü"/>
              <a:defRPr/>
            </a:pPr>
            <a:endParaRPr lang="fr-FR" dirty="0" smtClean="0">
              <a:latin typeface="Arial" charset="0"/>
            </a:endParaRPr>
          </a:p>
          <a:p>
            <a:pPr>
              <a:lnSpc>
                <a:spcPct val="150000"/>
              </a:lnSpc>
              <a:buSzPct val="100000"/>
              <a:buNone/>
            </a:pPr>
            <a:endParaRPr lang="en-US" sz="1200" b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Capabilities</a:t>
            </a:r>
            <a:endParaRPr lang="en-US" sz="2000" dirty="0">
              <a:solidFill>
                <a:srgbClr val="006A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2667000"/>
          </a:xfrm>
        </p:spPr>
        <p:txBody>
          <a:bodyPr>
            <a:normAutofit/>
          </a:bodyPr>
          <a:lstStyle/>
          <a:p>
            <a:pPr marL="342900" lvl="2" indent="-342900">
              <a:buNone/>
            </a:pPr>
            <a:r>
              <a:rPr lang="fr-FR" sz="1400" b="1" dirty="0" smtClean="0"/>
              <a:t>SOA Web Designer  </a:t>
            </a:r>
            <a:r>
              <a:rPr lang="fr-FR" sz="1000" dirty="0" err="1" smtClean="0">
                <a:cs typeface="Times New Roman" pitchFamily="18" charset="0"/>
              </a:rPr>
              <a:t>Designed</a:t>
            </a:r>
            <a:r>
              <a:rPr lang="fr-FR" sz="1000" dirty="0" smtClean="0">
                <a:cs typeface="Times New Roman" pitchFamily="18" charset="0"/>
              </a:rPr>
              <a:t> </a:t>
            </a:r>
            <a:r>
              <a:rPr lang="fr-FR" sz="1000" dirty="0">
                <a:cs typeface="Times New Roman" pitchFamily="18" charset="0"/>
              </a:rPr>
              <a:t>in 6.0</a:t>
            </a:r>
          </a:p>
          <a:p>
            <a:pPr>
              <a:buNone/>
            </a:pPr>
            <a:endParaRPr lang="en-GB" sz="1400" b="1" dirty="0" smtClean="0"/>
          </a:p>
          <a:p>
            <a:pPr marL="342900" lvl="2" indent="-342900">
              <a:buSzPct val="100000"/>
              <a:buNone/>
              <a:defRPr/>
            </a:pPr>
            <a:r>
              <a:rPr lang="fr-FR" sz="1400" dirty="0" smtClean="0">
                <a:cs typeface="Times New Roman" pitchFamily="18" charset="0"/>
              </a:rPr>
              <a:t>Extended data </a:t>
            </a:r>
            <a:r>
              <a:rPr lang="fr-FR" sz="1400" dirty="0" err="1" smtClean="0">
                <a:cs typeface="Times New Roman" pitchFamily="18" charset="0"/>
              </a:rPr>
              <a:t>coverage</a:t>
            </a:r>
            <a:endParaRPr lang="fr-FR" sz="1400" dirty="0" smtClean="0">
              <a:cs typeface="Times New Roman" pitchFamily="18" charset="0"/>
            </a:endParaRPr>
          </a:p>
          <a:p>
            <a:pPr marL="342900" lvl="2" indent="-342900">
              <a:buSzPct val="100000"/>
              <a:buNone/>
              <a:defRPr/>
            </a:pPr>
            <a:r>
              <a:rPr lang="fr-FR" sz="1400" dirty="0" smtClean="0">
                <a:cs typeface="Times New Roman" pitchFamily="18" charset="0"/>
              </a:rPr>
              <a:t>	</a:t>
            </a:r>
            <a:r>
              <a:rPr lang="fr-FR" sz="1200" dirty="0" err="1">
                <a:cs typeface="Times New Roman" pitchFamily="18" charset="0"/>
              </a:rPr>
              <a:t>Create</a:t>
            </a:r>
            <a:r>
              <a:rPr lang="fr-FR" sz="1200" dirty="0">
                <a:cs typeface="Times New Roman" pitchFamily="18" charset="0"/>
              </a:rPr>
              <a:t> new </a:t>
            </a:r>
            <a:r>
              <a:rPr lang="fr-FR" sz="1200" dirty="0" err="1">
                <a:cs typeface="Times New Roman" pitchFamily="18" charset="0"/>
              </a:rPr>
              <a:t>methods</a:t>
            </a:r>
            <a:r>
              <a:rPr lang="fr-FR" sz="1200" dirty="0">
                <a:cs typeface="Times New Roman" pitchFamily="18" charset="0"/>
              </a:rPr>
              <a:t> </a:t>
            </a:r>
            <a:r>
              <a:rPr lang="en-GB" sz="1200" dirty="0">
                <a:cs typeface="Times New Roman" pitchFamily="18" charset="0"/>
              </a:rPr>
              <a:t>based on Reporting Module Sources</a:t>
            </a:r>
            <a:r>
              <a:rPr lang="fr-FR" sz="1200" dirty="0">
                <a:cs typeface="Times New Roman" pitchFamily="18" charset="0"/>
              </a:rPr>
              <a:t>, </a:t>
            </a:r>
            <a:r>
              <a:rPr lang="fr-FR" sz="1200" dirty="0" err="1">
                <a:cs typeface="Times New Roman" pitchFamily="18" charset="0"/>
              </a:rPr>
              <a:t>even</a:t>
            </a:r>
            <a:r>
              <a:rPr lang="fr-FR" sz="1200" dirty="0">
                <a:cs typeface="Times New Roman" pitchFamily="18" charset="0"/>
              </a:rPr>
              <a:t> for non-</a:t>
            </a:r>
            <a:r>
              <a:rPr lang="fr-FR" sz="1200" dirty="0" err="1">
                <a:cs typeface="Times New Roman" pitchFamily="18" charset="0"/>
              </a:rPr>
              <a:t>developper</a:t>
            </a:r>
            <a:r>
              <a:rPr lang="fr-FR" sz="1200" dirty="0">
                <a:cs typeface="Times New Roman" pitchFamily="18" charset="0"/>
              </a:rPr>
              <a:t> </a:t>
            </a: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r>
              <a:rPr lang="fr-FR" sz="1400" dirty="0" smtClean="0">
                <a:cs typeface="Times New Roman" pitchFamily="18" charset="0"/>
              </a:rPr>
              <a:t>	</a:t>
            </a:r>
            <a:r>
              <a:rPr lang="fr-FR" sz="1200" dirty="0" err="1">
                <a:cs typeface="Times New Roman" pitchFamily="18" charset="0"/>
              </a:rPr>
              <a:t>Users</a:t>
            </a:r>
            <a:r>
              <a:rPr lang="fr-FR" sz="1200" dirty="0">
                <a:cs typeface="Times New Roman" pitchFamily="18" charset="0"/>
              </a:rPr>
              <a:t> </a:t>
            </a:r>
            <a:r>
              <a:rPr lang="fr-FR" sz="1200" dirty="0" err="1">
                <a:cs typeface="Times New Roman" pitchFamily="18" charset="0"/>
              </a:rPr>
              <a:t>can</a:t>
            </a:r>
            <a:r>
              <a:rPr lang="fr-FR" sz="1200" dirty="0">
                <a:cs typeface="Times New Roman" pitchFamily="18" charset="0"/>
              </a:rPr>
              <a:t> </a:t>
            </a:r>
            <a:r>
              <a:rPr lang="fr-FR" sz="1200" dirty="0" err="1">
                <a:cs typeface="Times New Roman" pitchFamily="18" charset="0"/>
              </a:rPr>
              <a:t>reuse</a:t>
            </a:r>
            <a:r>
              <a:rPr lang="fr-FR" sz="1200" dirty="0">
                <a:cs typeface="Times New Roman" pitchFamily="18" charset="0"/>
              </a:rPr>
              <a:t> all </a:t>
            </a:r>
            <a:r>
              <a:rPr lang="fr-FR" sz="1200" dirty="0" err="1">
                <a:cs typeface="Times New Roman" pitchFamily="18" charset="0"/>
              </a:rPr>
              <a:t>existing</a:t>
            </a:r>
            <a:r>
              <a:rPr lang="fr-FR" sz="1200" dirty="0">
                <a:cs typeface="Times New Roman" pitchFamily="18" charset="0"/>
              </a:rPr>
              <a:t> business XML sources (Performance </a:t>
            </a:r>
            <a:r>
              <a:rPr lang="fr-FR" sz="1200" dirty="0" err="1">
                <a:cs typeface="Times New Roman" pitchFamily="18" charset="0"/>
              </a:rPr>
              <a:t>calculation</a:t>
            </a:r>
            <a:r>
              <a:rPr lang="fr-FR" sz="1200" dirty="0">
                <a:cs typeface="Times New Roman" pitchFamily="18" charset="0"/>
              </a:rPr>
              <a:t> source, Cash balance source, SQL source, Scenario source, </a:t>
            </a:r>
            <a:r>
              <a:rPr lang="fr-FR" sz="1200" dirty="0" err="1">
                <a:cs typeface="Times New Roman" pitchFamily="18" charset="0"/>
              </a:rPr>
              <a:t>Account</a:t>
            </a:r>
            <a:r>
              <a:rPr lang="fr-FR" sz="1200" dirty="0">
                <a:cs typeface="Times New Roman" pitchFamily="18" charset="0"/>
              </a:rPr>
              <a:t> </a:t>
            </a:r>
            <a:r>
              <a:rPr lang="fr-FR" sz="1200" dirty="0" err="1">
                <a:cs typeface="Times New Roman" pitchFamily="18" charset="0"/>
              </a:rPr>
              <a:t>posting</a:t>
            </a:r>
            <a:r>
              <a:rPr lang="fr-FR" sz="1200" dirty="0">
                <a:cs typeface="Times New Roman" pitchFamily="18" charset="0"/>
              </a:rPr>
              <a:t> source, </a:t>
            </a:r>
            <a:r>
              <a:rPr lang="fr-FR" sz="1200" dirty="0" err="1">
                <a:cs typeface="Times New Roman" pitchFamily="18" charset="0"/>
              </a:rPr>
              <a:t>Toolkited</a:t>
            </a:r>
            <a:r>
              <a:rPr lang="fr-FR" sz="1200" dirty="0">
                <a:cs typeface="Times New Roman" pitchFamily="18" charset="0"/>
              </a:rPr>
              <a:t> sources, etc</a:t>
            </a:r>
            <a:r>
              <a:rPr lang="fr-FR" sz="1200" dirty="0" smtClean="0">
                <a:cs typeface="Times New Roman" pitchFamily="18" charset="0"/>
              </a:rPr>
              <a:t>…)</a:t>
            </a: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endParaRPr lang="fr-FR" sz="1200" dirty="0">
              <a:cs typeface="Times New Roman" pitchFamily="18" charset="0"/>
            </a:endParaRPr>
          </a:p>
          <a:p>
            <a:pPr marL="342900" lvl="2" indent="-342900">
              <a:lnSpc>
                <a:spcPct val="130000"/>
              </a:lnSpc>
              <a:buNone/>
              <a:defRPr/>
            </a:pPr>
            <a:r>
              <a:rPr lang="en-GB" sz="1400" dirty="0">
                <a:cs typeface="Times New Roman" pitchFamily="18" charset="0"/>
              </a:rPr>
              <a:t>Define new </a:t>
            </a:r>
            <a:r>
              <a:rPr lang="en-GB" sz="1400" dirty="0" smtClean="0">
                <a:cs typeface="Times New Roman" pitchFamily="18" charset="0"/>
              </a:rPr>
              <a:t>methods based on new sources (toolkit), and remotely access / modify any </a:t>
            </a:r>
            <a:endParaRPr lang="en-GB" sz="1400" dirty="0">
              <a:cs typeface="Times New Roman" pitchFamily="18" charset="0"/>
            </a:endParaRP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endParaRPr lang="fr-FR" sz="2000" dirty="0" smtClean="0">
              <a:cs typeface="Times New Roman" pitchFamily="18" charset="0"/>
            </a:endParaRPr>
          </a:p>
          <a:p>
            <a:pPr marL="342900" lvl="2" indent="-342900">
              <a:lnSpc>
                <a:spcPct val="130000"/>
              </a:lnSpc>
              <a:buSzPct val="100000"/>
              <a:buNone/>
              <a:defRPr/>
            </a:pPr>
            <a:endParaRPr lang="en-GB" sz="2000" b="1" dirty="0" smtClean="0"/>
          </a:p>
          <a:p>
            <a:pPr marL="342900" lvl="2" indent="-342900">
              <a:buSzPct val="100000"/>
              <a:buNone/>
              <a:defRPr/>
            </a:pPr>
            <a:endParaRPr lang="fr-FR" sz="1500" b="1" dirty="0" smtClean="0"/>
          </a:p>
          <a:p>
            <a:pPr marL="571500" lvl="1" indent="-190500">
              <a:buFont typeface="Wingdings" pitchFamily="2" charset="2"/>
              <a:buChar char="ü"/>
              <a:defRPr/>
            </a:pPr>
            <a:endParaRPr lang="fr-FR" dirty="0" smtClean="0">
              <a:latin typeface="Arial" charset="0"/>
            </a:endParaRPr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i="1" dirty="0" smtClean="0"/>
          </a:p>
          <a:p>
            <a:pPr>
              <a:lnSpc>
                <a:spcPct val="150000"/>
              </a:lnSpc>
              <a:buSzPct val="100000"/>
              <a:buNone/>
            </a:pPr>
            <a:endParaRPr lang="en-US" sz="1400" dirty="0" smtClean="0"/>
          </a:p>
          <a:p>
            <a:pPr>
              <a:buNone/>
            </a:pPr>
            <a:endParaRPr lang="en-GB" sz="1400" dirty="0"/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554" y="3581400"/>
            <a:ext cx="525344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962400"/>
            <a:ext cx="3276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2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fr-FR" sz="1400" b="1" dirty="0" err="1" smtClean="0"/>
              <a:t>Integration</a:t>
            </a:r>
            <a:r>
              <a:rPr lang="fr-FR" sz="1400" b="1" dirty="0" smtClean="0"/>
              <a:t> Service </a:t>
            </a:r>
            <a:r>
              <a:rPr lang="fr-FR" sz="1400" b="1" dirty="0" err="1" smtClean="0"/>
              <a:t>Alert</a:t>
            </a:r>
            <a:r>
              <a:rPr lang="fr-FR" sz="1400" b="1" dirty="0" smtClean="0"/>
              <a:t> Console</a:t>
            </a:r>
          </a:p>
          <a:p>
            <a:pPr marL="342900" marR="0" lvl="2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Integration</a:t>
            </a: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Service Web Service</a:t>
            </a:r>
          </a:p>
          <a:p>
            <a:pPr marL="342900" marR="0" lvl="2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lang="fr-FR" sz="1300" dirty="0" smtClean="0">
                <a:cs typeface="Times New Roman" pitchFamily="18" charset="0"/>
              </a:rPr>
              <a:t>	</a:t>
            </a:r>
            <a:r>
              <a:rPr lang="fr-FR" sz="1300" dirty="0" err="1" smtClean="0">
                <a:cs typeface="Times New Roman" pitchFamily="18" charset="0"/>
              </a:rPr>
              <a:t>Diplay</a:t>
            </a:r>
            <a:r>
              <a:rPr lang="fr-FR" sz="1300" dirty="0" smtClean="0">
                <a:cs typeface="Times New Roman" pitchFamily="18" charset="0"/>
              </a:rPr>
              <a:t> all the </a:t>
            </a:r>
            <a:r>
              <a:rPr lang="fr-FR" sz="1300" dirty="0" err="1" smtClean="0">
                <a:cs typeface="Times New Roman" pitchFamily="18" charset="0"/>
              </a:rPr>
              <a:t>alerts</a:t>
            </a:r>
            <a:endParaRPr lang="fr-FR" sz="1300" dirty="0" smtClean="0">
              <a:cs typeface="Times New Roman" pitchFamily="18" charset="0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-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submit</a:t>
            </a:r>
            <a:r>
              <a:rPr kumimoji="0" lang="fr-FR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fr-FR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requests</a:t>
            </a:r>
            <a:endParaRPr kumimoji="0" lang="fr-F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571500" marR="0" lvl="1" indent="-190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715436" cy="78581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6A8C"/>
                </a:solidFill>
              </a:rPr>
              <a:t>Use case: data exchange (1/3)</a:t>
            </a:r>
            <a:endParaRPr lang="en-US" sz="2000" dirty="0">
              <a:solidFill>
                <a:srgbClr val="006A8C"/>
              </a:solidFill>
            </a:endParaRPr>
          </a:p>
        </p:txBody>
      </p:sp>
      <p:pic>
        <p:nvPicPr>
          <p:cNvPr id="4" name="Picture 3" descr="SOPHIS institute_RGB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42549"/>
            <a:ext cx="1142976" cy="342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34" y="42860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4282" y="6500834"/>
            <a:ext cx="8715436" cy="0"/>
          </a:xfrm>
          <a:prstGeom prst="line">
            <a:avLst/>
          </a:prstGeom>
          <a:ln w="19050">
            <a:solidFill>
              <a:srgbClr val="006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57180" y="6421461"/>
            <a:ext cx="614338" cy="365125"/>
          </a:xfrm>
        </p:spPr>
        <p:txBody>
          <a:bodyPr/>
          <a:lstStyle/>
          <a:p>
            <a:fld id="{D21273B3-0DD8-4BA0-857F-BA3A3E8DDE1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16" y="6418510"/>
            <a:ext cx="2895600" cy="365125"/>
          </a:xfrm>
        </p:spPr>
        <p:txBody>
          <a:bodyPr/>
          <a:lstStyle/>
          <a:p>
            <a:r>
              <a:rPr lang="en-GB" sz="1000" smtClean="0"/>
              <a:t>www.sophis.institute.com</a:t>
            </a:r>
            <a:endParaRPr lang="en-GB" sz="1000"/>
          </a:p>
        </p:txBody>
      </p:sp>
      <p:grpSp>
        <p:nvGrpSpPr>
          <p:cNvPr id="3" name="Group 8"/>
          <p:cNvGrpSpPr/>
          <p:nvPr/>
        </p:nvGrpSpPr>
        <p:grpSpPr>
          <a:xfrm>
            <a:off x="1524000" y="990600"/>
            <a:ext cx="7315200" cy="5467350"/>
            <a:chOff x="1600200" y="933450"/>
            <a:chExt cx="7315200" cy="5467350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 flipH="1">
              <a:off x="7696200" y="3886200"/>
              <a:ext cx="1116013" cy="5016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GB" sz="800" b="1">
                  <a:latin typeface="Tahoma" pitchFamily="34" charset="0"/>
                </a:rPr>
                <a:t>External</a:t>
              </a:r>
            </a:p>
            <a:p>
              <a:pPr algn="ctr" rtl="1"/>
              <a:r>
                <a:rPr lang="en-GB" sz="800" b="1">
                  <a:latin typeface="Tahoma" pitchFamily="34" charset="0"/>
                </a:rPr>
                <a:t> FO systems </a:t>
              </a:r>
            </a:p>
          </p:txBody>
        </p:sp>
        <p:pic>
          <p:nvPicPr>
            <p:cNvPr id="11" name="Picture 40" descr="TierUser copie"/>
            <p:cNvPicPr>
              <a:picLocks noChangeAspect="1" noChangeArrowheads="1"/>
            </p:cNvPicPr>
            <p:nvPr/>
          </p:nvPicPr>
          <p:blipFill>
            <a:blip r:embed="rId4" cstate="print">
              <a:lum bright="-30000"/>
            </a:blip>
            <a:srcRect/>
            <a:stretch>
              <a:fillRect/>
            </a:stretch>
          </p:blipFill>
          <p:spPr bwMode="auto">
            <a:xfrm>
              <a:off x="7924800" y="3276600"/>
              <a:ext cx="641350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AutoShape 73"/>
            <p:cNvSpPr>
              <a:spLocks/>
            </p:cNvSpPr>
            <p:nvPr/>
          </p:nvSpPr>
          <p:spPr bwMode="auto">
            <a:xfrm>
              <a:off x="7543800" y="3200400"/>
              <a:ext cx="103188" cy="2162175"/>
            </a:xfrm>
            <a:prstGeom prst="leftBrace">
              <a:avLst>
                <a:gd name="adj1" fmla="val 174615"/>
                <a:gd name="adj2" fmla="val 50000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74"/>
            <p:cNvSpPr>
              <a:spLocks noChangeArrowheads="1"/>
            </p:cNvSpPr>
            <p:nvPr/>
          </p:nvSpPr>
          <p:spPr bwMode="auto">
            <a:xfrm>
              <a:off x="5562600" y="4267200"/>
              <a:ext cx="1730375" cy="76200"/>
            </a:xfrm>
            <a:prstGeom prst="leftArrow">
              <a:avLst>
                <a:gd name="adj1" fmla="val 44611"/>
                <a:gd name="adj2" fmla="val 169366"/>
              </a:avLst>
            </a:prstGeom>
            <a:gradFill rotWithShape="1">
              <a:gsLst>
                <a:gs pos="0">
                  <a:srgbClr val="969696"/>
                </a:gs>
                <a:gs pos="50000">
                  <a:srgbClr val="DDDDDD"/>
                </a:gs>
                <a:gs pos="100000">
                  <a:srgbClr val="969696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5"/>
            <p:cNvSpPr>
              <a:spLocks noChangeArrowheads="1"/>
            </p:cNvSpPr>
            <p:nvPr/>
          </p:nvSpPr>
          <p:spPr bwMode="auto">
            <a:xfrm>
              <a:off x="6477000" y="3916363"/>
              <a:ext cx="198438" cy="274637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6096000" y="990600"/>
              <a:ext cx="2819400" cy="1143000"/>
            </a:xfrm>
            <a:prstGeom prst="wedgeRectCallout">
              <a:avLst>
                <a:gd name="adj1" fmla="val -30519"/>
                <a:gd name="adj2" fmla="val 193861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lvl="1"/>
              <a:r>
                <a:rPr lang="en-GB" sz="1200" b="1" dirty="0">
                  <a:solidFill>
                    <a:srgbClr val="710805"/>
                  </a:solidFill>
                </a:rPr>
                <a:t>1. Entity (trade, instrument,…) is created/ modified in an external system and sent to Value</a:t>
              </a:r>
            </a:p>
            <a:p>
              <a:pPr marL="0" lvl="1"/>
              <a:endParaRPr lang="en-GB" sz="1200" b="1" dirty="0">
                <a:solidFill>
                  <a:srgbClr val="710805"/>
                </a:solidFill>
              </a:endParaRPr>
            </a:p>
            <a:p>
              <a:pPr marL="0" lvl="1"/>
              <a:r>
                <a:rPr lang="en-GB" altLang="fr-FR" sz="1200" dirty="0"/>
                <a:t>By a scheduled Batch job or real time</a:t>
              </a:r>
            </a:p>
          </p:txBody>
        </p:sp>
        <p:sp>
          <p:nvSpPr>
            <p:cNvPr id="16" name="Line 85"/>
            <p:cNvSpPr>
              <a:spLocks noChangeShapeType="1"/>
            </p:cNvSpPr>
            <p:nvPr/>
          </p:nvSpPr>
          <p:spPr bwMode="auto">
            <a:xfrm>
              <a:off x="6707188" y="3930650"/>
              <a:ext cx="112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17" name="Line 86"/>
            <p:cNvSpPr>
              <a:spLocks noChangeShapeType="1"/>
            </p:cNvSpPr>
            <p:nvPr/>
          </p:nvSpPr>
          <p:spPr bwMode="auto">
            <a:xfrm>
              <a:off x="6705600" y="4016375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18" name="Line 87"/>
            <p:cNvSpPr>
              <a:spLocks noChangeShapeType="1"/>
            </p:cNvSpPr>
            <p:nvPr/>
          </p:nvSpPr>
          <p:spPr bwMode="auto">
            <a:xfrm>
              <a:off x="6705600" y="4097338"/>
              <a:ext cx="53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19" name="Line 88"/>
            <p:cNvSpPr>
              <a:spLocks noChangeShapeType="1"/>
            </p:cNvSpPr>
            <p:nvPr/>
          </p:nvSpPr>
          <p:spPr bwMode="auto">
            <a:xfrm>
              <a:off x="6705600" y="4178300"/>
              <a:ext cx="36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600200" y="933450"/>
              <a:ext cx="2447925" cy="5467350"/>
            </a:xfrm>
            <a:prstGeom prst="rect">
              <a:avLst/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1" name="Picture 4" descr="Servers copi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9275" y="1928813"/>
              <a:ext cx="742950" cy="105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73363" y="3771900"/>
              <a:ext cx="274637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4498975" y="2936875"/>
              <a:ext cx="0" cy="3079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1725613" y="1354138"/>
              <a:ext cx="2198687" cy="16271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278188" y="2987675"/>
              <a:ext cx="0" cy="2825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1955800" y="1643063"/>
              <a:ext cx="993775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 dirty="0" err="1">
                  <a:latin typeface="Tahoma" pitchFamily="34" charset="0"/>
                </a:rPr>
                <a:t>Sophis</a:t>
              </a:r>
              <a:r>
                <a:rPr lang="en-GB" sz="1000" b="1" dirty="0">
                  <a:latin typeface="Tahoma" pitchFamily="34" charset="0"/>
                </a:rPr>
                <a:t> users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3217863" y="2416175"/>
              <a:ext cx="830262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/>
              <a:r>
                <a:rPr lang="en-GB" altLang="fr-FR" sz="800" b="1">
                  <a:solidFill>
                    <a:srgbClr val="710805"/>
                  </a:solidFill>
                  <a:latin typeface="Tahoma" pitchFamily="34" charset="0"/>
                </a:rPr>
                <a:t>Citrix® servers</a:t>
              </a: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3309938" y="2111375"/>
              <a:ext cx="0" cy="2587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29" name="AutoShape 17"/>
            <p:cNvSpPr>
              <a:spLocks noChangeArrowheads="1"/>
            </p:cNvSpPr>
            <p:nvPr/>
          </p:nvSpPr>
          <p:spPr bwMode="auto">
            <a:xfrm flipH="1" flipV="1">
              <a:off x="1752600" y="4876800"/>
              <a:ext cx="2209800" cy="1236663"/>
            </a:xfrm>
            <a:prstGeom prst="wedgeRectCallout">
              <a:avLst>
                <a:gd name="adj1" fmla="val -6060"/>
                <a:gd name="adj2" fmla="val 87144"/>
              </a:avLst>
            </a:prstGeom>
            <a:solidFill>
              <a:srgbClr val="CCCCFF">
                <a:alpha val="30196"/>
              </a:srgbClr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GB"/>
            </a:p>
          </p:txBody>
        </p:sp>
        <p:sp>
          <p:nvSpPr>
            <p:cNvPr id="30" name="Rectangle 18"/>
            <p:cNvSpPr>
              <a:spLocks noChangeAspect="1" noChangeArrowheads="1"/>
            </p:cNvSpPr>
            <p:nvPr/>
          </p:nvSpPr>
          <p:spPr bwMode="auto">
            <a:xfrm rot="10800000" flipV="1">
              <a:off x="1828800" y="5334000"/>
              <a:ext cx="1125538" cy="3556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Distributed real time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2468563" y="2987675"/>
              <a:ext cx="0" cy="303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32" name="Rectangle 20"/>
            <p:cNvSpPr>
              <a:spLocks noChangeAspect="1" noChangeArrowheads="1"/>
            </p:cNvSpPr>
            <p:nvPr/>
          </p:nvSpPr>
          <p:spPr bwMode="auto">
            <a:xfrm rot="10799292" flipV="1">
              <a:off x="1828800" y="5727700"/>
              <a:ext cx="1119188" cy="27305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fr-FR" sz="900"/>
                <a:t>Data</a:t>
              </a:r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2038350" y="3743325"/>
              <a:ext cx="73342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Core server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1828800" y="4953000"/>
              <a:ext cx="102711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/>
              <a:r>
                <a:rPr lang="en-GB" sz="1000" b="1">
                  <a:latin typeface="Tahoma" pitchFamily="34" charset="0"/>
                </a:rPr>
                <a:t>Core services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2190750" y="965200"/>
              <a:ext cx="1266825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1000" b="1">
                  <a:latin typeface="Tahoma" pitchFamily="34" charset="0"/>
                </a:rPr>
                <a:t>Basic architecture</a:t>
              </a:r>
            </a:p>
          </p:txBody>
        </p:sp>
        <p:pic>
          <p:nvPicPr>
            <p:cNvPr id="36" name="Picture 25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79763" y="2393950"/>
              <a:ext cx="222250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6" descr="RisqueUserTourpf small copi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33588" y="2286000"/>
              <a:ext cx="777875" cy="60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27" descr="SmallTierUser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01963" y="1412875"/>
              <a:ext cx="615950" cy="68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28" descr="OracleDatabase copi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24200" y="5257800"/>
              <a:ext cx="708025" cy="70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3163888" y="5445125"/>
              <a:ext cx="6604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ORACLE </a:t>
              </a:r>
            </a:p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database</a:t>
              </a: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4953000" y="3429000"/>
              <a:ext cx="0" cy="6127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sp>
          <p:nvSpPr>
            <p:cNvPr id="42" name="AutoShape 62"/>
            <p:cNvSpPr>
              <a:spLocks noChangeArrowheads="1"/>
            </p:cNvSpPr>
            <p:nvPr/>
          </p:nvSpPr>
          <p:spPr bwMode="auto">
            <a:xfrm rot="-5400000">
              <a:off x="3744119" y="1381919"/>
              <a:ext cx="184150" cy="3836988"/>
            </a:xfrm>
            <a:prstGeom prst="can">
              <a:avLst>
                <a:gd name="adj" fmla="val 56238"/>
              </a:avLst>
            </a:prstGeom>
            <a:gradFill rotWithShape="0">
              <a:gsLst>
                <a:gs pos="0">
                  <a:srgbClr val="0066FF"/>
                </a:gs>
                <a:gs pos="50000">
                  <a:srgbClr val="CCECFF"/>
                </a:gs>
                <a:gs pos="100000">
                  <a:srgbClr val="0066FF"/>
                </a:gs>
              </a:gsLst>
              <a:lin ang="54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1" hangingPunct="1"/>
              <a:r>
                <a:rPr lang="en-GB"/>
                <a:t>Middleware: Sophis or Tibco EMS</a:t>
              </a:r>
            </a:p>
          </p:txBody>
        </p:sp>
        <p:pic>
          <p:nvPicPr>
            <p:cNvPr id="43" name="Picture 67" descr="Server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76800" y="4038600"/>
              <a:ext cx="274638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28956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bin-NG"/>
            </a:p>
          </p:txBody>
        </p:sp>
        <p:pic>
          <p:nvPicPr>
            <p:cNvPr id="45" name="Picture 28" descr="OracleDatabase copi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902575" y="4700588"/>
              <a:ext cx="708025" cy="70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 flipH="1">
              <a:off x="7723188" y="5257800"/>
              <a:ext cx="1116012" cy="5016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GB" sz="800" b="1">
                  <a:latin typeface="Tahoma" pitchFamily="34" charset="0"/>
                </a:rPr>
                <a:t>External</a:t>
              </a:r>
            </a:p>
            <a:p>
              <a:pPr algn="ctr" rtl="1"/>
              <a:r>
                <a:rPr lang="en-GB" sz="800" b="1">
                  <a:latin typeface="Tahoma" pitchFamily="34" charset="0"/>
                </a:rPr>
                <a:t> data store</a:t>
              </a: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4648200" y="4648200"/>
              <a:ext cx="7635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fr-FR" sz="800" b="1">
                  <a:latin typeface="Tahoma" pitchFamily="34" charset="0"/>
                </a:rPr>
                <a:t>Interfacing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1614</Words>
  <Application>Microsoft Office PowerPoint</Application>
  <PresentationFormat>On-screen Show (4:3)</PresentationFormat>
  <Paragraphs>884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si_template</vt:lpstr>
      <vt:lpstr>PowerPoint Presentation</vt:lpstr>
      <vt:lpstr>PowerPoint Presentation</vt:lpstr>
      <vt:lpstr>Architecture </vt:lpstr>
      <vt:lpstr>Architecture </vt:lpstr>
      <vt:lpstr>IS and Specific Development: 2 Sophis SDK tools for specific usage</vt:lpstr>
      <vt:lpstr>Capabilities</vt:lpstr>
      <vt:lpstr>Capabilities</vt:lpstr>
      <vt:lpstr>Capabilities</vt:lpstr>
      <vt:lpstr>Use case: data exchange (1/3)</vt:lpstr>
      <vt:lpstr>Use case: data exchange (2/3)</vt:lpstr>
      <vt:lpstr>Use case: data exchange (3/3)</vt:lpstr>
      <vt:lpstr>Use case: online trading (1/3)</vt:lpstr>
      <vt:lpstr>Use case: online trading (2/3)</vt:lpstr>
      <vt:lpstr>Use case: online trading (3/3)</vt:lpstr>
      <vt:lpstr>Use case: Java Web Page Pricing Tool</vt:lpstr>
      <vt:lpstr>Use case: Silverligth Web Page Pricing Tool</vt:lpstr>
      <vt:lpstr>Use case: Jave Web Page Reporting</vt:lpstr>
      <vt:lpstr>Use case: Jave Web Page Reporting</vt:lpstr>
      <vt:lpstr>Use case: Excel IRS Pricing / Booking</vt:lpstr>
      <vt:lpstr>Upcoming developments (Rich client)</vt:lpstr>
      <vt:lpstr>Financial product Markup Language</vt:lpstr>
      <vt:lpstr>FpML Messages: Import</vt:lpstr>
      <vt:lpstr>Import: import entities</vt:lpstr>
      <vt:lpstr>Import</vt:lpstr>
      <vt:lpstr>FpML Messages: Export</vt:lpstr>
      <vt:lpstr>FpML Messages: Valuation</vt:lpstr>
      <vt:lpstr>Valuation</vt:lpstr>
      <vt:lpstr>Valuation</vt:lpstr>
      <vt:lpstr>FpML Messages: Queries</vt:lpstr>
      <vt:lpstr>FpML Messages: Method Designer</vt:lpstr>
      <vt:lpstr>Create a Web Service Client</vt:lpstr>
      <vt:lpstr>Create a Web Service Client</vt:lpstr>
      <vt:lpstr>ISAC</vt:lpstr>
    </vt:vector>
  </TitlesOfParts>
  <Company>Sophis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Sebastien Amet</dc:creator>
  <cp:lastModifiedBy>Sebastien Amet</cp:lastModifiedBy>
  <cp:revision>248</cp:revision>
  <dcterms:created xsi:type="dcterms:W3CDTF">2010-05-26T15:54:24Z</dcterms:created>
  <dcterms:modified xsi:type="dcterms:W3CDTF">2011-09-21T09:28:28Z</dcterms:modified>
</cp:coreProperties>
</file>