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443" r:id="rId5"/>
    <p:sldId id="433" r:id="rId6"/>
    <p:sldId id="457" r:id="rId7"/>
    <p:sldId id="311" r:id="rId8"/>
  </p:sldIdLst>
  <p:sldSz cx="9144000" cy="6858000" type="screen4x3"/>
  <p:notesSz cx="7010400" cy="9296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1D74"/>
    <a:srgbClr val="4C1965"/>
    <a:srgbClr val="95B9B4"/>
    <a:srgbClr val="4A7EBB"/>
    <a:srgbClr val="4B716C"/>
    <a:srgbClr val="207FDE"/>
    <a:srgbClr val="571E74"/>
    <a:srgbClr val="CDCDCD"/>
    <a:srgbClr val="64968F"/>
    <a:srgbClr val="4D7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90676" autoAdjust="0"/>
  </p:normalViewPr>
  <p:slideViewPr>
    <p:cSldViewPr>
      <p:cViewPr>
        <p:scale>
          <a:sx n="125" d="100"/>
          <a:sy n="125" d="100"/>
        </p:scale>
        <p:origin x="-1710" y="324"/>
      </p:cViewPr>
      <p:guideLst>
        <p:guide orient="horz" pos="4292"/>
        <p:guide orient="horz" pos="890"/>
        <p:guide orient="horz" pos="4110"/>
        <p:guide pos="249"/>
        <p:guide pos="1156"/>
        <p:guide pos="546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2076" y="-84"/>
      </p:cViewPr>
      <p:guideLst>
        <p:guide orient="horz" pos="292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5"/>
            <a:ext cx="3038250" cy="464603"/>
          </a:xfrm>
          <a:prstGeom prst="rect">
            <a:avLst/>
          </a:prstGeom>
        </p:spPr>
        <p:txBody>
          <a:bodyPr vert="horz" lIns="90937" tIns="45470" rIns="90937" bIns="45470" rtlCol="0"/>
          <a:lstStyle>
            <a:lvl1pPr algn="l">
              <a:defRPr sz="1200"/>
            </a:lvl1pPr>
          </a:lstStyle>
          <a:p>
            <a:endParaRPr lang="en-GB"/>
          </a:p>
        </p:txBody>
      </p:sp>
      <p:sp>
        <p:nvSpPr>
          <p:cNvPr id="3" name="Date Placeholder 2"/>
          <p:cNvSpPr>
            <a:spLocks noGrp="1"/>
          </p:cNvSpPr>
          <p:nvPr>
            <p:ph type="dt" sz="quarter" idx="1"/>
          </p:nvPr>
        </p:nvSpPr>
        <p:spPr>
          <a:xfrm>
            <a:off x="3971028" y="5"/>
            <a:ext cx="3038250" cy="464603"/>
          </a:xfrm>
          <a:prstGeom prst="rect">
            <a:avLst/>
          </a:prstGeom>
        </p:spPr>
        <p:txBody>
          <a:bodyPr vert="horz" lIns="90937" tIns="45470" rIns="90937" bIns="45470" rtlCol="0"/>
          <a:lstStyle>
            <a:lvl1pPr algn="r">
              <a:defRPr sz="1200"/>
            </a:lvl1pPr>
          </a:lstStyle>
          <a:p>
            <a:fld id="{C70F3310-9CD8-492A-AEDA-68033A0474AB}" type="datetime4">
              <a:rPr lang="en-GB" smtClean="0"/>
              <a:t>24 April 2017</a:t>
            </a:fld>
            <a:endParaRPr lang="en-GB"/>
          </a:p>
        </p:txBody>
      </p:sp>
      <p:sp>
        <p:nvSpPr>
          <p:cNvPr id="4" name="Footer Placeholder 3"/>
          <p:cNvSpPr>
            <a:spLocks noGrp="1"/>
          </p:cNvSpPr>
          <p:nvPr>
            <p:ph type="ftr" sz="quarter" idx="2"/>
          </p:nvPr>
        </p:nvSpPr>
        <p:spPr>
          <a:xfrm>
            <a:off x="3" y="8829628"/>
            <a:ext cx="3038250" cy="464603"/>
          </a:xfrm>
          <a:prstGeom prst="rect">
            <a:avLst/>
          </a:prstGeom>
        </p:spPr>
        <p:txBody>
          <a:bodyPr vert="horz" lIns="90937" tIns="45470" rIns="90937" bIns="45470" rtlCol="0" anchor="b"/>
          <a:lstStyle>
            <a:lvl1pPr algn="l">
              <a:defRPr sz="1200"/>
            </a:lvl1pPr>
          </a:lstStyle>
          <a:p>
            <a:endParaRPr lang="en-GB"/>
          </a:p>
        </p:txBody>
      </p:sp>
      <p:sp>
        <p:nvSpPr>
          <p:cNvPr id="5" name="Slide Number Placeholder 4"/>
          <p:cNvSpPr>
            <a:spLocks noGrp="1"/>
          </p:cNvSpPr>
          <p:nvPr>
            <p:ph type="sldNum" sz="quarter" idx="3"/>
          </p:nvPr>
        </p:nvSpPr>
        <p:spPr>
          <a:xfrm>
            <a:off x="3971028" y="8829628"/>
            <a:ext cx="3038250" cy="464603"/>
          </a:xfrm>
          <a:prstGeom prst="rect">
            <a:avLst/>
          </a:prstGeom>
        </p:spPr>
        <p:txBody>
          <a:bodyPr vert="horz" lIns="90937" tIns="45470" rIns="90937" bIns="45470" rtlCol="0" anchor="b"/>
          <a:lstStyle>
            <a:lvl1pPr algn="r">
              <a:defRPr sz="1200"/>
            </a:lvl1pPr>
          </a:lstStyle>
          <a:p>
            <a:fld id="{C33E9FC7-BBEC-4EA0-8358-C33D6F9B8DEA}" type="slidenum">
              <a:rPr lang="en-GB" smtClean="0"/>
              <a:t>‹#›</a:t>
            </a:fld>
            <a:endParaRPr lang="en-GB"/>
          </a:p>
        </p:txBody>
      </p:sp>
    </p:spTree>
    <p:extLst>
      <p:ext uri="{BB962C8B-B14F-4D97-AF65-F5344CB8AC3E}">
        <p14:creationId xmlns:p14="http://schemas.microsoft.com/office/powerpoint/2010/main" val="2592224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3038604" cy="465342"/>
          </a:xfrm>
          <a:prstGeom prst="rect">
            <a:avLst/>
          </a:prstGeom>
        </p:spPr>
        <p:txBody>
          <a:bodyPr vert="horz" lIns="90928" tIns="45465" rIns="90928" bIns="45465" rtlCol="0"/>
          <a:lstStyle>
            <a:lvl1pPr algn="l">
              <a:defRPr sz="1200"/>
            </a:lvl1pPr>
          </a:lstStyle>
          <a:p>
            <a:endParaRPr lang="fr-FR"/>
          </a:p>
        </p:txBody>
      </p:sp>
      <p:sp>
        <p:nvSpPr>
          <p:cNvPr id="3" name="Date Placeholder 2"/>
          <p:cNvSpPr>
            <a:spLocks noGrp="1"/>
          </p:cNvSpPr>
          <p:nvPr>
            <p:ph type="dt" idx="1"/>
          </p:nvPr>
        </p:nvSpPr>
        <p:spPr>
          <a:xfrm>
            <a:off x="3970166" y="4"/>
            <a:ext cx="3038604" cy="465342"/>
          </a:xfrm>
          <a:prstGeom prst="rect">
            <a:avLst/>
          </a:prstGeom>
        </p:spPr>
        <p:txBody>
          <a:bodyPr vert="horz" lIns="90928" tIns="45465" rIns="90928" bIns="45465" rtlCol="0"/>
          <a:lstStyle>
            <a:lvl1pPr algn="r">
              <a:defRPr sz="1200"/>
            </a:lvl1pPr>
          </a:lstStyle>
          <a:p>
            <a:fld id="{F1AC135D-F9DB-4658-BE18-79356ECCCB84}" type="datetime4">
              <a:rPr lang="en-GB" smtClean="0"/>
              <a:t>24 April 2017</a:t>
            </a:fld>
            <a:endParaRPr lang="fr-FR"/>
          </a:p>
        </p:txBody>
      </p:sp>
      <p:sp>
        <p:nvSpPr>
          <p:cNvPr id="4" name="Slide Image Placeholder 3"/>
          <p:cNvSpPr>
            <a:spLocks noGrp="1" noRot="1" noChangeAspect="1"/>
          </p:cNvSpPr>
          <p:nvPr>
            <p:ph type="sldImg" idx="2"/>
          </p:nvPr>
        </p:nvSpPr>
        <p:spPr>
          <a:xfrm>
            <a:off x="1182688" y="701675"/>
            <a:ext cx="4645025" cy="3482975"/>
          </a:xfrm>
          <a:prstGeom prst="rect">
            <a:avLst/>
          </a:prstGeom>
          <a:noFill/>
          <a:ln w="12700">
            <a:solidFill>
              <a:prstClr val="black"/>
            </a:solidFill>
          </a:ln>
        </p:spPr>
        <p:txBody>
          <a:bodyPr vert="horz" lIns="90928" tIns="45465" rIns="90928" bIns="45465" rtlCol="0" anchor="ctr"/>
          <a:lstStyle/>
          <a:p>
            <a:endParaRPr lang="fr-FR"/>
          </a:p>
        </p:txBody>
      </p:sp>
      <p:sp>
        <p:nvSpPr>
          <p:cNvPr id="5" name="Notes Placeholder 4"/>
          <p:cNvSpPr>
            <a:spLocks noGrp="1"/>
          </p:cNvSpPr>
          <p:nvPr>
            <p:ph type="body" sz="quarter" idx="3"/>
          </p:nvPr>
        </p:nvSpPr>
        <p:spPr>
          <a:xfrm>
            <a:off x="700717" y="4415533"/>
            <a:ext cx="5608975" cy="4183604"/>
          </a:xfrm>
          <a:prstGeom prst="rect">
            <a:avLst/>
          </a:prstGeom>
        </p:spPr>
        <p:txBody>
          <a:bodyPr vert="horz" lIns="90928" tIns="45465" rIns="90928" bIns="45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5" y="8829578"/>
            <a:ext cx="3038604" cy="465341"/>
          </a:xfrm>
          <a:prstGeom prst="rect">
            <a:avLst/>
          </a:prstGeom>
        </p:spPr>
        <p:txBody>
          <a:bodyPr vert="horz" lIns="90928" tIns="45465" rIns="90928" bIns="45465" rtlCol="0" anchor="b"/>
          <a:lstStyle>
            <a:lvl1pPr algn="l">
              <a:defRPr sz="1200"/>
            </a:lvl1pPr>
          </a:lstStyle>
          <a:p>
            <a:endParaRPr lang="fr-FR"/>
          </a:p>
        </p:txBody>
      </p:sp>
      <p:sp>
        <p:nvSpPr>
          <p:cNvPr id="7" name="Slide Number Placeholder 6"/>
          <p:cNvSpPr>
            <a:spLocks noGrp="1"/>
          </p:cNvSpPr>
          <p:nvPr>
            <p:ph type="sldNum" sz="quarter" idx="5"/>
          </p:nvPr>
        </p:nvSpPr>
        <p:spPr>
          <a:xfrm>
            <a:off x="3970166" y="8829578"/>
            <a:ext cx="3038604" cy="465341"/>
          </a:xfrm>
          <a:prstGeom prst="rect">
            <a:avLst/>
          </a:prstGeom>
        </p:spPr>
        <p:txBody>
          <a:bodyPr vert="horz" lIns="90928" tIns="45465" rIns="90928" bIns="45465" rtlCol="0" anchor="b"/>
          <a:lstStyle>
            <a:lvl1pPr algn="r">
              <a:defRPr sz="1200"/>
            </a:lvl1pPr>
          </a:lstStyle>
          <a:p>
            <a:fld id="{FA04E20B-3CB8-4A6F-8DC0-BC8949B0D52D}" type="slidenum">
              <a:rPr lang="fr-FR" smtClean="0"/>
              <a:t>‹#›</a:t>
            </a:fld>
            <a:endParaRPr lang="fr-FR"/>
          </a:p>
        </p:txBody>
      </p:sp>
    </p:spTree>
    <p:extLst>
      <p:ext uri="{BB962C8B-B14F-4D97-AF65-F5344CB8AC3E}">
        <p14:creationId xmlns:p14="http://schemas.microsoft.com/office/powerpoint/2010/main" val="38438474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hyperlink" Target="http://www.theocc.com/about/publications/character-risks.jsp" TargetMode="External"/><Relationship Id="rId4" Type="http://schemas.openxmlformats.org/officeDocument/2006/relationships/hyperlink" Target="http://www.natixis.com/natixis/jcms/rpaz5_31791/loi-dodd-frank"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11" name="Title 1"/>
          <p:cNvSpPr txBox="1">
            <a:spLocks/>
          </p:cNvSpPr>
          <p:nvPr userDrawn="1"/>
        </p:nvSpPr>
        <p:spPr>
          <a:xfrm>
            <a:off x="434533" y="620688"/>
            <a:ext cx="7593851" cy="216024"/>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900" b="1" cap="all" dirty="0" err="1" smtClean="0">
                <a:solidFill>
                  <a:schemeClr val="bg1"/>
                </a:solidFill>
                <a:latin typeface="+mj-lt"/>
                <a:cs typeface="Times New Roman" panose="02020603050405020304" pitchFamily="18" charset="0"/>
              </a:rPr>
              <a:t>January</a:t>
            </a:r>
            <a:r>
              <a:rPr lang="fr-FR" sz="900" b="1" cap="all" baseline="0" dirty="0" smtClean="0">
                <a:solidFill>
                  <a:schemeClr val="bg1"/>
                </a:solidFill>
                <a:latin typeface="+mj-lt"/>
                <a:cs typeface="Times New Roman" panose="02020603050405020304" pitchFamily="18" charset="0"/>
              </a:rPr>
              <a:t> 2016 </a:t>
            </a:r>
          </a:p>
          <a:p>
            <a:pPr algn="l"/>
            <a:r>
              <a:rPr lang="en-US" sz="900" b="1" kern="1200" cap="all" baseline="0" dirty="0" smtClean="0">
                <a:solidFill>
                  <a:schemeClr val="bg1"/>
                </a:solidFill>
                <a:latin typeface="+mj-lt"/>
                <a:ea typeface="+mj-ea"/>
                <a:cs typeface="Times New Roman" panose="02020603050405020304" pitchFamily="18" charset="0"/>
              </a:rPr>
              <a:t>Marketing document for professional investor –  not to be forwarded to retail clients</a:t>
            </a:r>
            <a:endParaRPr lang="fr-FR" sz="900" b="1" cap="all" baseline="0" dirty="0" smtClean="0">
              <a:solidFill>
                <a:schemeClr val="bg1"/>
              </a:solidFill>
              <a:latin typeface="+mj-lt"/>
              <a:cs typeface="Times New Roman" panose="02020603050405020304" pitchFamily="18" charset="0"/>
            </a:endParaRPr>
          </a:p>
        </p:txBody>
      </p:sp>
      <p:pic>
        <p:nvPicPr>
          <p:cNvPr id="2051" name="Picture 3" descr="P:\Services\Natixis-Direct\}}} ISP {{{\~ ISP Projects\(ISP) -- Natixis High Quality Logo\Natixis Logo\Colours\Colours - format png\Colours_NATIXIS_10CM.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48264" y="5973063"/>
            <a:ext cx="1944216" cy="5423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856193"/>
            <a:ext cx="1728192" cy="666028"/>
          </a:xfrm>
          <a:prstGeom prst="rect">
            <a:avLst/>
          </a:prstGeom>
        </p:spPr>
      </p:pic>
      <p:sp>
        <p:nvSpPr>
          <p:cNvPr id="13" name="Title 1"/>
          <p:cNvSpPr txBox="1">
            <a:spLocks/>
          </p:cNvSpPr>
          <p:nvPr userDrawn="1"/>
        </p:nvSpPr>
        <p:spPr>
          <a:xfrm>
            <a:off x="7732732" y="6217973"/>
            <a:ext cx="1059538" cy="330231"/>
          </a:xfrm>
          <a:prstGeom prst="rect">
            <a:avLst/>
          </a:prstGeom>
        </p:spPr>
        <p:txBody>
          <a:bodyPr vert="horz" lIns="84024" tIns="42012" rIns="84024" bIns="4201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fr-FR" sz="800" dirty="0">
              <a:latin typeface="+mj-lt"/>
              <a:cs typeface="Times New Roman" panose="02020603050405020304" pitchFamily="18" charset="0"/>
            </a:endParaRPr>
          </a:p>
        </p:txBody>
      </p:sp>
      <p:pic>
        <p:nvPicPr>
          <p:cNvPr id="2" name="Image 3" descr="cid:image009.jpg@01D22480.41A2AE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123728" y="5946319"/>
            <a:ext cx="1285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7" y="0"/>
            <a:ext cx="9139365" cy="441360"/>
          </a:xfrm>
          <a:prstGeom prst="rect">
            <a:avLst/>
          </a:prstGeom>
        </p:spPr>
      </p:pic>
      <p:sp>
        <p:nvSpPr>
          <p:cNvPr id="17" name="Title 1"/>
          <p:cNvSpPr txBox="1">
            <a:spLocks/>
          </p:cNvSpPr>
          <p:nvPr userDrawn="1"/>
        </p:nvSpPr>
        <p:spPr>
          <a:xfrm>
            <a:off x="434458" y="117399"/>
            <a:ext cx="4713506" cy="215974"/>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800" b="1" cap="all" baseline="0" dirty="0" err="1" smtClean="0">
                <a:solidFill>
                  <a:schemeClr val="bg1"/>
                </a:solidFill>
                <a:latin typeface="+mj-lt"/>
                <a:cs typeface="Times New Roman" panose="02020603050405020304" pitchFamily="18" charset="0"/>
              </a:rPr>
              <a:t>December</a:t>
            </a:r>
            <a:r>
              <a:rPr lang="fr-FR" sz="800" b="1" cap="all" baseline="0" dirty="0" smtClean="0">
                <a:solidFill>
                  <a:schemeClr val="bg1"/>
                </a:solidFill>
                <a:latin typeface="+mj-lt"/>
                <a:cs typeface="Times New Roman" panose="02020603050405020304" pitchFamily="18" charset="0"/>
              </a:rPr>
              <a:t> 2016 </a:t>
            </a:r>
          </a:p>
          <a:p>
            <a:pPr algn="l"/>
            <a:r>
              <a:rPr lang="en-US" sz="800" b="1" kern="1200" cap="all" baseline="0" dirty="0" smtClean="0">
                <a:solidFill>
                  <a:schemeClr val="bg1"/>
                </a:solidFill>
                <a:latin typeface="+mj-lt"/>
                <a:ea typeface="+mj-ea"/>
                <a:cs typeface="Times New Roman" panose="02020603050405020304" pitchFamily="18" charset="0"/>
              </a:rPr>
              <a:t>Marketing document for professional investors only –  not to be forwarded to retail clients</a:t>
            </a:r>
            <a:endParaRPr lang="fr-FR" sz="800" b="1" cap="all" baseline="0" dirty="0" smtClean="0">
              <a:solidFill>
                <a:schemeClr val="bg1"/>
              </a:solidFill>
              <a:latin typeface="+mj-lt"/>
              <a:cs typeface="Times New Roman" panose="02020603050405020304" pitchFamily="18" charset="0"/>
            </a:endParaRPr>
          </a:p>
        </p:txBody>
      </p:sp>
      <p:pic>
        <p:nvPicPr>
          <p:cNvPr id="18" name="Picture 3" descr="P:\Services\Natixis-Direct\}}} ISP {{{\~ ISP Projects\(L. Pini) Overlay Protected Fund (Anima)\Images\OCERHB0.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170" t="5249" r="1186" b="8765"/>
          <a:stretch/>
        </p:blipFill>
        <p:spPr bwMode="auto">
          <a:xfrm>
            <a:off x="3048" y="511610"/>
            <a:ext cx="9137841" cy="536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5547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7"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
        <p:nvSpPr>
          <p:cNvPr id="9" name="TextBox 8"/>
          <p:cNvSpPr txBox="1"/>
          <p:nvPr userDrawn="1"/>
        </p:nvSpPr>
        <p:spPr>
          <a:xfrm>
            <a:off x="434533" y="6597352"/>
            <a:ext cx="464152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Natixis. </a:t>
            </a:r>
          </a:p>
          <a:p>
            <a:pPr algn="l"/>
            <a:r>
              <a:rPr lang="en-US" sz="700" b="1" dirty="0" smtClean="0">
                <a:solidFill>
                  <a:schemeClr val="bg1"/>
                </a:solidFill>
              </a:rPr>
              <a:t>It should not be transmitted to any person other than the original addressee(s) without the prior written consent of Natixis. </a:t>
            </a:r>
            <a:endParaRPr lang="fr-FR" sz="700" b="1" dirty="0">
              <a:solidFill>
                <a:schemeClr val="bg1"/>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pic>
        <p:nvPicPr>
          <p:cNvPr id="13" name="Picture 3" descr="P:\Services\Natixis-Direct\}}} ISP {{{\~ ISP Projects\(ISP) -- Natixis High Quality Logo\Natixis Logo\Colours\Colours - format png\Colours_NATIXIS_10CM.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620688"/>
            <a:ext cx="1944216" cy="54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44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50" name="Picture 2" descr="C:\Users\SMAJUmDER\Desktop\NEW PPT BRANDING\TRANS.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162"/>
          <a:stretch/>
        </p:blipFill>
        <p:spPr bwMode="auto">
          <a:xfrm>
            <a:off x="3049" y="429438"/>
            <a:ext cx="9139428" cy="602389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405212" y="6021288"/>
            <a:ext cx="2304256" cy="288031"/>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fr-FR" sz="1200" b="1" cap="all" dirty="0" smtClean="0">
                <a:latin typeface="+mj-lt"/>
                <a:cs typeface="Times New Roman" panose="02020603050405020304" pitchFamily="18" charset="0"/>
              </a:rPr>
              <a:t>FINANCIAL</a:t>
            </a:r>
            <a:r>
              <a:rPr lang="fr-FR" sz="1200" b="1" cap="all" baseline="0" dirty="0" smtClean="0">
                <a:latin typeface="+mj-lt"/>
                <a:cs typeface="Times New Roman" panose="02020603050405020304" pitchFamily="18" charset="0"/>
              </a:rPr>
              <a:t> ENGINEERING</a:t>
            </a:r>
            <a:endParaRPr lang="fr-FR" sz="1200" b="1" cap="all" dirty="0">
              <a:latin typeface="+mj-lt"/>
              <a:cs typeface="Times New Roman" panose="02020603050405020304" pitchFamily="18" charset="0"/>
            </a:endParaRPr>
          </a:p>
        </p:txBody>
      </p:sp>
      <p:sp>
        <p:nvSpPr>
          <p:cNvPr id="10" name="Title 1"/>
          <p:cNvSpPr txBox="1">
            <a:spLocks/>
          </p:cNvSpPr>
          <p:nvPr userDrawn="1"/>
        </p:nvSpPr>
        <p:spPr>
          <a:xfrm>
            <a:off x="434533" y="764704"/>
            <a:ext cx="8274934" cy="216024"/>
          </a:xfrm>
          <a:prstGeom prst="rect">
            <a:avLst/>
          </a:prstGeom>
        </p:spPr>
        <p:txBody>
          <a:bodyPr vert="horz"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600" b="1" dirty="0" err="1" smtClean="0">
                <a:solidFill>
                  <a:schemeClr val="tx1"/>
                </a:solidFill>
                <a:latin typeface="+mj-lt"/>
                <a:cs typeface="Times New Roman" panose="02020603050405020304" pitchFamily="18" charset="0"/>
              </a:rPr>
              <a:t>Disclaimer</a:t>
            </a:r>
            <a:endParaRPr lang="fr-FR" sz="1600" b="1" dirty="0">
              <a:solidFill>
                <a:schemeClr val="tx1"/>
              </a:solidFill>
              <a:latin typeface="+mj-lt"/>
              <a:cs typeface="Times New Roman" panose="02020603050405020304" pitchFamily="18" charset="0"/>
            </a:endParaRPr>
          </a:p>
        </p:txBody>
      </p:sp>
      <p:sp>
        <p:nvSpPr>
          <p:cNvPr id="12" name="TextBox 11"/>
          <p:cNvSpPr txBox="1"/>
          <p:nvPr userDrawn="1"/>
        </p:nvSpPr>
        <p:spPr>
          <a:xfrm>
            <a:off x="434533" y="1124744"/>
            <a:ext cx="8274935" cy="4968552"/>
          </a:xfrm>
          <a:prstGeom prst="rect">
            <a:avLst/>
          </a:prstGeom>
          <a:noFill/>
        </p:spPr>
        <p:txBody>
          <a:bodyPr wrap="square" lIns="0" tIns="0" rIns="0" bIns="0" rtlCol="0">
            <a:noAutofit/>
          </a:bodyPr>
          <a:lstStyle/>
          <a:p>
            <a:pPr algn="just" rtl="0"/>
            <a:endParaRPr lang="en-GB" sz="1100" b="0" i="0" u="none" strike="noStrike" kern="1200" baseline="30000" dirty="0" smtClean="0">
              <a:solidFill>
                <a:schemeClr val="tx1"/>
              </a:solidFill>
              <a:latin typeface="+mn-lt"/>
              <a:ea typeface="+mn-ea"/>
              <a:cs typeface="+mn-cs"/>
            </a:endParaRPr>
          </a:p>
          <a:p>
            <a:pPr algn="just" rtl="0"/>
            <a:r>
              <a:rPr lang="en-GB" sz="1100" b="0" i="0" u="none" strike="noStrike" kern="1200" baseline="30000" dirty="0" smtClean="0">
                <a:solidFill>
                  <a:schemeClr val="tx1"/>
                </a:solidFill>
                <a:latin typeface="+mn-lt"/>
                <a:ea typeface="+mn-ea"/>
                <a:cs typeface="+mn-cs"/>
              </a:rPr>
              <a:t>This document shall only intended to eligible counterparties or professional clients or qualified investors or any similar status in another state or jurisdiction.  This document is for discussion and information purposes only. It is highly confidential and it is the property of Natixis. It should not be transmitted to any person other than the original addressee(s) without the prior written consent of Natixis.  This document is a marketing presentation. It does not constitute an independent investment research and has not been prepared in accordance with the legal requirements designed to promote the independence of investment research. Accordingly there are no prohibitions on dealing ahead of its dissemination. The distribution, possession or delivery of this document in, to or from certain jurisdictions may be restricted or prohibited by law. Recipients of this document are therefore required to ensure that they are aware of, and comply with, such restrictions or prohibitions. Neither Natixis, nor any of its affiliates, directors, employees, agents or advisers nor any other person accept any liability to anyone in relation to the distribution, possession or delivery of this document in, to or from any jurisdiction.  This Document is only addressed to Investment Professionals as set out in Article 19 of the Financial Services and Markets Act 2000 (Financial Promotion) Order 2005 or to persons regarded as professional investors under equivalent legislation under a jurisdiction of the European Economic Area. This document is not for distribution to retail client. This document is communicated to each recipient for information purposes only and does not constitute a personalised recommendation. It is intended for general distribution and the products or services described herein do not take into account any specific investment objective, financial situation or particular need of any recipient. It should not be construed as an offer or solicitation with respect to the purchase, sale or subscription of any interest or security or as an undertaking by Natixis to complete a transaction subject to the terms and conditions described in this document or any other terms and conditions. Any guarantee, funding, interest or currency swap, underwriting or more generally any undertaking provided for in this document should be treated as preliminary only and is subject to a formal approval and written confirmation in accordance with Natixis’ current internal procedures. Natixis has neither verified nor independently analysed the information contained in this document. Accordingly, no representation, warranty or undertaking, express or implied, is made to recipients as to or in relation to the accuracy or completeness or otherwise of this document or as to the reasonableness of any assumption contained in this document. The information contained in this document does not take into account specific tax rules or accounting methods applicable to counterparties, clients or potential clients of Natixis. Therefore, Natixis shall not be liable for differences, if any, between its own valuations and those valuations provided by third parties; as such differences may arise as a result of the application and implementation of alternative accounting methods, tax rules or valuation models. Prices and margins are deemed to be indicative only and are subject to changes at any time depending on, inter alia, market conditions. Past performance and simulations of past performance are not a reliable indicator and therefore do not predict future results. The information contained in this document may include results of analyses from a quantitative model, which represent potential future events that may or may not be realised, and is not a complete analysis of every material fact representing any product. Information may be changed or withdrawn by Natixis at any time without notice. More generally, no responsibility is accepted by Natixis, nor by any of its holding companies, subsidiaries, associated undertakings or controlling persons, or any of their respective directors, officers, partners, employees, agents, representatives or advisors as to or in relation to the characteristics of this information. The statements, assumptions and opinions contained in this document may be forward-looking and are therefore subject to risks and uncertainties. Actual results and developments may differ materially from those expressed or implied, depending on a variety of factors and accordingly there can be no guarantee of the projected results, projections or developments. Natixis makes no representation or warranty, expressed or implied, as to the accomplishment of or reasonableness of, nor should any reliance be placed on any projections, targets, estimates or forecasts, or on the statements, assumptions and opinions expressed in this document. Nothing in this document should be relied on as a promise or guarantee as to the future. It should not be assumed that the information contained in this document will have been updated subsequent to the date stated on the front page of this document. In addition, the delivery of this document does not imply in any way an obligation on anyone to update the information contained herein at any time. Natixis shall not be liable for any financial loss or any decision taken on the basis of the information contained in this document and Natixis does not hold itself out as providing any advice, particularly in relation to investment services. In any event, you should request any internal and/or external advice that you consider necessary or desirable to obtain, including any financial, legal, tax or accounting advice, or any other specialist advice, in order to verify in particular that the investment(s) described in this document meets your investment objectives and constraints, and to obtain an independent valuation of such investment(s), and the risk factors and rewards. Natixis is supervised by the European Central bank (ECB).Natixis is authorised in France by the </a:t>
            </a:r>
            <a:r>
              <a:rPr lang="en-GB" sz="1100" b="0" i="0" u="none" strike="noStrike" kern="1200" baseline="30000" dirty="0" err="1" smtClean="0">
                <a:solidFill>
                  <a:schemeClr val="tx1"/>
                </a:solidFill>
                <a:latin typeface="+mn-lt"/>
                <a:ea typeface="+mn-ea"/>
                <a:cs typeface="+mn-cs"/>
              </a:rPr>
              <a:t>Autorite</a:t>
            </a:r>
            <a:r>
              <a:rPr lang="en-GB" sz="1100" b="0" i="0" u="none" strike="noStrike" kern="1200" baseline="30000" dirty="0" smtClean="0">
                <a:solidFill>
                  <a:schemeClr val="tx1"/>
                </a:solidFill>
                <a:latin typeface="+mn-lt"/>
                <a:ea typeface="+mn-ea"/>
                <a:cs typeface="+mn-cs"/>
              </a:rPr>
              <a:t> de </a:t>
            </a:r>
            <a:r>
              <a:rPr lang="en-GB" sz="1100" b="0" i="0" u="none" strike="noStrike" kern="1200" baseline="30000" dirty="0" err="1" smtClean="0">
                <a:solidFill>
                  <a:schemeClr val="tx1"/>
                </a:solidFill>
                <a:latin typeface="+mn-lt"/>
                <a:ea typeface="+mn-ea"/>
                <a:cs typeface="+mn-cs"/>
              </a:rPr>
              <a:t>controle</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prudentiel</a:t>
            </a:r>
            <a:r>
              <a:rPr lang="en-GB" sz="1100" b="0" i="0" u="none" strike="noStrike" kern="1200" baseline="30000" dirty="0" smtClean="0">
                <a:solidFill>
                  <a:schemeClr val="tx1"/>
                </a:solidFill>
                <a:latin typeface="+mn-lt"/>
                <a:ea typeface="+mn-ea"/>
                <a:cs typeface="+mn-cs"/>
              </a:rPr>
              <a:t> et de </a:t>
            </a:r>
            <a:r>
              <a:rPr lang="en-GB" sz="1100" b="0" i="0" u="none" strike="noStrike" kern="1200" baseline="30000" dirty="0" err="1" smtClean="0">
                <a:solidFill>
                  <a:schemeClr val="tx1"/>
                </a:solidFill>
                <a:latin typeface="+mn-lt"/>
                <a:ea typeface="+mn-ea"/>
                <a:cs typeface="+mn-cs"/>
              </a:rPr>
              <a:t>résolution</a:t>
            </a:r>
            <a:r>
              <a:rPr lang="en-GB" sz="1100" b="0" i="0" u="none" strike="noStrike" kern="1200" baseline="30000" dirty="0" smtClean="0">
                <a:solidFill>
                  <a:schemeClr val="tx1"/>
                </a:solidFill>
                <a:latin typeface="+mn-lt"/>
                <a:ea typeface="+mn-ea"/>
                <a:cs typeface="+mn-cs"/>
              </a:rPr>
              <a:t> (ACPR) as a Bank – Investment Services Provider and subject to its supervision. Natixis is regulated by the AMF in respect of its investment services activities. In the UK, Natixis London Branch is authorised by  </a:t>
            </a:r>
            <a:r>
              <a:rPr lang="en-GB" sz="1100" b="0" i="0" u="none" strike="noStrike" kern="1200" baseline="30000" dirty="0" err="1" smtClean="0">
                <a:solidFill>
                  <a:schemeClr val="tx1"/>
                </a:solidFill>
                <a:latin typeface="+mn-lt"/>
                <a:ea typeface="+mn-ea"/>
                <a:cs typeface="+mn-cs"/>
              </a:rPr>
              <a:t>L’Autorité</a:t>
            </a:r>
            <a:r>
              <a:rPr lang="en-GB" sz="1100" b="0" i="0" u="none" strike="noStrike" kern="1200" baseline="30000" dirty="0" smtClean="0">
                <a:solidFill>
                  <a:schemeClr val="tx1"/>
                </a:solidFill>
                <a:latin typeface="+mn-lt"/>
                <a:ea typeface="+mn-ea"/>
                <a:cs typeface="+mn-cs"/>
              </a:rPr>
              <a:t> de </a:t>
            </a:r>
            <a:r>
              <a:rPr lang="en-GB" sz="1100" b="0" i="0" u="none" strike="noStrike" kern="1200" baseline="30000" dirty="0" err="1" smtClean="0">
                <a:solidFill>
                  <a:schemeClr val="tx1"/>
                </a:solidFill>
                <a:latin typeface="+mn-lt"/>
                <a:ea typeface="+mn-ea"/>
                <a:cs typeface="+mn-cs"/>
              </a:rPr>
              <a:t>Contrôle</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Prudentiel</a:t>
            </a:r>
            <a:r>
              <a:rPr lang="en-GB" sz="1100" b="0" i="0" u="none" strike="noStrike" kern="1200" baseline="30000" dirty="0" smtClean="0">
                <a:solidFill>
                  <a:schemeClr val="tx1"/>
                </a:solidFill>
                <a:latin typeface="+mn-lt"/>
                <a:ea typeface="+mn-ea"/>
                <a:cs typeface="+mn-cs"/>
              </a:rPr>
              <a:t> et de </a:t>
            </a:r>
            <a:r>
              <a:rPr lang="en-GB" sz="1100" b="0" i="0" u="none" strike="noStrike" kern="1200" baseline="30000" dirty="0" err="1" smtClean="0">
                <a:solidFill>
                  <a:schemeClr val="tx1"/>
                </a:solidFill>
                <a:latin typeface="+mn-lt"/>
                <a:ea typeface="+mn-ea"/>
                <a:cs typeface="+mn-cs"/>
              </a:rPr>
              <a:t>Résolution</a:t>
            </a:r>
            <a:r>
              <a:rPr lang="en-GB" sz="1100" b="0" i="0" u="none" strike="noStrike" kern="1200" baseline="30000" dirty="0" smtClean="0">
                <a:solidFill>
                  <a:schemeClr val="tx1"/>
                </a:solidFill>
                <a:latin typeface="+mn-lt"/>
                <a:ea typeface="+mn-ea"/>
                <a:cs typeface="+mn-cs"/>
              </a:rPr>
              <a:t> and subject to limited regulation by the Financial Conduct Authority and Prudential Regulation Authority. Details about the extent of our regulation by the Financial Conduct Authority and Prudential Regulation Authority are available from us on request. In Germany, NATIXIS is authorized by the </a:t>
            </a:r>
            <a:r>
              <a:rPr lang="en-GB" sz="1100" b="0" i="0" u="none" strike="noStrike" kern="1200" baseline="30000" dirty="0" err="1" smtClean="0">
                <a:solidFill>
                  <a:schemeClr val="tx1"/>
                </a:solidFill>
                <a:latin typeface="+mn-lt"/>
                <a:ea typeface="+mn-ea"/>
                <a:cs typeface="+mn-cs"/>
              </a:rPr>
              <a:t>Autorité</a:t>
            </a:r>
            <a:r>
              <a:rPr lang="en-GB" sz="1100" b="0" i="0" u="none" strike="noStrike" kern="1200" baseline="30000" dirty="0" smtClean="0">
                <a:solidFill>
                  <a:schemeClr val="tx1"/>
                </a:solidFill>
                <a:latin typeface="+mn-lt"/>
                <a:ea typeface="+mn-ea"/>
                <a:cs typeface="+mn-cs"/>
              </a:rPr>
              <a:t> de </a:t>
            </a:r>
            <a:r>
              <a:rPr lang="en-GB" sz="1100" b="0" i="0" u="none" strike="noStrike" kern="1200" baseline="30000" dirty="0" err="1" smtClean="0">
                <a:solidFill>
                  <a:schemeClr val="tx1"/>
                </a:solidFill>
                <a:latin typeface="+mn-lt"/>
                <a:ea typeface="+mn-ea"/>
                <a:cs typeface="+mn-cs"/>
              </a:rPr>
              <a:t>contrôle</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prudentiel</a:t>
            </a:r>
            <a:r>
              <a:rPr lang="en-GB" sz="1100" b="0" i="0" u="none" strike="noStrike" kern="1200" baseline="30000" dirty="0" smtClean="0">
                <a:solidFill>
                  <a:schemeClr val="tx1"/>
                </a:solidFill>
                <a:latin typeface="+mn-lt"/>
                <a:ea typeface="+mn-ea"/>
                <a:cs typeface="+mn-cs"/>
              </a:rPr>
              <a:t> et de </a:t>
            </a:r>
            <a:r>
              <a:rPr lang="en-GB" sz="1100" b="0" i="0" u="none" strike="noStrike" kern="1200" baseline="30000" dirty="0" err="1" smtClean="0">
                <a:solidFill>
                  <a:schemeClr val="tx1"/>
                </a:solidFill>
                <a:latin typeface="+mn-lt"/>
                <a:ea typeface="+mn-ea"/>
                <a:cs typeface="+mn-cs"/>
              </a:rPr>
              <a:t>résolution</a:t>
            </a:r>
            <a:r>
              <a:rPr lang="en-GB" sz="1100" b="0" i="0" u="none" strike="noStrike" kern="1200" baseline="30000" dirty="0" smtClean="0">
                <a:solidFill>
                  <a:schemeClr val="tx1"/>
                </a:solidFill>
                <a:latin typeface="+mn-lt"/>
                <a:ea typeface="+mn-ea"/>
                <a:cs typeface="+mn-cs"/>
              </a:rPr>
              <a:t> (ACPR) as a bank – investment services provider and is subject to its supervision. NATIXIS  </a:t>
            </a:r>
            <a:r>
              <a:rPr lang="en-GB" sz="1100" b="0" i="0" u="none" strike="noStrike" kern="1200" baseline="30000" dirty="0" err="1" smtClean="0">
                <a:solidFill>
                  <a:schemeClr val="tx1"/>
                </a:solidFill>
                <a:latin typeface="+mn-lt"/>
                <a:ea typeface="+mn-ea"/>
                <a:cs typeface="+mn-cs"/>
              </a:rPr>
              <a:t>Zweigniederlassung</a:t>
            </a:r>
            <a:r>
              <a:rPr lang="en-GB" sz="1100" b="0" i="0" u="none" strike="noStrike" kern="1200" baseline="30000" dirty="0" smtClean="0">
                <a:solidFill>
                  <a:schemeClr val="tx1"/>
                </a:solidFill>
                <a:latin typeface="+mn-lt"/>
                <a:ea typeface="+mn-ea"/>
                <a:cs typeface="+mn-cs"/>
              </a:rPr>
              <a:t> Deutschland is subject to a limited form of regulation by the </a:t>
            </a:r>
            <a:r>
              <a:rPr lang="en-GB" sz="1100" b="0" i="0" u="none" strike="noStrike" kern="1200" baseline="30000" dirty="0" err="1" smtClean="0">
                <a:solidFill>
                  <a:schemeClr val="tx1"/>
                </a:solidFill>
                <a:latin typeface="+mn-lt"/>
                <a:ea typeface="+mn-ea"/>
                <a:cs typeface="+mn-cs"/>
              </a:rPr>
              <a:t>Bundesanstalt</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für</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Finanzdienstleistungsaufsicht</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BaFin</a:t>
            </a:r>
            <a:r>
              <a:rPr lang="en-GB" sz="1100" b="0" i="0" u="none" strike="noStrike" kern="1200" baseline="30000" dirty="0" smtClean="0">
                <a:solidFill>
                  <a:schemeClr val="tx1"/>
                </a:solidFill>
                <a:latin typeface="+mn-lt"/>
                <a:ea typeface="+mn-ea"/>
                <a:cs typeface="+mn-cs"/>
              </a:rPr>
              <a:t>) with regards to the conduct of its business  in Germany under the right of establishment there. The transfer / distribution of this document in Germany is performed by / under the responsibility of NATIXIS </a:t>
            </a:r>
            <a:r>
              <a:rPr lang="en-GB" sz="1100" b="0" i="0" u="none" strike="noStrike" kern="1200" baseline="30000" dirty="0" err="1" smtClean="0">
                <a:solidFill>
                  <a:schemeClr val="tx1"/>
                </a:solidFill>
                <a:latin typeface="+mn-lt"/>
                <a:ea typeface="+mn-ea"/>
                <a:cs typeface="+mn-cs"/>
              </a:rPr>
              <a:t>Zweigniederlassung</a:t>
            </a:r>
            <a:r>
              <a:rPr lang="en-GB" sz="1100" b="0" i="0" u="none" strike="noStrike" kern="1200" baseline="30000" dirty="0" smtClean="0">
                <a:solidFill>
                  <a:schemeClr val="tx1"/>
                </a:solidFill>
                <a:latin typeface="+mn-lt"/>
                <a:ea typeface="+mn-ea"/>
                <a:cs typeface="+mn-cs"/>
              </a:rPr>
              <a:t> Deutschland. Natixis is authorised by the ACPR and regulated by Bank of Spain and the </a:t>
            </a:r>
            <a:r>
              <a:rPr lang="en-GB" sz="1100" b="0" i="0" u="none" strike="noStrike" kern="1200" baseline="30000" dirty="0" err="1" smtClean="0">
                <a:solidFill>
                  <a:schemeClr val="tx1"/>
                </a:solidFill>
                <a:latin typeface="+mn-lt"/>
                <a:ea typeface="+mn-ea"/>
                <a:cs typeface="+mn-cs"/>
              </a:rPr>
              <a:t>Comisión</a:t>
            </a:r>
            <a:r>
              <a:rPr lang="en-GB" sz="1100" b="0" i="0" u="none" strike="noStrike" kern="1200" baseline="30000" dirty="0" smtClean="0">
                <a:solidFill>
                  <a:schemeClr val="tx1"/>
                </a:solidFill>
                <a:latin typeface="+mn-lt"/>
                <a:ea typeface="+mn-ea"/>
                <a:cs typeface="+mn-cs"/>
              </a:rPr>
              <a:t> Nacional de Mercado de </a:t>
            </a:r>
            <a:r>
              <a:rPr lang="en-GB" sz="1100" b="0" i="0" u="none" strike="noStrike" kern="1200" baseline="30000" dirty="0" err="1" smtClean="0">
                <a:solidFill>
                  <a:schemeClr val="tx1"/>
                </a:solidFill>
                <a:latin typeface="+mn-lt"/>
                <a:ea typeface="+mn-ea"/>
                <a:cs typeface="+mn-cs"/>
              </a:rPr>
              <a:t>Valores</a:t>
            </a:r>
            <a:r>
              <a:rPr lang="en-GB" sz="1100" b="0" i="0" u="none" strike="noStrike" kern="1200" baseline="30000" dirty="0" smtClean="0">
                <a:solidFill>
                  <a:schemeClr val="tx1"/>
                </a:solidFill>
                <a:latin typeface="+mn-lt"/>
                <a:ea typeface="+mn-ea"/>
                <a:cs typeface="+mn-cs"/>
              </a:rPr>
              <a:t> (CNMV) for the conduct of its business under the right of establishment in Spain. Natixis is authorised by the ACPR and regulated by Bank of Italy and the CONSOB (</a:t>
            </a:r>
            <a:r>
              <a:rPr lang="en-GB" sz="1100" b="0" i="0" u="none" strike="noStrike" kern="1200" baseline="30000" dirty="0" err="1" smtClean="0">
                <a:solidFill>
                  <a:schemeClr val="tx1"/>
                </a:solidFill>
                <a:latin typeface="+mn-lt"/>
                <a:ea typeface="+mn-ea"/>
                <a:cs typeface="+mn-cs"/>
              </a:rPr>
              <a:t>Commissione</a:t>
            </a:r>
            <a:r>
              <a:rPr lang="en-GB" sz="1100" b="0" i="0" u="none" strike="noStrike" kern="1200" baseline="30000" dirty="0" smtClean="0">
                <a:solidFill>
                  <a:schemeClr val="tx1"/>
                </a:solidFill>
                <a:latin typeface="+mn-lt"/>
                <a:ea typeface="+mn-ea"/>
                <a:cs typeface="+mn-cs"/>
              </a:rPr>
              <a:t> </a:t>
            </a:r>
            <a:r>
              <a:rPr lang="en-GB" sz="1100" b="0" i="0" u="none" strike="noStrike" kern="1200" baseline="30000" dirty="0" err="1" smtClean="0">
                <a:solidFill>
                  <a:schemeClr val="tx1"/>
                </a:solidFill>
                <a:latin typeface="+mn-lt"/>
                <a:ea typeface="+mn-ea"/>
                <a:cs typeface="+mn-cs"/>
              </a:rPr>
              <a:t>Nazionale</a:t>
            </a:r>
            <a:r>
              <a:rPr lang="en-GB" sz="1100" b="0" i="0" u="none" strike="noStrike" kern="1200" baseline="30000" dirty="0" smtClean="0">
                <a:solidFill>
                  <a:schemeClr val="tx1"/>
                </a:solidFill>
                <a:latin typeface="+mn-lt"/>
                <a:ea typeface="+mn-ea"/>
                <a:cs typeface="+mn-cs"/>
              </a:rPr>
              <a:t> per le </a:t>
            </a:r>
            <a:r>
              <a:rPr lang="en-GB" sz="1100" b="0" i="0" u="none" strike="noStrike" kern="1200" baseline="30000" dirty="0" err="1" smtClean="0">
                <a:solidFill>
                  <a:schemeClr val="tx1"/>
                </a:solidFill>
                <a:latin typeface="+mn-lt"/>
                <a:ea typeface="+mn-ea"/>
                <a:cs typeface="+mn-cs"/>
              </a:rPr>
              <a:t>Società</a:t>
            </a:r>
            <a:r>
              <a:rPr lang="en-GB" sz="1100" b="0" i="0" u="none" strike="noStrike" kern="1200" baseline="30000" dirty="0" smtClean="0">
                <a:solidFill>
                  <a:schemeClr val="tx1"/>
                </a:solidFill>
                <a:latin typeface="+mn-lt"/>
                <a:ea typeface="+mn-ea"/>
                <a:cs typeface="+mn-cs"/>
              </a:rPr>
              <a:t> e la </a:t>
            </a:r>
            <a:r>
              <a:rPr lang="en-GB" sz="1100" b="0" i="0" u="none" strike="noStrike" kern="1200" baseline="30000" dirty="0" err="1" smtClean="0">
                <a:solidFill>
                  <a:schemeClr val="tx1"/>
                </a:solidFill>
                <a:latin typeface="+mn-lt"/>
                <a:ea typeface="+mn-ea"/>
                <a:cs typeface="+mn-cs"/>
              </a:rPr>
              <a:t>Borsa</a:t>
            </a:r>
            <a:r>
              <a:rPr lang="en-GB" sz="1100" b="0" i="0" u="none" strike="noStrike" kern="1200" baseline="30000" dirty="0" smtClean="0">
                <a:solidFill>
                  <a:schemeClr val="tx1"/>
                </a:solidFill>
                <a:latin typeface="+mn-lt"/>
                <a:ea typeface="+mn-ea"/>
                <a:cs typeface="+mn-cs"/>
              </a:rPr>
              <a:t>) for the conduct of its business under the right of establishment in Italy. Natixis is authorised by the ACPR and regulated by the Dubai Financial Services Authority (DFSA) for the conduct of its business in and from the Dubai International Financial Centre (DIFC). The document is being made available to the recipient with the understanding that it meets the DFSA definition of a Professional Client; the recipient is otherwise required to inform Natixis if this is not the case and return the document. The recipient also acknowledges and understands that neither the document nor its contents have been approved, licensed by or registered with any regulatory body or governmental agency in the GCC or Lebanon. This document is not intended for distribution in the United States, or to any US person, or in Canada, Australia, the Republic of South Africa or Japan.</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7" name="TextBox 6"/>
          <p:cNvSpPr txBox="1"/>
          <p:nvPr userDrawn="1"/>
        </p:nvSpPr>
        <p:spPr>
          <a:xfrm>
            <a:off x="434533" y="6597352"/>
            <a:ext cx="464152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Natixis. </a:t>
            </a:r>
          </a:p>
          <a:p>
            <a:pPr algn="l"/>
            <a:r>
              <a:rPr lang="en-US" sz="700" b="1" dirty="0" smtClean="0">
                <a:solidFill>
                  <a:schemeClr val="bg1"/>
                </a:solidFill>
              </a:rPr>
              <a:t>It should not be transmitted to any person other than the original addressee(s) without the prior written consent of Natixis. </a:t>
            </a:r>
            <a:endParaRPr lang="fr-FR" sz="7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sp>
        <p:nvSpPr>
          <p:cNvPr id="11" name="Slide Number Placeholder 5"/>
          <p:cNvSpPr>
            <a:spLocks noGrp="1"/>
          </p:cNvSpPr>
          <p:nvPr>
            <p:ph type="sldNum" sz="quarter" idx="12"/>
          </p:nvPr>
        </p:nvSpPr>
        <p:spPr>
          <a:xfrm>
            <a:off x="8244408" y="666936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pic>
        <p:nvPicPr>
          <p:cNvPr id="17" name="Picture 3" descr="P:\Services\Natixis-Direct\}}} ISP {{{\~ ISP Projects\(ISP) -- Natixis High Quality Logo\Natixis Logo\Colours\Colours - format png\Colours_NATIXIS_10CM.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20272" y="620688"/>
            <a:ext cx="1944216" cy="54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231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027" name="Picture 3" descr="P:\Services\Natixis-Direct\}}} ISP {{{\~ ISP Projects\(L. Pini) Overlay Protected Fund (Anima)\Images\OCERHB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170" t="5249" r="1186" b="8765"/>
          <a:stretch/>
        </p:blipFill>
        <p:spPr bwMode="auto">
          <a:xfrm>
            <a:off x="3048" y="511610"/>
            <a:ext cx="9137841" cy="53643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t="96052"/>
          <a:stretch/>
        </p:blipFill>
        <p:spPr>
          <a:xfrm>
            <a:off x="1524" y="6523834"/>
            <a:ext cx="9139365" cy="359957"/>
          </a:xfrm>
          <a:prstGeom prst="rect">
            <a:avLst/>
          </a:prstGeom>
        </p:spPr>
      </p:pic>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val="0"/>
              </a:ext>
            </a:extLst>
          </a:blip>
          <a:srcRect t="96052"/>
          <a:stretch/>
        </p:blipFill>
        <p:spPr>
          <a:xfrm>
            <a:off x="3047" y="0"/>
            <a:ext cx="9139365" cy="441360"/>
          </a:xfrm>
          <a:prstGeom prst="rect">
            <a:avLst/>
          </a:prstGeom>
        </p:spPr>
      </p:pic>
      <p:sp>
        <p:nvSpPr>
          <p:cNvPr id="17" name="Title 1"/>
          <p:cNvSpPr txBox="1">
            <a:spLocks/>
          </p:cNvSpPr>
          <p:nvPr userDrawn="1"/>
        </p:nvSpPr>
        <p:spPr>
          <a:xfrm>
            <a:off x="434458" y="117399"/>
            <a:ext cx="4713506" cy="215974"/>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800" b="1" cap="all" baseline="0" dirty="0" smtClean="0">
                <a:solidFill>
                  <a:schemeClr val="bg1"/>
                </a:solidFill>
                <a:latin typeface="+mj-lt"/>
                <a:cs typeface="Times New Roman" panose="02020603050405020304" pitchFamily="18" charset="0"/>
              </a:rPr>
              <a:t>JANUARY 2017 </a:t>
            </a:r>
          </a:p>
          <a:p>
            <a:pPr algn="l"/>
            <a:r>
              <a:rPr lang="en-US" sz="800" b="1" kern="1200" cap="all" baseline="0" dirty="0" smtClean="0">
                <a:solidFill>
                  <a:schemeClr val="bg1"/>
                </a:solidFill>
                <a:latin typeface="+mj-lt"/>
                <a:ea typeface="+mj-ea"/>
                <a:cs typeface="Times New Roman" panose="02020603050405020304" pitchFamily="18" charset="0"/>
              </a:rPr>
              <a:t>Marketing document for professional investors only –  not to be forwarded to retail clients</a:t>
            </a:r>
            <a:endParaRPr lang="fr-FR" sz="800" b="1" cap="all" baseline="0" dirty="0" smtClean="0">
              <a:solidFill>
                <a:schemeClr val="bg1"/>
              </a:solidFill>
              <a:latin typeface="+mj-lt"/>
              <a:cs typeface="Times New Roman" panose="02020603050405020304" pitchFamily="18" charset="0"/>
            </a:endParaRPr>
          </a:p>
        </p:txBody>
      </p:sp>
      <p:pic>
        <p:nvPicPr>
          <p:cNvPr id="10" name="Picture 3" descr="P:\Services\Natixis-Direct\}}} ISP {{{\~ ISP Projects\(ISP) -- Natixis High Quality Logo\Natixis Logo\Colours\Colours - format png\Colours_NATIXIS_10CM.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47058" y="5909585"/>
            <a:ext cx="1943878" cy="54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1894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3834"/>
            <a:ext cx="9139365" cy="359957"/>
          </a:xfrm>
          <a:prstGeom prst="rect">
            <a:avLst/>
          </a:prstGeom>
        </p:spPr>
      </p:pic>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7" y="0"/>
            <a:ext cx="9139365" cy="359957"/>
          </a:xfrm>
          <a:prstGeom prst="rect">
            <a:avLst/>
          </a:prstGeom>
        </p:spPr>
      </p:pic>
      <p:sp>
        <p:nvSpPr>
          <p:cNvPr id="6" name="TextBox 5"/>
          <p:cNvSpPr txBox="1"/>
          <p:nvPr userDrawn="1"/>
        </p:nvSpPr>
        <p:spPr>
          <a:xfrm>
            <a:off x="323473" y="6595825"/>
            <a:ext cx="4751703" cy="215394"/>
          </a:xfrm>
          <a:prstGeom prst="rect">
            <a:avLst/>
          </a:prstGeom>
          <a:noFill/>
        </p:spPr>
        <p:txBody>
          <a:bodyPr wrap="square" lIns="0" tIns="0" rIns="0" bIns="0" rtlCol="0">
            <a:spAutoFit/>
          </a:bodyPr>
          <a:lstStyle/>
          <a:p>
            <a:pPr algn="l"/>
            <a:r>
              <a:rPr lang="en-US" sz="700" b="0" dirty="0" smtClean="0">
                <a:solidFill>
                  <a:schemeClr val="bg1"/>
                </a:solidFill>
              </a:rPr>
              <a:t>This document is for discussion and information purposes only. It is highly confidential</a:t>
            </a:r>
            <a:r>
              <a:rPr lang="en-US" sz="700" b="0" baseline="0" dirty="0" smtClean="0">
                <a:solidFill>
                  <a:schemeClr val="bg1"/>
                </a:solidFill>
              </a:rPr>
              <a:t> </a:t>
            </a:r>
            <a:r>
              <a:rPr lang="en-US" sz="700" b="0" dirty="0" smtClean="0">
                <a:solidFill>
                  <a:schemeClr val="bg1"/>
                </a:solidFill>
              </a:rPr>
              <a:t>and it is the property of Natixis. </a:t>
            </a:r>
          </a:p>
          <a:p>
            <a:pPr algn="l"/>
            <a:r>
              <a:rPr lang="en-US" sz="700" b="0" dirty="0" smtClean="0">
                <a:solidFill>
                  <a:schemeClr val="bg1"/>
                </a:solidFill>
              </a:rPr>
              <a:t>It should not be transmitted to any person other than the original addressee(s) without the prior written consent of Natixis. </a:t>
            </a:r>
            <a:endParaRPr lang="fr-FR" sz="700" b="0" dirty="0">
              <a:solidFill>
                <a:schemeClr val="bg1"/>
              </a:solidFill>
              <a:latin typeface="Times New Roman" panose="02020603050405020304" pitchFamily="18" charset="0"/>
              <a:cs typeface="Times New Roman" panose="02020603050405020304" pitchFamily="18" charset="0"/>
            </a:endParaRPr>
          </a:p>
        </p:txBody>
      </p:sp>
      <p:pic>
        <p:nvPicPr>
          <p:cNvPr id="8" name="Picture 3" descr="P:\Services\Natixis-Direct\}}} ISP {{{\~ ISP Projects\(L. Pini) Overlay Protected Fund (Anima)\Images\OCERHB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230" t="3905" r="4868" b="4461"/>
          <a:stretch/>
        </p:blipFill>
        <p:spPr bwMode="auto">
          <a:xfrm>
            <a:off x="3048" y="415712"/>
            <a:ext cx="9139428" cy="60752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24322" y="729494"/>
            <a:ext cx="8496944" cy="5436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txBox="1">
            <a:spLocks/>
          </p:cNvSpPr>
          <p:nvPr userDrawn="1"/>
        </p:nvSpPr>
        <p:spPr>
          <a:xfrm>
            <a:off x="576351" y="981522"/>
            <a:ext cx="8028892" cy="576063"/>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cs typeface="Times New Roman" panose="02020603050405020304" pitchFamily="18" charset="0"/>
              </a:rPr>
              <a:t>Content</a:t>
            </a:r>
            <a:endParaRPr lang="de-DE" sz="3600" dirty="0" smtClean="0">
              <a:cs typeface="Times New Roman" panose="02020603050405020304" pitchFamily="18" charset="0"/>
            </a:endParaRPr>
          </a:p>
        </p:txBody>
      </p:sp>
      <p:pic>
        <p:nvPicPr>
          <p:cNvPr id="13" name="Picture 3" descr="P:\Services\Natixis-Direct\}}} ISP {{{\~ ISP Projects\(ISP) -- Natixis High Quality Logo\Natixis Logo\Colours\Colours - format png\Colours_NATIXIS_10CM.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49058" y="909514"/>
            <a:ext cx="1944216" cy="54238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userDrawn="1"/>
        </p:nvCxnSpPr>
        <p:spPr>
          <a:xfrm>
            <a:off x="576350" y="1603911"/>
            <a:ext cx="802889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Tree>
    <p:extLst>
      <p:ext uri="{BB962C8B-B14F-4D97-AF65-F5344CB8AC3E}">
        <p14:creationId xmlns:p14="http://schemas.microsoft.com/office/powerpoint/2010/main" val="11310276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3834"/>
            <a:ext cx="9139365" cy="359957"/>
          </a:xfrm>
          <a:prstGeom prst="rect">
            <a:avLst/>
          </a:prstGeom>
        </p:spPr>
      </p:pic>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7" y="0"/>
            <a:ext cx="9139365" cy="359957"/>
          </a:xfrm>
          <a:prstGeom prst="rect">
            <a:avLst/>
          </a:prstGeom>
        </p:spPr>
      </p:pic>
      <p:sp>
        <p:nvSpPr>
          <p:cNvPr id="6" name="TextBox 5"/>
          <p:cNvSpPr txBox="1"/>
          <p:nvPr userDrawn="1"/>
        </p:nvSpPr>
        <p:spPr>
          <a:xfrm>
            <a:off x="323473" y="6595825"/>
            <a:ext cx="4751703" cy="215394"/>
          </a:xfrm>
          <a:prstGeom prst="rect">
            <a:avLst/>
          </a:prstGeom>
          <a:noFill/>
        </p:spPr>
        <p:txBody>
          <a:bodyPr wrap="square" lIns="0" tIns="0" rIns="0" bIns="0" rtlCol="0">
            <a:spAutoFit/>
          </a:bodyPr>
          <a:lstStyle/>
          <a:p>
            <a:pPr algn="l"/>
            <a:r>
              <a:rPr lang="en-US" sz="700" b="0" dirty="0" smtClean="0">
                <a:solidFill>
                  <a:schemeClr val="bg1"/>
                </a:solidFill>
              </a:rPr>
              <a:t>This document is for discussion and information purposes only. It is highly confidential</a:t>
            </a:r>
            <a:r>
              <a:rPr lang="en-US" sz="700" b="0" baseline="0" dirty="0" smtClean="0">
                <a:solidFill>
                  <a:schemeClr val="bg1"/>
                </a:solidFill>
              </a:rPr>
              <a:t> </a:t>
            </a:r>
            <a:r>
              <a:rPr lang="en-US" sz="700" b="0" dirty="0" smtClean="0">
                <a:solidFill>
                  <a:schemeClr val="bg1"/>
                </a:solidFill>
              </a:rPr>
              <a:t>and it is the property of Natixis. </a:t>
            </a:r>
          </a:p>
          <a:p>
            <a:pPr algn="l"/>
            <a:r>
              <a:rPr lang="en-US" sz="700" b="0" dirty="0" smtClean="0">
                <a:solidFill>
                  <a:schemeClr val="bg1"/>
                </a:solidFill>
              </a:rPr>
              <a:t>It should not be transmitted to any person other than the original addressee(s) without the prior written consent of Natixis. </a:t>
            </a:r>
            <a:endParaRPr lang="fr-FR" sz="700" b="0" dirty="0">
              <a:solidFill>
                <a:schemeClr val="bg1"/>
              </a:solidFill>
              <a:latin typeface="Times New Roman" panose="02020603050405020304" pitchFamily="18" charset="0"/>
              <a:cs typeface="Times New Roman" panose="02020603050405020304" pitchFamily="18" charset="0"/>
            </a:endParaRPr>
          </a:p>
        </p:txBody>
      </p:sp>
      <p:pic>
        <p:nvPicPr>
          <p:cNvPr id="8" name="Picture 3" descr="P:\Services\Natixis-Direct\}}} ISP {{{\~ ISP Projects\(L. Pini) Overlay Protected Fund (Anima)\Images\OCERHB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230" t="40110" r="4868" b="37952"/>
          <a:stretch/>
        </p:blipFill>
        <p:spPr bwMode="auto">
          <a:xfrm>
            <a:off x="3048" y="415712"/>
            <a:ext cx="9139428" cy="145447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434533" y="2703748"/>
            <a:ext cx="827493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Tree>
    <p:extLst>
      <p:ext uri="{BB962C8B-B14F-4D97-AF65-F5344CB8AC3E}">
        <p14:creationId xmlns:p14="http://schemas.microsoft.com/office/powerpoint/2010/main" val="29701623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17" name="TextBox 16"/>
          <p:cNvSpPr txBox="1"/>
          <p:nvPr userDrawn="1"/>
        </p:nvSpPr>
        <p:spPr>
          <a:xfrm>
            <a:off x="434533" y="6597352"/>
            <a:ext cx="464152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Natixis. </a:t>
            </a:r>
          </a:p>
          <a:p>
            <a:pPr algn="l"/>
            <a:r>
              <a:rPr lang="en-US" sz="700" b="1" dirty="0" smtClean="0">
                <a:solidFill>
                  <a:schemeClr val="bg1"/>
                </a:solidFill>
              </a:rPr>
              <a:t>It should not be transmitted to any person other than the original addressee(s) without the prior written consent of Natixis. </a:t>
            </a:r>
            <a:endParaRPr lang="fr-FR" sz="700" b="1"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pic>
        <p:nvPicPr>
          <p:cNvPr id="11" name="Picture 3" descr="P:\Services\Natixis-Direct\}}} ISP {{{\~ ISP Projects\(ISP) -- Natixis High Quality Logo\Natixis Logo\Colours\Colours - format png\Colours_NATIXIS_10CM.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620688"/>
            <a:ext cx="1944216" cy="54238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cxnSp>
        <p:nvCxnSpPr>
          <p:cNvPr id="8" name="Straight Connector 7"/>
          <p:cNvCxnSpPr/>
          <p:nvPr userDrawn="1"/>
        </p:nvCxnSpPr>
        <p:spPr>
          <a:xfrm>
            <a:off x="467544" y="1500282"/>
            <a:ext cx="813769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0874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2">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20" name="TextBox 19"/>
          <p:cNvSpPr txBox="1"/>
          <p:nvPr userDrawn="1"/>
        </p:nvSpPr>
        <p:spPr>
          <a:xfrm>
            <a:off x="434533" y="6597352"/>
            <a:ext cx="464152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Natixis. </a:t>
            </a:r>
          </a:p>
          <a:p>
            <a:pPr algn="l"/>
            <a:r>
              <a:rPr lang="en-US" sz="700" b="1" dirty="0" smtClean="0">
                <a:solidFill>
                  <a:schemeClr val="bg1"/>
                </a:solidFill>
              </a:rPr>
              <a:t>It should not be transmitted to any person other than the original addressee(s) without the prior written consent of Natixis. </a:t>
            </a:r>
            <a:endParaRPr lang="fr-FR" sz="700" b="1" dirty="0">
              <a:solidFill>
                <a:schemeClr val="bg1"/>
              </a:solidFill>
              <a:latin typeface="Times New Roman" panose="02020603050405020304" pitchFamily="18" charset="0"/>
              <a:cs typeface="Times New Roman" panose="02020603050405020304" pitchFamily="18" charset="0"/>
            </a:endParaRPr>
          </a:p>
        </p:txBody>
      </p:sp>
      <p:cxnSp>
        <p:nvCxnSpPr>
          <p:cNvPr id="6" name="Straight Connector 5"/>
          <p:cNvCxnSpPr/>
          <p:nvPr userDrawn="1"/>
        </p:nvCxnSpPr>
        <p:spPr>
          <a:xfrm>
            <a:off x="434533" y="1484784"/>
            <a:ext cx="82749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sp>
        <p:nvSpPr>
          <p:cNvPr id="9" name="Title 1"/>
          <p:cNvSpPr txBox="1">
            <a:spLocks/>
          </p:cNvSpPr>
          <p:nvPr userDrawn="1"/>
        </p:nvSpPr>
        <p:spPr>
          <a:xfrm>
            <a:off x="431404" y="490749"/>
            <a:ext cx="8964512" cy="576063"/>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700" b="1" dirty="0" err="1" smtClean="0">
                <a:solidFill>
                  <a:srgbClr val="571E74"/>
                </a:solidFill>
                <a:cs typeface="Times New Roman" panose="02020603050405020304" pitchFamily="18" charset="0"/>
              </a:rPr>
              <a:t>Section</a:t>
            </a:r>
            <a:r>
              <a:rPr lang="de-DE" sz="3700" b="1" dirty="0" smtClean="0">
                <a:solidFill>
                  <a:srgbClr val="571E74"/>
                </a:solidFill>
                <a:cs typeface="Times New Roman" panose="02020603050405020304" pitchFamily="18" charset="0"/>
              </a:rPr>
              <a:t> 2 </a:t>
            </a:r>
            <a:r>
              <a:rPr lang="de-DE" sz="3700" b="1" dirty="0" err="1" smtClean="0">
                <a:solidFill>
                  <a:srgbClr val="571E74"/>
                </a:solidFill>
                <a:cs typeface="Times New Roman" panose="02020603050405020304" pitchFamily="18" charset="0"/>
              </a:rPr>
              <a:t>Heading</a:t>
            </a:r>
            <a:endParaRPr lang="de-DE" sz="3700" b="1" dirty="0">
              <a:solidFill>
                <a:srgbClr val="571E74"/>
              </a:solidFill>
              <a:cs typeface="Times New Roman" panose="02020603050405020304" pitchFamily="18" charset="0"/>
            </a:endParaRPr>
          </a:p>
        </p:txBody>
      </p:sp>
      <p:pic>
        <p:nvPicPr>
          <p:cNvPr id="14" name="Picture 3" descr="P:\Services\Natixis-Direct\}}} ISP {{{\~ ISP Projects\(ISP) -- Natixis High Quality Logo\Natixis Logo\Colours\Colours - format png\Colours_NATIXIS_10CM.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620688"/>
            <a:ext cx="1944216" cy="54238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Tree>
    <p:extLst>
      <p:ext uri="{BB962C8B-B14F-4D97-AF65-F5344CB8AC3E}">
        <p14:creationId xmlns:p14="http://schemas.microsoft.com/office/powerpoint/2010/main" val="30424320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24" name="TextBox 23"/>
          <p:cNvSpPr txBox="1"/>
          <p:nvPr userDrawn="1"/>
        </p:nvSpPr>
        <p:spPr>
          <a:xfrm>
            <a:off x="434533" y="6597352"/>
            <a:ext cx="464152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Natixis. </a:t>
            </a:r>
          </a:p>
          <a:p>
            <a:pPr algn="l"/>
            <a:r>
              <a:rPr lang="en-US" sz="700" b="1" dirty="0" smtClean="0">
                <a:solidFill>
                  <a:schemeClr val="bg1"/>
                </a:solidFill>
              </a:rPr>
              <a:t>It should not be transmitted to any person other than the original addressee(s) without the prior written consent of Natixis. </a:t>
            </a:r>
            <a:endParaRPr lang="fr-FR" sz="700" b="1" dirty="0">
              <a:solidFill>
                <a:schemeClr val="bg1"/>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4" t="96052" r="4720" b="3020"/>
          <a:stretch/>
        </p:blipFill>
        <p:spPr>
          <a:xfrm>
            <a:off x="434533" y="3632447"/>
            <a:ext cx="8274934" cy="84585"/>
          </a:xfrm>
          <a:prstGeom prst="rect">
            <a:avLst/>
          </a:prstGeom>
        </p:spPr>
      </p:pic>
      <p:pic>
        <p:nvPicPr>
          <p:cNvPr id="12" name="Picture 3" descr="P:\Services\Natixis-Direct\}}} ISP {{{\~ ISP Projects\(ISP) -- Natixis High Quality Logo\Natixis Logo\Colours\Colours - format png\Colours_NATIXIS_10CM.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620688"/>
            <a:ext cx="1944216" cy="54238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Tree>
    <p:extLst>
      <p:ext uri="{BB962C8B-B14F-4D97-AF65-F5344CB8AC3E}">
        <p14:creationId xmlns:p14="http://schemas.microsoft.com/office/powerpoint/2010/main" val="1406879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524" y="6525345"/>
            <a:ext cx="9140952" cy="360040"/>
          </a:xfrm>
          <a:prstGeom prst="rect">
            <a:avLst/>
          </a:prstGeom>
        </p:spPr>
      </p:pic>
      <p:sp>
        <p:nvSpPr>
          <p:cNvPr id="9" name="TextBox 8"/>
          <p:cNvSpPr txBox="1"/>
          <p:nvPr userDrawn="1"/>
        </p:nvSpPr>
        <p:spPr>
          <a:xfrm>
            <a:off x="434533" y="6597352"/>
            <a:ext cx="464152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Natixis. </a:t>
            </a:r>
          </a:p>
          <a:p>
            <a:pPr algn="l"/>
            <a:r>
              <a:rPr lang="en-US" sz="700" b="1" dirty="0" smtClean="0">
                <a:solidFill>
                  <a:schemeClr val="bg1"/>
                </a:solidFill>
              </a:rPr>
              <a:t>It should not be transmitted to any person other than the original addressee(s) without the prior written consent of Natixis. </a:t>
            </a:r>
            <a:endParaRPr lang="fr-FR" sz="700" b="1" dirty="0">
              <a:solidFill>
                <a:schemeClr val="bg1"/>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sp>
        <p:nvSpPr>
          <p:cNvPr id="8" name="Title 1"/>
          <p:cNvSpPr txBox="1">
            <a:spLocks/>
          </p:cNvSpPr>
          <p:nvPr userDrawn="1"/>
        </p:nvSpPr>
        <p:spPr>
          <a:xfrm>
            <a:off x="434533" y="1556229"/>
            <a:ext cx="8274933" cy="371125"/>
          </a:xfrm>
          <a:prstGeom prst="rect">
            <a:avLst/>
          </a:prstGeom>
        </p:spPr>
        <p:txBody>
          <a:bodyPr vert="horz" lIns="0" tIns="0" rIns="0" bIns="0" rtlCol="0" anchor="t" anchorCtr="0">
            <a:normAutofit/>
          </a:bodyPr>
          <a:lstStyle>
            <a:defPPr>
              <a:defRPr lang="fr-FR"/>
            </a:defPPr>
            <a:lvl1pPr defTabSz="914400">
              <a:spcBef>
                <a:spcPct val="0"/>
              </a:spcBef>
              <a:buNone/>
              <a:defRPr b="1">
                <a:latin typeface="Times New Roman" panose="02020603050405020304" pitchFamily="18" charset="0"/>
                <a:cs typeface="Times New Roman" panose="02020603050405020304" pitchFamily="18" charset="0"/>
              </a:defRPr>
            </a:lvl1pPr>
          </a:lstStyle>
          <a:p>
            <a:pPr marL="0" lvl="2">
              <a:spcBef>
                <a:spcPct val="0"/>
              </a:spcBef>
            </a:pPr>
            <a:endParaRPr lang="en-GB" b="1" dirty="0">
              <a:cs typeface="Times New Roman" panose="02020603050405020304" pitchFamily="18" charset="0"/>
            </a:endParaRPr>
          </a:p>
        </p:txBody>
      </p:sp>
      <p:cxnSp>
        <p:nvCxnSpPr>
          <p:cNvPr id="11" name="Straight Connector 10"/>
          <p:cNvCxnSpPr/>
          <p:nvPr userDrawn="1"/>
        </p:nvCxnSpPr>
        <p:spPr>
          <a:xfrm>
            <a:off x="434533" y="1484784"/>
            <a:ext cx="82749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3" descr="P:\Services\Natixis-Direct\}}} ISP {{{\~ ISP Projects\(ISP) -- Natixis High Quality Logo\Natixis Logo\Colours\Colours - format png\Colours_NATIXIS_10CM.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620688"/>
            <a:ext cx="1944216" cy="542383"/>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Tree>
    <p:extLst>
      <p:ext uri="{BB962C8B-B14F-4D97-AF65-F5344CB8AC3E}">
        <p14:creationId xmlns:p14="http://schemas.microsoft.com/office/powerpoint/2010/main" val="4002705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8" name="Picture 3" descr="P:\Services\Natixis-Direct\}}} ISP {{{\~ ISP Projects\(L. Pini) Overlay Protected Fund (Anima)\Images\OCERHB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230" t="3905" r="4868" b="4461"/>
          <a:stretch/>
        </p:blipFill>
        <p:spPr bwMode="auto">
          <a:xfrm>
            <a:off x="3048" y="415712"/>
            <a:ext cx="9139428" cy="6075260"/>
          </a:xfrm>
          <a:prstGeom prst="rect">
            <a:avLst/>
          </a:prstGeom>
          <a:solidFill>
            <a:schemeClr val="bg1"/>
          </a:solidFill>
          <a:effectLst>
            <a:outerShdw sx="1000" sy="1000" algn="ctr" rotWithShape="0">
              <a:srgbClr val="000000"/>
            </a:outerShdw>
            <a:reflection endPos="0" dir="5400000" sy="-100000" algn="bl" rotWithShape="0"/>
          </a:effectLst>
          <a:extLst/>
        </p:spPr>
      </p:pic>
      <p:sp>
        <p:nvSpPr>
          <p:cNvPr id="19" name="Rectangle 18"/>
          <p:cNvSpPr/>
          <p:nvPr userDrawn="1"/>
        </p:nvSpPr>
        <p:spPr>
          <a:xfrm>
            <a:off x="324322" y="729494"/>
            <a:ext cx="8496944" cy="5436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t="96052"/>
          <a:stretch/>
        </p:blipFill>
        <p:spPr>
          <a:xfrm>
            <a:off x="1524" y="6523834"/>
            <a:ext cx="9139365" cy="359957"/>
          </a:xfrm>
          <a:prstGeom prst="rect">
            <a:avLst/>
          </a:prstGeom>
        </p:spPr>
      </p:pic>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t="96052"/>
          <a:stretch/>
        </p:blipFill>
        <p:spPr>
          <a:xfrm>
            <a:off x="3047" y="0"/>
            <a:ext cx="9139365" cy="359957"/>
          </a:xfrm>
          <a:prstGeom prst="rect">
            <a:avLst/>
          </a:prstGeom>
        </p:spPr>
      </p:pic>
      <p:sp>
        <p:nvSpPr>
          <p:cNvPr id="6" name="TextBox 5"/>
          <p:cNvSpPr txBox="1"/>
          <p:nvPr userDrawn="1"/>
        </p:nvSpPr>
        <p:spPr>
          <a:xfrm>
            <a:off x="323473" y="6595825"/>
            <a:ext cx="4751703" cy="215394"/>
          </a:xfrm>
          <a:prstGeom prst="rect">
            <a:avLst/>
          </a:prstGeom>
          <a:noFill/>
        </p:spPr>
        <p:txBody>
          <a:bodyPr wrap="square" lIns="0" tIns="0" rIns="0" bIns="0" rtlCol="0">
            <a:spAutoFit/>
          </a:bodyPr>
          <a:lstStyle/>
          <a:p>
            <a:pPr algn="l"/>
            <a:r>
              <a:rPr lang="en-US" sz="700" b="0" dirty="0" smtClean="0">
                <a:solidFill>
                  <a:schemeClr val="bg1"/>
                </a:solidFill>
              </a:rPr>
              <a:t>This document is for discussion and information purposes only. It is highly confidential</a:t>
            </a:r>
            <a:r>
              <a:rPr lang="en-US" sz="700" b="0" baseline="0" dirty="0" smtClean="0">
                <a:solidFill>
                  <a:schemeClr val="bg1"/>
                </a:solidFill>
              </a:rPr>
              <a:t> </a:t>
            </a:r>
            <a:r>
              <a:rPr lang="en-US" sz="700" b="0" dirty="0" smtClean="0">
                <a:solidFill>
                  <a:schemeClr val="bg1"/>
                </a:solidFill>
              </a:rPr>
              <a:t>and it is the property of Natixis. </a:t>
            </a:r>
          </a:p>
          <a:p>
            <a:pPr algn="l"/>
            <a:r>
              <a:rPr lang="en-US" sz="700" b="0" dirty="0" smtClean="0">
                <a:solidFill>
                  <a:schemeClr val="bg1"/>
                </a:solidFill>
              </a:rPr>
              <a:t>It should not be transmitted to any person other than the original addressee(s) without the prior written consent of Natixis. </a:t>
            </a:r>
            <a:endParaRPr lang="fr-FR" sz="700" b="0" dirty="0">
              <a:solidFill>
                <a:schemeClr val="bg1"/>
              </a:solidFill>
              <a:latin typeface="Times New Roman" panose="02020603050405020304" pitchFamily="18" charset="0"/>
              <a:cs typeface="Times New Roman" panose="02020603050405020304" pitchFamily="18" charset="0"/>
            </a:endParaRPr>
          </a:p>
        </p:txBody>
      </p:sp>
      <p:sp>
        <p:nvSpPr>
          <p:cNvPr id="15" name="Title 1"/>
          <p:cNvSpPr txBox="1">
            <a:spLocks/>
          </p:cNvSpPr>
          <p:nvPr userDrawn="1"/>
        </p:nvSpPr>
        <p:spPr>
          <a:xfrm>
            <a:off x="6405212" y="5877272"/>
            <a:ext cx="2304256" cy="288031"/>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fr-FR" sz="1200" b="1" cap="all" dirty="0" smtClean="0">
                <a:latin typeface="+mj-lt"/>
                <a:cs typeface="Times New Roman" panose="02020603050405020304" pitchFamily="18" charset="0"/>
              </a:rPr>
              <a:t>FINANCIAL</a:t>
            </a:r>
            <a:r>
              <a:rPr lang="fr-FR" sz="1200" b="1" cap="all" baseline="0" dirty="0" smtClean="0">
                <a:latin typeface="+mj-lt"/>
                <a:cs typeface="Times New Roman" panose="02020603050405020304" pitchFamily="18" charset="0"/>
              </a:rPr>
              <a:t> ENGINEERING</a:t>
            </a:r>
            <a:endParaRPr lang="fr-FR" sz="1200" b="1" cap="all" dirty="0">
              <a:latin typeface="+mj-lt"/>
              <a:cs typeface="Times New Roman" panose="02020603050405020304" pitchFamily="18" charset="0"/>
            </a:endParaRPr>
          </a:p>
        </p:txBody>
      </p:sp>
      <p:sp>
        <p:nvSpPr>
          <p:cNvPr id="20" name="Rectangle 19"/>
          <p:cNvSpPr/>
          <p:nvPr userDrawn="1"/>
        </p:nvSpPr>
        <p:spPr>
          <a:xfrm>
            <a:off x="434533" y="1659669"/>
            <a:ext cx="8274934" cy="3447098"/>
          </a:xfrm>
          <a:prstGeom prst="rect">
            <a:avLst/>
          </a:prstGeom>
          <a:noFill/>
        </p:spPr>
        <p:txBody>
          <a:bodyPr wrap="square" lIns="0" tIns="0" rIns="0" bIns="0">
            <a:spAutoFit/>
          </a:bodyPr>
          <a:lstStyle/>
          <a:p>
            <a:r>
              <a:rPr lang="en-US" sz="700" b="1" dirty="0" smtClean="0"/>
              <a:t>This document is for discussion and information purposes only. It is highly confidential and is the property of Natixis Securities Americas LLC (together with its affiliates, collectively “Natixis”).  It should not be transmitted to any person other than the original addressee without the prior written consent of Natixis. This document is a marketing presentation. It does not constitute an independent investment research and has not been prepared in accordance with the legal requirements designed to promote the independence of investment research. The distribution, possession or delivery of this document in, to or from certain jurisdictions may be restricted or prohibited by law. Recipients of this document are therefore required to ensure that they are aware of, and comply with, such restrictions or prohibitions. Neither Natixis, nor any of its affiliates, directors, employees, agents or advisers nor any other person accepts any liability to anyone in relation to the distribution, possession or delivery of this document in, to or from any jurisdiction. This document is communicated to each recipient for information purposes only and does not constitute a personalized recommendation. It is not intended for general distribution and the products described herein do not take into account any specific investment objective, financial situation or particular need of any recipient. It should not be construed as an offer or solicitation with respect to the purchase, sale or subscription of any interest or security or as an undertaking by Natixis to complete a transaction subject to the terms and conditions described in this document or any other terms and conditions. Any loan, guarantee, funding, interest or currency swap, issuance, underwriting or more generally any undertaking that may be described in this document is subject to a formal approval and written confirmation in accordance with Natixis’ current internal procedures.   Natixis may have a long or short position in or buy or sell any product or security mentioned herein. The products referenced herein are not suitable for all investors, they may involve a high degree of risk, may not be transferable and may not be listed or traded on any exchange. Please refer to the Natixis website and applicable final legal documentation relating to the relevant product for additional risk disclosures.  Investors are exposed to the default risk of the issuer and/or the guarantor as applicable.  For any swap products, please also refer to  </a:t>
            </a:r>
            <a:r>
              <a:rPr lang="en-US" sz="700" b="1" u="sng" dirty="0" smtClean="0">
                <a:hlinkClick r:id="rId4"/>
              </a:rPr>
              <a:t>http://www.natixis.com/natixis/jcms/rpaz5_31791/loi-dodd-frank</a:t>
            </a:r>
            <a:r>
              <a:rPr lang="en-US" sz="700" b="1" dirty="0" smtClean="0"/>
              <a:t>.  For any option products, the Options Clearing Corporation has issued some guidance on the risks related to options trading in its Options Disclosure Document, available at </a:t>
            </a:r>
            <a:r>
              <a:rPr lang="en-US" sz="700" b="1" u="sng" dirty="0" smtClean="0">
                <a:hlinkClick r:id="rId5"/>
              </a:rPr>
              <a:t>http://www.theocc.com/about/publications/character-risks.jsp</a:t>
            </a:r>
            <a:r>
              <a:rPr lang="en-US" sz="700" b="1" dirty="0" smtClean="0"/>
              <a:t>   This document is not a term sheet and does not purport to be a complete description of all material terms of or of the actual terms of the products that may be described herein or any offering thereof that may be finally consummated.  Any investment decision should be made only based on the terms and conditions in the final legal documentation for the relevant product.  You should review such documents and seek any advice that you consider necessary or desirable to obtain before buying or selling any of the referenced products. Natixis has neither verified nor independently analyzed the information contained in this document.  Accordingly, no representation, warranty or undertaking, express or implied, is made to recipients as to or in relation to the accuracy or completeness or otherwise of this document or as to the reasonableness of any assumption contained in this document. The information contained in this document does not take into account specific tax rules or accounting methods applicable to counterparties, clients or potential clients of Natixis. Therefore, Natixis shall not be liable for differences, if any, between its own valuations and those valuations provided by third parties; as such differences may arise as a result of the application and implementation of alternative accounting methods, tax rules or valuation models. Any prices and margins are deemed to be indicative and for illustrative purposes only. They are  subject to change at any time depending on many factors, including market conditions. Past performance and simulations of past performance are not a reliable indicator, and therefore do not predict future results. The information contained in this document may include results of analyses from a quantitative model, which represent potential future events that may or may not be realized, and is not a complete analysis of every material fact representing any product. Information may be changed or withdrawn by Natixis at any time without notice. More generally, no responsibility is accepted by Natixis, nor by any of its holding companies, subsidiaries, associated undertakings or controlling persons, or any of their respective directors, officers, partners, employees, agents, representatives or advisors as to or in relation to the characteristics of this information. The statements, assumptions and opinions contained in this document may be forward-looking and are therefore subject to risks and uncertainties. Actual results and developments may differ materially from those expressed or implied, depending on a variety of factors and accordingly there can be no guarantee of the projected results, projections or developments. Natixis makes no representation or warranty, expressed or implied, as to the accomplishment of or reasonableness of, nor should any reliance be placed on any projections, targets, estimates or forecasts, or on the statements, assumptions and opinions expressed in this document. Nothing in this document should be relied on as a promise or guarantee as to the future. It should not be assumed that the information contained in this document will have been updated subsequent to the date stated on the front page of this document. In addition, the delivery of this document does not imply in any way an obligation on anyone to update the information contained herein at any time. Natixis shall not be liable for any financial loss or any decision taken on the basis of the information contained in this document and Natixis does not hold itself out as providing any advice, particularly in relation to investment services. In any event, you should request any internal and/or external advice that you consider necessary or desirable to obtain, including any financial, legal, tax or accounting advice, or any other specialist advice, in order to verify in particular that the product(s) described in this document meets your investment objectives and constraints, and to obtain an independent valuation of such investment(s), and the risk factors and rewards. This document is for qualified, knowledgeable and sophisticated institutional investor clients only.  No further distribution is permitted. Distribution to retail investors is prohibited.</a:t>
            </a:r>
            <a:endParaRPr lang="en-US" sz="700" dirty="0" smtClean="0">
              <a:cs typeface="Times New Roman" panose="02020603050405020304" pitchFamily="18" charset="0"/>
            </a:endParaRPr>
          </a:p>
        </p:txBody>
      </p:sp>
      <p:sp>
        <p:nvSpPr>
          <p:cNvPr id="21" name="Title 1"/>
          <p:cNvSpPr txBox="1">
            <a:spLocks/>
          </p:cNvSpPr>
          <p:nvPr userDrawn="1"/>
        </p:nvSpPr>
        <p:spPr>
          <a:xfrm>
            <a:off x="431404" y="835324"/>
            <a:ext cx="8284083" cy="576063"/>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cs typeface="Times New Roman" panose="02020603050405020304" pitchFamily="18" charset="0"/>
              </a:rPr>
              <a:t>Disclaimer</a:t>
            </a:r>
            <a:endParaRPr lang="de-DE" sz="3600" dirty="0" smtClean="0">
              <a:cs typeface="Times New Roman" panose="02020603050405020304" pitchFamily="18" charset="0"/>
            </a:endParaRPr>
          </a:p>
        </p:txBody>
      </p:sp>
      <p:cxnSp>
        <p:nvCxnSpPr>
          <p:cNvPr id="22" name="Straight Connector 21"/>
          <p:cNvCxnSpPr/>
          <p:nvPr userDrawn="1"/>
        </p:nvCxnSpPr>
        <p:spPr>
          <a:xfrm>
            <a:off x="434533" y="1447391"/>
            <a:ext cx="827493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8422332" y="6650310"/>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Tree>
    <p:extLst>
      <p:ext uri="{BB962C8B-B14F-4D97-AF65-F5344CB8AC3E}">
        <p14:creationId xmlns:p14="http://schemas.microsoft.com/office/powerpoint/2010/main" val="27130685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657929"/>
      </p:ext>
    </p:extLst>
  </p:cSld>
  <p:clrMap bg1="lt1" tx1="dk1" bg2="lt2" tx2="dk2" accent1="accent1" accent2="accent2" accent3="accent3" accent4="accent4" accent5="accent5" accent6="accent6" hlink="hlink" folHlink="folHlink"/>
  <p:sldLayoutIdLst>
    <p:sldLayoutId id="2147483681" r:id="rId1"/>
    <p:sldLayoutId id="2147483689" r:id="rId2"/>
    <p:sldLayoutId id="2147483686" r:id="rId3"/>
    <p:sldLayoutId id="2147483688" r:id="rId4"/>
    <p:sldLayoutId id="2147483663" r:id="rId5"/>
    <p:sldLayoutId id="2147483674" r:id="rId6"/>
    <p:sldLayoutId id="2147483662" r:id="rId7"/>
    <p:sldLayoutId id="2147483675" r:id="rId8"/>
    <p:sldLayoutId id="2147483687" r:id="rId9"/>
    <p:sldLayoutId id="2147483678" r:id="rId10"/>
    <p:sldLayoutId id="214748368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258" y="4290243"/>
            <a:ext cx="8320996" cy="954107"/>
          </a:xfrm>
          <a:prstGeom prst="rect">
            <a:avLst/>
          </a:prstGeom>
          <a:solidFill>
            <a:schemeClr val="tx1">
              <a:lumMod val="95000"/>
              <a:lumOff val="5000"/>
              <a:alpha val="57000"/>
            </a:schemeClr>
          </a:solidFill>
        </p:spPr>
        <p:txBody>
          <a:bodyPr wrap="square">
            <a:spAutoFit/>
          </a:bodyPr>
          <a:lstStyle/>
          <a:p>
            <a:r>
              <a:rPr lang="fr-FR" sz="2800" b="1" dirty="0" err="1" smtClean="0">
                <a:solidFill>
                  <a:schemeClr val="bg1"/>
                </a:solidFill>
                <a:effectLst>
                  <a:outerShdw blurRad="50800" dist="38100" dir="5400000" algn="t" rotWithShape="0">
                    <a:prstClr val="black">
                      <a:alpha val="40000"/>
                    </a:prstClr>
                  </a:outerShdw>
                </a:effectLst>
                <a:latin typeface="HelveticaNeueLT Std Thin" pitchFamily="34" charset="0"/>
              </a:rPr>
              <a:t>Natixis</a:t>
            </a:r>
            <a:r>
              <a:rPr lang="fr-FR" sz="2000" b="1" dirty="0" smtClean="0">
                <a:solidFill>
                  <a:schemeClr val="bg1"/>
                </a:solidFill>
                <a:effectLst>
                  <a:outerShdw blurRad="50800" dist="38100" dir="5400000" algn="t" rotWithShape="0">
                    <a:prstClr val="black">
                      <a:alpha val="40000"/>
                    </a:prstClr>
                  </a:outerShdw>
                </a:effectLst>
                <a:latin typeface="HelveticaNeueLT Std Thin" pitchFamily="34" charset="0"/>
              </a:rPr>
              <a:t> </a:t>
            </a:r>
          </a:p>
          <a:p>
            <a:r>
              <a:rPr lang="fr-FR" sz="2800" b="1" dirty="0" smtClean="0">
                <a:solidFill>
                  <a:schemeClr val="bg1"/>
                </a:solidFill>
                <a:effectLst>
                  <a:outerShdw blurRad="50800" dist="38100" dir="5400000" algn="t" rotWithShape="0">
                    <a:prstClr val="black">
                      <a:alpha val="40000"/>
                    </a:prstClr>
                  </a:outerShdw>
                </a:effectLst>
                <a:latin typeface="HelveticaNeueLT Std Thin" pitchFamily="34" charset="0"/>
              </a:rPr>
              <a:t>Equity </a:t>
            </a:r>
            <a:r>
              <a:rPr lang="fr-FR" sz="2800" b="1" dirty="0" err="1" smtClean="0">
                <a:solidFill>
                  <a:schemeClr val="bg1"/>
                </a:solidFill>
                <a:effectLst>
                  <a:outerShdw blurRad="50800" dist="38100" dir="5400000" algn="t" rotWithShape="0">
                    <a:prstClr val="black">
                      <a:alpha val="40000"/>
                    </a:prstClr>
                  </a:outerShdw>
                </a:effectLst>
                <a:latin typeface="HelveticaNeueLT Std Thin" pitchFamily="34" charset="0"/>
              </a:rPr>
              <a:t>Derivatives</a:t>
            </a:r>
            <a:r>
              <a:rPr lang="fr-FR" sz="2800" b="1" dirty="0" smtClean="0">
                <a:solidFill>
                  <a:schemeClr val="bg1"/>
                </a:solidFill>
                <a:effectLst>
                  <a:outerShdw blurRad="50800" dist="38100" dir="5400000" algn="t" rotWithShape="0">
                    <a:prstClr val="black">
                      <a:alpha val="40000"/>
                    </a:prstClr>
                  </a:outerShdw>
                </a:effectLst>
                <a:latin typeface="HelveticaNeueLT Std Thin" pitchFamily="34" charset="0"/>
              </a:rPr>
              <a:t>: US Product matrix</a:t>
            </a:r>
            <a:endParaRPr lang="fr-FR" sz="2800" b="1" dirty="0" smtClean="0">
              <a:solidFill>
                <a:schemeClr val="bg1"/>
              </a:solidFill>
              <a:effectLst>
                <a:outerShdw blurRad="50800" dist="38100" dir="5400000" algn="t" rotWithShape="0">
                  <a:prstClr val="black">
                    <a:alpha val="40000"/>
                  </a:prstClr>
                </a:outerShdw>
              </a:effectLst>
              <a:latin typeface="HelveticaNeueLT Std Thin"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3501007"/>
            <a:ext cx="1723647" cy="2020341"/>
          </a:xfrm>
          <a:prstGeom prst="rect">
            <a:avLst/>
          </a:prstGeom>
        </p:spPr>
      </p:pic>
    </p:spTree>
    <p:extLst>
      <p:ext uri="{BB962C8B-B14F-4D97-AF65-F5344CB8AC3E}">
        <p14:creationId xmlns:p14="http://schemas.microsoft.com/office/powerpoint/2010/main" val="313212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
          <p:cNvSpPr txBox="1"/>
          <p:nvPr/>
        </p:nvSpPr>
        <p:spPr>
          <a:xfrm>
            <a:off x="374247" y="1084250"/>
            <a:ext cx="7671589" cy="400110"/>
          </a:xfrm>
          <a:prstGeom prst="rect">
            <a:avLst/>
          </a:prstGeom>
          <a:noFill/>
        </p:spPr>
        <p:txBody>
          <a:bodyPr wrap="square" rtlCol="0">
            <a:spAutoFit/>
          </a:bodyPr>
          <a:lstStyle/>
          <a:p>
            <a:pPr>
              <a:spcBef>
                <a:spcPct val="0"/>
              </a:spcBef>
            </a:pPr>
            <a:r>
              <a:rPr lang="en-US" sz="2000" b="1" dirty="0" smtClean="0">
                <a:solidFill>
                  <a:schemeClr val="tx2"/>
                </a:solidFill>
              </a:rPr>
              <a:t>Retail Customers </a:t>
            </a:r>
            <a:endParaRPr lang="en-US" sz="2000" b="1" dirty="0">
              <a:solidFill>
                <a:schemeClr val="tx2"/>
              </a:solidFill>
            </a:endParaRPr>
          </a:p>
        </p:txBody>
      </p:sp>
      <p:sp>
        <p:nvSpPr>
          <p:cNvPr id="34" name="Title 1"/>
          <p:cNvSpPr txBox="1">
            <a:spLocks/>
          </p:cNvSpPr>
          <p:nvPr/>
        </p:nvSpPr>
        <p:spPr>
          <a:xfrm>
            <a:off x="648048" y="260649"/>
            <a:ext cx="8964512" cy="57606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b="1" dirty="0" smtClean="0">
                <a:solidFill>
                  <a:srgbClr val="571E74"/>
                </a:solidFill>
                <a:cs typeface="Times New Roman" panose="02020603050405020304" pitchFamily="18" charset="0"/>
              </a:rPr>
              <a:t>US Financial Engineering: The Product Matrix</a:t>
            </a:r>
            <a:endParaRPr lang="de-DE" sz="3200" b="1" dirty="0">
              <a:solidFill>
                <a:srgbClr val="571E74"/>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17CF34B-14F5-48FF-8D5E-809DE1167B0F}" type="slidenum">
              <a:rPr lang="fr-FR" smtClean="0"/>
              <a:pPr/>
              <a:t>2</a:t>
            </a:fld>
            <a:endParaRPr lang="fr-FR" dirty="0"/>
          </a:p>
        </p:txBody>
      </p:sp>
      <p:graphicFrame>
        <p:nvGraphicFramePr>
          <p:cNvPr id="75" name="Table 74"/>
          <p:cNvGraphicFramePr>
            <a:graphicFrameLocks noGrp="1"/>
          </p:cNvGraphicFramePr>
          <p:nvPr>
            <p:extLst>
              <p:ext uri="{D42A27DB-BD31-4B8C-83A1-F6EECF244321}">
                <p14:modId xmlns:p14="http://schemas.microsoft.com/office/powerpoint/2010/main" val="842651467"/>
              </p:ext>
            </p:extLst>
          </p:nvPr>
        </p:nvGraphicFramePr>
        <p:xfrm>
          <a:off x="431403" y="1628800"/>
          <a:ext cx="8389069" cy="4752530"/>
        </p:xfrm>
        <a:graphic>
          <a:graphicData uri="http://schemas.openxmlformats.org/drawingml/2006/table">
            <a:tbl>
              <a:tblPr/>
              <a:tblGrid>
                <a:gridCol w="540197"/>
                <a:gridCol w="1015945"/>
                <a:gridCol w="878196"/>
                <a:gridCol w="1254565"/>
                <a:gridCol w="752740"/>
                <a:gridCol w="1237677"/>
                <a:gridCol w="1215964"/>
                <a:gridCol w="733438"/>
                <a:gridCol w="760347"/>
              </a:tblGrid>
              <a:tr h="303676">
                <a:tc>
                  <a:txBody>
                    <a:bodyPr/>
                    <a:lstStyle/>
                    <a:p>
                      <a:pPr algn="l" fontAlgn="ctr"/>
                      <a:r>
                        <a:rPr lang="en-US" sz="650" b="1" i="0" u="none" strike="noStrike" dirty="0">
                          <a:solidFill>
                            <a:srgbClr val="FFFFFF"/>
                          </a:solidFill>
                          <a:effectLst/>
                          <a:latin typeface="Calibri"/>
                        </a:rPr>
                        <a:t>CLIENT SEGMENT</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RULE BASED INDEXES</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dirty="0">
                          <a:solidFill>
                            <a:srgbClr val="FFFFFF"/>
                          </a:solidFill>
                          <a:effectLst/>
                          <a:latin typeface="Calibri"/>
                        </a:rPr>
                        <a:t>PAYOFF</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WRAPPER</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CROSS ASSET</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EQUITY FINANCE</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dirty="0">
                          <a:solidFill>
                            <a:srgbClr val="FFFFFF"/>
                          </a:solidFill>
                          <a:effectLst/>
                          <a:latin typeface="Calibri"/>
                        </a:rPr>
                        <a:t>FUND SOLUTIONS</a:t>
                      </a:r>
                    </a:p>
                  </a:txBody>
                  <a:tcPr marL="7046" marR="7046" marT="7046"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ALTERNATIVE RISK TRANSFER</a:t>
                      </a:r>
                    </a:p>
                  </a:txBody>
                  <a:tcPr marL="7046" marR="7046" marT="7046" marB="0" anchor="ctr">
                    <a:lnL>
                      <a:noFill/>
                    </a:lnL>
                    <a:lnR>
                      <a:noFill/>
                    </a:lnR>
                    <a:lnT>
                      <a:noFill/>
                    </a:lnT>
                    <a:lnB>
                      <a:noFill/>
                    </a:lnB>
                    <a:solidFill>
                      <a:srgbClr val="60497A"/>
                    </a:solidFill>
                  </a:tcPr>
                </a:tc>
                <a:tc>
                  <a:txBody>
                    <a:bodyPr/>
                    <a:lstStyle/>
                    <a:p>
                      <a:pPr algn="l" fontAlgn="ctr"/>
                      <a:r>
                        <a:rPr lang="en-US" sz="650" b="1" i="0" u="none" strike="noStrike">
                          <a:solidFill>
                            <a:srgbClr val="FFFFFF"/>
                          </a:solidFill>
                          <a:effectLst/>
                          <a:latin typeface="Calibri"/>
                        </a:rPr>
                        <a:t>TRADE IDEAS</a:t>
                      </a:r>
                    </a:p>
                  </a:txBody>
                  <a:tcPr marL="7046" marR="7046" marT="7046" marB="0" anchor="ctr">
                    <a:lnL>
                      <a:noFill/>
                    </a:lnL>
                    <a:lnR>
                      <a:noFill/>
                    </a:lnR>
                    <a:lnT>
                      <a:noFill/>
                    </a:lnT>
                    <a:lnB>
                      <a:noFill/>
                    </a:lnB>
                    <a:solidFill>
                      <a:srgbClr val="60497A"/>
                    </a:solidFill>
                  </a:tcPr>
                </a:tc>
              </a:tr>
              <a:tr h="151838">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1" u="none" strike="noStrike" dirty="0">
                          <a:solidFill>
                            <a:srgbClr val="000000"/>
                          </a:solidFill>
                          <a:effectLst/>
                          <a:latin typeface="Calibri"/>
                        </a:rPr>
                        <a:t>Market Access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Long / Short</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Credit</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Delta-One Offering</a:t>
                      </a:r>
                    </a:p>
                  </a:txBody>
                  <a:tcPr marL="7046" marR="7046" marT="7046" marB="0" anchor="ctr">
                    <a:lnL>
                      <a:noFill/>
                    </a:lnL>
                    <a:lnR>
                      <a:noFill/>
                    </a:lnR>
                    <a:lnT>
                      <a:noFill/>
                    </a:lnT>
                    <a:lnB>
                      <a:noFill/>
                    </a:lnB>
                    <a:solidFill>
                      <a:srgbClr val="E4DFEC"/>
                    </a:solidFill>
                  </a:tcPr>
                </a:tc>
                <a:tc>
                  <a:txBody>
                    <a:bodyPr/>
                    <a:lstStyle/>
                    <a:p>
                      <a:pPr algn="l" fontAlgn="ctr"/>
                      <a:r>
                        <a:rPr lang="fr-FR" sz="650" b="1" i="1" u="none" strike="noStrike">
                          <a:solidFill>
                            <a:srgbClr val="000000"/>
                          </a:solidFill>
                          <a:effectLst/>
                          <a:latin typeface="Calibri"/>
                        </a:rPr>
                        <a:t>Conviction List</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Weekly trade ideas</a:t>
                      </a:r>
                    </a:p>
                  </a:txBody>
                  <a:tcPr marL="7046" marR="7046" marT="7046" marB="0" anchor="ctr">
                    <a:lnL>
                      <a:noFill/>
                    </a:lnL>
                    <a:lnR>
                      <a:noFill/>
                    </a:lnR>
                    <a:lnT>
                      <a:noFill/>
                    </a:lnT>
                    <a:lnB>
                      <a:noFill/>
                    </a:lnB>
                    <a:solidFill>
                      <a:srgbClr val="E4DFEC"/>
                    </a:solidFill>
                  </a:tcPr>
                </a:tc>
              </a:tr>
              <a:tr h="341635">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ISTOXX70, FTSE150, CLEWE,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err="1">
                          <a:solidFill>
                            <a:srgbClr val="000000"/>
                          </a:solidFill>
                          <a:effectLst/>
                          <a:latin typeface="Calibri"/>
                        </a:rPr>
                        <a:t>Reverso</a:t>
                      </a:r>
                      <a:endParaRPr lang="en-US" sz="650" b="0" i="0" u="none" strike="noStrike" dirty="0">
                        <a:solidFill>
                          <a:srgbClr val="000000"/>
                        </a:solidFill>
                        <a:effectLst/>
                        <a:latin typeface="Calibri"/>
                      </a:endParaRP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ECLN (Equity with funding enhancement)</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20 funds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US Equity BuyBack</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dirty="0" smtClean="0">
                          <a:solidFill>
                            <a:srgbClr val="000000"/>
                          </a:solidFill>
                          <a:effectLst/>
                          <a:latin typeface="Calibri"/>
                        </a:rPr>
                        <a:t>OMX40, BENE40</a:t>
                      </a:r>
                      <a:endParaRPr lang="en-US" sz="650" b="0" i="0" u="none" strike="noStrike" dirty="0">
                        <a:solidFill>
                          <a:srgbClr val="000000"/>
                        </a:solidFill>
                        <a:effectLst/>
                        <a:latin typeface="Calibri"/>
                      </a:endParaRP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Conditional Outperf</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Equity Delta One Certificates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5 HF Strategies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US Regional Banks</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dirty="0">
                          <a:solidFill>
                            <a:srgbClr val="FF0000"/>
                          </a:solidFill>
                          <a:effectLst/>
                          <a:latin typeface="Calibri"/>
                        </a:rPr>
                        <a:t>Nasdaq </a:t>
                      </a:r>
                      <a:r>
                        <a:rPr lang="en-US" sz="650" b="1" i="0" u="none" strike="noStrike" dirty="0" smtClean="0">
                          <a:solidFill>
                            <a:srgbClr val="FF0000"/>
                          </a:solidFill>
                          <a:effectLst/>
                          <a:latin typeface="Calibri"/>
                        </a:rPr>
                        <a:t>-Target 25 </a:t>
                      </a:r>
                      <a:endParaRPr lang="en-US" sz="650" b="1" i="0" u="none" strike="noStrike" dirty="0">
                        <a:solidFill>
                          <a:srgbClr val="FF0000"/>
                        </a:solidFill>
                        <a:effectLst/>
                        <a:latin typeface="Calibri"/>
                      </a:endParaRP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Outperf capped</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Global Infrastructure</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dirty="0">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FFFFFF"/>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FFFFFF"/>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FFFFFF"/>
                          </a:solidFill>
                          <a:effectLst/>
                          <a:latin typeface="Calibri"/>
                        </a:rPr>
                        <a:t> </a:t>
                      </a:r>
                    </a:p>
                  </a:txBody>
                  <a:tcPr marL="7046" marR="7046" marT="7046" marB="0" anchor="ctr">
                    <a:lnL>
                      <a:noFill/>
                    </a:lnL>
                    <a:lnR>
                      <a:noFill/>
                    </a:lnR>
                    <a:lnT>
                      <a:noFill/>
                    </a:lnT>
                    <a:lnB>
                      <a:noFill/>
                    </a:lnB>
                    <a:solidFill>
                      <a:srgbClr val="CCC0DA"/>
                    </a:solidFill>
                  </a:tcPr>
                </a:tc>
              </a:tr>
              <a:tr h="258125">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1" u="none" strike="noStrike">
                          <a:solidFill>
                            <a:srgbClr val="000000"/>
                          </a:solidFill>
                          <a:effectLst/>
                          <a:latin typeface="Calibri"/>
                        </a:rPr>
                        <a:t>Smart Beta</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Autocall Tweaks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1" u="none" strike="noStrike" dirty="0">
                          <a:solidFill>
                            <a:schemeClr val="tx1"/>
                          </a:solidFill>
                          <a:effectLst/>
                          <a:latin typeface="Calibri"/>
                        </a:rPr>
                        <a:t>Hybrid Catalogue</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dirty="0">
                          <a:solidFill>
                            <a:srgbClr val="FF0000"/>
                          </a:solidFill>
                          <a:effectLst/>
                          <a:latin typeface="Calibri"/>
                        </a:rPr>
                        <a:t>Actively Managed Certificates</a:t>
                      </a:r>
                    </a:p>
                  </a:txBody>
                  <a:tcPr marL="7046" marR="7046" marT="7046" marB="0" anchor="ctr">
                    <a:lnL>
                      <a:noFill/>
                    </a:lnL>
                    <a:lnR>
                      <a:noFill/>
                    </a:lnR>
                    <a:lnT>
                      <a:noFill/>
                    </a:lnT>
                    <a:lnB>
                      <a:noFill/>
                    </a:lnB>
                    <a:solidFill>
                      <a:srgbClr val="E4DFEC"/>
                    </a:solidFill>
                  </a:tcPr>
                </a:tc>
                <a:tc>
                  <a:txBody>
                    <a:bodyPr/>
                    <a:lstStyle/>
                    <a:p>
                      <a:pPr algn="l" fontAlgn="ctr"/>
                      <a:endParaRPr lang="fr-FR" sz="650" b="1" i="1" u="none" strike="noStrike" dirty="0">
                        <a:solidFill>
                          <a:srgbClr val="000000"/>
                        </a:solidFill>
                        <a:effectLst/>
                        <a:latin typeface="Calibri"/>
                      </a:endParaRP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Stability Notes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326452">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S&amp;P 500 Low vol Target Beta</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Autocall tweak catalogue</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dirty="0">
                          <a:solidFill>
                            <a:srgbClr val="FF0000"/>
                          </a:solidFill>
                          <a:effectLst/>
                          <a:latin typeface="Calibri"/>
                        </a:rPr>
                        <a:t>Natixis Secured SI notes program</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Equity/Inflation</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endParaRPr lang="en-US" sz="650" b="0" i="0" u="none" strike="noStrike" dirty="0">
                        <a:solidFill>
                          <a:srgbClr val="000000"/>
                        </a:solidFill>
                        <a:effectLst/>
                        <a:latin typeface="Calibri"/>
                      </a:endParaRP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Dedicated payoff</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258125">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Solactive Low Vol Target Beta</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Phoenix Multichance</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Equity/CMS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1" i="0" u="none" strike="noStrike" dirty="0">
                          <a:solidFill>
                            <a:schemeClr val="tx1"/>
                          </a:solidFill>
                          <a:effectLst/>
                          <a:latin typeface="Calibri"/>
                        </a:rPr>
                        <a:t>RETAIL</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Equity/fx</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1" i="0" u="none" strike="noStrike">
                          <a:solidFill>
                            <a:srgbClr val="7030A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1"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1" u="none" strike="noStrike">
                          <a:solidFill>
                            <a:srgbClr val="000000"/>
                          </a:solidFill>
                          <a:effectLst/>
                          <a:latin typeface="Calibri"/>
                        </a:rPr>
                        <a:t>SRI/Climate</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NGAM Funds</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COP5E</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227757">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dirty="0">
                          <a:solidFill>
                            <a:srgbClr val="FF0000"/>
                          </a:solidFill>
                          <a:effectLst/>
                          <a:latin typeface="Calibri"/>
                        </a:rPr>
                        <a:t>NXS Climate &amp; Ethical </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dirty="0">
                          <a:solidFill>
                            <a:srgbClr val="E26B0A"/>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NSI Notes linked to NGAM funds (Regs)</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1"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1" u="none" strike="noStrike">
                          <a:solidFill>
                            <a:srgbClr val="000000"/>
                          </a:solidFill>
                          <a:effectLst/>
                          <a:latin typeface="Calibri"/>
                        </a:rPr>
                        <a:t>Multi Asset</a:t>
                      </a:r>
                    </a:p>
                  </a:txBody>
                  <a:tcPr marL="7046" marR="7046" marT="7046" marB="0" anchor="ctr">
                    <a:lnL>
                      <a:noFill/>
                    </a:lnL>
                    <a:lnR>
                      <a:noFill/>
                    </a:lnR>
                    <a:lnT>
                      <a:noFill/>
                    </a:lnT>
                    <a:lnB>
                      <a:noFill/>
                    </a:lnB>
                    <a:solidFill>
                      <a:srgbClr val="E4DFEC"/>
                    </a:solidFill>
                  </a:tcPr>
                </a:tc>
                <a:tc>
                  <a:txBody>
                    <a:bodyPr/>
                    <a:lstStyle/>
                    <a:p>
                      <a:pPr algn="l" fontAlgn="ctr"/>
                      <a:r>
                        <a:rPr lang="fr-FR" sz="650" b="1" i="1" u="none" strike="noStrike">
                          <a:solidFill>
                            <a:srgbClr val="000000"/>
                          </a:solidFill>
                          <a:effectLst/>
                          <a:latin typeface="Calibri"/>
                        </a:rPr>
                        <a:t>Restructurations</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1" i="1"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227757">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dirty="0">
                          <a:solidFill>
                            <a:schemeClr val="tx1"/>
                          </a:solidFill>
                          <a:effectLst/>
                          <a:latin typeface="Calibri"/>
                        </a:rPr>
                        <a:t>NXS Dynamic X-Asset Futures (MOXA Index)</a:t>
                      </a:r>
                    </a:p>
                  </a:txBody>
                  <a:tcPr marL="7046" marR="7046" marT="7046"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E4DFEC"/>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7046" marR="7046" marT="7046" marB="0" anchor="ctr">
                    <a:lnL>
                      <a:noFill/>
                    </a:lnL>
                    <a:lnR>
                      <a:noFill/>
                    </a:lnR>
                    <a:lnT>
                      <a:noFill/>
                    </a:lnT>
                    <a:lnB>
                      <a:noFill/>
                    </a:lnB>
                    <a:solidFill>
                      <a:srgbClr val="CCC0DA"/>
                    </a:solidFill>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NXS Momentum Fund Stars </a:t>
                      </a:r>
                    </a:p>
                  </a:txBody>
                  <a:tcPr marL="7046" marR="7046" marT="7046"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rowSpan="2">
                  <a:txBody>
                    <a:bodyPr/>
                    <a:lstStyle/>
                    <a:p>
                      <a:pPr algn="l" fontAlgn="ctr"/>
                      <a:r>
                        <a:rPr lang="en-US" sz="650" b="0" i="0" u="none" strike="noStrike">
                          <a:solidFill>
                            <a:srgbClr val="000000"/>
                          </a:solidFill>
                          <a:effectLst/>
                          <a:latin typeface="Times New Roman"/>
                        </a:rPr>
                        <a:t> </a:t>
                      </a:r>
                    </a:p>
                  </a:txBody>
                  <a:tcPr marL="7046" marR="7046" marT="7046" marB="0" anchor="ctr">
                    <a:lnL>
                      <a:noFill/>
                    </a:lnL>
                    <a:lnR>
                      <a:noFill/>
                    </a:lnR>
                    <a:lnT>
                      <a:noFill/>
                    </a:lnT>
                    <a:lnB>
                      <a:noFill/>
                    </a:lnB>
                    <a:solidFill>
                      <a:srgbClr val="DFD8E8"/>
                    </a:solidFill>
                  </a:tcPr>
                </a:tc>
                <a:tc rowSpan="2">
                  <a:txBody>
                    <a:bodyPr/>
                    <a:lstStyle/>
                    <a:p>
                      <a:pPr algn="l" fontAlgn="ctr"/>
                      <a:r>
                        <a:rPr lang="en-US" sz="650" b="0" i="0" u="none" strike="noStrike">
                          <a:solidFill>
                            <a:srgbClr val="000000"/>
                          </a:solidFill>
                          <a:effectLst/>
                          <a:latin typeface="Times New Roman"/>
                        </a:rPr>
                        <a:t> </a:t>
                      </a:r>
                    </a:p>
                  </a:txBody>
                  <a:tcPr marL="7046" marR="7046" marT="7046" marB="0" anchor="ctr">
                    <a:lnL>
                      <a:noFill/>
                    </a:lnL>
                    <a:lnR>
                      <a:noFill/>
                    </a:lnR>
                    <a:lnT>
                      <a:noFill/>
                    </a:lnT>
                    <a:lnB>
                      <a:noFill/>
                    </a:lnB>
                    <a:solidFill>
                      <a:srgbClr val="DFD8E8"/>
                    </a:solidFill>
                  </a:tcPr>
                </a:tc>
                <a:tc rowSpan="2">
                  <a:txBody>
                    <a:bodyPr/>
                    <a:lstStyle/>
                    <a:p>
                      <a:pPr algn="l" fontAlgn="ctr"/>
                      <a:r>
                        <a:rPr lang="en-US" sz="650" b="0" i="0" u="none" strike="noStrike">
                          <a:solidFill>
                            <a:srgbClr val="000000"/>
                          </a:solidFill>
                          <a:effectLst/>
                          <a:latin typeface="Times New Roman"/>
                        </a:rPr>
                        <a:t> </a:t>
                      </a:r>
                    </a:p>
                  </a:txBody>
                  <a:tcPr marL="7046" marR="7046" marT="7046" marB="0" anchor="ctr">
                    <a:lnL>
                      <a:noFill/>
                    </a:lnL>
                    <a:lnR>
                      <a:noFill/>
                    </a:lnR>
                    <a:lnT>
                      <a:noFill/>
                    </a:lnT>
                    <a:lnB>
                      <a:noFill/>
                    </a:lnB>
                    <a:solidFill>
                      <a:srgbClr val="DFD8E8"/>
                    </a:solidFill>
                  </a:tcPr>
                </a:tc>
                <a:tc rowSpan="2">
                  <a:txBody>
                    <a:bodyPr/>
                    <a:lstStyle/>
                    <a:p>
                      <a:pPr algn="l" fontAlgn="ctr"/>
                      <a:r>
                        <a:rPr lang="en-US" sz="650" b="0" i="0" u="none" strike="noStrike">
                          <a:solidFill>
                            <a:srgbClr val="000000"/>
                          </a:solidFill>
                          <a:effectLst/>
                          <a:latin typeface="Times New Roman"/>
                        </a:rPr>
                        <a:t> </a:t>
                      </a:r>
                    </a:p>
                  </a:txBody>
                  <a:tcPr marL="7046" marR="7046" marT="7046" marB="0" anchor="ctr">
                    <a:lnL>
                      <a:noFill/>
                    </a:lnL>
                    <a:lnR>
                      <a:noFill/>
                    </a:lnR>
                    <a:lnT>
                      <a:noFill/>
                    </a:lnT>
                    <a:lnB>
                      <a:noFill/>
                    </a:lnB>
                    <a:solidFill>
                      <a:srgbClr val="DFD8E8"/>
                    </a:solidFill>
                  </a:tcPr>
                </a:tc>
                <a:tc rowSpan="2">
                  <a:txBody>
                    <a:bodyPr/>
                    <a:lstStyle/>
                    <a:p>
                      <a:pPr algn="l" fontAlgn="ctr"/>
                      <a:r>
                        <a:rPr lang="en-US" sz="650" b="0" i="0" u="none" strike="noStrike">
                          <a:solidFill>
                            <a:srgbClr val="000000"/>
                          </a:solidFill>
                          <a:effectLst/>
                          <a:latin typeface="Times New Roman"/>
                        </a:rPr>
                        <a:t> </a:t>
                      </a:r>
                    </a:p>
                  </a:txBody>
                  <a:tcPr marL="7046" marR="7046" marT="7046" marB="0" anchor="ctr">
                    <a:lnL>
                      <a:noFill/>
                    </a:lnL>
                    <a:lnR>
                      <a:noFill/>
                    </a:lnR>
                    <a:lnT>
                      <a:noFill/>
                    </a:lnT>
                    <a:lnB>
                      <a:noFill/>
                    </a:lnB>
                    <a:solidFill>
                      <a:srgbClr val="DFD8E8"/>
                    </a:solidFill>
                  </a:tcPr>
                </a:tc>
                <a:tc rowSpan="2">
                  <a:txBody>
                    <a:bodyPr/>
                    <a:lstStyle/>
                    <a:p>
                      <a:pPr algn="l" fontAlgn="ctr"/>
                      <a:r>
                        <a:rPr lang="en-US" sz="650" b="0" i="0" u="none" strike="noStrike" dirty="0">
                          <a:solidFill>
                            <a:srgbClr val="000000"/>
                          </a:solidFill>
                          <a:effectLst/>
                          <a:latin typeface="Times New Roman"/>
                        </a:rPr>
                        <a:t> </a:t>
                      </a:r>
                    </a:p>
                  </a:txBody>
                  <a:tcPr marL="7046" marR="7046" marT="7046" marB="0" anchor="ctr">
                    <a:lnL>
                      <a:noFill/>
                    </a:lnL>
                    <a:lnR>
                      <a:noFill/>
                    </a:lnR>
                    <a:lnT>
                      <a:noFill/>
                    </a:lnT>
                    <a:lnB>
                      <a:noFill/>
                    </a:lnB>
                    <a:solidFill>
                      <a:srgbClr val="DFD8E8"/>
                    </a:solidFill>
                  </a:tcPr>
                </a:tc>
              </a:tr>
              <a:tr h="227757">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NXS Best Trend Fund Allocator ER</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DFD8E8"/>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1838">
                <a:tc>
                  <a:txBody>
                    <a:bodyPr/>
                    <a:lstStyle/>
                    <a:p>
                      <a:pPr algn="l" fontAlgn="ctr"/>
                      <a:r>
                        <a:rPr lang="en-US" sz="650" b="0" i="0" u="none" strike="noStrike">
                          <a:solidFill>
                            <a:srgbClr val="00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a:solidFill>
                            <a:srgbClr val="E26B0A"/>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dirty="0">
                          <a:solidFill>
                            <a:srgbClr val="E26B0A"/>
                          </a:solidFill>
                          <a:effectLst/>
                          <a:latin typeface="Calibri"/>
                        </a:rPr>
                        <a:t> </a:t>
                      </a:r>
                    </a:p>
                  </a:txBody>
                  <a:tcPr marL="7046" marR="7046" marT="7046" marB="0" anchor="ctr">
                    <a:lnL>
                      <a:noFill/>
                    </a:lnL>
                    <a:lnR>
                      <a:noFill/>
                    </a:lnR>
                    <a:lnT>
                      <a:noFill/>
                    </a:lnT>
                    <a:lnB>
                      <a:noFill/>
                    </a:lnB>
                    <a:solidFill>
                      <a:srgbClr val="DFD8E8"/>
                    </a:solidFill>
                  </a:tcPr>
                </a:tc>
                <a:tc>
                  <a:txBody>
                    <a:bodyPr/>
                    <a:lstStyle/>
                    <a:p>
                      <a:pPr algn="l" fontAlgn="ctr"/>
                      <a:r>
                        <a:rPr lang="en-US" sz="650" b="1" i="0" u="none" strike="noStrike" dirty="0">
                          <a:solidFill>
                            <a:srgbClr val="E26B0A"/>
                          </a:solidFill>
                          <a:effectLst/>
                          <a:latin typeface="Calibri"/>
                        </a:rPr>
                        <a:t> </a:t>
                      </a:r>
                    </a:p>
                  </a:txBody>
                  <a:tcPr marL="7046" marR="7046" marT="7046" marB="0" anchor="ctr">
                    <a:lnL>
                      <a:noFill/>
                    </a:lnL>
                    <a:lnR>
                      <a:noFill/>
                    </a:lnR>
                    <a:lnT>
                      <a:noFill/>
                    </a:lnT>
                    <a:lnB>
                      <a:noFill/>
                    </a:lnB>
                    <a:solidFill>
                      <a:srgbClr val="DFD8E8"/>
                    </a:solidFill>
                  </a:tcPr>
                </a:tc>
              </a:tr>
            </a:tbl>
          </a:graphicData>
        </a:graphic>
      </p:graphicFrame>
    </p:spTree>
    <p:extLst>
      <p:ext uri="{BB962C8B-B14F-4D97-AF65-F5344CB8AC3E}">
        <p14:creationId xmlns:p14="http://schemas.microsoft.com/office/powerpoint/2010/main" val="3703135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3</a:t>
            </a:fld>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2107187236"/>
              </p:ext>
            </p:extLst>
          </p:nvPr>
        </p:nvGraphicFramePr>
        <p:xfrm>
          <a:off x="395536" y="1567755"/>
          <a:ext cx="8446225" cy="4813579"/>
        </p:xfrm>
        <a:graphic>
          <a:graphicData uri="http://schemas.openxmlformats.org/drawingml/2006/table">
            <a:tbl>
              <a:tblPr/>
              <a:tblGrid>
                <a:gridCol w="558540"/>
                <a:gridCol w="1033705"/>
                <a:gridCol w="898570"/>
                <a:gridCol w="1283674"/>
                <a:gridCol w="770204"/>
                <a:gridCol w="990354"/>
                <a:gridCol w="1561167"/>
                <a:gridCol w="709501"/>
                <a:gridCol w="640510"/>
              </a:tblGrid>
              <a:tr h="212288">
                <a:tc>
                  <a:txBody>
                    <a:bodyPr/>
                    <a:lstStyle/>
                    <a:p>
                      <a:pPr algn="l" fontAlgn="ctr"/>
                      <a:r>
                        <a:rPr lang="en-US" sz="650" b="1" i="0" u="none" strike="noStrike" dirty="0" smtClean="0">
                          <a:solidFill>
                            <a:srgbClr val="FFFFFF"/>
                          </a:solidFill>
                          <a:effectLst/>
                          <a:latin typeface="Calibri"/>
                        </a:rPr>
                        <a:t>CLIENT SEGMENT</a:t>
                      </a:r>
                      <a:endParaRPr lang="en-US" sz="650" b="1" i="0" u="none" strike="noStrike" dirty="0">
                        <a:solidFill>
                          <a:srgbClr val="FFFFFF"/>
                        </a:solidFill>
                        <a:effectLst/>
                        <a:latin typeface="Calibri"/>
                      </a:endParaRP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RULE BASED INDEXES</a:t>
                      </a: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PAYOFF</a:t>
                      </a: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WRAPPER</a:t>
                      </a: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CROSS ASSET</a:t>
                      </a: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EQUITY FINANCE</a:t>
                      </a: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FUND SOLUTIONS</a:t>
                      </a:r>
                    </a:p>
                  </a:txBody>
                  <a:tcPr marL="5924" marR="5924" marT="5924" marB="0" anchor="ctr">
                    <a:lnL>
                      <a:noFill/>
                    </a:lnL>
                    <a:lnR>
                      <a:noFill/>
                    </a:lnR>
                    <a:lnT>
                      <a:noFill/>
                    </a:lnT>
                    <a:lnB>
                      <a:noFill/>
                    </a:lnB>
                    <a:solidFill>
                      <a:srgbClr val="60497A"/>
                    </a:solidFill>
                  </a:tcPr>
                </a:tc>
                <a:tc>
                  <a:txBody>
                    <a:bodyPr/>
                    <a:lstStyle/>
                    <a:p>
                      <a:pPr algn="l" fontAlgn="ctr"/>
                      <a:r>
                        <a:rPr lang="fr-FR" sz="650" b="1" i="0" u="none" strike="noStrike">
                          <a:solidFill>
                            <a:srgbClr val="FFFFFF"/>
                          </a:solidFill>
                          <a:effectLst/>
                          <a:latin typeface="Calibri"/>
                        </a:rPr>
                        <a:t>ALTERNATIVE RISK TRANSFER</a:t>
                      </a:r>
                    </a:p>
                  </a:txBody>
                  <a:tcPr marL="5924" marR="5924" marT="5924" marB="0" anchor="ctr">
                    <a:lnL>
                      <a:noFill/>
                    </a:lnL>
                    <a:lnR>
                      <a:noFill/>
                    </a:lnR>
                    <a:lnT>
                      <a:noFill/>
                    </a:lnT>
                    <a:lnB>
                      <a:noFill/>
                    </a:lnB>
                    <a:solidFill>
                      <a:srgbClr val="60497A"/>
                    </a:solidFill>
                  </a:tcPr>
                </a:tc>
                <a:tc>
                  <a:txBody>
                    <a:bodyPr/>
                    <a:lstStyle/>
                    <a:p>
                      <a:pPr algn="l" fontAlgn="ctr"/>
                      <a:r>
                        <a:rPr lang="en-US" sz="650" b="1" i="0" u="none" strike="noStrike">
                          <a:solidFill>
                            <a:srgbClr val="FFFFFF"/>
                          </a:solidFill>
                          <a:effectLst/>
                          <a:latin typeface="Calibri"/>
                        </a:rPr>
                        <a:t>TRADE IDEAS</a:t>
                      </a:r>
                    </a:p>
                  </a:txBody>
                  <a:tcPr marL="5924" marR="5924" marT="5924" marB="0" anchor="ctr">
                    <a:lnL>
                      <a:noFill/>
                    </a:lnL>
                    <a:lnR>
                      <a:noFill/>
                    </a:lnR>
                    <a:lnT>
                      <a:noFill/>
                    </a:lnT>
                    <a:lnB>
                      <a:noFill/>
                    </a:lnB>
                    <a:solidFill>
                      <a:srgbClr val="60497A"/>
                    </a:solidFill>
                  </a:tcPr>
                </a:tc>
              </a:tr>
              <a:tr h="212045">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Market Access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Long / Short</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chemeClr val="tx1"/>
                          </a:solidFill>
                          <a:effectLst/>
                          <a:latin typeface="Calibri"/>
                        </a:rPr>
                        <a:t>Green Bonds (AAA European issuer)</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Credit</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Zephyr/Zephyr+</a:t>
                      </a:r>
                    </a:p>
                  </a:txBody>
                  <a:tcPr marL="5924" marR="5924" marT="5924" marB="0" anchor="ctr">
                    <a:lnL>
                      <a:noFill/>
                    </a:lnL>
                    <a:lnR>
                      <a:noFill/>
                    </a:lnR>
                    <a:lnT>
                      <a:noFill/>
                    </a:lnT>
                    <a:lnB>
                      <a:noFill/>
                    </a:lnB>
                    <a:solidFill>
                      <a:srgbClr val="E4DFEC"/>
                    </a:solidFill>
                  </a:tcPr>
                </a:tc>
                <a:tc>
                  <a:txBody>
                    <a:bodyPr/>
                    <a:lstStyle/>
                    <a:p>
                      <a:pPr algn="l" fontAlgn="ctr"/>
                      <a:r>
                        <a:rPr lang="fr-FR" sz="650" b="1" i="0" u="none" strike="noStrike">
                          <a:solidFill>
                            <a:srgbClr val="000000"/>
                          </a:solidFill>
                          <a:effectLst/>
                          <a:latin typeface="Calibri"/>
                        </a:rPr>
                        <a:t>Conviction List</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Flow trade ideas</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ISTOXX70, FTSE150, CLEWE,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err="1">
                          <a:solidFill>
                            <a:srgbClr val="000000"/>
                          </a:solidFill>
                          <a:effectLst/>
                          <a:latin typeface="Calibri"/>
                        </a:rPr>
                        <a:t>Reverso</a:t>
                      </a:r>
                      <a:r>
                        <a:rPr lang="en-US" sz="650" b="0" i="0" u="none" strike="noStrike" dirty="0">
                          <a:solidFill>
                            <a:srgbClr val="000000"/>
                          </a:solidFill>
                          <a:effectLst/>
                          <a:latin typeface="Calibri"/>
                        </a:rPr>
                        <a:t>, </a:t>
                      </a:r>
                      <a:r>
                        <a:rPr lang="en-US" sz="650" b="0" i="0" u="none" strike="noStrike" dirty="0" err="1">
                          <a:solidFill>
                            <a:srgbClr val="000000"/>
                          </a:solidFill>
                          <a:effectLst/>
                          <a:latin typeface="Calibri"/>
                        </a:rPr>
                        <a:t>Selecto</a:t>
                      </a:r>
                      <a:r>
                        <a:rPr lang="en-US" sz="650" b="0" i="0" u="none" strike="noStrike" dirty="0">
                          <a:solidFill>
                            <a:srgbClr val="000000"/>
                          </a:solidFill>
                          <a:effectLst/>
                          <a:latin typeface="Calibri"/>
                        </a:rPr>
                        <a:t> Alpha</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ECLN</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20 funds</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smtClean="0">
                          <a:solidFill>
                            <a:srgbClr val="000000"/>
                          </a:solidFill>
                          <a:effectLst/>
                          <a:latin typeface="Calibri"/>
                        </a:rPr>
                        <a:t>OMX40, BENE40</a:t>
                      </a:r>
                      <a:endParaRPr lang="en-US" sz="650" b="0" i="0" u="none" strike="noStrike" dirty="0">
                        <a:solidFill>
                          <a:srgbClr val="000000"/>
                        </a:solidFill>
                        <a:effectLst/>
                        <a:latin typeface="Calibri"/>
                      </a:endParaRP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err="1">
                          <a:solidFill>
                            <a:srgbClr val="000000"/>
                          </a:solidFill>
                          <a:effectLst/>
                          <a:latin typeface="Calibri"/>
                        </a:rPr>
                        <a:t>Alizea</a:t>
                      </a:r>
                      <a:endParaRPr lang="en-US" sz="650" b="0" i="0" u="none" strike="noStrike" dirty="0">
                        <a:solidFill>
                          <a:srgbClr val="000000"/>
                        </a:solidFill>
                        <a:effectLst/>
                        <a:latin typeface="Calibri"/>
                      </a:endParaRP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Funding enhancement</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5 HF Strategies</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dirty="0" smtClean="0">
                          <a:solidFill>
                            <a:srgbClr val="FF0000"/>
                          </a:solidFill>
                          <a:effectLst/>
                          <a:latin typeface="+mn-lt"/>
                        </a:rPr>
                        <a:t>Nasdaq -Target 25 </a:t>
                      </a:r>
                      <a:endParaRPr lang="en-US" sz="650" b="1" i="0" u="none" strike="noStrike" dirty="0">
                        <a:solidFill>
                          <a:srgbClr val="FF0000"/>
                        </a:solidFill>
                        <a:effectLst/>
                        <a:latin typeface="+mn-lt"/>
                      </a:endParaRP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Palladium</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Smart Beta</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fr-FR" sz="650" b="1" i="0" u="none" strike="noStrike">
                          <a:solidFill>
                            <a:srgbClr val="000000"/>
                          </a:solidFill>
                          <a:effectLst/>
                          <a:latin typeface="Calibri"/>
                        </a:rPr>
                        <a:t>Fixed Income</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Asset switch</a:t>
                      </a:r>
                    </a:p>
                  </a:txBody>
                  <a:tcPr marL="5924" marR="5924" marT="5924" marB="0" anchor="ctr">
                    <a:lnL>
                      <a:noFill/>
                    </a:lnL>
                    <a:lnR>
                      <a:noFill/>
                    </a:lnR>
                    <a:lnT>
                      <a:noFill/>
                    </a:lnT>
                    <a:lnB>
                      <a:noFill/>
                    </a:lnB>
                    <a:solidFill>
                      <a:srgbClr val="E4DFEC"/>
                    </a:solidFill>
                  </a:tcPr>
                </a:tc>
                <a:tc>
                  <a:txBody>
                    <a:bodyPr/>
                    <a:lstStyle/>
                    <a:p>
                      <a:pPr algn="l" fontAlgn="ctr"/>
                      <a:r>
                        <a:rPr lang="fr-FR" sz="650" b="1" i="0" u="none" strike="noStrike">
                          <a:solidFill>
                            <a:srgbClr val="000000"/>
                          </a:solidFill>
                          <a:effectLst/>
                          <a:latin typeface="Calibri"/>
                        </a:rPr>
                        <a:t>Cash Management</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Stability Notes</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S&amp;P 500 Low </a:t>
                      </a:r>
                      <a:r>
                        <a:rPr lang="en-US" sz="650" b="0" i="0" u="none" strike="noStrike" dirty="0" err="1">
                          <a:solidFill>
                            <a:srgbClr val="000000"/>
                          </a:solidFill>
                          <a:effectLst/>
                          <a:latin typeface="Calibri"/>
                        </a:rPr>
                        <a:t>vol</a:t>
                      </a:r>
                      <a:r>
                        <a:rPr lang="en-US" sz="650" b="0" i="0" u="none" strike="noStrike" dirty="0">
                          <a:solidFill>
                            <a:srgbClr val="000000"/>
                          </a:solidFill>
                          <a:effectLst/>
                          <a:latin typeface="Calibri"/>
                        </a:rPr>
                        <a:t> Target Beta</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Reverse CMS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“cash investment” like products linked to a basket of mutual funds</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Crash Put</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NXS US Equity Enhanced Buy Write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dirty="0">
                          <a:solidFill>
                            <a:srgbClr val="FF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Dedicated payoff</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US Equity factor Indices</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Risk Premia</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fr-FR" sz="650" b="1" i="0" u="none" strike="noStrike">
                          <a:solidFill>
                            <a:srgbClr val="000000"/>
                          </a:solidFill>
                          <a:effectLst/>
                          <a:latin typeface="Calibri"/>
                        </a:rPr>
                        <a:t>Purple / Violet</a:t>
                      </a:r>
                    </a:p>
                  </a:txBody>
                  <a:tcPr marL="5924" marR="5924" marT="5924" marB="0" anchor="ctr">
                    <a:lnL>
                      <a:noFill/>
                    </a:lnL>
                    <a:lnR>
                      <a:noFill/>
                    </a:lnR>
                    <a:lnT>
                      <a:noFill/>
                    </a:lnT>
                    <a:lnB>
                      <a:noFill/>
                    </a:lnB>
                    <a:solidFill>
                      <a:srgbClr val="E4DFEC"/>
                    </a:solidFill>
                  </a:tcPr>
                </a:tc>
                <a:tc>
                  <a:txBody>
                    <a:bodyPr/>
                    <a:lstStyle/>
                    <a:p>
                      <a:pPr algn="l" fontAlgn="ctr"/>
                      <a:r>
                        <a:rPr lang="en-US" sz="650" b="0" i="1" u="none" strike="noStrike" dirty="0">
                          <a:solidFill>
                            <a:schemeClr val="tx1"/>
                          </a:solidFill>
                          <a:effectLst/>
                          <a:latin typeface="Calibri"/>
                        </a:rPr>
                        <a:t>Hybrid Catalogue</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Credit Facility </a:t>
                      </a:r>
                      <a:r>
                        <a:rPr lang="en-US" sz="650" b="0" i="0" u="none" strike="noStrike" dirty="0" err="1">
                          <a:solidFill>
                            <a:srgbClr val="000000"/>
                          </a:solidFill>
                          <a:effectLst/>
                          <a:latin typeface="Calibri"/>
                        </a:rPr>
                        <a:t>collaterized</a:t>
                      </a:r>
                      <a:r>
                        <a:rPr lang="en-US" sz="650" b="0" i="0" u="none" strike="noStrike" dirty="0">
                          <a:solidFill>
                            <a:srgbClr val="000000"/>
                          </a:solidFill>
                          <a:effectLst/>
                          <a:latin typeface="Calibri"/>
                        </a:rPr>
                        <a:t> with fund shares</a:t>
                      </a:r>
                    </a:p>
                  </a:txBody>
                  <a:tcPr marL="5924" marR="5924" marT="5924" marB="0" anchor="ctr">
                    <a:lnL>
                      <a:noFill/>
                    </a:lnL>
                    <a:lnR>
                      <a:noFill/>
                    </a:lnR>
                    <a:lnT>
                      <a:noFill/>
                    </a:lnT>
                    <a:lnB>
                      <a:noFill/>
                    </a:lnB>
                    <a:solidFill>
                      <a:srgbClr val="E4DFEC"/>
                    </a:solidFill>
                  </a:tcPr>
                </a:tc>
                <a:tc>
                  <a:txBody>
                    <a:bodyPr/>
                    <a:lstStyle/>
                    <a:p>
                      <a:pPr algn="l" fontAlgn="ctr"/>
                      <a:r>
                        <a:rPr lang="en-US" sz="650" b="1" i="1" u="none" strike="noStrike">
                          <a:solidFill>
                            <a:srgbClr val="000000"/>
                          </a:solidFill>
                          <a:effectLst/>
                          <a:latin typeface="Calibri"/>
                        </a:rPr>
                        <a:t>NGAM Selection</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Runs</a:t>
                      </a:r>
                    </a:p>
                  </a:txBody>
                  <a:tcPr marL="5924" marR="5924" marT="5924" marB="0" anchor="ctr">
                    <a:lnL>
                      <a:noFill/>
                    </a:lnL>
                    <a:lnR>
                      <a:noFill/>
                    </a:lnR>
                    <a:lnT>
                      <a:noFill/>
                    </a:lnT>
                    <a:lnB>
                      <a:noFill/>
                    </a:lnB>
                    <a:solidFill>
                      <a:srgbClr val="E4DFEC"/>
                    </a:solidFill>
                  </a:tcPr>
                </a:tc>
              </a:tr>
              <a:tr h="205672">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rgbClr val="000000"/>
                          </a:solidFill>
                          <a:effectLst/>
                          <a:latin typeface="Calibri"/>
                        </a:rPr>
                        <a:t>Risk </a:t>
                      </a:r>
                      <a:r>
                        <a:rPr lang="en-US" sz="650" b="0" i="0" u="none" strike="noStrike" dirty="0" err="1">
                          <a:solidFill>
                            <a:srgbClr val="000000"/>
                          </a:solidFill>
                          <a:effectLst/>
                          <a:latin typeface="Calibri"/>
                        </a:rPr>
                        <a:t>Premia</a:t>
                      </a:r>
                      <a:r>
                        <a:rPr lang="en-US" sz="650" b="0" i="0" u="none" strike="noStrike" dirty="0">
                          <a:solidFill>
                            <a:srgbClr val="000000"/>
                          </a:solidFill>
                          <a:effectLst/>
                          <a:latin typeface="Calibri"/>
                        </a:rPr>
                        <a:t> ER US Equity)</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NSI Notes linked to NGAM funds (Regs)</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Index Dispersion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chemeClr val="tx1"/>
                          </a:solidFill>
                          <a:effectLst/>
                          <a:latin typeface="Calibri"/>
                        </a:rPr>
                        <a:t>Risk </a:t>
                      </a:r>
                      <a:r>
                        <a:rPr lang="en-US" sz="650" b="0" i="0" u="none" strike="noStrike" dirty="0" err="1">
                          <a:solidFill>
                            <a:schemeClr val="tx1"/>
                          </a:solidFill>
                          <a:effectLst/>
                          <a:latin typeface="Calibri"/>
                        </a:rPr>
                        <a:t>Premia</a:t>
                      </a:r>
                      <a:r>
                        <a:rPr lang="en-US" sz="650" b="0" i="0" u="none" strike="noStrike" dirty="0">
                          <a:solidFill>
                            <a:schemeClr val="tx1"/>
                          </a:solidFill>
                          <a:effectLst/>
                          <a:latin typeface="Calibri"/>
                        </a:rPr>
                        <a:t> ER (Europe equity)</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Polymorphe</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Contingent Put Equity/CMS</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r>
              <a:tr h="108887">
                <a:tc>
                  <a:txBody>
                    <a:bodyPr/>
                    <a:lstStyle/>
                    <a:p>
                      <a:pPr algn="l" fontAlgn="ctr"/>
                      <a:r>
                        <a:rPr lang="en-US" sz="650" b="1" i="0" u="none" strike="noStrike">
                          <a:solidFill>
                            <a:srgbClr val="000000"/>
                          </a:solidFill>
                          <a:effectLst/>
                          <a:latin typeface="Calibri"/>
                        </a:rPr>
                        <a:t>INSTIT</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dirty="0">
                          <a:solidFill>
                            <a:srgbClr val="000000"/>
                          </a:solidFill>
                          <a:effectLst/>
                          <a:latin typeface="Calibri"/>
                        </a:rPr>
                        <a:t>Volatility</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Swiss Life NXS Protected Fund</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dirty="0">
                          <a:solidFill>
                            <a:srgbClr val="FF0000"/>
                          </a:solidFill>
                          <a:effectLst/>
                          <a:latin typeface="Calibri"/>
                        </a:rPr>
                        <a:t>Actively Managed Certificates</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Leveraged certificate</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NXS US Equity call overwriting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CCC0DA"/>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SRI/Climate</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Mutual fund / ETF seeding</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COP5E</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FF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NXS Climate &amp; Ethical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Multi Asset</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1"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chemeClr val="tx1"/>
                          </a:solidFill>
                          <a:effectLst/>
                          <a:latin typeface="Calibri"/>
                        </a:rPr>
                        <a:t>NXS Dynamic X-Asset Futures (MOXA Index)</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1"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1"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fr-FR"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a:solidFill>
                            <a:srgbClr val="000000"/>
                          </a:solidFill>
                          <a:effectLst/>
                          <a:latin typeface="Calibri"/>
                        </a:rPr>
                        <a:t>NXS Momentum Fund Stars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1"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212045">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FF0000"/>
                          </a:solidFill>
                          <a:effectLst/>
                          <a:latin typeface="Calibri"/>
                        </a:rPr>
                        <a:t>NXS Best Trend Fund Allocator ER</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Times New Roman"/>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1"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dirty="0">
                          <a:solidFill>
                            <a:srgbClr val="000000"/>
                          </a:solidFill>
                          <a:effectLst/>
                          <a:latin typeface="Calibri"/>
                        </a:rPr>
                        <a:t> </a:t>
                      </a:r>
                    </a:p>
                  </a:txBody>
                  <a:tcPr marL="5924" marR="5924" marT="5924" marB="0" anchor="ctr">
                    <a:lnL>
                      <a:noFill/>
                    </a:lnL>
                    <a:lnR>
                      <a:noFill/>
                    </a:lnR>
                    <a:lnT>
                      <a:noFill/>
                    </a:lnT>
                    <a:lnB>
                      <a:noFill/>
                    </a:lnB>
                    <a:solidFill>
                      <a:srgbClr val="CCC0DA"/>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CCC0DA"/>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1" i="0" u="none" strike="noStrike">
                          <a:solidFill>
                            <a:srgbClr val="000000"/>
                          </a:solidFill>
                          <a:effectLst/>
                          <a:latin typeface="Calibri"/>
                        </a:rPr>
                        <a:t>Thematic Indices</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r>
              <a:tr h="108887">
                <a:tc>
                  <a:txBody>
                    <a:bodyPr/>
                    <a:lstStyle/>
                    <a:p>
                      <a:pPr algn="l" fontAlgn="ctr"/>
                      <a:r>
                        <a:rPr lang="en-US" sz="650" b="0" i="0" u="none" strike="noStrike">
                          <a:solidFill>
                            <a:srgbClr val="000000"/>
                          </a:solidFill>
                          <a:effectLst/>
                          <a:latin typeface="Calibri"/>
                        </a:rPr>
                        <a:t> </a:t>
                      </a:r>
                    </a:p>
                  </a:txBody>
                  <a:tcPr marL="5924" marR="5924" marT="5924" marB="0" anchor="ctr">
                    <a:lnL>
                      <a:noFill/>
                    </a:lnL>
                    <a:lnR>
                      <a:noFill/>
                    </a:lnR>
                    <a:lnT>
                      <a:noFill/>
                    </a:lnT>
                    <a:lnB>
                      <a:noFill/>
                    </a:lnB>
                    <a:solidFill>
                      <a:srgbClr val="DFD8E8"/>
                    </a:solidFill>
                  </a:tcPr>
                </a:tc>
                <a:tc>
                  <a:txBody>
                    <a:bodyPr/>
                    <a:lstStyle/>
                    <a:p>
                      <a:pPr algn="l" fontAlgn="ctr"/>
                      <a:r>
                        <a:rPr lang="en-US" sz="650" b="0" i="0" u="none" strike="noStrike" dirty="0">
                          <a:solidFill>
                            <a:schemeClr val="tx1"/>
                          </a:solidFill>
                          <a:effectLst/>
                          <a:latin typeface="Calibri"/>
                        </a:rPr>
                        <a:t>Activist Index</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E26B0A"/>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a:solidFill>
                            <a:srgbClr val="000000"/>
                          </a:solidFill>
                          <a:effectLst/>
                          <a:latin typeface="Calibri"/>
                        </a:rPr>
                        <a:t> </a:t>
                      </a:r>
                    </a:p>
                  </a:txBody>
                  <a:tcPr marL="5924" marR="5924" marT="5924" marB="0" anchor="ctr">
                    <a:lnL>
                      <a:noFill/>
                    </a:lnL>
                    <a:lnR>
                      <a:noFill/>
                    </a:lnR>
                    <a:lnT>
                      <a:noFill/>
                    </a:lnT>
                    <a:lnB>
                      <a:noFill/>
                    </a:lnB>
                    <a:solidFill>
                      <a:srgbClr val="E4DFEC"/>
                    </a:solidFill>
                  </a:tcPr>
                </a:tc>
                <a:tc>
                  <a:txBody>
                    <a:bodyPr/>
                    <a:lstStyle/>
                    <a:p>
                      <a:pPr algn="l" fontAlgn="ctr"/>
                      <a:r>
                        <a:rPr lang="en-US" sz="650" b="1" i="0" u="none" strike="noStrike" dirty="0">
                          <a:solidFill>
                            <a:srgbClr val="000000"/>
                          </a:solidFill>
                          <a:effectLst/>
                          <a:latin typeface="Calibri"/>
                        </a:rPr>
                        <a:t> </a:t>
                      </a:r>
                    </a:p>
                  </a:txBody>
                  <a:tcPr marL="5924" marR="5924" marT="5924" marB="0" anchor="ctr">
                    <a:lnL>
                      <a:noFill/>
                    </a:lnL>
                    <a:lnR>
                      <a:noFill/>
                    </a:lnR>
                    <a:lnT>
                      <a:noFill/>
                    </a:lnT>
                    <a:lnB>
                      <a:noFill/>
                    </a:lnB>
                    <a:solidFill>
                      <a:srgbClr val="E4DFEC"/>
                    </a:solidFill>
                  </a:tcPr>
                </a:tc>
              </a:tr>
            </a:tbl>
          </a:graphicData>
        </a:graphic>
      </p:graphicFrame>
      <p:sp>
        <p:nvSpPr>
          <p:cNvPr id="4" name="ZoneTexte 3"/>
          <p:cNvSpPr txBox="1"/>
          <p:nvPr/>
        </p:nvSpPr>
        <p:spPr>
          <a:xfrm>
            <a:off x="374247" y="1084250"/>
            <a:ext cx="7671589" cy="400110"/>
          </a:xfrm>
          <a:prstGeom prst="rect">
            <a:avLst/>
          </a:prstGeom>
          <a:noFill/>
        </p:spPr>
        <p:txBody>
          <a:bodyPr wrap="square" rtlCol="0">
            <a:spAutoFit/>
          </a:bodyPr>
          <a:lstStyle/>
          <a:p>
            <a:pPr>
              <a:spcBef>
                <a:spcPct val="0"/>
              </a:spcBef>
            </a:pPr>
            <a:r>
              <a:rPr lang="en-US" sz="2000" b="1" dirty="0">
                <a:solidFill>
                  <a:schemeClr val="tx2"/>
                </a:solidFill>
              </a:rPr>
              <a:t>Institutional Customers </a:t>
            </a:r>
          </a:p>
        </p:txBody>
      </p:sp>
      <p:sp>
        <p:nvSpPr>
          <p:cNvPr id="6" name="Title 1"/>
          <p:cNvSpPr txBox="1">
            <a:spLocks/>
          </p:cNvSpPr>
          <p:nvPr/>
        </p:nvSpPr>
        <p:spPr>
          <a:xfrm>
            <a:off x="720056" y="260649"/>
            <a:ext cx="8964512" cy="57606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b="1" dirty="0" smtClean="0">
                <a:solidFill>
                  <a:srgbClr val="571E74"/>
                </a:solidFill>
                <a:cs typeface="Times New Roman" panose="02020603050405020304" pitchFamily="18" charset="0"/>
              </a:rPr>
              <a:t>US Financial Engineering: The Product Matrix</a:t>
            </a:r>
            <a:endParaRPr lang="de-DE" sz="3200" b="1" dirty="0">
              <a:solidFill>
                <a:srgbClr val="571E74"/>
              </a:solidFill>
              <a:cs typeface="Times New Roman" panose="02020603050405020304" pitchFamily="18" charset="0"/>
            </a:endParaRPr>
          </a:p>
        </p:txBody>
      </p:sp>
    </p:spTree>
    <p:extLst>
      <p:ext uri="{BB962C8B-B14F-4D97-AF65-F5344CB8AC3E}">
        <p14:creationId xmlns:p14="http://schemas.microsoft.com/office/powerpoint/2010/main" val="165720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7CF34B-14F5-48FF-8D5E-809DE1167B0F}" type="slidenum">
              <a:rPr lang="fr-FR" smtClean="0"/>
              <a:pPr/>
              <a:t>4</a:t>
            </a:fld>
            <a:endParaRPr lang="fr-FR" dirty="0"/>
          </a:p>
        </p:txBody>
      </p:sp>
    </p:spTree>
    <p:extLst>
      <p:ext uri="{BB962C8B-B14F-4D97-AF65-F5344CB8AC3E}">
        <p14:creationId xmlns:p14="http://schemas.microsoft.com/office/powerpoint/2010/main" val="2971734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37208865E8E8418B175C138CF45CA0" ma:contentTypeVersion="0" ma:contentTypeDescription="Create a new document." ma:contentTypeScope="" ma:versionID="b87b413645ee2e256de6e5c9dea2af4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ED2C55-3F9F-4C00-8A95-D95E24AFB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292EE4B-8B9E-40A5-BFA3-6727DE573D54}">
  <ds:schemaRefs>
    <ds:schemaRef ds:uri="http://schemas.microsoft.com/sharepoint/v3/contenttype/forms"/>
  </ds:schemaRefs>
</ds:datastoreItem>
</file>

<file path=customXml/itemProps3.xml><?xml version="1.0" encoding="utf-8"?>
<ds:datastoreItem xmlns:ds="http://schemas.openxmlformats.org/officeDocument/2006/customXml" ds:itemID="{5988ECC5-ABC6-4429-AEB5-A7F562830F75}">
  <ds:schemaRefs>
    <ds:schemaRef ds:uri="http://purl.org/dc/dcmitype/"/>
    <ds:schemaRef ds:uri="http://purl.org/dc/elements/1.1/"/>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53</TotalTime>
  <Words>383</Words>
  <Application>Microsoft Office PowerPoint</Application>
  <PresentationFormat>On-screen Show (4:3)</PresentationFormat>
  <Paragraphs>505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PowerPoint Presentation</vt:lpstr>
      <vt:lpstr>PowerPoint Presentation</vt:lpstr>
      <vt:lpstr>PowerPoint Presentation</vt:lpstr>
      <vt:lpstr>PowerPoint Presentation</vt:lpstr>
    </vt:vector>
  </TitlesOfParts>
  <Company>NATIXIS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Chandat Thomas</dc:creator>
  <cp:lastModifiedBy>Tenga Fabrice</cp:lastModifiedBy>
  <cp:revision>995</cp:revision>
  <cp:lastPrinted>2017-04-24T19:41:40Z</cp:lastPrinted>
  <dcterms:created xsi:type="dcterms:W3CDTF">2014-03-11T11:08:55Z</dcterms:created>
  <dcterms:modified xsi:type="dcterms:W3CDTF">2017-04-24T19:48:31Z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0x010100B637208865E8E8418B175C138CF45CA0</vt:lpwstr>
  </property>
</Properties>
</file>