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6" r:id="rId2"/>
    <p:sldId id="298" r:id="rId3"/>
    <p:sldId id="297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DFF"/>
    <a:srgbClr val="006699"/>
    <a:srgbClr val="96619F"/>
    <a:srgbClr val="B2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5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3E954-0C13-4BDB-8653-4ACC3827FDFB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4BFC2-24C4-4A44-A602-A6BF983D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4BFC2-24C4-4A44-A602-A6BF983D6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4BFC2-24C4-4A44-A602-A6BF983D6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4BFC2-24C4-4A44-A602-A6BF983D6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4BFC2-24C4-4A44-A602-A6BF983D6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1677988" y="5064125"/>
            <a:ext cx="698500" cy="136525"/>
            <a:chOff x="1152" y="3216"/>
            <a:chExt cx="440" cy="86"/>
          </a:xfrm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1222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6" name="Freeform 10"/>
            <p:cNvSpPr>
              <a:spLocks/>
            </p:cNvSpPr>
            <p:nvPr userDrawn="1"/>
          </p:nvSpPr>
          <p:spPr bwMode="gray">
            <a:xfrm>
              <a:off x="1244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 userDrawn="1"/>
          </p:nvSpPr>
          <p:spPr bwMode="gray">
            <a:xfrm>
              <a:off x="1178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gray">
            <a:xfrm>
              <a:off x="1152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1200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1265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1287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1309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1331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1353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1375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gray">
            <a:xfrm>
              <a:off x="1397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gray">
            <a:xfrm>
              <a:off x="1419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 userDrawn="1"/>
          </p:nvSpPr>
          <p:spPr bwMode="gray">
            <a:xfrm>
              <a:off x="1441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19" name="Freeform 23"/>
            <p:cNvSpPr>
              <a:spLocks/>
            </p:cNvSpPr>
            <p:nvPr userDrawn="1"/>
          </p:nvSpPr>
          <p:spPr bwMode="gray">
            <a:xfrm>
              <a:off x="1463" y="3216"/>
              <a:ext cx="107" cy="86"/>
            </a:xfrm>
            <a:custGeom>
              <a:avLst/>
              <a:gdLst>
                <a:gd name="T0" fmla="*/ 2 w 107"/>
                <a:gd name="T1" fmla="*/ 86 h 86"/>
                <a:gd name="T2" fmla="*/ 0 w 107"/>
                <a:gd name="T3" fmla="*/ 86 h 86"/>
                <a:gd name="T4" fmla="*/ 105 w 107"/>
                <a:gd name="T5" fmla="*/ 0 h 86"/>
                <a:gd name="T6" fmla="*/ 107 w 107"/>
                <a:gd name="T7" fmla="*/ 0 h 86"/>
                <a:gd name="T8" fmla="*/ 2 w 107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86">
                  <a:moveTo>
                    <a:pt x="2" y="86"/>
                  </a:moveTo>
                  <a:lnTo>
                    <a:pt x="0" y="86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 userDrawn="1"/>
          </p:nvSpPr>
          <p:spPr bwMode="gray">
            <a:xfrm>
              <a:off x="1484" y="3216"/>
              <a:ext cx="108" cy="86"/>
            </a:xfrm>
            <a:custGeom>
              <a:avLst/>
              <a:gdLst>
                <a:gd name="T0" fmla="*/ 2 w 108"/>
                <a:gd name="T1" fmla="*/ 86 h 86"/>
                <a:gd name="T2" fmla="*/ 0 w 108"/>
                <a:gd name="T3" fmla="*/ 86 h 86"/>
                <a:gd name="T4" fmla="*/ 106 w 108"/>
                <a:gd name="T5" fmla="*/ 0 h 86"/>
                <a:gd name="T6" fmla="*/ 108 w 108"/>
                <a:gd name="T7" fmla="*/ 0 h 86"/>
                <a:gd name="T8" fmla="*/ 2 w 108"/>
                <a:gd name="T9" fmla="*/ 86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86">
                  <a:moveTo>
                    <a:pt x="2" y="86"/>
                  </a:moveTo>
                  <a:lnTo>
                    <a:pt x="0" y="86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2" y="86"/>
                  </a:lnTo>
                  <a:close/>
                </a:path>
              </a:pathLst>
            </a:custGeom>
            <a:solidFill>
              <a:srgbClr val="FFFFFF"/>
            </a:solidFill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71E74"/>
                </a:solidFill>
              </a:endParaRPr>
            </a:p>
          </p:txBody>
        </p:sp>
      </p:grpSp>
      <p:sp>
        <p:nvSpPr>
          <p:cNvPr id="307242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539750" y="4221088"/>
            <a:ext cx="8064500" cy="720800"/>
          </a:xfrm>
          <a:extLst>
            <a:ext uri="{909E8E84-426E-40DD-AFC4-6F175D3DCCD1}">
              <a14:hiddenFill xmlns:a14="http://schemas.microsoft.com/office/drawing/2010/main">
                <a:solidFill>
                  <a:srgbClr val="8CBD4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E97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smtClean="0"/>
              <a:t>Cliquez et modifiez le titre</a:t>
            </a:r>
          </a:p>
        </p:txBody>
      </p:sp>
      <p:sp>
        <p:nvSpPr>
          <p:cNvPr id="40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445224"/>
            <a:ext cx="8064500" cy="485676"/>
          </a:xfrm>
          <a:extLst>
            <a:ext uri="{909E8E84-426E-40DD-AFC4-6F175D3DCCD1}">
              <a14:hiddenFill xmlns:a14="http://schemas.microsoft.com/office/drawing/2010/main">
                <a:solidFill>
                  <a:srgbClr val="8CBD4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E97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smtClean="0"/>
              <a:t>00/00/2010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1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39552" y="4941888"/>
            <a:ext cx="8074223" cy="512762"/>
          </a:xfrm>
        </p:spPr>
        <p:txBody>
          <a:bodyPr/>
          <a:lstStyle>
            <a:lvl1pPr>
              <a:defRPr sz="1600" b="0" i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auto">
          <a:xfrm>
            <a:off x="0" y="6309320"/>
            <a:ext cx="16196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 userDrawn="1"/>
        </p:nvSpPr>
        <p:spPr>
          <a:xfrm>
            <a:off x="221970" y="6381328"/>
            <a:ext cx="47820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WHOLESALE</a:t>
            </a:r>
            <a:r>
              <a:rPr lang="en-US" sz="800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BANKING </a:t>
            </a:r>
            <a:r>
              <a:rPr lang="en-US" sz="800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/ INVESTMENT SOLUTION / SPECIALIZED FINANCIAL SERVICE</a:t>
            </a:r>
            <a:endParaRPr 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9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538312"/>
            <a:ext cx="8064500" cy="210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3914676"/>
            <a:ext cx="8064500" cy="210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27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11890"/>
            <a:ext cx="3956050" cy="4609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21165"/>
            <a:ext cx="3956050" cy="22323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040"/>
            <a:ext cx="3956050" cy="22323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0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484784"/>
            <a:ext cx="3956050" cy="45366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3956050" cy="45366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20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82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1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064500" cy="423292"/>
          </a:xfrm>
        </p:spPr>
        <p:txBody>
          <a:bodyPr anchor="ctr"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29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412776"/>
            <a:ext cx="2016125" cy="4608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412776"/>
            <a:ext cx="5895975" cy="4608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gray">
          <a:xfrm>
            <a:off x="539552" y="908720"/>
            <a:ext cx="8064500" cy="42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5580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5580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5580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5580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5580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5580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5580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5580"/>
                </a:solidFill>
                <a:latin typeface="Verdana" pitchFamily="34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3930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Line 6"/>
          <p:cNvSpPr>
            <a:spLocks noChangeShapeType="1"/>
          </p:cNvSpPr>
          <p:nvPr/>
        </p:nvSpPr>
        <p:spPr bwMode="gray">
          <a:xfrm flipV="1">
            <a:off x="742950" y="6203950"/>
            <a:ext cx="0" cy="1365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71E74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404813"/>
            <a:ext cx="8064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484784"/>
            <a:ext cx="8064500" cy="453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gray">
          <a:xfrm>
            <a:off x="395288" y="898525"/>
            <a:ext cx="8347075" cy="0"/>
          </a:xfrm>
          <a:prstGeom prst="line">
            <a:avLst/>
          </a:prstGeom>
          <a:noFill/>
          <a:ln w="12700">
            <a:solidFill>
              <a:srgbClr val="0055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71E74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39" y="476499"/>
            <a:ext cx="9140825" cy="86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-3175" y="882912"/>
            <a:ext cx="9144000" cy="457856"/>
          </a:xfrm>
          <a:prstGeom prst="rect">
            <a:avLst/>
          </a:prstGeom>
          <a:solidFill>
            <a:schemeClr val="tx1">
              <a:lumMod val="7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-3175" y="332656"/>
            <a:ext cx="9147175" cy="36004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309320"/>
            <a:ext cx="8892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21970" y="6381328"/>
            <a:ext cx="28632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WHOLESALE</a:t>
            </a:r>
            <a:r>
              <a:rPr lang="en-US" sz="800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BANKING </a:t>
            </a:r>
            <a:r>
              <a:rPr lang="en-US" sz="800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/ INVESTMENT SOLUTION</a:t>
            </a:r>
            <a:endParaRPr 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3338" y="638132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aseline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Natixis May 2015</a:t>
            </a:r>
            <a:endParaRPr lang="en-US" sz="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40352" y="332656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</a:t>
            </a:r>
            <a:fld id="{5801F31F-BD9F-444B-97B0-1FAFC2AA1C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55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558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558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558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558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558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558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558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5580"/>
          </a:solidFill>
          <a:latin typeface="Verdana" pitchFamily="34" charset="0"/>
        </a:defRPr>
      </a:lvl9pPr>
    </p:titleStyle>
    <p:bodyStyle>
      <a:lvl1pPr marL="342900" indent="-342900" algn="l" defTabSz="723900" rtl="0" eaLnBrk="0" fontAlgn="base" hangingPunct="0">
        <a:spcBef>
          <a:spcPct val="20000"/>
        </a:spcBef>
        <a:spcAft>
          <a:spcPct val="0"/>
        </a:spcAft>
        <a:buClr>
          <a:srgbClr val="005580"/>
        </a:buClr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6700" algn="l" defTabSz="723900" rtl="0" eaLnBrk="0" fontAlgn="base" hangingPunct="0">
        <a:spcBef>
          <a:spcPct val="20000"/>
        </a:spcBef>
        <a:spcAft>
          <a:spcPct val="0"/>
        </a:spcAft>
        <a:buClr>
          <a:srgbClr val="005580"/>
        </a:buClr>
        <a:buChar char="•"/>
        <a:defRPr b="1">
          <a:solidFill>
            <a:srgbClr val="005580"/>
          </a:solidFill>
          <a:latin typeface="+mn-lt"/>
        </a:defRPr>
      </a:lvl2pPr>
      <a:lvl3pPr marL="723900" indent="-274638" algn="l" defTabSz="723900" rtl="0" eaLnBrk="0" fontAlgn="base" hangingPunct="0">
        <a:spcBef>
          <a:spcPct val="20000"/>
        </a:spcBef>
        <a:spcAft>
          <a:spcPct val="0"/>
        </a:spcAft>
        <a:buClr>
          <a:srgbClr val="005580"/>
        </a:buClr>
        <a:buFont typeface="Verdana" pitchFamily="34" charset="0"/>
        <a:buChar char="–"/>
        <a:defRPr sz="1600">
          <a:solidFill>
            <a:schemeClr val="tx2"/>
          </a:solidFill>
          <a:latin typeface="+mn-lt"/>
        </a:defRPr>
      </a:lvl3pPr>
      <a:lvl4pPr marL="903288" indent="468313" algn="l" defTabSz="7239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2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FLOW CHART OF THE LAUNCHING AND BOOKING PROCESS OF A NATIXIS INDEX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1852827"/>
            <a:ext cx="2016224" cy="3036899"/>
          </a:xfrm>
        </p:spPr>
        <p:txBody>
          <a:bodyPr/>
          <a:lstStyle/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r>
              <a:rPr lang="en-US" sz="1000" kern="1200" dirty="0" smtClean="0">
                <a:solidFill>
                  <a:prstClr val="black"/>
                </a:solidFill>
                <a:latin typeface="+mj-lt"/>
              </a:rPr>
              <a:t>    </a:t>
            </a:r>
            <a:endParaRPr lang="en-US" sz="80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800" b="0" kern="1200" dirty="0" smtClean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26902" y="5446554"/>
            <a:ext cx="1377546" cy="728327"/>
            <a:chOff x="2145330" y="3919339"/>
            <a:chExt cx="1584178" cy="101763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145333" y="3928864"/>
              <a:ext cx="1584175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145330" y="3919339"/>
              <a:ext cx="1584176" cy="43204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SOPHIS BOOKING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" y="35010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73396" y="1980554"/>
            <a:ext cx="1177830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Customers based in Americas Region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50037" y="1916832"/>
            <a:ext cx="1354411" cy="8044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Index Creation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Daily valuation and Publication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412267" y="3789040"/>
            <a:ext cx="1063390" cy="6499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Systematic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Design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2843144"/>
            <a:ext cx="978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Client meeting</a:t>
            </a:r>
            <a:endParaRPr lang="fr-FR" sz="800" dirty="0">
              <a:solidFill>
                <a:schemeClr val="tx2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95" y="3495075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 flipH="1" flipV="1">
            <a:off x="1774295" y="4889726"/>
            <a:ext cx="823629" cy="8185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3183" y="4005064"/>
            <a:ext cx="73082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14462" y="2636912"/>
            <a:ext cx="0" cy="62339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5633" y="4742428"/>
            <a:ext cx="0" cy="6059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373396" y="5724970"/>
            <a:ext cx="1102261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Competitors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5178678"/>
            <a:ext cx="97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Market</a:t>
            </a:r>
            <a:r>
              <a:rPr lang="fr-FR" sz="800" dirty="0" smtClean="0">
                <a:solidFill>
                  <a:schemeClr val="tx2"/>
                </a:solidFill>
              </a:rPr>
              <a:t> intelligence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911423" y="37272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Index Rules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911423" y="19168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Marketing Material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813430" y="2948607"/>
            <a:ext cx="670338" cy="7451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91680" y="4005064"/>
            <a:ext cx="82362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17008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/>
          <p:cNvSpPr/>
          <p:nvPr/>
        </p:nvSpPr>
        <p:spPr bwMode="auto">
          <a:xfrm>
            <a:off x="4999655" y="37170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Final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Product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012160" y="4005064"/>
            <a:ext cx="82362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908053" y="55274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err="1" smtClean="0">
                <a:solidFill>
                  <a:schemeClr val="bg1"/>
                </a:solidFill>
                <a:latin typeface="Verdana" pitchFamily="34" charset="0"/>
              </a:rPr>
              <a:t>backtesting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4" y="5254269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98" y="35010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7217512" y="3717032"/>
            <a:ext cx="1386936" cy="749436"/>
            <a:chOff x="1907704" y="3928864"/>
            <a:chExt cx="1594977" cy="1008112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1907704" y="3928864"/>
              <a:ext cx="1584176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1918505" y="3936845"/>
              <a:ext cx="1584176" cy="432048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CAESAR INDICE BOOKING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008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70" y="3495075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70" y="5223267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/>
          <p:cNvCxnSpPr/>
          <p:nvPr/>
        </p:nvCxnSpPr>
        <p:spPr>
          <a:xfrm flipV="1">
            <a:off x="6012160" y="2636913"/>
            <a:ext cx="881683" cy="10081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156176" y="4583139"/>
            <a:ext cx="737667" cy="10180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17678" y="1975890"/>
            <a:ext cx="1542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smtClean="0">
                <a:solidFill>
                  <a:schemeClr val="tx2"/>
                </a:solidFill>
              </a:rPr>
              <a:t>-US marketing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sales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compliance team</a:t>
            </a:r>
          </a:p>
          <a:p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1920" y="5733256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504" y="4437112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4686" y="3060249"/>
            <a:ext cx="206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-Relevant FAST or </a:t>
            </a:r>
            <a:r>
              <a:rPr lang="fr-FR" sz="800" dirty="0" err="1" smtClean="0">
                <a:solidFill>
                  <a:schemeClr val="tx2"/>
                </a:solidFill>
              </a:rPr>
              <a:t>Equity</a:t>
            </a:r>
            <a:r>
              <a:rPr lang="fr-FR" sz="800" dirty="0" smtClean="0">
                <a:solidFill>
                  <a:schemeClr val="tx2"/>
                </a:solidFill>
              </a:rPr>
              <a:t> Finance  team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70053" y="4392432"/>
            <a:ext cx="238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>
                <a:solidFill>
                  <a:schemeClr val="tx2"/>
                </a:solidFill>
              </a:rPr>
              <a:t>Legal </a:t>
            </a:r>
            <a:r>
              <a:rPr lang="fr-FR" sz="800" dirty="0" err="1">
                <a:solidFill>
                  <a:schemeClr val="tx2"/>
                </a:solidFill>
              </a:rPr>
              <a:t>Department</a:t>
            </a:r>
            <a:endParaRPr lang="fr-FR" sz="800" dirty="0">
              <a:solidFill>
                <a:schemeClr val="tx2"/>
              </a:solidFill>
            </a:endParaRPr>
          </a:p>
          <a:p>
            <a:pPr algn="ctr"/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5897" y="4623519"/>
            <a:ext cx="247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Relevant </a:t>
            </a:r>
            <a:r>
              <a:rPr lang="fr-FR" sz="800" dirty="0">
                <a:solidFill>
                  <a:schemeClr val="tx2"/>
                </a:solidFill>
              </a:rPr>
              <a:t>FAST or </a:t>
            </a:r>
            <a:r>
              <a:rPr lang="fr-FR" sz="800" dirty="0" err="1">
                <a:solidFill>
                  <a:schemeClr val="tx2"/>
                </a:solidFill>
              </a:rPr>
              <a:t>Equity</a:t>
            </a:r>
            <a:r>
              <a:rPr lang="fr-FR" sz="800" dirty="0">
                <a:solidFill>
                  <a:schemeClr val="tx2"/>
                </a:solidFill>
              </a:rPr>
              <a:t> Finance team</a:t>
            </a:r>
          </a:p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Risk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endParaRPr lang="fr-FR" sz="800" dirty="0" smtClean="0">
              <a:solidFill>
                <a:schemeClr val="tx2"/>
              </a:solidFill>
            </a:endParaRP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50088" y="2200721"/>
            <a:ext cx="68275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808872" y="2852936"/>
            <a:ext cx="3488" cy="5494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724128" y="1989420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Premium team</a:t>
            </a: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106" name="Straight Arrow Connector 105"/>
          <p:cNvCxnSpPr>
            <a:stCxn id="79" idx="0"/>
          </p:cNvCxnSpPr>
          <p:nvPr/>
        </p:nvCxnSpPr>
        <p:spPr>
          <a:xfrm flipV="1">
            <a:off x="7849047" y="4861521"/>
            <a:ext cx="84072" cy="3617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981744" y="5733836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Research</a:t>
            </a:r>
            <a:r>
              <a:rPr lang="fr-FR" sz="800" dirty="0" smtClean="0">
                <a:solidFill>
                  <a:schemeClr val="tx2"/>
                </a:solidFill>
              </a:rPr>
              <a:t>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74194" y="4398473"/>
            <a:ext cx="206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-US Legal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endParaRPr lang="fr-FR" sz="800" dirty="0" smtClean="0">
              <a:solidFill>
                <a:schemeClr val="tx2"/>
              </a:solidFill>
            </a:endParaRP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30" name="Oval 1"/>
          <p:cNvSpPr>
            <a:spLocks noChangeArrowheads="1"/>
          </p:cNvSpPr>
          <p:nvPr/>
        </p:nvSpPr>
        <p:spPr bwMode="auto">
          <a:xfrm>
            <a:off x="898066" y="3307787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Oval 1"/>
          <p:cNvSpPr>
            <a:spLocks noChangeArrowheads="1"/>
          </p:cNvSpPr>
          <p:nvPr/>
        </p:nvSpPr>
        <p:spPr bwMode="auto">
          <a:xfrm>
            <a:off x="864290" y="173509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2" name="Oval 1"/>
          <p:cNvSpPr>
            <a:spLocks noChangeArrowheads="1"/>
          </p:cNvSpPr>
          <p:nvPr/>
        </p:nvSpPr>
        <p:spPr bwMode="auto">
          <a:xfrm>
            <a:off x="876415" y="5493055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4" name="Oval 1"/>
          <p:cNvSpPr>
            <a:spLocks noChangeArrowheads="1"/>
          </p:cNvSpPr>
          <p:nvPr/>
        </p:nvSpPr>
        <p:spPr bwMode="auto">
          <a:xfrm>
            <a:off x="2627784" y="3904258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2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Oval 1"/>
          <p:cNvSpPr>
            <a:spLocks noChangeArrowheads="1"/>
          </p:cNvSpPr>
          <p:nvPr/>
        </p:nvSpPr>
        <p:spPr bwMode="auto">
          <a:xfrm>
            <a:off x="2627784" y="2122713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"/>
          <p:cNvSpPr>
            <a:spLocks noChangeArrowheads="1"/>
          </p:cNvSpPr>
          <p:nvPr/>
        </p:nvSpPr>
        <p:spPr bwMode="auto">
          <a:xfrm>
            <a:off x="2627784" y="570824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8" name="Oval 1"/>
          <p:cNvSpPr>
            <a:spLocks noChangeArrowheads="1"/>
          </p:cNvSpPr>
          <p:nvPr/>
        </p:nvSpPr>
        <p:spPr bwMode="auto">
          <a:xfrm>
            <a:off x="4716016" y="3910634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3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Oval 1"/>
          <p:cNvSpPr>
            <a:spLocks noChangeArrowheads="1"/>
          </p:cNvSpPr>
          <p:nvPr/>
        </p:nvSpPr>
        <p:spPr bwMode="auto">
          <a:xfrm>
            <a:off x="6893843" y="3904258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4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1" name="Oval 1"/>
          <p:cNvSpPr>
            <a:spLocks noChangeArrowheads="1"/>
          </p:cNvSpPr>
          <p:nvPr/>
        </p:nvSpPr>
        <p:spPr bwMode="auto">
          <a:xfrm>
            <a:off x="6948264" y="2268277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6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2" name="Oval 1"/>
          <p:cNvSpPr>
            <a:spLocks noChangeArrowheads="1"/>
          </p:cNvSpPr>
          <p:nvPr/>
        </p:nvSpPr>
        <p:spPr bwMode="auto">
          <a:xfrm>
            <a:off x="6948264" y="5668609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5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266712" y="5780576"/>
            <a:ext cx="1328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dirty="0" smtClean="0">
                <a:solidFill>
                  <a:schemeClr val="bg1"/>
                </a:solidFill>
              </a:rPr>
              <a:t>FAST or </a:t>
            </a:r>
            <a:r>
              <a:rPr lang="fr-FR" sz="800" b="1" dirty="0" err="1" smtClean="0">
                <a:solidFill>
                  <a:schemeClr val="bg1"/>
                </a:solidFill>
              </a:rPr>
              <a:t>Equity</a:t>
            </a:r>
            <a:r>
              <a:rPr lang="fr-FR" sz="800" b="1" dirty="0" smtClean="0">
                <a:solidFill>
                  <a:schemeClr val="bg1"/>
                </a:solidFill>
              </a:rPr>
              <a:t> Finance book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35322" y="4047728"/>
            <a:ext cx="1328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dirty="0" err="1" smtClean="0">
                <a:solidFill>
                  <a:schemeClr val="bg1"/>
                </a:solidFill>
              </a:rPr>
              <a:t>Strategy</a:t>
            </a:r>
            <a:r>
              <a:rPr lang="fr-FR" sz="800" b="1" dirty="0" smtClean="0">
                <a:solidFill>
                  <a:schemeClr val="bg1"/>
                </a:solidFill>
              </a:rPr>
              <a:t> Scripting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FLOW CHART OF THE LAUNCHING AND BOOKING PROCESS OF A NATIXIS INDEX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1852827"/>
            <a:ext cx="2016224" cy="3036899"/>
          </a:xfrm>
        </p:spPr>
        <p:txBody>
          <a:bodyPr/>
          <a:lstStyle/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r>
              <a:rPr lang="en-US" sz="1000" kern="1200" dirty="0" smtClean="0">
                <a:solidFill>
                  <a:prstClr val="black"/>
                </a:solidFill>
                <a:latin typeface="+mj-lt"/>
              </a:rPr>
              <a:t>    </a:t>
            </a:r>
            <a:endParaRPr lang="en-US" sz="80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800" b="0" kern="1200" dirty="0" smtClean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26902" y="5446554"/>
            <a:ext cx="1377546" cy="728327"/>
            <a:chOff x="2145330" y="3919339"/>
            <a:chExt cx="1584178" cy="101763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145333" y="3928864"/>
              <a:ext cx="1584175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145330" y="3919339"/>
              <a:ext cx="1584176" cy="43204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SOPHIS BOOKING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" y="35010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73396" y="1980554"/>
            <a:ext cx="1177830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Customers based in Americas Region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50037" y="1916832"/>
            <a:ext cx="1354411" cy="8044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Index Creation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Daily valuation and Publication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412267" y="3789040"/>
            <a:ext cx="1063390" cy="6499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Systematic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Design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2843144"/>
            <a:ext cx="978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Client meeting</a:t>
            </a:r>
            <a:endParaRPr lang="fr-FR" sz="800" dirty="0">
              <a:solidFill>
                <a:schemeClr val="tx2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95" y="3495075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 flipH="1" flipV="1">
            <a:off x="1774295" y="4889726"/>
            <a:ext cx="823629" cy="8185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3183" y="4005064"/>
            <a:ext cx="73082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14462" y="2636912"/>
            <a:ext cx="0" cy="62339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5633" y="4742428"/>
            <a:ext cx="0" cy="6059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373396" y="5724970"/>
            <a:ext cx="1102261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Competitors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5178678"/>
            <a:ext cx="97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Market</a:t>
            </a:r>
            <a:r>
              <a:rPr lang="fr-FR" sz="800" dirty="0" smtClean="0">
                <a:solidFill>
                  <a:schemeClr val="tx2"/>
                </a:solidFill>
              </a:rPr>
              <a:t> intelligence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911423" y="37272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Index Rules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911423" y="19168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Marketing Material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813430" y="2948607"/>
            <a:ext cx="670338" cy="7451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91680" y="4005064"/>
            <a:ext cx="82362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17008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/>
          <p:cNvSpPr/>
          <p:nvPr/>
        </p:nvSpPr>
        <p:spPr bwMode="auto">
          <a:xfrm>
            <a:off x="4999655" y="37170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Final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Product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2908053" y="55274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err="1" smtClean="0">
                <a:solidFill>
                  <a:schemeClr val="bg1"/>
                </a:solidFill>
                <a:latin typeface="Verdana" pitchFamily="34" charset="0"/>
              </a:rPr>
              <a:t>backtesting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4" y="5254269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98" y="35010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008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70" y="5223267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/>
          <p:cNvCxnSpPr/>
          <p:nvPr/>
        </p:nvCxnSpPr>
        <p:spPr>
          <a:xfrm flipV="1">
            <a:off x="6012160" y="2636913"/>
            <a:ext cx="881683" cy="10081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156176" y="4583139"/>
            <a:ext cx="737667" cy="10180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17678" y="1975890"/>
            <a:ext cx="1542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smtClean="0">
                <a:solidFill>
                  <a:schemeClr val="tx2"/>
                </a:solidFill>
              </a:rPr>
              <a:t>-US marketing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sales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compliance team</a:t>
            </a:r>
          </a:p>
          <a:p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1920" y="5733256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504" y="4437112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4686" y="3060249"/>
            <a:ext cx="206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-Relevant FAST or </a:t>
            </a:r>
            <a:r>
              <a:rPr lang="fr-FR" sz="800" dirty="0" err="1" smtClean="0">
                <a:solidFill>
                  <a:schemeClr val="tx2"/>
                </a:solidFill>
              </a:rPr>
              <a:t>Equity</a:t>
            </a:r>
            <a:r>
              <a:rPr lang="fr-FR" sz="800" dirty="0" smtClean="0">
                <a:solidFill>
                  <a:schemeClr val="tx2"/>
                </a:solidFill>
              </a:rPr>
              <a:t> Finance  team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70053" y="4392432"/>
            <a:ext cx="238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>
                <a:solidFill>
                  <a:schemeClr val="tx2"/>
                </a:solidFill>
              </a:rPr>
              <a:t>Legal </a:t>
            </a:r>
            <a:r>
              <a:rPr lang="fr-FR" sz="800" dirty="0" err="1">
                <a:solidFill>
                  <a:schemeClr val="tx2"/>
                </a:solidFill>
              </a:rPr>
              <a:t>Department</a:t>
            </a:r>
            <a:endParaRPr lang="fr-FR" sz="800" dirty="0">
              <a:solidFill>
                <a:schemeClr val="tx2"/>
              </a:solidFill>
            </a:endParaRPr>
          </a:p>
          <a:p>
            <a:pPr algn="ctr"/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85460" y="4776300"/>
            <a:ext cx="247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Relevant </a:t>
            </a:r>
            <a:r>
              <a:rPr lang="fr-FR" sz="800" dirty="0">
                <a:solidFill>
                  <a:schemeClr val="tx2"/>
                </a:solidFill>
              </a:rPr>
              <a:t>FAST or </a:t>
            </a:r>
            <a:r>
              <a:rPr lang="fr-FR" sz="800" dirty="0" err="1">
                <a:solidFill>
                  <a:schemeClr val="tx2"/>
                </a:solidFill>
              </a:rPr>
              <a:t>Equity</a:t>
            </a:r>
            <a:r>
              <a:rPr lang="fr-FR" sz="800" dirty="0">
                <a:solidFill>
                  <a:schemeClr val="tx2"/>
                </a:solidFill>
              </a:rPr>
              <a:t> Finance team</a:t>
            </a:r>
          </a:p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Relevant </a:t>
            </a:r>
            <a:r>
              <a:rPr lang="fr-FR" sz="800" dirty="0" err="1" smtClean="0">
                <a:solidFill>
                  <a:schemeClr val="tx2"/>
                </a:solidFill>
              </a:rPr>
              <a:t>Risk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r>
              <a:rPr lang="fr-FR" sz="800" dirty="0" smtClean="0">
                <a:solidFill>
                  <a:schemeClr val="tx2"/>
                </a:solidFill>
              </a:rPr>
              <a:t> team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50088" y="2200721"/>
            <a:ext cx="68275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833153" y="2952249"/>
            <a:ext cx="40175" cy="155005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724128" y="1989420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Premium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81744" y="5733836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Research</a:t>
            </a:r>
            <a:r>
              <a:rPr lang="fr-FR" sz="800" dirty="0" smtClean="0">
                <a:solidFill>
                  <a:schemeClr val="tx2"/>
                </a:solidFill>
              </a:rPr>
              <a:t>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74194" y="4398473"/>
            <a:ext cx="206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-US Legal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endParaRPr lang="fr-FR" sz="800" dirty="0" smtClean="0">
              <a:solidFill>
                <a:schemeClr val="tx2"/>
              </a:solidFill>
            </a:endParaRP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30" name="Oval 1"/>
          <p:cNvSpPr>
            <a:spLocks noChangeArrowheads="1"/>
          </p:cNvSpPr>
          <p:nvPr/>
        </p:nvSpPr>
        <p:spPr bwMode="auto">
          <a:xfrm>
            <a:off x="898066" y="3307787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Oval 1"/>
          <p:cNvSpPr>
            <a:spLocks noChangeArrowheads="1"/>
          </p:cNvSpPr>
          <p:nvPr/>
        </p:nvSpPr>
        <p:spPr bwMode="auto">
          <a:xfrm>
            <a:off x="864290" y="173509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2" name="Oval 1"/>
          <p:cNvSpPr>
            <a:spLocks noChangeArrowheads="1"/>
          </p:cNvSpPr>
          <p:nvPr/>
        </p:nvSpPr>
        <p:spPr bwMode="auto">
          <a:xfrm>
            <a:off x="876415" y="5493055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4" name="Oval 1"/>
          <p:cNvSpPr>
            <a:spLocks noChangeArrowheads="1"/>
          </p:cNvSpPr>
          <p:nvPr/>
        </p:nvSpPr>
        <p:spPr bwMode="auto">
          <a:xfrm>
            <a:off x="2627784" y="3904258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2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Oval 1"/>
          <p:cNvSpPr>
            <a:spLocks noChangeArrowheads="1"/>
          </p:cNvSpPr>
          <p:nvPr/>
        </p:nvSpPr>
        <p:spPr bwMode="auto">
          <a:xfrm>
            <a:off x="2627784" y="2122713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"/>
          <p:cNvSpPr>
            <a:spLocks noChangeArrowheads="1"/>
          </p:cNvSpPr>
          <p:nvPr/>
        </p:nvSpPr>
        <p:spPr bwMode="auto">
          <a:xfrm>
            <a:off x="2627784" y="570824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8" name="Oval 1"/>
          <p:cNvSpPr>
            <a:spLocks noChangeArrowheads="1"/>
          </p:cNvSpPr>
          <p:nvPr/>
        </p:nvSpPr>
        <p:spPr bwMode="auto">
          <a:xfrm>
            <a:off x="4716016" y="3910634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3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1" name="Oval 1"/>
          <p:cNvSpPr>
            <a:spLocks noChangeArrowheads="1"/>
          </p:cNvSpPr>
          <p:nvPr/>
        </p:nvSpPr>
        <p:spPr bwMode="auto">
          <a:xfrm>
            <a:off x="6948264" y="2268277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5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2" name="Oval 1"/>
          <p:cNvSpPr>
            <a:spLocks noChangeArrowheads="1"/>
          </p:cNvSpPr>
          <p:nvPr/>
        </p:nvSpPr>
        <p:spPr bwMode="auto">
          <a:xfrm>
            <a:off x="6948264" y="5668609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4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266712" y="5780576"/>
            <a:ext cx="1328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dirty="0" smtClean="0">
                <a:solidFill>
                  <a:schemeClr val="bg1"/>
                </a:solidFill>
              </a:rPr>
              <a:t>FAST or </a:t>
            </a:r>
            <a:r>
              <a:rPr lang="fr-FR" sz="800" b="1" dirty="0" err="1" smtClean="0">
                <a:solidFill>
                  <a:schemeClr val="bg1"/>
                </a:solidFill>
              </a:rPr>
              <a:t>Equity</a:t>
            </a:r>
            <a:r>
              <a:rPr lang="fr-FR" sz="800" b="1" dirty="0" smtClean="0">
                <a:solidFill>
                  <a:schemeClr val="bg1"/>
                </a:solidFill>
              </a:rPr>
              <a:t> Finance book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FLOW CHART OF THE LAUNCHING AND BOOKING PROCESS OF THIRD PARTY INDEX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1852827"/>
            <a:ext cx="2016224" cy="3036899"/>
          </a:xfrm>
        </p:spPr>
        <p:txBody>
          <a:bodyPr/>
          <a:lstStyle/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r>
              <a:rPr lang="en-US" sz="1000" kern="1200" dirty="0" smtClean="0">
                <a:solidFill>
                  <a:prstClr val="black"/>
                </a:solidFill>
                <a:latin typeface="+mj-lt"/>
              </a:rPr>
              <a:t>    </a:t>
            </a:r>
            <a:endParaRPr lang="en-US" sz="80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800" b="0" kern="1200" dirty="0" smtClean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26902" y="5446554"/>
            <a:ext cx="1377546" cy="728327"/>
            <a:chOff x="2145330" y="3919339"/>
            <a:chExt cx="1584178" cy="101763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145333" y="3928864"/>
              <a:ext cx="1584175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145330" y="3919339"/>
              <a:ext cx="1584176" cy="43204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SOPHIS BOOKING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373396" y="1980554"/>
            <a:ext cx="1177830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Customers based in Americas Region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250037" y="1916832"/>
            <a:ext cx="1354411" cy="8044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Index Creation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Daily valuation and Publication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412267" y="3789040"/>
            <a:ext cx="1063390" cy="6499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Systematic </a:t>
            </a: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Design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2843144"/>
            <a:ext cx="978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Client meeting</a:t>
            </a: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1774295" y="4889726"/>
            <a:ext cx="823629" cy="8185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3183" y="4005064"/>
            <a:ext cx="73082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14462" y="2636912"/>
            <a:ext cx="0" cy="62339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5633" y="4742428"/>
            <a:ext cx="0" cy="6059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373396" y="5724970"/>
            <a:ext cx="1102261" cy="440334"/>
          </a:xfrm>
          <a:prstGeom prst="roundRect">
            <a:avLst/>
          </a:prstGeom>
          <a:solidFill>
            <a:srgbClr val="006699"/>
          </a:solidFill>
          <a:ln w="952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Competitors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5178678"/>
            <a:ext cx="97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Market</a:t>
            </a:r>
            <a:r>
              <a:rPr lang="fr-FR" sz="800" dirty="0" smtClean="0">
                <a:solidFill>
                  <a:schemeClr val="tx2"/>
                </a:solidFill>
              </a:rPr>
              <a:t> intelligence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911423" y="37272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Index Rules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911423" y="19168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Marketing Material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813430" y="2948607"/>
            <a:ext cx="670338" cy="74513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91680" y="4005064"/>
            <a:ext cx="82362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17008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/>
          <p:cNvSpPr/>
          <p:nvPr/>
        </p:nvSpPr>
        <p:spPr bwMode="auto">
          <a:xfrm>
            <a:off x="4999655" y="3717032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Final </a:t>
            </a: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Product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012160" y="4005064"/>
            <a:ext cx="82362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908053" y="5527478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Strategy </a:t>
            </a:r>
            <a:r>
              <a:rPr lang="en-US" sz="800" dirty="0" err="1" smtClean="0">
                <a:solidFill>
                  <a:schemeClr val="bg1"/>
                </a:solidFill>
                <a:latin typeface="Verdana" pitchFamily="34" charset="0"/>
              </a:rPr>
              <a:t>backtesting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98" y="3501008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7217512" y="3717032"/>
            <a:ext cx="1386936" cy="749436"/>
            <a:chOff x="1907704" y="3928864"/>
            <a:chExt cx="1594977" cy="1008112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1907704" y="3928864"/>
              <a:ext cx="1584176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1918505" y="3936845"/>
              <a:ext cx="1584176" cy="432048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CAESAR INDICE BOOKING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70" y="3495075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70" y="5223267"/>
            <a:ext cx="1078754" cy="2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/>
          <p:cNvCxnSpPr/>
          <p:nvPr/>
        </p:nvCxnSpPr>
        <p:spPr>
          <a:xfrm flipV="1">
            <a:off x="6012160" y="2636913"/>
            <a:ext cx="881683" cy="10081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156176" y="4583139"/>
            <a:ext cx="737667" cy="10180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17678" y="1975890"/>
            <a:ext cx="1542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smtClean="0">
                <a:solidFill>
                  <a:schemeClr val="tx2"/>
                </a:solidFill>
              </a:rPr>
              <a:t>-US marketing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sales team</a:t>
            </a:r>
          </a:p>
          <a:p>
            <a:r>
              <a:rPr lang="fr-FR" sz="800" dirty="0" smtClean="0">
                <a:solidFill>
                  <a:schemeClr val="tx2"/>
                </a:solidFill>
              </a:rPr>
              <a:t>-US compliance team</a:t>
            </a:r>
          </a:p>
          <a:p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51920" y="5733256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504" y="4437112"/>
            <a:ext cx="154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4686" y="3060249"/>
            <a:ext cx="2069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-Relevant FAST or </a:t>
            </a:r>
            <a:r>
              <a:rPr lang="fr-FR" sz="800" dirty="0" err="1" smtClean="0">
                <a:solidFill>
                  <a:schemeClr val="tx2"/>
                </a:solidFill>
              </a:rPr>
              <a:t>Equity</a:t>
            </a:r>
            <a:r>
              <a:rPr lang="fr-FR" sz="800" dirty="0" smtClean="0">
                <a:solidFill>
                  <a:schemeClr val="tx2"/>
                </a:solidFill>
              </a:rPr>
              <a:t> Finance  team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70053" y="4392432"/>
            <a:ext cx="238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 err="1" smtClean="0">
                <a:solidFill>
                  <a:schemeClr val="tx2"/>
                </a:solidFill>
              </a:rPr>
              <a:t>financial</a:t>
            </a:r>
            <a:r>
              <a:rPr lang="fr-FR" sz="800" dirty="0" smtClean="0">
                <a:solidFill>
                  <a:schemeClr val="tx2"/>
                </a:solidFill>
              </a:rPr>
              <a:t> Engineering team</a:t>
            </a:r>
          </a:p>
          <a:p>
            <a:pPr algn="just"/>
            <a:r>
              <a:rPr lang="fr-FR" sz="800" dirty="0">
                <a:solidFill>
                  <a:schemeClr val="tx2"/>
                </a:solidFill>
              </a:rPr>
              <a:t> </a:t>
            </a:r>
            <a:r>
              <a:rPr lang="fr-FR" sz="800" dirty="0" smtClean="0">
                <a:solidFill>
                  <a:schemeClr val="tx2"/>
                </a:solidFill>
              </a:rPr>
              <a:t>-US </a:t>
            </a:r>
            <a:r>
              <a:rPr lang="fr-FR" sz="800" dirty="0">
                <a:solidFill>
                  <a:schemeClr val="tx2"/>
                </a:solidFill>
              </a:rPr>
              <a:t>Legal </a:t>
            </a:r>
            <a:r>
              <a:rPr lang="fr-FR" sz="800" dirty="0" err="1">
                <a:solidFill>
                  <a:schemeClr val="tx2"/>
                </a:solidFill>
              </a:rPr>
              <a:t>Department</a:t>
            </a:r>
            <a:endParaRPr lang="fr-FR" sz="800" dirty="0">
              <a:solidFill>
                <a:schemeClr val="tx2"/>
              </a:solidFill>
            </a:endParaRPr>
          </a:p>
          <a:p>
            <a:pPr algn="ctr"/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5897" y="4623519"/>
            <a:ext cx="247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Relevant </a:t>
            </a:r>
            <a:r>
              <a:rPr lang="fr-FR" sz="800" dirty="0">
                <a:solidFill>
                  <a:schemeClr val="tx2"/>
                </a:solidFill>
              </a:rPr>
              <a:t>FAST or </a:t>
            </a:r>
            <a:r>
              <a:rPr lang="fr-FR" sz="800" dirty="0" err="1">
                <a:solidFill>
                  <a:schemeClr val="tx2"/>
                </a:solidFill>
              </a:rPr>
              <a:t>Equity</a:t>
            </a:r>
            <a:r>
              <a:rPr lang="fr-FR" sz="800" dirty="0">
                <a:solidFill>
                  <a:schemeClr val="tx2"/>
                </a:solidFill>
              </a:rPr>
              <a:t> Finance team</a:t>
            </a:r>
          </a:p>
          <a:p>
            <a:pPr marL="171450" indent="-171450">
              <a:buFontTx/>
              <a:buChar char="-"/>
            </a:pPr>
            <a:r>
              <a:rPr lang="fr-FR" sz="800" dirty="0" smtClean="0">
                <a:solidFill>
                  <a:schemeClr val="tx2"/>
                </a:solidFill>
              </a:rPr>
              <a:t>US </a:t>
            </a:r>
            <a:r>
              <a:rPr lang="fr-FR" sz="800" dirty="0" err="1" smtClean="0">
                <a:solidFill>
                  <a:schemeClr val="tx2"/>
                </a:solidFill>
              </a:rPr>
              <a:t>Risk</a:t>
            </a:r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endParaRPr lang="fr-FR" sz="800" dirty="0" smtClean="0">
              <a:solidFill>
                <a:schemeClr val="tx2"/>
              </a:solidFill>
            </a:endParaRP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50088" y="2200721"/>
            <a:ext cx="68275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7808872" y="2852936"/>
            <a:ext cx="3488" cy="5494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724128" y="1989420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 smtClean="0">
                <a:solidFill>
                  <a:schemeClr val="tx2"/>
                </a:solidFill>
              </a:rPr>
              <a:t>Premium team</a:t>
            </a:r>
            <a:endParaRPr lang="fr-FR" sz="800" dirty="0">
              <a:solidFill>
                <a:schemeClr val="tx2"/>
              </a:solidFill>
            </a:endParaRPr>
          </a:p>
        </p:txBody>
      </p:sp>
      <p:cxnSp>
        <p:nvCxnSpPr>
          <p:cNvPr id="106" name="Straight Arrow Connector 105"/>
          <p:cNvCxnSpPr>
            <a:stCxn id="79" idx="0"/>
          </p:cNvCxnSpPr>
          <p:nvPr/>
        </p:nvCxnSpPr>
        <p:spPr>
          <a:xfrm flipV="1">
            <a:off x="7849047" y="4861521"/>
            <a:ext cx="84072" cy="3617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981744" y="5733836"/>
            <a:ext cx="15425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err="1" smtClean="0">
                <a:solidFill>
                  <a:schemeClr val="tx2"/>
                </a:solidFill>
              </a:rPr>
              <a:t>Research</a:t>
            </a:r>
            <a:r>
              <a:rPr lang="fr-FR" sz="800" dirty="0" smtClean="0">
                <a:solidFill>
                  <a:schemeClr val="tx2"/>
                </a:solidFill>
              </a:rPr>
              <a:t> team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74194" y="4398473"/>
            <a:ext cx="2069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-US Legal </a:t>
            </a:r>
            <a:r>
              <a:rPr lang="fr-FR" sz="800" dirty="0" err="1" smtClean="0">
                <a:solidFill>
                  <a:schemeClr val="tx2"/>
                </a:solidFill>
              </a:rPr>
              <a:t>Department</a:t>
            </a:r>
            <a:endParaRPr lang="fr-FR" sz="800" dirty="0" smtClean="0">
              <a:solidFill>
                <a:schemeClr val="tx2"/>
              </a:solidFill>
            </a:endParaRPr>
          </a:p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30" name="Oval 1"/>
          <p:cNvSpPr>
            <a:spLocks noChangeArrowheads="1"/>
          </p:cNvSpPr>
          <p:nvPr/>
        </p:nvSpPr>
        <p:spPr bwMode="auto">
          <a:xfrm>
            <a:off x="174959" y="3935139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Oval 1"/>
          <p:cNvSpPr>
            <a:spLocks noChangeArrowheads="1"/>
          </p:cNvSpPr>
          <p:nvPr/>
        </p:nvSpPr>
        <p:spPr bwMode="auto">
          <a:xfrm>
            <a:off x="864290" y="173509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2" name="Oval 1"/>
          <p:cNvSpPr>
            <a:spLocks noChangeArrowheads="1"/>
          </p:cNvSpPr>
          <p:nvPr/>
        </p:nvSpPr>
        <p:spPr bwMode="auto">
          <a:xfrm>
            <a:off x="876415" y="5493055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4" name="Oval 1"/>
          <p:cNvSpPr>
            <a:spLocks noChangeArrowheads="1"/>
          </p:cNvSpPr>
          <p:nvPr/>
        </p:nvSpPr>
        <p:spPr bwMode="auto">
          <a:xfrm>
            <a:off x="2627784" y="3904258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2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36" name="Oval 1"/>
          <p:cNvSpPr>
            <a:spLocks noChangeArrowheads="1"/>
          </p:cNvSpPr>
          <p:nvPr/>
        </p:nvSpPr>
        <p:spPr bwMode="auto">
          <a:xfrm>
            <a:off x="2627784" y="2122713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"/>
          <p:cNvSpPr>
            <a:spLocks noChangeArrowheads="1"/>
          </p:cNvSpPr>
          <p:nvPr/>
        </p:nvSpPr>
        <p:spPr bwMode="auto">
          <a:xfrm>
            <a:off x="2627784" y="5708241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8" name="Oval 1"/>
          <p:cNvSpPr>
            <a:spLocks noChangeArrowheads="1"/>
          </p:cNvSpPr>
          <p:nvPr/>
        </p:nvSpPr>
        <p:spPr bwMode="auto">
          <a:xfrm>
            <a:off x="4716016" y="3910634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3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Oval 1"/>
          <p:cNvSpPr>
            <a:spLocks noChangeArrowheads="1"/>
          </p:cNvSpPr>
          <p:nvPr/>
        </p:nvSpPr>
        <p:spPr bwMode="auto">
          <a:xfrm>
            <a:off x="6893843" y="3904258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4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1" name="Oval 1"/>
          <p:cNvSpPr>
            <a:spLocks noChangeArrowheads="1"/>
          </p:cNvSpPr>
          <p:nvPr/>
        </p:nvSpPr>
        <p:spPr bwMode="auto">
          <a:xfrm>
            <a:off x="6948264" y="2268277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6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2" name="Oval 1"/>
          <p:cNvSpPr>
            <a:spLocks noChangeArrowheads="1"/>
          </p:cNvSpPr>
          <p:nvPr/>
        </p:nvSpPr>
        <p:spPr bwMode="auto">
          <a:xfrm>
            <a:off x="6948264" y="5668609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5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266712" y="5780576"/>
            <a:ext cx="1328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dirty="0" smtClean="0">
                <a:solidFill>
                  <a:schemeClr val="bg1"/>
                </a:solidFill>
              </a:rPr>
              <a:t>FAST or </a:t>
            </a:r>
            <a:r>
              <a:rPr lang="fr-FR" sz="800" b="1" dirty="0" err="1" smtClean="0">
                <a:solidFill>
                  <a:schemeClr val="bg1"/>
                </a:solidFill>
              </a:rPr>
              <a:t>Equity</a:t>
            </a:r>
            <a:r>
              <a:rPr lang="fr-FR" sz="800" b="1" dirty="0" smtClean="0">
                <a:solidFill>
                  <a:schemeClr val="bg1"/>
                </a:solidFill>
              </a:rPr>
              <a:t> Finance book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235322" y="4047728"/>
            <a:ext cx="1328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dirty="0" err="1" smtClean="0">
                <a:solidFill>
                  <a:schemeClr val="bg1"/>
                </a:solidFill>
              </a:rPr>
              <a:t>Strategy</a:t>
            </a:r>
            <a:r>
              <a:rPr lang="fr-FR" sz="800" b="1" dirty="0" smtClean="0">
                <a:solidFill>
                  <a:schemeClr val="bg1"/>
                </a:solidFill>
              </a:rPr>
              <a:t> Scripting</a:t>
            </a:r>
          </a:p>
          <a:p>
            <a:pPr marL="171450" indent="-171450" algn="ctr">
              <a:buFontTx/>
              <a:buChar char="-"/>
            </a:pPr>
            <a:endParaRPr lang="fr-FR" sz="8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4947" y="3573596"/>
            <a:ext cx="1094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b="1" dirty="0" smtClean="0">
                <a:solidFill>
                  <a:schemeClr val="tx2"/>
                </a:solidFill>
              </a:rPr>
              <a:t>THIRD PARTY</a:t>
            </a:r>
            <a:endParaRPr lang="fr-FR" sz="800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26221" y="5337502"/>
            <a:ext cx="1094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b="1" dirty="0" smtClean="0">
                <a:solidFill>
                  <a:schemeClr val="tx2"/>
                </a:solidFill>
              </a:rPr>
              <a:t>THIRD PARTY</a:t>
            </a:r>
            <a:endParaRPr lang="fr-FR" sz="800" b="1" dirty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08053" y="3537302"/>
            <a:ext cx="1094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b="1" dirty="0" smtClean="0">
                <a:solidFill>
                  <a:schemeClr val="tx2"/>
                </a:solidFill>
              </a:rPr>
              <a:t>THIRD PARTY</a:t>
            </a:r>
            <a:endParaRPr lang="fr-FR" sz="800" b="1" dirty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328979" y="1700808"/>
            <a:ext cx="1094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800" dirty="0" smtClean="0">
                <a:solidFill>
                  <a:schemeClr val="tx2"/>
                </a:solidFill>
              </a:rPr>
              <a:t> </a:t>
            </a:r>
            <a:r>
              <a:rPr lang="fr-FR" sz="800" b="1" dirty="0" smtClean="0">
                <a:solidFill>
                  <a:schemeClr val="tx2"/>
                </a:solidFill>
              </a:rPr>
              <a:t>THIRD PARTY</a:t>
            </a:r>
            <a:endParaRPr lang="fr-FR" sz="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7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FLOW CHART OF THE </a:t>
            </a:r>
            <a:r>
              <a:rPr lang="en-US" sz="1400" dirty="0" smtClean="0"/>
              <a:t>BOOKING </a:t>
            </a:r>
            <a:r>
              <a:rPr lang="en-US" sz="1400" dirty="0" smtClean="0"/>
              <a:t>PROCESS OF A NATIXIS INDEX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112" y="1733952"/>
            <a:ext cx="2016224" cy="188814"/>
          </a:xfrm>
        </p:spPr>
        <p:txBody>
          <a:bodyPr/>
          <a:lstStyle/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0" lvl="0" indent="0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</a:pPr>
            <a:r>
              <a:rPr lang="en-US" sz="1000" kern="1200" dirty="0" smtClean="0">
                <a:solidFill>
                  <a:prstClr val="black"/>
                </a:solidFill>
                <a:latin typeface="+mj-lt"/>
              </a:rPr>
              <a:t>    </a:t>
            </a:r>
            <a:endParaRPr lang="en-US" sz="80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1000" b="0" kern="1200" dirty="0" smtClean="0">
              <a:solidFill>
                <a:prstClr val="black"/>
              </a:solidFill>
              <a:latin typeface="+mj-lt"/>
            </a:endParaRPr>
          </a:p>
          <a:p>
            <a:pPr marL="182563" lvl="0" indent="-182563" algn="just" defTabSz="914400" eaLnBrk="1" fontAlgn="auto" hangingPunct="1">
              <a:spcBef>
                <a:spcPts val="300"/>
              </a:spcBef>
              <a:spcAft>
                <a:spcPts val="300"/>
              </a:spcAft>
              <a:buClr>
                <a:srgbClr val="006699"/>
              </a:buClr>
              <a:buFont typeface="+mj-lt"/>
              <a:buAutoNum type="arabicPeriod"/>
            </a:pPr>
            <a:endParaRPr lang="en-US" sz="800" b="0" kern="1200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51520" y="3789040"/>
            <a:ext cx="899138" cy="6499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Verdana" pitchFamily="34" charset="0"/>
              </a:rPr>
              <a:t>Index Rules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3563888" y="3717032"/>
            <a:ext cx="1008112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Index Booking in </a:t>
            </a:r>
            <a:r>
              <a:rPr lang="en-US" sz="800" dirty="0" err="1" smtClean="0">
                <a:solidFill>
                  <a:schemeClr val="bg1"/>
                </a:solidFill>
                <a:latin typeface="Verdana" pitchFamily="34" charset="0"/>
              </a:rPr>
              <a:t>Sophis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644008" y="3414544"/>
            <a:ext cx="656821" cy="3744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667287" y="3481218"/>
            <a:ext cx="15425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Quantitative </a:t>
            </a:r>
            <a:r>
              <a:rPr lang="fr-FR" sz="900" b="1" dirty="0" smtClean="0">
                <a:solidFill>
                  <a:schemeClr val="tx2"/>
                </a:solidFill>
              </a:rPr>
              <a:t>team</a:t>
            </a:r>
            <a:endParaRPr lang="fr-FR" sz="900" b="1" dirty="0">
              <a:solidFill>
                <a:schemeClr val="tx2"/>
              </a:solidFill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7375919" y="3933056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Option component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835696" y="3717032"/>
            <a:ext cx="1008112" cy="728327"/>
            <a:chOff x="2145330" y="3919339"/>
            <a:chExt cx="1584178" cy="1017637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2145333" y="3928864"/>
              <a:ext cx="1584175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2145330" y="3919339"/>
              <a:ext cx="1584176" cy="43204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Dedicated </a:t>
              </a:r>
              <a:r>
                <a:rPr lang="en-US" sz="800" dirty="0" err="1" smtClean="0">
                  <a:solidFill>
                    <a:schemeClr val="bg1"/>
                  </a:solidFill>
                  <a:latin typeface="Verdana" pitchFamily="34" charset="0"/>
                </a:rPr>
                <a:t>Sophis</a:t>
              </a: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 Module based on Index Rules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4644008" y="4293096"/>
            <a:ext cx="656821" cy="3720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87624" y="4060432"/>
            <a:ext cx="5962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364088" y="4459174"/>
            <a:ext cx="1167542" cy="728327"/>
            <a:chOff x="2145330" y="3919339"/>
            <a:chExt cx="1584178" cy="1017637"/>
          </a:xfrm>
        </p:grpSpPr>
        <p:sp>
          <p:nvSpPr>
            <p:cNvPr id="93" name="Rounded Rectangle 92"/>
            <p:cNvSpPr/>
            <p:nvPr/>
          </p:nvSpPr>
          <p:spPr bwMode="auto">
            <a:xfrm>
              <a:off x="2145333" y="3928864"/>
              <a:ext cx="1584175" cy="100811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2145330" y="3919339"/>
              <a:ext cx="1584176" cy="432049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solidFill>
                    <a:schemeClr val="bg1"/>
                  </a:solidFill>
                  <a:latin typeface="Verdana" pitchFamily="34" charset="0"/>
                </a:rPr>
                <a:t>Final Product Booking in SOPHIS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21104" y="4483789"/>
            <a:ext cx="16145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Financial Engineering</a:t>
            </a:r>
          </a:p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Legal </a:t>
            </a:r>
            <a:r>
              <a:rPr lang="fr-FR" sz="900" b="1" dirty="0" err="1" smtClean="0">
                <a:solidFill>
                  <a:schemeClr val="tx2"/>
                </a:solidFill>
              </a:rPr>
              <a:t>Department</a:t>
            </a:r>
            <a:endParaRPr lang="fr-FR" sz="900" b="1" dirty="0" smtClean="0">
              <a:solidFill>
                <a:schemeClr val="tx2"/>
              </a:solidFill>
            </a:endParaRPr>
          </a:p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Trading</a:t>
            </a:r>
            <a:endParaRPr lang="fr-FR" sz="900" b="1" dirty="0">
              <a:solidFill>
                <a:schemeClr val="tx2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7380312" y="5455470"/>
            <a:ext cx="940497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TRS component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651483" y="4278640"/>
            <a:ext cx="656821" cy="3744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723491" y="5001175"/>
            <a:ext cx="512805" cy="51605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236296" y="5229780"/>
            <a:ext cx="14281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b="1" dirty="0" err="1" smtClean="0">
                <a:solidFill>
                  <a:schemeClr val="tx2"/>
                </a:solidFill>
              </a:rPr>
              <a:t>Equity</a:t>
            </a:r>
            <a:r>
              <a:rPr lang="fr-FR" sz="800" b="1" dirty="0" smtClean="0">
                <a:solidFill>
                  <a:schemeClr val="tx2"/>
                </a:solidFill>
              </a:rPr>
              <a:t> Finance book</a:t>
            </a:r>
            <a:endParaRPr lang="fr-FR" sz="800" b="1" dirty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64288" y="3717612"/>
            <a:ext cx="14281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b="1" dirty="0" smtClean="0">
                <a:solidFill>
                  <a:schemeClr val="tx2"/>
                </a:solidFill>
              </a:rPr>
              <a:t>FAST book</a:t>
            </a:r>
            <a:endParaRPr lang="fr-FR" sz="800" b="1" dirty="0">
              <a:solidFill>
                <a:schemeClr val="tx2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892984" y="4026251"/>
            <a:ext cx="5962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 bwMode="auto">
          <a:xfrm>
            <a:off x="5422993" y="2966071"/>
            <a:ext cx="1165231" cy="6378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</a:rPr>
              <a:t>Daily Valuation and publication</a:t>
            </a:r>
            <a:endParaRPr lang="en-US" sz="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317448" y="4365104"/>
            <a:ext cx="15425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Quantitative </a:t>
            </a:r>
            <a:r>
              <a:rPr lang="fr-FR" sz="900" b="1" dirty="0" smtClean="0">
                <a:solidFill>
                  <a:schemeClr val="tx2"/>
                </a:solidFill>
              </a:rPr>
              <a:t>team</a:t>
            </a:r>
            <a:endParaRPr lang="fr-FR" sz="900" b="1" dirty="0">
              <a:solidFill>
                <a:schemeClr val="tx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92080" y="5214392"/>
            <a:ext cx="15425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Trading team</a:t>
            </a:r>
            <a:endParaRPr lang="fr-FR" sz="900" b="1" dirty="0">
              <a:solidFill>
                <a:schemeClr val="tx2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79252" y="3640809"/>
            <a:ext cx="15425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900" b="1" dirty="0" smtClean="0">
                <a:solidFill>
                  <a:schemeClr val="tx2"/>
                </a:solidFill>
              </a:rPr>
              <a:t>Premium team</a:t>
            </a:r>
            <a:endParaRPr lang="fr-FR" sz="900" b="1" dirty="0">
              <a:solidFill>
                <a:schemeClr val="tx2"/>
              </a:solidFill>
            </a:endParaRPr>
          </a:p>
        </p:txBody>
      </p:sp>
      <p:sp>
        <p:nvSpPr>
          <p:cNvPr id="115" name="Oval 1"/>
          <p:cNvSpPr>
            <a:spLocks noChangeArrowheads="1"/>
          </p:cNvSpPr>
          <p:nvPr/>
        </p:nvSpPr>
        <p:spPr bwMode="auto">
          <a:xfrm>
            <a:off x="543739" y="3433720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6" name="Oval 1"/>
          <p:cNvSpPr>
            <a:spLocks noChangeArrowheads="1"/>
          </p:cNvSpPr>
          <p:nvPr/>
        </p:nvSpPr>
        <p:spPr bwMode="auto">
          <a:xfrm>
            <a:off x="2236360" y="4539294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1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17" name="Oval 1"/>
          <p:cNvSpPr>
            <a:spLocks noChangeArrowheads="1"/>
          </p:cNvSpPr>
          <p:nvPr/>
        </p:nvSpPr>
        <p:spPr bwMode="auto">
          <a:xfrm>
            <a:off x="3968725" y="3402285"/>
            <a:ext cx="198437" cy="20161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2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18" name="Oval 1"/>
          <p:cNvSpPr>
            <a:spLocks noChangeArrowheads="1"/>
          </p:cNvSpPr>
          <p:nvPr/>
        </p:nvSpPr>
        <p:spPr bwMode="auto">
          <a:xfrm>
            <a:off x="5736325" y="2564904"/>
            <a:ext cx="491859" cy="329159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3a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20" name="Oval 1"/>
          <p:cNvSpPr>
            <a:spLocks noChangeArrowheads="1"/>
          </p:cNvSpPr>
          <p:nvPr/>
        </p:nvSpPr>
        <p:spPr bwMode="auto">
          <a:xfrm>
            <a:off x="5759678" y="4107953"/>
            <a:ext cx="491859" cy="329159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3b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21" name="Oval 1"/>
          <p:cNvSpPr>
            <a:spLocks noChangeArrowheads="1"/>
          </p:cNvSpPr>
          <p:nvPr/>
        </p:nvSpPr>
        <p:spPr bwMode="auto">
          <a:xfrm>
            <a:off x="7600237" y="3414544"/>
            <a:ext cx="491859" cy="329159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4a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  <p:sp>
        <p:nvSpPr>
          <p:cNvPr id="122" name="Oval 1"/>
          <p:cNvSpPr>
            <a:spLocks noChangeArrowheads="1"/>
          </p:cNvSpPr>
          <p:nvPr/>
        </p:nvSpPr>
        <p:spPr bwMode="auto">
          <a:xfrm>
            <a:off x="7604630" y="4941168"/>
            <a:ext cx="491859" cy="329159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800" b="1" dirty="0" smtClean="0">
                <a:solidFill>
                  <a:schemeClr val="bg1"/>
                </a:solidFill>
              </a:rPr>
              <a:t>4b</a:t>
            </a:r>
            <a:endParaRPr lang="en-US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xte courant">
  <a:themeElements>
    <a:clrScheme name="1_Texte courant 1">
      <a:dk1>
        <a:srgbClr val="571E74"/>
      </a:dk1>
      <a:lt1>
        <a:srgbClr val="FFFFFF"/>
      </a:lt1>
      <a:dk2>
        <a:srgbClr val="000000"/>
      </a:dk2>
      <a:lt2>
        <a:srgbClr val="A678AD"/>
      </a:lt2>
      <a:accent1>
        <a:srgbClr val="956F60"/>
      </a:accent1>
      <a:accent2>
        <a:srgbClr val="E2006A"/>
      </a:accent2>
      <a:accent3>
        <a:srgbClr val="FFFFFF"/>
      </a:accent3>
      <a:accent4>
        <a:srgbClr val="491862"/>
      </a:accent4>
      <a:accent5>
        <a:srgbClr val="C8BBB6"/>
      </a:accent5>
      <a:accent6>
        <a:srgbClr val="CD005F"/>
      </a:accent6>
      <a:hlink>
        <a:srgbClr val="7B7C7E"/>
      </a:hlink>
      <a:folHlink>
        <a:srgbClr val="CCCCCC"/>
      </a:folHlink>
    </a:clrScheme>
    <a:fontScheme name="1_Texte coura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Texte courant 1">
        <a:dk1>
          <a:srgbClr val="571E74"/>
        </a:dk1>
        <a:lt1>
          <a:srgbClr val="FFFFFF"/>
        </a:lt1>
        <a:dk2>
          <a:srgbClr val="000000"/>
        </a:dk2>
        <a:lt2>
          <a:srgbClr val="A678AD"/>
        </a:lt2>
        <a:accent1>
          <a:srgbClr val="956F60"/>
        </a:accent1>
        <a:accent2>
          <a:srgbClr val="E2006A"/>
        </a:accent2>
        <a:accent3>
          <a:srgbClr val="FFFFFF"/>
        </a:accent3>
        <a:accent4>
          <a:srgbClr val="491862"/>
        </a:accent4>
        <a:accent5>
          <a:srgbClr val="C8BBB6"/>
        </a:accent5>
        <a:accent6>
          <a:srgbClr val="CD005F"/>
        </a:accent6>
        <a:hlink>
          <a:srgbClr val="7B7C7E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445</Words>
  <Application>Microsoft Office PowerPoint</Application>
  <PresentationFormat>On-screen Show (4:3)</PresentationFormat>
  <Paragraphs>180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1_Texte courant</vt:lpstr>
      <vt:lpstr>FLOW CHART OF THE LAUNCHING AND BOOKING PROCESS OF A NATIXIS INDEX</vt:lpstr>
      <vt:lpstr>FLOW CHART OF THE LAUNCHING AND BOOKING PROCESS OF A NATIXIS INDEX</vt:lpstr>
      <vt:lpstr>FLOW CHART OF THE LAUNCHING AND BOOKING PROCESS OF THIRD PARTY INDEX</vt:lpstr>
      <vt:lpstr>FLOW CHART OF THE BOOKING PROCESS OF A NATIXIS INDEX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Yeung Jaycie</dc:creator>
  <cp:lastModifiedBy>Tenga Fabrice</cp:lastModifiedBy>
  <cp:revision>70</cp:revision>
  <dcterms:created xsi:type="dcterms:W3CDTF">2014-01-27T10:14:51Z</dcterms:created>
  <dcterms:modified xsi:type="dcterms:W3CDTF">2015-10-09T19:44:19Z</dcterms:modified>
</cp:coreProperties>
</file>