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5" r:id="rId4"/>
    <p:sldId id="271" r:id="rId5"/>
    <p:sldId id="260" r:id="rId6"/>
    <p:sldId id="257" r:id="rId7"/>
    <p:sldId id="259" r:id="rId8"/>
    <p:sldId id="258" r:id="rId9"/>
    <p:sldId id="268" r:id="rId10"/>
    <p:sldId id="266" r:id="rId11"/>
    <p:sldId id="261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96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795B3-A86B-E046-B0B4-3E7096E40D0A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A66B-4511-E14E-9271-D2AD47E0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A66B-4511-E14E-9271-D2AD47E01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D0CE-D86C-5849-A4FC-C8A9D9D569B6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BBCD-1441-8E4F-AD06-96273AFD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Relationship Id="rId6" Type="http://schemas.openxmlformats.org/officeDocument/2006/relationships/image" Target="../media/image49.jpg"/><Relationship Id="rId7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34" y="2111755"/>
            <a:ext cx="829193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/>
                <a:cs typeface="Century Gothic"/>
              </a:rPr>
              <a:t>Sparse and group regression models in portfolio optimization</a:t>
            </a:r>
            <a:br>
              <a:rPr lang="en-US" sz="3600" dirty="0" smtClean="0">
                <a:latin typeface="Century Gothic"/>
                <a:cs typeface="Century Gothic"/>
              </a:rPr>
            </a:b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34" y="4772666"/>
            <a:ext cx="8291930" cy="1752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Project Supervisor: Professor </a:t>
            </a:r>
            <a:r>
              <a:rPr lang="en-US" sz="2800" dirty="0" err="1" smtClean="0">
                <a:latin typeface="Century Gothic"/>
                <a:cs typeface="Century Gothic"/>
              </a:rPr>
              <a:t>Mahesan</a:t>
            </a:r>
            <a:r>
              <a:rPr lang="en-US" sz="2800" dirty="0" smtClean="0">
                <a:latin typeface="Century Gothic"/>
                <a:cs typeface="Century Gothic"/>
              </a:rPr>
              <a:t> </a:t>
            </a:r>
            <a:r>
              <a:rPr lang="en-US" sz="2800" dirty="0" err="1" smtClean="0">
                <a:latin typeface="Century Gothic"/>
                <a:cs typeface="Century Gothic"/>
              </a:rPr>
              <a:t>Niranjan</a:t>
            </a:r>
            <a:endParaRPr lang="en-US" sz="2800" dirty="0" smtClean="0">
              <a:latin typeface="Century Gothic"/>
              <a:cs typeface="Century Gothic"/>
            </a:endParaRPr>
          </a:p>
          <a:p>
            <a:r>
              <a:rPr lang="en-US" sz="2800" dirty="0" smtClean="0">
                <a:latin typeface="Century Gothic"/>
                <a:cs typeface="Century Gothic"/>
              </a:rPr>
              <a:t>Second Examiner: Professor </a:t>
            </a:r>
            <a:r>
              <a:rPr lang="en-US" sz="2800" dirty="0" err="1" smtClean="0">
                <a:latin typeface="Century Gothic"/>
                <a:cs typeface="Century Gothic"/>
              </a:rPr>
              <a:t>Vladimiro</a:t>
            </a:r>
            <a:r>
              <a:rPr lang="en-US" sz="2800" dirty="0" smtClean="0">
                <a:latin typeface="Century Gothic"/>
                <a:cs typeface="Century Gothic"/>
              </a:rPr>
              <a:t> </a:t>
            </a:r>
            <a:r>
              <a:rPr lang="en-US" sz="2800" dirty="0" err="1" smtClean="0">
                <a:latin typeface="Century Gothic"/>
                <a:cs typeface="Century Gothic"/>
              </a:rPr>
              <a:t>Sassone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40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-746494" y="-7864"/>
            <a:ext cx="8291930" cy="1971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entury Gothic"/>
                <a:cs typeface="Century Gothic"/>
              </a:rPr>
              <a:t>Final Results</a:t>
            </a:r>
            <a:r>
              <a:rPr lang="en-US" sz="2800" dirty="0" smtClean="0">
                <a:latin typeface="Century Gothic"/>
                <a:cs typeface="Century Gothic"/>
              </a:rPr>
              <a:t/>
            </a:r>
            <a:br>
              <a:rPr lang="en-US" sz="2800" dirty="0" smtClean="0">
                <a:latin typeface="Century Gothic"/>
                <a:cs typeface="Century Gothic"/>
              </a:rPr>
            </a:br>
            <a:r>
              <a:rPr lang="en-US" sz="2400" dirty="0" smtClean="0">
                <a:latin typeface="Century Gothic"/>
                <a:cs typeface="Century Gothic"/>
              </a:rPr>
              <a:t>(Tracking Error – All Data p.18-22)</a:t>
            </a: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9" name="Picture 8" descr="AllCompari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6" y="3593045"/>
            <a:ext cx="5358327" cy="3152625"/>
          </a:xfrm>
          <a:prstGeom prst="rect">
            <a:avLst/>
          </a:prstGeom>
        </p:spPr>
      </p:pic>
      <p:pic>
        <p:nvPicPr>
          <p:cNvPr id="10" name="Picture 9" descr="ZerosErr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3" y="485884"/>
            <a:ext cx="2435563" cy="1826673"/>
          </a:xfrm>
          <a:prstGeom prst="rect">
            <a:avLst/>
          </a:prstGeom>
        </p:spPr>
      </p:pic>
      <p:pic>
        <p:nvPicPr>
          <p:cNvPr id="11" name="Picture 10" descr="Sec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14" y="1766372"/>
            <a:ext cx="2435564" cy="1826673"/>
          </a:xfrm>
          <a:prstGeom prst="rect">
            <a:avLst/>
          </a:prstGeom>
        </p:spPr>
      </p:pic>
      <p:pic>
        <p:nvPicPr>
          <p:cNvPr id="13" name="Picture 12" descr="ZerosErr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3" y="1780178"/>
            <a:ext cx="2510260" cy="1882695"/>
          </a:xfrm>
          <a:prstGeom prst="rect">
            <a:avLst/>
          </a:prstGeom>
        </p:spPr>
      </p:pic>
      <p:pic>
        <p:nvPicPr>
          <p:cNvPr id="14" name="Picture 13" descr="ftse_sgl1000_secto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70" y="2576354"/>
            <a:ext cx="2435564" cy="1826673"/>
          </a:xfrm>
          <a:prstGeom prst="rect">
            <a:avLst/>
          </a:prstGeom>
        </p:spPr>
      </p:pic>
      <p:pic>
        <p:nvPicPr>
          <p:cNvPr id="23" name="Picture 22" descr="ftse_sgl10000_secto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70" y="4680003"/>
            <a:ext cx="2435564" cy="1826673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548305" y="1666879"/>
            <a:ext cx="2413367" cy="226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Century Gothic"/>
                <a:cs typeface="Century Gothic"/>
              </a:rPr>
              <a:t>Feature Model Selection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213326" y="1667992"/>
            <a:ext cx="2413367" cy="226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Century Gothic"/>
                <a:cs typeface="Century Gothic"/>
              </a:rPr>
              <a:t>Group Model Selection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231270" y="372585"/>
            <a:ext cx="2413367" cy="226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Century Gothic"/>
                <a:cs typeface="Century Gothic"/>
              </a:rPr>
              <a:t>Lasso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383670" y="2463055"/>
            <a:ext cx="2413367" cy="226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Century Gothic"/>
                <a:cs typeface="Century Gothic"/>
              </a:rPr>
              <a:t>Group Lasso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83670" y="4566704"/>
            <a:ext cx="2413367" cy="226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Century Gothic"/>
                <a:cs typeface="Century Gothic"/>
              </a:rPr>
              <a:t>Sparse Group Lass</a:t>
            </a:r>
            <a:r>
              <a:rPr lang="en-US" sz="1000" dirty="0" smtClean="0">
                <a:latin typeface="Century Gothic"/>
                <a:cs typeface="Century Gothic"/>
              </a:rPr>
              <a:t>o</a:t>
            </a:r>
            <a:endParaRPr lang="en-US" sz="11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68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Expansion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3" y="5455014"/>
            <a:ext cx="4114599" cy="3914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30" y="4199351"/>
            <a:ext cx="4078171" cy="236689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94683" y="3814449"/>
            <a:ext cx="418626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Proposed Solution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91363" y="1089873"/>
            <a:ext cx="418626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Objective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4683" y="4840296"/>
            <a:ext cx="4186263" cy="531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Gothic"/>
                <a:cs typeface="Century Gothic"/>
              </a:rPr>
              <a:t>Multiple-SGL Concept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691363" y="2217428"/>
            <a:ext cx="3695247" cy="14470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latin typeface="Century Gothic"/>
                <a:cs typeface="Century Gothic"/>
              </a:rPr>
              <a:t>E</a:t>
            </a:r>
            <a:r>
              <a:rPr lang="en-US" sz="1800" dirty="0" smtClean="0">
                <a:latin typeface="Century Gothic"/>
                <a:cs typeface="Century Gothic"/>
              </a:rPr>
              <a:t>nable regression models to induce sparsity based on multiple groupings of the data.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5157" y="1089873"/>
            <a:ext cx="418626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Observation</a:t>
            </a:r>
            <a:endParaRPr lang="en-US" sz="1600" b="1" dirty="0">
              <a:latin typeface="Century Gothic"/>
              <a:cs typeface="Century Gothic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87464" y="2213086"/>
            <a:ext cx="3695247" cy="1241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err="1" smtClean="0">
                <a:latin typeface="Century Gothic"/>
                <a:cs typeface="Century Gothic"/>
              </a:rPr>
              <a:t>Modelling</a:t>
            </a:r>
            <a:r>
              <a:rPr lang="en-US" sz="1800" dirty="0" smtClean="0">
                <a:latin typeface="Century Gothic"/>
                <a:cs typeface="Century Gothic"/>
              </a:rPr>
              <a:t> chaotic systems such as financial stock markets requires consideration of complex correlations between groups of stocks. </a:t>
            </a:r>
            <a:endParaRPr lang="en-US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2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Professional Opinion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86" y="1569324"/>
            <a:ext cx="4027930" cy="198298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32572" y="1118402"/>
            <a:ext cx="83351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Denver </a:t>
            </a:r>
            <a:r>
              <a:rPr lang="en-US" sz="2000" b="1" dirty="0" err="1">
                <a:latin typeface="Century Gothic"/>
                <a:cs typeface="Century Gothic"/>
              </a:rPr>
              <a:t>T</a:t>
            </a:r>
            <a:r>
              <a:rPr lang="en-US" sz="2000" b="1" dirty="0" err="1" smtClean="0">
                <a:latin typeface="Century Gothic"/>
                <a:cs typeface="Century Gothic"/>
              </a:rPr>
              <a:t>routon</a:t>
            </a:r>
            <a:endParaRPr lang="en-US" sz="2000" b="1" dirty="0" smtClean="0">
              <a:latin typeface="Century Gothic"/>
              <a:cs typeface="Century Gothic"/>
            </a:endParaRPr>
          </a:p>
          <a:p>
            <a:pPr algn="l"/>
            <a:r>
              <a:rPr lang="en-US" sz="1600" i="1" dirty="0" smtClean="0">
                <a:latin typeface="Century Gothic"/>
                <a:cs typeface="Century Gothic"/>
              </a:rPr>
              <a:t>FX Options Applications Lead </a:t>
            </a:r>
          </a:p>
          <a:p>
            <a:pPr algn="l"/>
            <a:r>
              <a:rPr lang="en-US" sz="1400" i="1" dirty="0" smtClean="0">
                <a:latin typeface="Century Gothic"/>
                <a:cs typeface="Century Gothic"/>
              </a:rPr>
              <a:t>Bloomberg LP</a:t>
            </a:r>
            <a:endParaRPr lang="en-US" sz="1400" i="1" dirty="0">
              <a:latin typeface="Century Gothic"/>
              <a:cs typeface="Century Gothic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2572" y="2577864"/>
            <a:ext cx="4108525" cy="3339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i="1" dirty="0" smtClean="0">
                <a:latin typeface="Century Gothic"/>
                <a:cs typeface="Century Gothic"/>
              </a:rPr>
              <a:t>“Several Teams working on similar principles”</a:t>
            </a:r>
          </a:p>
          <a:p>
            <a:pPr algn="just"/>
            <a:endParaRPr lang="en-US" sz="1400" b="1" i="1" dirty="0">
              <a:latin typeface="Century Gothic"/>
              <a:cs typeface="Century Gothic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Multi-asset class support (equities, FX, commodities, bonds, CDS, IRS)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Support for portfolios of composite securities (e.g. ETFs, mutual funds, indices)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Efficient frontier optimization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Long-only as well as long-short optimization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Risk (volatility), Value-at-Risk, Conditional Value-at-Risk goal and/or constraints, possibly relative to benchmark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Weight constraints on groups of securities (e.g. sectors, countries, issuers, ratings, </a:t>
            </a:r>
            <a:r>
              <a:rPr lang="en-US" sz="1200" dirty="0" err="1" smtClean="0">
                <a:latin typeface="Century Gothic"/>
                <a:cs typeface="Century Gothic"/>
              </a:rPr>
              <a:t>etc</a:t>
            </a:r>
            <a:r>
              <a:rPr lang="en-US" sz="1200" dirty="0" smtClean="0">
                <a:latin typeface="Century Gothic"/>
                <a:cs typeface="Century Gothic"/>
              </a:rPr>
              <a:t>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Bounding number of trades, buy, sells, positions, longs, shorts (potentially per grouping)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925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3817" y="-175218"/>
            <a:ext cx="10691245" cy="70332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9710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Thank you very much!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4834" y="2662089"/>
            <a:ext cx="82919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Sparse and group regression models in portfolio optimization</a:t>
            </a:r>
            <a:b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54834" y="4772666"/>
            <a:ext cx="8291930" cy="1752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Project Supervisor: Professor </a:t>
            </a:r>
            <a:r>
              <a:rPr lang="en-US" sz="2800" dirty="0" err="1" smtClean="0">
                <a:latin typeface="Century Gothic"/>
                <a:cs typeface="Century Gothic"/>
              </a:rPr>
              <a:t>Mahesan</a:t>
            </a:r>
            <a:r>
              <a:rPr lang="en-US" sz="2800" dirty="0" smtClean="0">
                <a:latin typeface="Century Gothic"/>
                <a:cs typeface="Century Gothic"/>
              </a:rPr>
              <a:t> </a:t>
            </a:r>
            <a:r>
              <a:rPr lang="en-US" sz="2800" dirty="0" err="1" smtClean="0">
                <a:latin typeface="Century Gothic"/>
                <a:cs typeface="Century Gothic"/>
              </a:rPr>
              <a:t>Niranjan</a:t>
            </a:r>
            <a:endParaRPr lang="en-US" sz="2800" dirty="0" smtClean="0">
              <a:latin typeface="Century Gothic"/>
              <a:cs typeface="Century Gothic"/>
            </a:endParaRPr>
          </a:p>
          <a:p>
            <a:r>
              <a:rPr lang="en-US" sz="2800" dirty="0" smtClean="0">
                <a:latin typeface="Century Gothic"/>
                <a:cs typeface="Century Gothic"/>
              </a:rPr>
              <a:t>Second Examiner: Professor </a:t>
            </a:r>
            <a:r>
              <a:rPr lang="en-US" sz="2800" dirty="0" err="1" smtClean="0">
                <a:latin typeface="Century Gothic"/>
                <a:cs typeface="Century Gothic"/>
              </a:rPr>
              <a:t>Vladimiro</a:t>
            </a:r>
            <a:r>
              <a:rPr lang="en-US" sz="2800" dirty="0" smtClean="0">
                <a:latin typeface="Century Gothic"/>
                <a:cs typeface="Century Gothic"/>
              </a:rPr>
              <a:t> </a:t>
            </a:r>
            <a:r>
              <a:rPr lang="en-US" sz="2800" dirty="0" err="1" smtClean="0">
                <a:latin typeface="Century Gothic"/>
                <a:cs typeface="Century Gothic"/>
              </a:rPr>
              <a:t>Sassone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391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3817" y="-175218"/>
            <a:ext cx="10691245" cy="70332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971020"/>
          </a:xfrm>
        </p:spPr>
        <p:txBody>
          <a:bodyPr>
            <a:no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Abstract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/>
            </a:r>
            <a:b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Portfolio Optimization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4307"/>
          <a:stretch/>
        </p:blipFill>
        <p:spPr>
          <a:xfrm>
            <a:off x="672321" y="2401530"/>
            <a:ext cx="3703100" cy="163677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5910" y="1277373"/>
            <a:ext cx="37934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Choose Portfolio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(Market Index)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53281" y="1277373"/>
            <a:ext cx="37934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Portfolio Selection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(Optimization - Index Tracking)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4586" y="3823349"/>
            <a:ext cx="37934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Numerous Approaches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(Revenue, Tracking Error, Cost, </a:t>
            </a:r>
            <a:r>
              <a:rPr lang="en-US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etc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3" y="4917649"/>
            <a:ext cx="3703100" cy="165708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760430" y="3823349"/>
            <a:ext cx="37934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Stock Groups/Classifications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(Industry, Sector, Rating, Type, </a:t>
            </a:r>
            <a:r>
              <a:rPr lang="en-US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etc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/>
                <a:cs typeface="Century Gothic"/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430" y="4917649"/>
            <a:ext cx="3886333" cy="1657089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840" y="2401531"/>
            <a:ext cx="3960470" cy="163677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0771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Initial Goals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78" y="2302380"/>
            <a:ext cx="3980714" cy="115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96" y="2040817"/>
            <a:ext cx="2273182" cy="143505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9067" y="1266721"/>
            <a:ext cx="6959815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(Semester 1) Portfolio Selection - Forward Search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Model Selection through a Greedy Forward Search approach.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9412" y="3785013"/>
            <a:ext cx="8077352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(Semester 2) Portfolio Selection – Sparse Regression Models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Group Level Regression model approach.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571703" y="5671748"/>
            <a:ext cx="4757380" cy="4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latin typeface="Century Gothic"/>
                <a:cs typeface="Century Gothic"/>
              </a:rPr>
              <a:t>Lasso, Group Lasso &amp; Sparse Group Lasso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143100" y="3263042"/>
            <a:ext cx="2999011" cy="4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Ridge, Squares, </a:t>
            </a:r>
            <a:r>
              <a:rPr lang="en-US" sz="1400" dirty="0" err="1" smtClean="0">
                <a:latin typeface="Century Gothic"/>
                <a:cs typeface="Century Gothic"/>
              </a:rPr>
              <a:t>CVaR</a:t>
            </a:r>
            <a:r>
              <a:rPr lang="en-US" sz="1400" dirty="0" smtClean="0">
                <a:latin typeface="Century Gothic"/>
                <a:cs typeface="Century Gothic"/>
              </a:rPr>
              <a:t> and Abs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3" y="4606304"/>
            <a:ext cx="2409197" cy="15057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782" y="4592324"/>
            <a:ext cx="4038329" cy="639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433" y="5189225"/>
            <a:ext cx="4000899" cy="2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Intuition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" y="4729063"/>
            <a:ext cx="2575678" cy="2028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04" y="4729063"/>
            <a:ext cx="2593772" cy="2016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50" y="4691854"/>
            <a:ext cx="2575678" cy="208444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90986" y="4445850"/>
            <a:ext cx="2575678" cy="4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Lasso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60044" y="4445850"/>
            <a:ext cx="2575678" cy="4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Sparse Group Lasso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935722" y="4446784"/>
            <a:ext cx="2575678" cy="451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Group Lasso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613" y="3309057"/>
            <a:ext cx="1857022" cy="48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33" y="1723555"/>
            <a:ext cx="2737556" cy="841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133" y="1822332"/>
            <a:ext cx="1778000" cy="696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675" y="1723555"/>
            <a:ext cx="1840089" cy="83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287" y="1976555"/>
            <a:ext cx="376154" cy="3084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1862" y="2054166"/>
            <a:ext cx="197966" cy="1675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7351" y="3300101"/>
            <a:ext cx="982134" cy="4910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7416" y="3266233"/>
            <a:ext cx="503142" cy="5291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8665" y="3182854"/>
            <a:ext cx="1972733" cy="7929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083" y="3396856"/>
            <a:ext cx="859083" cy="3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5" grpId="0"/>
      <p:bldP spid="16" grpId="0"/>
      <p:bldP spid="16" grpId="1"/>
      <p:bldP spid="1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Research Objectives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9067" y="1551304"/>
            <a:ext cx="8117697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Design, implement and test regression models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Implement feature level and group level regression models (Ridge, Squares, SGL, etc.)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2872" y="2766057"/>
            <a:ext cx="8077352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Evaluate performance: Feature vs. </a:t>
            </a:r>
            <a:r>
              <a:rPr lang="en-US" sz="2000" b="1" dirty="0">
                <a:latin typeface="Century Gothic"/>
                <a:cs typeface="Century Gothic"/>
              </a:rPr>
              <a:t>g</a:t>
            </a:r>
            <a:r>
              <a:rPr lang="en-US" sz="2000" b="1" dirty="0" smtClean="0">
                <a:latin typeface="Century Gothic"/>
                <a:cs typeface="Century Gothic"/>
              </a:rPr>
              <a:t>roup </a:t>
            </a:r>
            <a:r>
              <a:rPr lang="en-US" sz="2000" b="1" dirty="0">
                <a:latin typeface="Century Gothic"/>
                <a:cs typeface="Century Gothic"/>
              </a:rPr>
              <a:t>l</a:t>
            </a:r>
            <a:r>
              <a:rPr lang="en-US" sz="2000" b="1" dirty="0" smtClean="0">
                <a:latin typeface="Century Gothic"/>
                <a:cs typeface="Century Gothic"/>
              </a:rPr>
              <a:t>evel approach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Present visual and intuitive results in order to provide concrete conclusions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69412" y="4009107"/>
            <a:ext cx="8348810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Encourage Research in group sparsity models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Multiple Sparse Group Regression concept proposed to encourage further research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2872" y="5293574"/>
            <a:ext cx="8077352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Century Gothic"/>
                <a:cs typeface="Century Gothic"/>
              </a:rPr>
              <a:t>Build an intuitive, reusable programming library</a:t>
            </a:r>
          </a:p>
          <a:p>
            <a:pPr algn="l"/>
            <a:r>
              <a:rPr lang="en-US" sz="1400" dirty="0" smtClean="0">
                <a:latin typeface="Century Gothic"/>
                <a:cs typeface="Century Gothic"/>
              </a:rPr>
              <a:t>Provide the code used for the implementation in a presentable and structured manner</a:t>
            </a:r>
            <a:endParaRPr lang="en-US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083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Motivation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38" y="4708968"/>
            <a:ext cx="2873220" cy="198438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50228" y="3581167"/>
            <a:ext cx="294493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 Gothic"/>
                <a:cs typeface="Century Gothic"/>
              </a:rPr>
              <a:t>Novel approach to portfolio optimization</a:t>
            </a:r>
            <a:endParaRPr lang="en-US" sz="1600" dirty="0">
              <a:latin typeface="Century Gothic"/>
              <a:cs typeface="Century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06" y="2049743"/>
            <a:ext cx="2873221" cy="178896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53854" y="892820"/>
            <a:ext cx="315393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Gothic"/>
                <a:cs typeface="Century Gothic"/>
              </a:rPr>
              <a:t>Opportunity to contribute to current research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69" y="2049743"/>
            <a:ext cx="2873221" cy="179576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65061" y="884076"/>
            <a:ext cx="30973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 Gothic"/>
                <a:cs typeface="Century Gothic"/>
              </a:rPr>
              <a:t>Successful applications in genetics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19472" y="3581167"/>
            <a:ext cx="36977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 Gothic"/>
                <a:cs typeface="Century Gothic"/>
              </a:rPr>
              <a:t>Extremely relevant to previous and future projects </a:t>
            </a:r>
            <a:endParaRPr lang="en-US" sz="1600" dirty="0">
              <a:latin typeface="Century Gothic"/>
              <a:cs typeface="Century Gothic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775" y="4708968"/>
            <a:ext cx="2824742" cy="19843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088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Main Challenges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05808" y="1567504"/>
            <a:ext cx="4483738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Machine Learning Understanding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39" y="2342112"/>
            <a:ext cx="2754940" cy="482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709" y="2955083"/>
            <a:ext cx="2039875" cy="509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216" y="3543595"/>
            <a:ext cx="1075369" cy="521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264" y="3560655"/>
            <a:ext cx="1524363" cy="5265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423" y="3560655"/>
            <a:ext cx="814841" cy="376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423" y="2955083"/>
            <a:ext cx="1114171" cy="5265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96" y="2278820"/>
            <a:ext cx="1158516" cy="67626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2801" y="1567504"/>
            <a:ext cx="4483738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Financial Concepts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325" y="2297494"/>
            <a:ext cx="3895103" cy="159521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294670" y="3805943"/>
            <a:ext cx="4483738" cy="902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Century Gothic"/>
                <a:cs typeface="Century Gothic"/>
              </a:rPr>
              <a:t>Programming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66" y="5016859"/>
            <a:ext cx="2121738" cy="16060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3558" y="4993213"/>
            <a:ext cx="2092076" cy="16857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6460" y="5110229"/>
            <a:ext cx="2280157" cy="1277399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98266" y="4444395"/>
            <a:ext cx="2121738" cy="545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Convex Programming Libraries</a:t>
            </a:r>
            <a:endParaRPr lang="en-US" sz="1050" dirty="0">
              <a:latin typeface="Century Gothic"/>
              <a:cs typeface="Century Gothic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118811" y="4435793"/>
            <a:ext cx="2912783" cy="545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Matrix Notation Algorithms</a:t>
            </a:r>
            <a:endParaRPr lang="en-US" sz="1050" dirty="0">
              <a:latin typeface="Century Gothic"/>
              <a:cs typeface="Century Gothic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64486" y="4435793"/>
            <a:ext cx="2634459" cy="545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/>
                <a:cs typeface="Century Gothic"/>
              </a:rPr>
              <a:t>Implementation of ZCSGL</a:t>
            </a:r>
            <a:endParaRPr lang="en-US" sz="105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462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834" y="157808"/>
            <a:ext cx="829193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Achievements</a:t>
            </a:r>
            <a:endParaRPr lang="en-US" sz="3200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1" y="4163185"/>
            <a:ext cx="4574372" cy="22232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36" y="3985447"/>
            <a:ext cx="1779802" cy="14259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68" y="3985447"/>
            <a:ext cx="1793661" cy="14259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084" y="5348501"/>
            <a:ext cx="1779532" cy="13633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914" y="5362963"/>
            <a:ext cx="1689661" cy="1348889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94683" y="1663732"/>
            <a:ext cx="4473452" cy="531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entury Gothic"/>
                <a:cs typeface="Century Gothic"/>
              </a:rPr>
              <a:t>Zero-Constrained Sparse Group Lasso</a:t>
            </a:r>
            <a:endParaRPr lang="en-US" sz="1400" b="1" dirty="0">
              <a:latin typeface="Century Gothic"/>
              <a:cs typeface="Century Gothic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30783" y="1649219"/>
            <a:ext cx="4186263" cy="531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entury Gothic"/>
                <a:cs typeface="Century Gothic"/>
              </a:rPr>
              <a:t>Algorithmic Implementations</a:t>
            </a:r>
            <a:endParaRPr lang="en-US" sz="1400" b="1" dirty="0">
              <a:latin typeface="Century Gothic"/>
              <a:cs typeface="Century Gothic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094583" y="2341026"/>
            <a:ext cx="3695247" cy="1241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/>
              <a:buChar char="•"/>
            </a:pPr>
            <a:r>
              <a:rPr lang="en-US" sz="1800" dirty="0" smtClean="0">
                <a:latin typeface="Century Gothic"/>
                <a:cs typeface="Century Gothic"/>
              </a:rPr>
              <a:t>Time Series Modeling (p.6)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dirty="0" smtClean="0">
                <a:latin typeface="Century Gothic"/>
                <a:cs typeface="Century Gothic"/>
              </a:rPr>
              <a:t>Lasso, Ridge, Squares, Abs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dirty="0" smtClean="0">
                <a:latin typeface="Century Gothic"/>
                <a:cs typeface="Century Gothic"/>
              </a:rPr>
              <a:t>Spectral Clustering Algorithm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dirty="0" smtClean="0">
                <a:latin typeface="Century Gothic"/>
                <a:cs typeface="Century Gothic"/>
              </a:rPr>
              <a:t>Zero-Constrained-GL (p. 16)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dirty="0" smtClean="0">
                <a:latin typeface="Century Gothic"/>
                <a:cs typeface="Century Gothic"/>
              </a:rPr>
              <a:t>Zero-Constrained-SGL (p. 16)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54" y="2552691"/>
            <a:ext cx="4741135" cy="4531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2957" y="3155242"/>
            <a:ext cx="2119489" cy="3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54834" y="157808"/>
            <a:ext cx="8291930" cy="1971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entury Gothic"/>
                <a:cs typeface="Century Gothic"/>
              </a:rPr>
              <a:t>Final Results</a:t>
            </a:r>
            <a:r>
              <a:rPr lang="en-US" sz="2800" dirty="0" smtClean="0">
                <a:latin typeface="Century Gothic"/>
                <a:cs typeface="Century Gothic"/>
              </a:rPr>
              <a:t/>
            </a:r>
            <a:br>
              <a:rPr lang="en-US" sz="2800" dirty="0" smtClean="0">
                <a:latin typeface="Century Gothic"/>
                <a:cs typeface="Century Gothic"/>
              </a:rPr>
            </a:br>
            <a:r>
              <a:rPr lang="en-US" sz="2400" dirty="0" smtClean="0">
                <a:latin typeface="Century Gothic"/>
                <a:cs typeface="Century Gothic"/>
              </a:rPr>
              <a:t>(Tracking Error – All Data p.18-22)</a:t>
            </a:r>
            <a:endParaRPr lang="en-US" sz="2800" dirty="0">
              <a:latin typeface="Century Gothic"/>
              <a:cs typeface="Century Gothic"/>
            </a:endParaRPr>
          </a:p>
        </p:txBody>
      </p:sp>
      <p:pic>
        <p:nvPicPr>
          <p:cNvPr id="5" name="Picture 4" descr="AllCompari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1587659"/>
            <a:ext cx="8163594" cy="51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3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503</Words>
  <Application>Microsoft Macintosh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Sparse and group regression models in portfolio optimization </vt:lpstr>
      <vt:lpstr>Abstract Portfolio Optimization</vt:lpstr>
      <vt:lpstr>Initial Goals</vt:lpstr>
      <vt:lpstr>Intuition</vt:lpstr>
      <vt:lpstr>Research Objectives</vt:lpstr>
      <vt:lpstr>Motivation</vt:lpstr>
      <vt:lpstr>Main Challenges</vt:lpstr>
      <vt:lpstr>Achievements</vt:lpstr>
      <vt:lpstr>PowerPoint Presentation</vt:lpstr>
      <vt:lpstr>PowerPoint Presentation</vt:lpstr>
      <vt:lpstr>Expansion</vt:lpstr>
      <vt:lpstr>Professional Opinion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and group regression models in portfolio optimization</dc:title>
  <dc:creator>Alejandro Saucedo</dc:creator>
  <cp:lastModifiedBy>Alejandro Saucedo</cp:lastModifiedBy>
  <cp:revision>54</cp:revision>
  <dcterms:created xsi:type="dcterms:W3CDTF">2014-05-12T20:46:31Z</dcterms:created>
  <dcterms:modified xsi:type="dcterms:W3CDTF">2014-05-14T06:17:24Z</dcterms:modified>
</cp:coreProperties>
</file>