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31" r:id="rId2"/>
    <p:sldId id="459" r:id="rId3"/>
    <p:sldId id="41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3" id="{29FE2D4E-3AED-4502-8A11-46FCED924F32}">
          <p14:sldIdLst>
            <p14:sldId id="331"/>
            <p14:sldId id="459"/>
            <p14:sldId id="4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am Hill" initials="LH" lastIdx="18" clrIdx="0">
    <p:extLst>
      <p:ext uri="{19B8F6BF-5375-455C-9EA6-DF929625EA0E}">
        <p15:presenceInfo xmlns:p15="http://schemas.microsoft.com/office/powerpoint/2012/main" userId="S::lhill3@ed.ac.uk::cf4eacb2-5eb2-4c8d-8100-2f2500eca56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3EFF"/>
    <a:srgbClr val="66CD00"/>
    <a:srgbClr val="CD3333"/>
    <a:srgbClr val="0070C0"/>
    <a:srgbClr val="27B2E1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48" autoAdjust="0"/>
    <p:restoredTop sz="84987" autoAdjust="0"/>
  </p:normalViewPr>
  <p:slideViewPr>
    <p:cSldViewPr snapToGrid="0">
      <p:cViewPr varScale="1">
        <p:scale>
          <a:sx n="68" d="100"/>
          <a:sy n="68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am Hill" userId="cf4eacb2-5eb2-4c8d-8100-2f2500eca56b" providerId="ADAL" clId="{03A56546-6F76-4C11-9FDA-67137BC1D4BD}"/>
    <pc:docChg chg="delSld delMainMaster delSection modSection">
      <pc:chgData name="Liam Hill" userId="cf4eacb2-5eb2-4c8d-8100-2f2500eca56b" providerId="ADAL" clId="{03A56546-6F76-4C11-9FDA-67137BC1D4BD}" dt="2025-06-12T20:53:10.837" v="5" actId="17851"/>
      <pc:docMkLst>
        <pc:docMk/>
      </pc:docMkLst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501211901" sldId="256"/>
        </pc:sldMkLst>
      </pc:sldChg>
      <pc:sldChg chg="del">
        <pc:chgData name="Liam Hill" userId="cf4eacb2-5eb2-4c8d-8100-2f2500eca56b" providerId="ADAL" clId="{03A56546-6F76-4C11-9FDA-67137BC1D4BD}" dt="2025-06-12T20:52:55.446" v="0" actId="2696"/>
        <pc:sldMkLst>
          <pc:docMk/>
          <pc:sldMk cId="3534245109" sldId="285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2769882194" sldId="343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2849044864" sldId="344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3224639602" sldId="345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985877442" sldId="346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4188283684" sldId="348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3595360317" sldId="350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3210522207" sldId="351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2858180068" sldId="352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769264280" sldId="353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2425737240" sldId="384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2867310330" sldId="386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3941781229" sldId="409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3825032302" sldId="410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741990374" sldId="412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2470707498" sldId="413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3754412307" sldId="414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2057896183" sldId="454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3622454126" sldId="455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2697903982" sldId="456"/>
        </pc:sldMkLst>
      </pc:sldChg>
      <pc:sldChg chg="del">
        <pc:chgData name="Liam Hill" userId="cf4eacb2-5eb2-4c8d-8100-2f2500eca56b" providerId="ADAL" clId="{03A56546-6F76-4C11-9FDA-67137BC1D4BD}" dt="2025-06-12T20:53:05.703" v="2" actId="2696"/>
        <pc:sldMkLst>
          <pc:docMk/>
          <pc:sldMk cId="3919216018" sldId="458"/>
        </pc:sldMkLst>
      </pc:sldChg>
      <pc:sldMasterChg chg="del delSldLayout">
        <pc:chgData name="Liam Hill" userId="cf4eacb2-5eb2-4c8d-8100-2f2500eca56b" providerId="ADAL" clId="{03A56546-6F76-4C11-9FDA-67137BC1D4BD}" dt="2025-06-12T20:53:05.703" v="2" actId="2696"/>
        <pc:sldMasterMkLst>
          <pc:docMk/>
          <pc:sldMasterMk cId="3610020205" sldId="2147483671"/>
        </pc:sldMasterMkLst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2540591181" sldId="2147483672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3798019269" sldId="2147483673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3808610104" sldId="2147483674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3066275918" sldId="2147483675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1745141482" sldId="2147483676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3697315420" sldId="2147483677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837177883" sldId="2147483678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1645821350" sldId="2147483679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3865750840" sldId="2147483680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2433801718" sldId="2147483681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2267280215" sldId="2147483682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1969276036" sldId="2147483683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4249410017" sldId="2147483684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4275604565" sldId="2147483685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2885755420" sldId="2147483686"/>
          </pc:sldLayoutMkLst>
        </pc:sldLayoutChg>
        <pc:sldLayoutChg chg="del">
          <pc:chgData name="Liam Hill" userId="cf4eacb2-5eb2-4c8d-8100-2f2500eca56b" providerId="ADAL" clId="{03A56546-6F76-4C11-9FDA-67137BC1D4BD}" dt="2025-06-12T20:53:05.703" v="2" actId="2696"/>
          <pc:sldLayoutMkLst>
            <pc:docMk/>
            <pc:sldMasterMk cId="3610020205" sldId="2147483671"/>
            <pc:sldLayoutMk cId="1824586325" sldId="214748368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085E8-8BAE-40DA-B036-0B44F60AADE1}" type="datetimeFigureOut">
              <a:rPr lang="en-US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3718-415C-41B9-8FF4-AD57B58B583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4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-21503" y="-9027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64654"/>
            <a:chOff x="0" y="0"/>
            <a:chExt cx="12192000" cy="6864654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 userDrawn="1"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ccerstats.com/homeaway.asp?league=england" TargetMode="External"/><Relationship Id="rId2" Type="http://schemas.openxmlformats.org/officeDocument/2006/relationships/hyperlink" Target="https://pubmed.ncbi.nlm.nih.gov/34512180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68BA-5F52-4F68-9377-FEE16ECA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571" y="2287088"/>
            <a:ext cx="5263429" cy="2283824"/>
          </a:xfrm>
        </p:spPr>
        <p:txBody>
          <a:bodyPr/>
          <a:lstStyle/>
          <a:p>
            <a:r>
              <a:rPr lang="en-GB" sz="3600" b="1" dirty="0"/>
              <a:t>Section 3:</a:t>
            </a:r>
            <a:br>
              <a:rPr lang="en-GB" sz="3600" b="1" dirty="0"/>
            </a:br>
            <a:r>
              <a:rPr lang="en-GB" sz="3600" b="1" dirty="0"/>
              <a:t>Chi-squared Test</a:t>
            </a:r>
            <a:br>
              <a:rPr lang="en-GB" sz="3600" b="1" dirty="0"/>
            </a:br>
            <a:br>
              <a:rPr lang="en-GB" sz="3600" b="1" dirty="0"/>
            </a:b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427027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05BB3C-9353-44E4-B159-0E5FF053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32" y="833121"/>
            <a:ext cx="3586379" cy="1600200"/>
          </a:xfrm>
        </p:spPr>
        <p:txBody>
          <a:bodyPr anchor="t"/>
          <a:lstStyle/>
          <a:p>
            <a:r>
              <a:rPr lang="en-GB" dirty="0"/>
              <a:t>Hypotheses with </a:t>
            </a:r>
            <a:r>
              <a:rPr lang="en-GB" b="1" i="1" dirty="0"/>
              <a:t>categorical</a:t>
            </a:r>
            <a:r>
              <a:rPr lang="en-GB" dirty="0"/>
              <a:t> dependent variables?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603781-1881-4324-902A-21EE0F4FF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30392" y="2252699"/>
            <a:ext cx="3686764" cy="3628812"/>
          </a:xfrm>
        </p:spPr>
        <p:txBody>
          <a:bodyPr>
            <a:normAutofit fontScale="40000" lnSpcReduction="20000"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Is there a “home” vs. “away” advantage in professional sports?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The DV here is categorical, 3 levels: </a:t>
            </a:r>
          </a:p>
          <a:p>
            <a:r>
              <a:rPr lang="en-GB" sz="4000" b="1" i="1" dirty="0">
                <a:solidFill>
                  <a:schemeClr val="bg1"/>
                </a:solidFill>
              </a:rPr>
              <a:t>Result</a:t>
            </a:r>
            <a:r>
              <a:rPr lang="en-GB" sz="4000" dirty="0">
                <a:solidFill>
                  <a:schemeClr val="bg1"/>
                </a:solidFill>
              </a:rPr>
              <a:t> [</a:t>
            </a:r>
            <a:r>
              <a:rPr lang="en-GB" sz="4000" i="1" dirty="0">
                <a:solidFill>
                  <a:schemeClr val="bg1"/>
                </a:solidFill>
              </a:rPr>
              <a:t>Win, Lose or Draw</a:t>
            </a:r>
            <a:r>
              <a:rPr lang="en-GB" sz="4000" dirty="0">
                <a:solidFill>
                  <a:schemeClr val="bg1"/>
                </a:solidFill>
              </a:rPr>
              <a:t>]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The IV is categorical  too, 2 levels: </a:t>
            </a:r>
            <a:r>
              <a:rPr lang="en-GB" sz="4000" b="1" i="1" dirty="0">
                <a:solidFill>
                  <a:schemeClr val="bg1"/>
                </a:solidFill>
              </a:rPr>
              <a:t>Location </a:t>
            </a:r>
            <a:r>
              <a:rPr lang="en-GB" sz="4000" dirty="0">
                <a:solidFill>
                  <a:schemeClr val="bg1"/>
                </a:solidFill>
              </a:rPr>
              <a:t>[</a:t>
            </a:r>
            <a:r>
              <a:rPr lang="en-GB" sz="4000" i="1" dirty="0">
                <a:solidFill>
                  <a:schemeClr val="bg1"/>
                </a:solidFill>
              </a:rPr>
              <a:t>Home or Away</a:t>
            </a:r>
            <a:r>
              <a:rPr lang="en-GB" sz="4000" dirty="0">
                <a:solidFill>
                  <a:schemeClr val="bg1"/>
                </a:solidFill>
              </a:rPr>
              <a:t>] 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Why is there such an advantage? </a:t>
            </a:r>
          </a:p>
          <a:p>
            <a:r>
              <a:rPr lang="en-GB" sz="4000" dirty="0"/>
              <a:t>(</a:t>
            </a:r>
            <a:r>
              <a:rPr lang="en-GB" sz="4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McCarrick et al., 2021</a:t>
            </a:r>
            <a:r>
              <a:rPr lang="en-GB" sz="4000" dirty="0"/>
              <a:t>)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0CC8E-51E0-4E82-A90A-C07BA33EE7D2}"/>
              </a:ext>
            </a:extLst>
          </p:cNvPr>
          <p:cNvSpPr txBox="1"/>
          <p:nvPr/>
        </p:nvSpPr>
        <p:spPr>
          <a:xfrm>
            <a:off x="872732" y="6468534"/>
            <a:ext cx="8794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source: </a:t>
            </a:r>
            <a:r>
              <a:rPr lang="en-GB" sz="1400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https://www.soccerstats.com/homeaway.asp?league=england</a:t>
            </a:r>
            <a:r>
              <a:rPr lang="en-GB" sz="14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FC32FD-A7F4-4B26-B7FB-1D63FE5F1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104" y="1439898"/>
            <a:ext cx="6677343" cy="46053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DDEE02-E1C8-433A-BC27-5C33EFD738E8}"/>
              </a:ext>
            </a:extLst>
          </p:cNvPr>
          <p:cNvSpPr/>
          <p:nvPr/>
        </p:nvSpPr>
        <p:spPr>
          <a:xfrm>
            <a:off x="6671733" y="1633221"/>
            <a:ext cx="496711" cy="437246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D81BE7-7CA9-45DA-876E-CBC8A18927EE}"/>
              </a:ext>
            </a:extLst>
          </p:cNvPr>
          <p:cNvSpPr/>
          <p:nvPr/>
        </p:nvSpPr>
        <p:spPr>
          <a:xfrm>
            <a:off x="10097910" y="1633221"/>
            <a:ext cx="496711" cy="4372468"/>
          </a:xfrm>
          <a:prstGeom prst="rect">
            <a:avLst/>
          </a:prstGeom>
          <a:solidFill>
            <a:schemeClr val="accent3">
              <a:alpha val="2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5CEE259-0AF1-4090-B93B-17FB214AB26B}"/>
              </a:ext>
            </a:extLst>
          </p:cNvPr>
          <p:cNvCxnSpPr>
            <a:stCxn id="11" idx="0"/>
            <a:endCxn id="12" idx="0"/>
          </p:cNvCxnSpPr>
          <p:nvPr/>
        </p:nvCxnSpPr>
        <p:spPr>
          <a:xfrm rot="5400000" flipH="1" flipV="1">
            <a:off x="8633177" y="-79867"/>
            <a:ext cx="12700" cy="3426177"/>
          </a:xfrm>
          <a:prstGeom prst="bentConnector3">
            <a:avLst>
              <a:gd name="adj1" fmla="val 508888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3352820-B94C-4294-9E3B-F5D3FF2D7EC3}"/>
              </a:ext>
            </a:extLst>
          </p:cNvPr>
          <p:cNvSpPr txBox="1"/>
          <p:nvPr/>
        </p:nvSpPr>
        <p:spPr>
          <a:xfrm>
            <a:off x="7008242" y="592389"/>
            <a:ext cx="358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these distributions differ?</a:t>
            </a:r>
          </a:p>
        </p:txBody>
      </p:sp>
    </p:spTree>
    <p:extLst>
      <p:ext uri="{BB962C8B-B14F-4D97-AF65-F5344CB8AC3E}">
        <p14:creationId xmlns:p14="http://schemas.microsoft.com/office/powerpoint/2010/main" val="113199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D048B-2A6F-4A5B-B3E4-7E38F85C4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51E2-75B5-4434-A930-B31AC45A4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 1 – Introduced with “by hand” calculation</a:t>
            </a:r>
          </a:p>
          <a:p>
            <a:endParaRPr lang="en-GB" dirty="0"/>
          </a:p>
          <a:p>
            <a:r>
              <a:rPr lang="en-GB" dirty="0"/>
              <a:t>Example 2 – Implemented in SPSS</a:t>
            </a:r>
          </a:p>
        </p:txBody>
      </p:sp>
    </p:spTree>
    <p:extLst>
      <p:ext uri="{BB962C8B-B14F-4D97-AF65-F5344CB8AC3E}">
        <p14:creationId xmlns:p14="http://schemas.microsoft.com/office/powerpoint/2010/main" val="116950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2564</TotalTime>
  <Words>116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Ion Boardroom</vt:lpstr>
      <vt:lpstr>Section 3: Chi-squared Test  </vt:lpstr>
      <vt:lpstr>Hypotheses with categorical dependent variables?</vt:lpstr>
      <vt:lpstr>Exercises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 in Bradford  Major projects (Psychology)</dc:title>
  <dc:creator>Liam Hill</dc:creator>
  <cp:lastModifiedBy>Liam Hill</cp:lastModifiedBy>
  <cp:revision>1563</cp:revision>
  <dcterms:created xsi:type="dcterms:W3CDTF">2019-04-09T07:57:46Z</dcterms:created>
  <dcterms:modified xsi:type="dcterms:W3CDTF">2025-06-12T20:53:12Z</dcterms:modified>
</cp:coreProperties>
</file>