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Lst>
  <p:notesMasterIdLst>
    <p:notesMasterId r:id="rId14"/>
  </p:notesMasterIdLst>
  <p:sldIdLst>
    <p:sldId id="256" r:id="rId3"/>
    <p:sldId id="412" r:id="rId4"/>
    <p:sldId id="343" r:id="rId5"/>
    <p:sldId id="344" r:id="rId6"/>
    <p:sldId id="346" r:id="rId7"/>
    <p:sldId id="348" r:id="rId8"/>
    <p:sldId id="345" r:id="rId9"/>
    <p:sldId id="350" r:id="rId10"/>
    <p:sldId id="351" r:id="rId11"/>
    <p:sldId id="352" r:id="rId12"/>
    <p:sldId id="413"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FED5E7EA-1A75-49EA-AF01-5B95E9F7AC90}">
          <p14:sldIdLst>
            <p14:sldId id="256"/>
            <p14:sldId id="412"/>
            <p14:sldId id="343"/>
            <p14:sldId id="344"/>
            <p14:sldId id="346"/>
            <p14:sldId id="348"/>
            <p14:sldId id="345"/>
            <p14:sldId id="350"/>
            <p14:sldId id="351"/>
            <p14:sldId id="352"/>
            <p14:sldId id="413"/>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Hill" initials="LH" lastIdx="18" clrIdx="0">
    <p:extLst>
      <p:ext uri="{19B8F6BF-5375-455C-9EA6-DF929625EA0E}">
        <p15:presenceInfo xmlns:p15="http://schemas.microsoft.com/office/powerpoint/2012/main" userId="S::lhill3@ed.ac.uk::cf4eacb2-5eb2-4c8d-8100-2f2500eca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3EFF"/>
    <a:srgbClr val="66CD00"/>
    <a:srgbClr val="CD3333"/>
    <a:srgbClr val="0070C0"/>
    <a:srgbClr val="27B2E1"/>
    <a:srgbClr val="C41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448" autoAdjust="0"/>
    <p:restoredTop sz="84987" autoAdjust="0"/>
  </p:normalViewPr>
  <p:slideViewPr>
    <p:cSldViewPr snapToGrid="0">
      <p:cViewPr varScale="1">
        <p:scale>
          <a:sx n="68" d="100"/>
          <a:sy n="68"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ill" userId="cf4eacb2-5eb2-4c8d-8100-2f2500eca56b" providerId="ADAL" clId="{A08C5B63-297E-4833-9037-A856AABE64B4}"/>
    <pc:docChg chg="delSld delSection modSection">
      <pc:chgData name="Liam Hill" userId="cf4eacb2-5eb2-4c8d-8100-2f2500eca56b" providerId="ADAL" clId="{A08C5B63-297E-4833-9037-A856AABE64B4}" dt="2025-06-13T16:13:30.546" v="4" actId="17851"/>
      <pc:docMkLst>
        <pc:docMk/>
      </pc:docMkLst>
      <pc:sldChg chg="del">
        <pc:chgData name="Liam Hill" userId="cf4eacb2-5eb2-4c8d-8100-2f2500eca56b" providerId="ADAL" clId="{A08C5B63-297E-4833-9037-A856AABE64B4}" dt="2025-06-13T16:13:10.430" v="0" actId="47"/>
        <pc:sldMkLst>
          <pc:docMk/>
          <pc:sldMk cId="3534245109" sldId="285"/>
        </pc:sldMkLst>
      </pc:sldChg>
      <pc:sldChg chg="del">
        <pc:chgData name="Liam Hill" userId="cf4eacb2-5eb2-4c8d-8100-2f2500eca56b" providerId="ADAL" clId="{A08C5B63-297E-4833-9037-A856AABE64B4}" dt="2025-06-13T16:13:10.430" v="0" actId="47"/>
        <pc:sldMkLst>
          <pc:docMk/>
          <pc:sldMk cId="4270276616" sldId="331"/>
        </pc:sldMkLst>
      </pc:sldChg>
      <pc:sldChg chg="del">
        <pc:chgData name="Liam Hill" userId="cf4eacb2-5eb2-4c8d-8100-2f2500eca56b" providerId="ADAL" clId="{A08C5B63-297E-4833-9037-A856AABE64B4}" dt="2025-06-13T16:13:10.430" v="0" actId="47"/>
        <pc:sldMkLst>
          <pc:docMk/>
          <pc:sldMk cId="2425737240" sldId="384"/>
        </pc:sldMkLst>
      </pc:sldChg>
      <pc:sldChg chg="del">
        <pc:chgData name="Liam Hill" userId="cf4eacb2-5eb2-4c8d-8100-2f2500eca56b" providerId="ADAL" clId="{A08C5B63-297E-4833-9037-A856AABE64B4}" dt="2025-06-13T16:13:10.430" v="0" actId="47"/>
        <pc:sldMkLst>
          <pc:docMk/>
          <pc:sldMk cId="2867310330" sldId="386"/>
        </pc:sldMkLst>
      </pc:sldChg>
      <pc:sldChg chg="del">
        <pc:chgData name="Liam Hill" userId="cf4eacb2-5eb2-4c8d-8100-2f2500eca56b" providerId="ADAL" clId="{A08C5B63-297E-4833-9037-A856AABE64B4}" dt="2025-06-13T16:13:10.430" v="0" actId="47"/>
        <pc:sldMkLst>
          <pc:docMk/>
          <pc:sldMk cId="3941781229" sldId="409"/>
        </pc:sldMkLst>
      </pc:sldChg>
      <pc:sldChg chg="del">
        <pc:chgData name="Liam Hill" userId="cf4eacb2-5eb2-4c8d-8100-2f2500eca56b" providerId="ADAL" clId="{A08C5B63-297E-4833-9037-A856AABE64B4}" dt="2025-06-13T16:13:10.430" v="0" actId="47"/>
        <pc:sldMkLst>
          <pc:docMk/>
          <pc:sldMk cId="3825032302" sldId="410"/>
        </pc:sldMkLst>
      </pc:sldChg>
      <pc:sldChg chg="del">
        <pc:chgData name="Liam Hill" userId="cf4eacb2-5eb2-4c8d-8100-2f2500eca56b" providerId="ADAL" clId="{A08C5B63-297E-4833-9037-A856AABE64B4}" dt="2025-06-13T16:13:10.430" v="0" actId="47"/>
        <pc:sldMkLst>
          <pc:docMk/>
          <pc:sldMk cId="3754412307" sldId="414"/>
        </pc:sldMkLst>
      </pc:sldChg>
      <pc:sldChg chg="del">
        <pc:chgData name="Liam Hill" userId="cf4eacb2-5eb2-4c8d-8100-2f2500eca56b" providerId="ADAL" clId="{A08C5B63-297E-4833-9037-A856AABE64B4}" dt="2025-06-13T16:13:10.430" v="0" actId="47"/>
        <pc:sldMkLst>
          <pc:docMk/>
          <pc:sldMk cId="2057896183" sldId="454"/>
        </pc:sldMkLst>
      </pc:sldChg>
      <pc:sldChg chg="del">
        <pc:chgData name="Liam Hill" userId="cf4eacb2-5eb2-4c8d-8100-2f2500eca56b" providerId="ADAL" clId="{A08C5B63-297E-4833-9037-A856AABE64B4}" dt="2025-06-13T16:13:10.430" v="0" actId="47"/>
        <pc:sldMkLst>
          <pc:docMk/>
          <pc:sldMk cId="3622454126" sldId="455"/>
        </pc:sldMkLst>
      </pc:sldChg>
      <pc:sldChg chg="del">
        <pc:chgData name="Liam Hill" userId="cf4eacb2-5eb2-4c8d-8100-2f2500eca56b" providerId="ADAL" clId="{A08C5B63-297E-4833-9037-A856AABE64B4}" dt="2025-06-13T16:13:10.430" v="0" actId="47"/>
        <pc:sldMkLst>
          <pc:docMk/>
          <pc:sldMk cId="2697903982" sldId="456"/>
        </pc:sldMkLst>
      </pc:sldChg>
      <pc:sldChg chg="del">
        <pc:chgData name="Liam Hill" userId="cf4eacb2-5eb2-4c8d-8100-2f2500eca56b" providerId="ADAL" clId="{A08C5B63-297E-4833-9037-A856AABE64B4}" dt="2025-06-13T16:13:10.430" v="0" actId="47"/>
        <pc:sldMkLst>
          <pc:docMk/>
          <pc:sldMk cId="3919216018" sldId="458"/>
        </pc:sldMkLst>
      </pc:sldChg>
      <pc:sldChg chg="del">
        <pc:chgData name="Liam Hill" userId="cf4eacb2-5eb2-4c8d-8100-2f2500eca56b" providerId="ADAL" clId="{A08C5B63-297E-4833-9037-A856AABE64B4}" dt="2025-06-13T16:13:10.430" v="0" actId="47"/>
        <pc:sldMkLst>
          <pc:docMk/>
          <pc:sldMk cId="1131995699" sldId="459"/>
        </pc:sldMkLst>
      </pc:sldChg>
      <pc:sldChg chg="del">
        <pc:chgData name="Liam Hill" userId="cf4eacb2-5eb2-4c8d-8100-2f2500eca56b" providerId="ADAL" clId="{A08C5B63-297E-4833-9037-A856AABE64B4}" dt="2025-06-13T16:13:10.430" v="0" actId="47"/>
        <pc:sldMkLst>
          <pc:docMk/>
          <pc:sldMk cId="2738866352" sldId="460"/>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085E8-8BAE-40DA-B036-0B44F60AADE1}" type="datetimeFigureOut">
              <a:rPr lang="en-US"/>
              <a:t>6/13/2025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53718-415C-41B9-8FF4-AD57B58B5838}" type="slidenum">
              <a:rPr lang="en-US"/>
              <a:t>‹#›</a:t>
            </a:fld>
            <a:endParaRPr lang="en-US"/>
          </a:p>
        </p:txBody>
      </p:sp>
    </p:spTree>
    <p:extLst>
      <p:ext uri="{BB962C8B-B14F-4D97-AF65-F5344CB8AC3E}">
        <p14:creationId xmlns:p14="http://schemas.microsoft.com/office/powerpoint/2010/main" val="201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MANOVA = Multiple Analysis of Variance</a:t>
            </a:r>
          </a:p>
          <a:p>
            <a:endParaRPr lang="en-GB" dirty="0"/>
          </a:p>
          <a:p>
            <a:r>
              <a:rPr lang="en-GB" dirty="0"/>
              <a:t>Prof Andy Field has some good materials on this type of analysis and how to do it in SPSS. To start you may want to look at this webcast by him: https://www.youtube.com/watch?v=m0zV_wFGA1I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7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0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where your data for the DV and IV are not independent, and a </a:t>
            </a:r>
            <a:r>
              <a:rPr lang="en-GB" dirty="0" err="1"/>
              <a:t>McNemar’s</a:t>
            </a:r>
            <a:r>
              <a:rPr lang="en-GB" dirty="0"/>
              <a:t> test would be appropriate, would be examining if Additional Support Need status in primary school was predictive of Additional Support Need status at University (i.e. the exact same variable binary variable measured at two points in time).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39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2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MODERATION: Useful when you are interested in the relationship between (at least one) independent variable (e.g. Cognitive Abilities) and a dependent variable (e.g. Lifetime Earnings) but, based on theories or evidence, you suspect the strength and nature of that relationship might be complicated by other factors (e.g. Household SES). In other words, there isn’t a simple effect of your IV on your DV because the effect of the IV on the DV varies depending on another factors, which “moderates” the relationship between the IV and DV (e.g. amplifies, attenuates, inverts).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MEDIATION: Useful when you want to test causal predictions about why an independent variable (e.g. Gestational Age) may be associated with a dependent variables (e.g. School Readiness). You may already have evidence, from prior research, for the IV and DV’s relationship. The aim in testing for a mediating effect is to try and understand an intervening step in this relationship (e.g. is one of the reasons gestational age impacts on school readiness because it affects cognitive development, which is important for school readiness?). </a:t>
            </a:r>
          </a:p>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11</a:t>
            </a:fld>
            <a:endParaRPr lang="en-US"/>
          </a:p>
        </p:txBody>
      </p:sp>
    </p:spTree>
    <p:extLst>
      <p:ext uri="{BB962C8B-B14F-4D97-AF65-F5344CB8AC3E}">
        <p14:creationId xmlns:p14="http://schemas.microsoft.com/office/powerpoint/2010/main" val="14507542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0"/>
            <a:ext cx="12192000" cy="6864654"/>
            <a:chOff x="0" y="0"/>
            <a:chExt cx="12192000" cy="6864654"/>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6/13/2025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0"/>
            <a:ext cx="12192000" cy="6864654"/>
            <a:chOff x="0" y="0"/>
            <a:chExt cx="12192000" cy="6864654"/>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6/13/2025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4059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89AB1C1D-9FD5-4A51-926E-4250A4D0B81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801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51FCE-E4BB-4680-8E50-3C0E348D2609}"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8610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6275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6/13/2025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5141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6/13/2025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7315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7177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5821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65750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3801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7280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92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3" name="Group 12"/>
          <p:cNvGrpSpPr/>
          <p:nvPr/>
        </p:nvGrpSpPr>
        <p:grpSpPr>
          <a:xfrm>
            <a:off x="-21503" y="-9027"/>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9410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5604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5755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458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1FA40-626B-4CA1-85D0-7A9016E395BA}"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6/13/2025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6/13/2025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userDrawn="1"/>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6/13/2025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6/13/2025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10020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mathematics/manova"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slide" Target="slide5.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0.xml"/><Relationship Id="rId1" Type="http://schemas.openxmlformats.org/officeDocument/2006/relationships/slideLayout" Target="../slideLayouts/slideLayout21.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929" y="2076010"/>
            <a:ext cx="10948374" cy="1822514"/>
          </a:xfrm>
        </p:spPr>
        <p:txBody>
          <a:bodyPr/>
          <a:lstStyle/>
          <a:p>
            <a:r>
              <a:rPr lang="en-GB" dirty="0"/>
              <a:t>An introduction to inferential statistical tests</a:t>
            </a:r>
            <a:br>
              <a:rPr lang="en-GB" dirty="0"/>
            </a:br>
            <a:br>
              <a:rPr lang="en-GB" dirty="0"/>
            </a:br>
            <a:r>
              <a:rPr lang="en-GB" sz="2200" i="1" dirty="0"/>
              <a:t>CAP Pathway: Intro to Statistics</a:t>
            </a:r>
            <a:br>
              <a:rPr lang="en-GB" sz="3600" dirty="0"/>
            </a:br>
            <a:endParaRPr lang="en-US" sz="3600" dirty="0"/>
          </a:p>
        </p:txBody>
      </p:sp>
      <p:sp>
        <p:nvSpPr>
          <p:cNvPr id="3" name="Subtitle 2"/>
          <p:cNvSpPr>
            <a:spLocks noGrp="1"/>
          </p:cNvSpPr>
          <p:nvPr>
            <p:ph type="body" idx="1"/>
          </p:nvPr>
        </p:nvSpPr>
        <p:spPr>
          <a:xfrm>
            <a:off x="678929" y="5008296"/>
            <a:ext cx="8825659" cy="1228815"/>
          </a:xfrm>
        </p:spPr>
        <p:txBody>
          <a:bodyPr>
            <a:normAutofit/>
          </a:bodyPr>
          <a:lstStyle/>
          <a:p>
            <a:r>
              <a:rPr lang="en-GB" sz="3200" dirty="0">
                <a:solidFill>
                  <a:schemeClr val="tx1"/>
                </a:solidFill>
              </a:rPr>
              <a:t>Dr Liam J.B. Hill</a:t>
            </a:r>
          </a:p>
          <a:p>
            <a:r>
              <a:rPr lang="en-GB" sz="1700" dirty="0">
                <a:solidFill>
                  <a:schemeClr val="tx1"/>
                </a:solidFill>
              </a:rPr>
              <a:t>MA Psychology | MSc Public Health | PhD Child Health</a:t>
            </a:r>
          </a:p>
          <a:p>
            <a:endParaRPr lang="en-US" dirty="0">
              <a:solidFill>
                <a:schemeClr val="tx1"/>
              </a:solidFill>
            </a:endParaRPr>
          </a:p>
          <a:p>
            <a:endParaRPr lang="en-GB" sz="3200" dirty="0">
              <a:solidFill>
                <a:schemeClr val="tx1"/>
              </a:solidFill>
            </a:endParaRPr>
          </a:p>
          <a:p>
            <a:endParaRPr lang="en-GB" dirty="0">
              <a:solidFill>
                <a:srgbClr val="ACD433"/>
              </a:solidFill>
            </a:endParaRPr>
          </a:p>
        </p:txBody>
      </p:sp>
      <p:sp>
        <p:nvSpPr>
          <p:cNvPr id="6" name="TextBox 5">
            <a:extLst>
              <a:ext uri="{FF2B5EF4-FFF2-40B4-BE49-F238E27FC236}">
                <a16:creationId xmlns:a16="http://schemas.microsoft.com/office/drawing/2014/main" id="{B41A1075-7AAF-7AF7-B904-52BC6CD68D92}"/>
              </a:ext>
            </a:extLst>
          </p:cNvPr>
          <p:cNvSpPr txBox="1"/>
          <p:nvPr/>
        </p:nvSpPr>
        <p:spPr>
          <a:xfrm>
            <a:off x="1095375" y="6361339"/>
            <a:ext cx="110966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t>@liamjbhill.bksy.social            liam.hill@ed.ac.uk     </a:t>
            </a:r>
            <a:r>
              <a:rPr lang="en-GB" sz="1600" b="1" dirty="0"/>
              <a:t>Research Profile: </a:t>
            </a:r>
            <a:r>
              <a:rPr lang="en-GB" sz="1600" i="0" u="none" strike="noStrike" dirty="0">
                <a:effectLst/>
              </a:rPr>
              <a:t>ORCID.ORG/0000-0002-4069-5121 </a:t>
            </a:r>
            <a:r>
              <a:rPr lang="en-GB" sz="1600" dirty="0"/>
              <a:t>  </a:t>
            </a:r>
          </a:p>
        </p:txBody>
      </p:sp>
      <p:pic>
        <p:nvPicPr>
          <p:cNvPr id="7" name="Picture 6" descr="A black and white envelope&#10;&#10;Description automatically generated">
            <a:extLst>
              <a:ext uri="{FF2B5EF4-FFF2-40B4-BE49-F238E27FC236}">
                <a16:creationId xmlns:a16="http://schemas.microsoft.com/office/drawing/2014/main" id="{8FDD7409-E288-6E3F-479E-D1FAA64D107C}"/>
              </a:ext>
            </a:extLst>
          </p:cNvPr>
          <p:cNvPicPr>
            <a:picLocks noChangeAspect="1"/>
          </p:cNvPicPr>
          <p:nvPr/>
        </p:nvPicPr>
        <p:blipFill>
          <a:blip r:embed="rId2"/>
          <a:stretch>
            <a:fillRect/>
          </a:stretch>
        </p:blipFill>
        <p:spPr>
          <a:xfrm>
            <a:off x="3580321" y="6347468"/>
            <a:ext cx="352425" cy="352425"/>
          </a:xfrm>
          <a:prstGeom prst="rect">
            <a:avLst/>
          </a:prstGeom>
        </p:spPr>
      </p:pic>
      <p:pic>
        <p:nvPicPr>
          <p:cNvPr id="10" name="Picture 9" descr="Bluesky butterfly icon">
            <a:extLst>
              <a:ext uri="{FF2B5EF4-FFF2-40B4-BE49-F238E27FC236}">
                <a16:creationId xmlns:a16="http://schemas.microsoft.com/office/drawing/2014/main" id="{5C9E3575-FBEB-4501-8C4C-F688D53FDEBB}"/>
              </a:ext>
            </a:extLst>
          </p:cNvPr>
          <p:cNvPicPr>
            <a:picLocks noChangeAspect="1"/>
          </p:cNvPicPr>
          <p:nvPr/>
        </p:nvPicPr>
        <p:blipFill>
          <a:blip r:embed="rId3"/>
          <a:stretch>
            <a:fillRect/>
          </a:stretch>
        </p:blipFill>
        <p:spPr>
          <a:xfrm>
            <a:off x="826007" y="6361339"/>
            <a:ext cx="345243" cy="306576"/>
          </a:xfrm>
          <a:prstGeom prst="rect">
            <a:avLst/>
          </a:prstGeom>
        </p:spPr>
      </p:pic>
    </p:spTree>
    <p:extLst>
      <p:ext uri="{BB962C8B-B14F-4D97-AF65-F5344CB8AC3E}">
        <p14:creationId xmlns:p14="http://schemas.microsoft.com/office/powerpoint/2010/main" val="5012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AD0633-5785-4A72-B1F7-425F22B7B484}"/>
              </a:ext>
            </a:extLst>
          </p:cNvPr>
          <p:cNvGraphicFramePr>
            <a:graphicFrameLocks noGrp="1"/>
          </p:cNvGraphicFramePr>
          <p:nvPr/>
        </p:nvGraphicFramePr>
        <p:xfrm>
          <a:off x="915670" y="2368647"/>
          <a:ext cx="5364000" cy="1320800"/>
        </p:xfrm>
        <a:graphic>
          <a:graphicData uri="http://schemas.openxmlformats.org/drawingml/2006/table">
            <a:tbl>
              <a:tblPr firstRow="1" bandRow="1">
                <a:tableStyleId>{93296810-A885-4BE3-A3E7-6D5BEEA58F35}</a:tableStyleId>
              </a:tblPr>
              <a:tblGrid>
                <a:gridCol w="1944000">
                  <a:extLst>
                    <a:ext uri="{9D8B030D-6E8A-4147-A177-3AD203B41FA5}">
                      <a16:colId xmlns:a16="http://schemas.microsoft.com/office/drawing/2014/main" val="2869357346"/>
                    </a:ext>
                  </a:extLst>
                </a:gridCol>
                <a:gridCol w="3420000">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Continuous IVs?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sz="1600" dirty="0"/>
                        <a:t>1</a:t>
                      </a:r>
                    </a:p>
                  </a:txBody>
                  <a:tcPr/>
                </a:tc>
                <a:tc>
                  <a:txBody>
                    <a:bodyPr/>
                    <a:lstStyle/>
                    <a:p>
                      <a:pPr algn="ctr"/>
                      <a:endParaRPr lang="en-GB" sz="1600" dirty="0"/>
                    </a:p>
                  </a:txBody>
                  <a:tcPr/>
                </a:tc>
                <a:extLst>
                  <a:ext uri="{0D108BD9-81ED-4DB2-BD59-A6C34878D82A}">
                    <a16:rowId xmlns:a16="http://schemas.microsoft.com/office/drawing/2014/main" val="201156343"/>
                  </a:ext>
                </a:extLst>
              </a:tr>
              <a:tr h="370840">
                <a:tc>
                  <a:txBody>
                    <a:bodyPr/>
                    <a:lstStyle/>
                    <a:p>
                      <a:pPr algn="ctr"/>
                      <a:r>
                        <a:rPr lang="en-GB" sz="1600" dirty="0"/>
                        <a:t>&gt;1*</a:t>
                      </a:r>
                    </a:p>
                  </a:txBody>
                  <a:tcPr/>
                </a:tc>
                <a:tc>
                  <a:txBody>
                    <a:bodyPr/>
                    <a:lstStyle/>
                    <a:p>
                      <a:pPr algn="ctr"/>
                      <a:endParaRPr lang="en-GB" sz="1600" dirty="0"/>
                    </a:p>
                  </a:txBody>
                  <a:tcPr/>
                </a:tc>
                <a:extLst>
                  <a:ext uri="{0D108BD9-81ED-4DB2-BD59-A6C34878D82A}">
                    <a16:rowId xmlns:a16="http://schemas.microsoft.com/office/drawing/2014/main" val="3968808666"/>
                  </a:ext>
                </a:extLst>
              </a:tr>
            </a:tbl>
          </a:graphicData>
        </a:graphic>
      </p:graphicFrame>
      <p:grpSp>
        <p:nvGrpSpPr>
          <p:cNvPr id="29" name="Group 28">
            <a:extLst>
              <a:ext uri="{FF2B5EF4-FFF2-40B4-BE49-F238E27FC236}">
                <a16:creationId xmlns:a16="http://schemas.microsoft.com/office/drawing/2014/main" id="{1CCBF8D8-14B7-4F2E-A6FD-6B2A91AD95B4}"/>
              </a:ext>
            </a:extLst>
          </p:cNvPr>
          <p:cNvGrpSpPr/>
          <p:nvPr/>
        </p:nvGrpSpPr>
        <p:grpSpPr>
          <a:xfrm>
            <a:off x="915670" y="3495559"/>
            <a:ext cx="11108000" cy="2692262"/>
            <a:chOff x="915670" y="3495559"/>
            <a:chExt cx="11108000" cy="2692262"/>
          </a:xfrm>
        </p:grpSpPr>
        <p:sp>
          <p:nvSpPr>
            <p:cNvPr id="14" name="Rectangle: Rounded Corners 13">
              <a:extLst>
                <a:ext uri="{FF2B5EF4-FFF2-40B4-BE49-F238E27FC236}">
                  <a16:creationId xmlns:a16="http://schemas.microsoft.com/office/drawing/2014/main" id="{61926C07-C74D-4BA9-8149-9C1B48684BDA}"/>
                </a:ext>
              </a:extLst>
            </p:cNvPr>
            <p:cNvSpPr/>
            <p:nvPr/>
          </p:nvSpPr>
          <p:spPr>
            <a:xfrm>
              <a:off x="915670" y="5141211"/>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and their GPA at graduation, and is this significant even after controlling for their household income and IQ Score?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22" name="Connector: Elbow 21">
              <a:extLst>
                <a:ext uri="{FF2B5EF4-FFF2-40B4-BE49-F238E27FC236}">
                  <a16:creationId xmlns:a16="http://schemas.microsoft.com/office/drawing/2014/main" id="{718FAFE7-9500-4F1D-89D3-850D6FE0BF19}"/>
                </a:ext>
              </a:extLst>
            </p:cNvPr>
            <p:cNvCxnSpPr>
              <a:cxnSpLocks/>
              <a:endCxn id="14" idx="1"/>
            </p:cNvCxnSpPr>
            <p:nvPr/>
          </p:nvCxnSpPr>
          <p:spPr>
            <a:xfrm rot="5400000">
              <a:off x="817475" y="3593754"/>
              <a:ext cx="2168958" cy="1972567"/>
            </a:xfrm>
            <a:prstGeom prst="bentConnector4">
              <a:avLst>
                <a:gd name="adj1" fmla="val 8585"/>
                <a:gd name="adj2" fmla="val 133300"/>
              </a:avLst>
            </a:prstGeom>
            <a:ln>
              <a:tailEnd type="triangle"/>
            </a:ln>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9E93153A-E7D5-4B4B-AB92-418EF99CCFF5}"/>
              </a:ext>
            </a:extLst>
          </p:cNvPr>
          <p:cNvGrpSpPr/>
          <p:nvPr/>
        </p:nvGrpSpPr>
        <p:grpSpPr>
          <a:xfrm>
            <a:off x="915670" y="3495558"/>
            <a:ext cx="11108000" cy="1457824"/>
            <a:chOff x="915670" y="3495558"/>
            <a:chExt cx="11108000" cy="1457824"/>
          </a:xfrm>
        </p:grpSpPr>
        <p:sp>
          <p:nvSpPr>
            <p:cNvPr id="12" name="Rectangle: Rounded Corners 11">
              <a:extLst>
                <a:ext uri="{FF2B5EF4-FFF2-40B4-BE49-F238E27FC236}">
                  <a16:creationId xmlns:a16="http://schemas.microsoft.com/office/drawing/2014/main" id="{7FC8918A-404E-4613-B0AE-FFEC99F72C88}"/>
                </a:ext>
              </a:extLst>
            </p:cNvPr>
            <p:cNvSpPr/>
            <p:nvPr/>
          </p:nvSpPr>
          <p:spPr>
            <a:xfrm>
              <a:off x="915670" y="3906772"/>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are the relationships between a students GPA at graduation and the following variables: relative age within their year group, their family household income and their IQ score (0-100)?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18" name="Connector: Elbow 17">
              <a:extLst>
                <a:ext uri="{FF2B5EF4-FFF2-40B4-BE49-F238E27FC236}">
                  <a16:creationId xmlns:a16="http://schemas.microsoft.com/office/drawing/2014/main" id="{C6364A43-02F2-4745-8324-D0D8D60E74E5}"/>
                </a:ext>
              </a:extLst>
            </p:cNvPr>
            <p:cNvCxnSpPr>
              <a:cxnSpLocks/>
              <a:stCxn id="6" idx="3"/>
              <a:endCxn id="12" idx="1"/>
            </p:cNvCxnSpPr>
            <p:nvPr/>
          </p:nvCxnSpPr>
          <p:spPr>
            <a:xfrm flipH="1">
              <a:off x="915670" y="3495558"/>
              <a:ext cx="5375169" cy="934519"/>
            </a:xfrm>
            <a:prstGeom prst="bentConnector5">
              <a:avLst>
                <a:gd name="adj1" fmla="val -1023"/>
                <a:gd name="adj2" fmla="val 31058"/>
                <a:gd name="adj3" fmla="val 104253"/>
              </a:avLst>
            </a:prstGeom>
            <a:ln>
              <a:tailEnd type="triangle"/>
            </a:ln>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55AA176C-E95A-4C92-AD28-08744C08B8FB}"/>
              </a:ext>
            </a:extLst>
          </p:cNvPr>
          <p:cNvSpPr>
            <a:spLocks noGrp="1"/>
          </p:cNvSpPr>
          <p:nvPr>
            <p:ph type="title"/>
          </p:nvPr>
        </p:nvSpPr>
        <p:spPr/>
        <p:txBody>
          <a:bodyPr/>
          <a:lstStyle/>
          <a:p>
            <a:r>
              <a:rPr lang="en-GB" sz="3600" dirty="0"/>
              <a:t>Continuous DV with Continuous IVs*</a:t>
            </a:r>
            <a:endParaRPr lang="en-GB" dirty="0"/>
          </a:p>
        </p:txBody>
      </p:sp>
      <p:sp>
        <p:nvSpPr>
          <p:cNvPr id="7" name="TextBox 6">
            <a:extLst>
              <a:ext uri="{FF2B5EF4-FFF2-40B4-BE49-F238E27FC236}">
                <a16:creationId xmlns:a16="http://schemas.microsoft.com/office/drawing/2014/main" id="{7F539135-E05F-4127-9062-427C15D94EF0}"/>
              </a:ext>
            </a:extLst>
          </p:cNvPr>
          <p:cNvSpPr txBox="1"/>
          <p:nvPr/>
        </p:nvSpPr>
        <p:spPr>
          <a:xfrm>
            <a:off x="915670" y="64051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then some of these can be categorical as well as continuous variables. </a:t>
            </a:r>
          </a:p>
        </p:txBody>
      </p:sp>
      <p:sp>
        <p:nvSpPr>
          <p:cNvPr id="5" name="TextBox 4">
            <a:extLst>
              <a:ext uri="{FF2B5EF4-FFF2-40B4-BE49-F238E27FC236}">
                <a16:creationId xmlns:a16="http://schemas.microsoft.com/office/drawing/2014/main" id="{3462D710-A1F9-40D0-8DB4-AF3827C86742}"/>
              </a:ext>
            </a:extLst>
          </p:cNvPr>
          <p:cNvSpPr txBox="1"/>
          <p:nvPr/>
        </p:nvSpPr>
        <p:spPr>
          <a:xfrm>
            <a:off x="2888236" y="2963119"/>
            <a:ext cx="329264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Simple Linear Regression</a:t>
            </a:r>
          </a:p>
        </p:txBody>
      </p:sp>
      <p:sp>
        <p:nvSpPr>
          <p:cNvPr id="6" name="TextBox 5">
            <a:extLst>
              <a:ext uri="{FF2B5EF4-FFF2-40B4-BE49-F238E27FC236}">
                <a16:creationId xmlns:a16="http://schemas.microsoft.com/office/drawing/2014/main" id="{1312FC4A-9FBC-4233-AEBC-5D2B49C92371}"/>
              </a:ext>
            </a:extLst>
          </p:cNvPr>
          <p:cNvSpPr txBox="1"/>
          <p:nvPr/>
        </p:nvSpPr>
        <p:spPr>
          <a:xfrm>
            <a:off x="2806862" y="3326281"/>
            <a:ext cx="3483977"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Multiple Linear Regression (MLR)</a:t>
            </a:r>
          </a:p>
        </p:txBody>
      </p:sp>
      <p:grpSp>
        <p:nvGrpSpPr>
          <p:cNvPr id="27" name="Group 26">
            <a:extLst>
              <a:ext uri="{FF2B5EF4-FFF2-40B4-BE49-F238E27FC236}">
                <a16:creationId xmlns:a16="http://schemas.microsoft.com/office/drawing/2014/main" id="{F6997D2B-008E-40AB-851B-1262602B3E1E}"/>
              </a:ext>
            </a:extLst>
          </p:cNvPr>
          <p:cNvGrpSpPr/>
          <p:nvPr/>
        </p:nvGrpSpPr>
        <p:grpSpPr>
          <a:xfrm>
            <a:off x="6180878" y="2394870"/>
            <a:ext cx="5842793" cy="1294577"/>
            <a:chOff x="6180878" y="2394870"/>
            <a:chExt cx="5842793" cy="1294577"/>
          </a:xfrm>
        </p:grpSpPr>
        <p:sp>
          <p:nvSpPr>
            <p:cNvPr id="8" name="Rectangle: Rounded Corners 7">
              <a:extLst>
                <a:ext uri="{FF2B5EF4-FFF2-40B4-BE49-F238E27FC236}">
                  <a16:creationId xmlns:a16="http://schemas.microsoft.com/office/drawing/2014/main" id="{26B3A7A9-0B7C-4495-87A9-F090C092E7D6}"/>
                </a:ext>
              </a:extLst>
            </p:cNvPr>
            <p:cNvSpPr/>
            <p:nvPr/>
          </p:nvSpPr>
          <p:spPr>
            <a:xfrm>
              <a:off x="6400801" y="2394870"/>
              <a:ext cx="5622870" cy="1294577"/>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(week of birth relative to school year start date) and their grade point average (GPA) at graduation?</a:t>
              </a:r>
            </a:p>
          </p:txBody>
        </p:sp>
        <p:cxnSp>
          <p:nvCxnSpPr>
            <p:cNvPr id="9" name="Straight Arrow Connector 8">
              <a:extLst>
                <a:ext uri="{FF2B5EF4-FFF2-40B4-BE49-F238E27FC236}">
                  <a16:creationId xmlns:a16="http://schemas.microsoft.com/office/drawing/2014/main" id="{462DC91B-B173-4DCC-B23B-AD7E71CD9BDF}"/>
                </a:ext>
              </a:extLst>
            </p:cNvPr>
            <p:cNvCxnSpPr>
              <a:cxnSpLocks/>
              <a:endCxn id="8" idx="1"/>
            </p:cNvCxnSpPr>
            <p:nvPr/>
          </p:nvCxnSpPr>
          <p:spPr>
            <a:xfrm flipV="1">
              <a:off x="6180878" y="3042159"/>
              <a:ext cx="219923" cy="90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8822BEE9-E823-4C92-B95D-135DBF4118E0}"/>
              </a:ext>
            </a:extLst>
          </p:cNvPr>
          <p:cNvSpPr txBox="1"/>
          <p:nvPr/>
        </p:nvSpPr>
        <p:spPr>
          <a:xfrm>
            <a:off x="2803662" y="4584050"/>
            <a:ext cx="725473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“Single-step” or “Standard”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(all IVs entered in a single step)</a:t>
            </a: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F39AFB4A-EC48-429F-8B6E-5B407DAAF649}"/>
              </a:ext>
            </a:extLst>
          </p:cNvPr>
          <p:cNvSpPr txBox="1"/>
          <p:nvPr/>
        </p:nvSpPr>
        <p:spPr>
          <a:xfrm>
            <a:off x="2888236" y="5811326"/>
            <a:ext cx="7254738"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“Sequential” or “</a:t>
            </a:r>
            <a:r>
              <a:rPr kumimoji="0" lang="en-GB" sz="1800" b="1" i="1" u="none" strike="noStrike" kern="1200" cap="none" spc="0" normalizeH="0" baseline="0" noProof="0" dirty="0" err="1">
                <a:ln>
                  <a:noFill/>
                </a:ln>
                <a:solidFill>
                  <a:prstClr val="black"/>
                </a:solidFill>
                <a:effectLst/>
                <a:uLnTx/>
                <a:uFillTx/>
                <a:latin typeface="Century Gothic" panose="020B0502020202020204"/>
                <a:ea typeface="+mn-ea"/>
                <a:cs typeface="+mn-cs"/>
              </a:rPr>
              <a:t>Hierarchiacal</a:t>
            </a: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(IVs entered in Blocks)</a:t>
            </a:r>
          </a:p>
        </p:txBody>
      </p:sp>
    </p:spTree>
    <p:extLst>
      <p:ext uri="{BB962C8B-B14F-4D97-AF65-F5344CB8AC3E}">
        <p14:creationId xmlns:p14="http://schemas.microsoft.com/office/powerpoint/2010/main" val="28581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A6FC-F46F-41DD-BE99-9E3E1A5BEE04}"/>
              </a:ext>
            </a:extLst>
          </p:cNvPr>
          <p:cNvSpPr>
            <a:spLocks noGrp="1"/>
          </p:cNvSpPr>
          <p:nvPr>
            <p:ph type="title"/>
          </p:nvPr>
        </p:nvSpPr>
        <p:spPr/>
        <p:txBody>
          <a:bodyPr/>
          <a:lstStyle/>
          <a:p>
            <a:r>
              <a:rPr lang="en-GB" dirty="0"/>
              <a:t>We can go further still!</a:t>
            </a:r>
          </a:p>
        </p:txBody>
      </p:sp>
      <p:cxnSp>
        <p:nvCxnSpPr>
          <p:cNvPr id="13" name="Straight Connector 12">
            <a:extLst>
              <a:ext uri="{FF2B5EF4-FFF2-40B4-BE49-F238E27FC236}">
                <a16:creationId xmlns:a16="http://schemas.microsoft.com/office/drawing/2014/main" id="{D47CADE5-0C6D-47AB-BB08-B218EA74B20A}"/>
              </a:ext>
            </a:extLst>
          </p:cNvPr>
          <p:cNvCxnSpPr/>
          <p:nvPr/>
        </p:nvCxnSpPr>
        <p:spPr>
          <a:xfrm flipH="1">
            <a:off x="2294595" y="4118918"/>
            <a:ext cx="1863824" cy="8384"/>
          </a:xfrm>
          <a:prstGeom prst="line">
            <a:avLst/>
          </a:prstGeom>
          <a:noFill/>
          <a:ln w="31750" cap="rnd" cmpd="sng" algn="ctr">
            <a:solidFill>
              <a:srgbClr val="000005"/>
            </a:solidFill>
            <a:prstDash val="solid"/>
          </a:ln>
          <a:effectLst/>
        </p:spPr>
      </p:cxnSp>
      <p:sp>
        <p:nvSpPr>
          <p:cNvPr id="14" name="TextBox 13">
            <a:extLst>
              <a:ext uri="{FF2B5EF4-FFF2-40B4-BE49-F238E27FC236}">
                <a16:creationId xmlns:a16="http://schemas.microsoft.com/office/drawing/2014/main" id="{A388040D-2DD7-45D3-85C5-E1BF4213BB27}"/>
              </a:ext>
            </a:extLst>
          </p:cNvPr>
          <p:cNvSpPr txBox="1"/>
          <p:nvPr/>
        </p:nvSpPr>
        <p:spPr>
          <a:xfrm>
            <a:off x="2794459" y="4190926"/>
            <a:ext cx="864096"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IQ</a:t>
            </a:r>
          </a:p>
        </p:txBody>
      </p:sp>
      <p:cxnSp>
        <p:nvCxnSpPr>
          <p:cNvPr id="15" name="Straight Connector 14">
            <a:extLst>
              <a:ext uri="{FF2B5EF4-FFF2-40B4-BE49-F238E27FC236}">
                <a16:creationId xmlns:a16="http://schemas.microsoft.com/office/drawing/2014/main" id="{9F3D73D4-3BC9-45F9-87DE-AF485B6642E5}"/>
              </a:ext>
            </a:extLst>
          </p:cNvPr>
          <p:cNvCxnSpPr/>
          <p:nvPr/>
        </p:nvCxnSpPr>
        <p:spPr>
          <a:xfrm>
            <a:off x="2294595" y="2406057"/>
            <a:ext cx="0" cy="1712861"/>
          </a:xfrm>
          <a:prstGeom prst="line">
            <a:avLst/>
          </a:prstGeom>
          <a:noFill/>
          <a:ln w="31750" cap="rnd" cmpd="sng" algn="ctr">
            <a:solidFill>
              <a:srgbClr val="000005"/>
            </a:solidFill>
            <a:prstDash val="solid"/>
          </a:ln>
          <a:effectLst/>
        </p:spPr>
      </p:cxnSp>
      <p:cxnSp>
        <p:nvCxnSpPr>
          <p:cNvPr id="16" name="Straight Connector 15">
            <a:extLst>
              <a:ext uri="{FF2B5EF4-FFF2-40B4-BE49-F238E27FC236}">
                <a16:creationId xmlns:a16="http://schemas.microsoft.com/office/drawing/2014/main" id="{EA67207E-4876-48AD-B6C4-C678306B353B}"/>
              </a:ext>
            </a:extLst>
          </p:cNvPr>
          <p:cNvCxnSpPr/>
          <p:nvPr/>
        </p:nvCxnSpPr>
        <p:spPr>
          <a:xfrm flipV="1">
            <a:off x="2299137" y="3339588"/>
            <a:ext cx="1859282" cy="515975"/>
          </a:xfrm>
          <a:prstGeom prst="line">
            <a:avLst/>
          </a:prstGeom>
          <a:noFill/>
          <a:ln w="31750" cap="flat" cmpd="sng" algn="ctr">
            <a:solidFill>
              <a:srgbClr val="8080FF"/>
            </a:solidFill>
            <a:prstDash val="sysDash"/>
          </a:ln>
          <a:effectLst/>
        </p:spPr>
      </p:cxnSp>
      <p:sp>
        <p:nvSpPr>
          <p:cNvPr id="10" name="TextBox 9">
            <a:extLst>
              <a:ext uri="{FF2B5EF4-FFF2-40B4-BE49-F238E27FC236}">
                <a16:creationId xmlns:a16="http://schemas.microsoft.com/office/drawing/2014/main" id="{0120FE74-9721-4A35-B09F-53B160F92BD2}"/>
              </a:ext>
            </a:extLst>
          </p:cNvPr>
          <p:cNvSpPr txBox="1"/>
          <p:nvPr/>
        </p:nvSpPr>
        <p:spPr>
          <a:xfrm>
            <a:off x="1297692" y="3012570"/>
            <a:ext cx="864096"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Lifetime Earnings (£)</a:t>
            </a:r>
          </a:p>
        </p:txBody>
      </p:sp>
      <p:sp>
        <p:nvSpPr>
          <p:cNvPr id="21" name="TextBox 20">
            <a:extLst>
              <a:ext uri="{FF2B5EF4-FFF2-40B4-BE49-F238E27FC236}">
                <a16:creationId xmlns:a16="http://schemas.microsoft.com/office/drawing/2014/main" id="{E5177EAE-F693-4BB4-88E3-DC72DB917CC9}"/>
              </a:ext>
            </a:extLst>
          </p:cNvPr>
          <p:cNvSpPr txBox="1"/>
          <p:nvPr/>
        </p:nvSpPr>
        <p:spPr>
          <a:xfrm>
            <a:off x="4158418" y="3197235"/>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Avg.</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 SES</a:t>
            </a:r>
          </a:p>
        </p:txBody>
      </p:sp>
      <p:grpSp>
        <p:nvGrpSpPr>
          <p:cNvPr id="69" name="Group 68">
            <a:extLst>
              <a:ext uri="{FF2B5EF4-FFF2-40B4-BE49-F238E27FC236}">
                <a16:creationId xmlns:a16="http://schemas.microsoft.com/office/drawing/2014/main" id="{89171575-E558-4657-BB3B-7F364608420F}"/>
              </a:ext>
            </a:extLst>
          </p:cNvPr>
          <p:cNvGrpSpPr/>
          <p:nvPr/>
        </p:nvGrpSpPr>
        <p:grpSpPr>
          <a:xfrm>
            <a:off x="2294595" y="2455924"/>
            <a:ext cx="2877657" cy="1503524"/>
            <a:chOff x="2294595" y="2455924"/>
            <a:chExt cx="2877657" cy="1503524"/>
          </a:xfrm>
        </p:grpSpPr>
        <p:cxnSp>
          <p:nvCxnSpPr>
            <p:cNvPr id="17" name="Straight Connector 16">
              <a:extLst>
                <a:ext uri="{FF2B5EF4-FFF2-40B4-BE49-F238E27FC236}">
                  <a16:creationId xmlns:a16="http://schemas.microsoft.com/office/drawing/2014/main" id="{619AC86D-AAFD-4EB8-84AB-C71867CFD61A}"/>
                </a:ext>
              </a:extLst>
            </p:cNvPr>
            <p:cNvCxnSpPr/>
            <p:nvPr/>
          </p:nvCxnSpPr>
          <p:spPr>
            <a:xfrm flipV="1">
              <a:off x="2302312" y="3783555"/>
              <a:ext cx="1856107" cy="175893"/>
            </a:xfrm>
            <a:prstGeom prst="line">
              <a:avLst/>
            </a:prstGeom>
            <a:noFill/>
            <a:ln w="31750" cap="flat" cmpd="sng" algn="ctr">
              <a:solidFill>
                <a:srgbClr val="C41230"/>
              </a:solidFill>
              <a:prstDash val="sysDash"/>
            </a:ln>
            <a:effectLst/>
          </p:spPr>
        </p:cxnSp>
        <p:cxnSp>
          <p:nvCxnSpPr>
            <p:cNvPr id="18" name="Straight Connector 17">
              <a:extLst>
                <a:ext uri="{FF2B5EF4-FFF2-40B4-BE49-F238E27FC236}">
                  <a16:creationId xmlns:a16="http://schemas.microsoft.com/office/drawing/2014/main" id="{E980E8E2-1DE4-40AB-BED9-0D91E29E34F5}"/>
                </a:ext>
              </a:extLst>
            </p:cNvPr>
            <p:cNvCxnSpPr/>
            <p:nvPr/>
          </p:nvCxnSpPr>
          <p:spPr>
            <a:xfrm flipV="1">
              <a:off x="2294595" y="2617221"/>
              <a:ext cx="1890971" cy="1086779"/>
            </a:xfrm>
            <a:prstGeom prst="line">
              <a:avLst/>
            </a:prstGeom>
            <a:noFill/>
            <a:ln w="31750" cap="flat" cmpd="sng" algn="ctr">
              <a:solidFill>
                <a:srgbClr val="00BB6E"/>
              </a:solidFill>
              <a:prstDash val="sysDash"/>
            </a:ln>
            <a:effectLst/>
          </p:spPr>
        </p:cxnSp>
        <p:sp>
          <p:nvSpPr>
            <p:cNvPr id="20" name="TextBox 19">
              <a:extLst>
                <a:ext uri="{FF2B5EF4-FFF2-40B4-BE49-F238E27FC236}">
                  <a16:creationId xmlns:a16="http://schemas.microsoft.com/office/drawing/2014/main" id="{C527F081-2AE8-46D1-8587-4591B14E3146}"/>
                </a:ext>
              </a:extLst>
            </p:cNvPr>
            <p:cNvSpPr txBox="1"/>
            <p:nvPr/>
          </p:nvSpPr>
          <p:spPr>
            <a:xfrm>
              <a:off x="4158419" y="2455924"/>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High SES</a:t>
              </a:r>
            </a:p>
          </p:txBody>
        </p:sp>
        <p:sp>
          <p:nvSpPr>
            <p:cNvPr id="22" name="TextBox 21">
              <a:extLst>
                <a:ext uri="{FF2B5EF4-FFF2-40B4-BE49-F238E27FC236}">
                  <a16:creationId xmlns:a16="http://schemas.microsoft.com/office/drawing/2014/main" id="{63DCF9E1-C525-4B02-81AD-1953213A965E}"/>
                </a:ext>
              </a:extLst>
            </p:cNvPr>
            <p:cNvSpPr txBox="1"/>
            <p:nvPr/>
          </p:nvSpPr>
          <p:spPr>
            <a:xfrm>
              <a:off x="4158417" y="3641282"/>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Low </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SES</a:t>
              </a:r>
            </a:p>
          </p:txBody>
        </p:sp>
      </p:grpSp>
      <p:pic>
        <p:nvPicPr>
          <p:cNvPr id="32" name="Picture 31">
            <a:extLst>
              <a:ext uri="{FF2B5EF4-FFF2-40B4-BE49-F238E27FC236}">
                <a16:creationId xmlns:a16="http://schemas.microsoft.com/office/drawing/2014/main" id="{D305D555-6A19-429A-8216-21A5F3D14240}"/>
              </a:ext>
            </a:extLst>
          </p:cNvPr>
          <p:cNvPicPr>
            <a:picLocks noChangeAspect="1"/>
          </p:cNvPicPr>
          <p:nvPr/>
        </p:nvPicPr>
        <p:blipFill>
          <a:blip r:embed="rId3"/>
          <a:stretch>
            <a:fillRect/>
          </a:stretch>
        </p:blipFill>
        <p:spPr>
          <a:xfrm>
            <a:off x="6598127" y="3692713"/>
            <a:ext cx="1838582" cy="2410161"/>
          </a:xfrm>
          <a:prstGeom prst="rect">
            <a:avLst/>
          </a:prstGeom>
        </p:spPr>
      </p:pic>
      <p:sp>
        <p:nvSpPr>
          <p:cNvPr id="33" name="Text Placeholder 2">
            <a:extLst>
              <a:ext uri="{FF2B5EF4-FFF2-40B4-BE49-F238E27FC236}">
                <a16:creationId xmlns:a16="http://schemas.microsoft.com/office/drawing/2014/main" id="{6491BE14-B3E9-43E1-B836-D3D72BDB1F34}"/>
              </a:ext>
            </a:extLst>
          </p:cNvPr>
          <p:cNvSpPr txBox="1">
            <a:spLocks/>
          </p:cNvSpPr>
          <p:nvPr/>
        </p:nvSpPr>
        <p:spPr>
          <a:xfrm>
            <a:off x="6861790" y="2381977"/>
            <a:ext cx="4825157"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a:solidFill>
                  <a:schemeClr val="tx1"/>
                </a:solidFill>
              </a:rPr>
              <a:t>Multi-level Modelling</a:t>
            </a:r>
            <a:endParaRPr lang="en-GB" b="1" dirty="0">
              <a:solidFill>
                <a:schemeClr val="tx1"/>
              </a:solidFill>
            </a:endParaRPr>
          </a:p>
        </p:txBody>
      </p:sp>
      <p:sp>
        <p:nvSpPr>
          <p:cNvPr id="34" name="Content Placeholder 3">
            <a:extLst>
              <a:ext uri="{FF2B5EF4-FFF2-40B4-BE49-F238E27FC236}">
                <a16:creationId xmlns:a16="http://schemas.microsoft.com/office/drawing/2014/main" id="{E5C53281-30B3-4816-804C-2B7E46D22D3E}"/>
              </a:ext>
            </a:extLst>
          </p:cNvPr>
          <p:cNvSpPr txBox="1">
            <a:spLocks/>
          </p:cNvSpPr>
          <p:nvPr/>
        </p:nvSpPr>
        <p:spPr>
          <a:xfrm>
            <a:off x="6861790" y="2958239"/>
            <a:ext cx="4825158" cy="28400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a:t>Good for when you have dependent structures in your data.</a:t>
            </a:r>
            <a:endParaRPr lang="en-GB" dirty="0"/>
          </a:p>
        </p:txBody>
      </p:sp>
      <p:grpSp>
        <p:nvGrpSpPr>
          <p:cNvPr id="70" name="Group 69">
            <a:extLst>
              <a:ext uri="{FF2B5EF4-FFF2-40B4-BE49-F238E27FC236}">
                <a16:creationId xmlns:a16="http://schemas.microsoft.com/office/drawing/2014/main" id="{16C41DC2-C365-43A8-882A-829ABD39DAA0}"/>
              </a:ext>
            </a:extLst>
          </p:cNvPr>
          <p:cNvGrpSpPr/>
          <p:nvPr/>
        </p:nvGrpSpPr>
        <p:grpSpPr>
          <a:xfrm>
            <a:off x="7379739" y="3824926"/>
            <a:ext cx="4340892" cy="2550136"/>
            <a:chOff x="7379739" y="3824926"/>
            <a:chExt cx="4340892" cy="2550136"/>
          </a:xfrm>
        </p:grpSpPr>
        <p:sp>
          <p:nvSpPr>
            <p:cNvPr id="35" name="Rectangle: Rounded Corners 34">
              <a:extLst>
                <a:ext uri="{FF2B5EF4-FFF2-40B4-BE49-F238E27FC236}">
                  <a16:creationId xmlns:a16="http://schemas.microsoft.com/office/drawing/2014/main" id="{D151D119-CFD4-4C0F-9D8F-53EB68B6BB40}"/>
                </a:ext>
              </a:extLst>
            </p:cNvPr>
            <p:cNvSpPr/>
            <p:nvPr/>
          </p:nvSpPr>
          <p:spPr>
            <a:xfrm>
              <a:off x="8594283" y="3824926"/>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36" name="Rectangle: Rounded Corners 35">
              <a:extLst>
                <a:ext uri="{FF2B5EF4-FFF2-40B4-BE49-F238E27FC236}">
                  <a16:creationId xmlns:a16="http://schemas.microsoft.com/office/drawing/2014/main" id="{74694030-985E-4697-9318-7054B6DD9FAC}"/>
                </a:ext>
              </a:extLst>
            </p:cNvPr>
            <p:cNvSpPr/>
            <p:nvPr/>
          </p:nvSpPr>
          <p:spPr>
            <a:xfrm>
              <a:off x="8594283" y="4306919"/>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37" name="Rectangle: Rounded Corners 36">
              <a:extLst>
                <a:ext uri="{FF2B5EF4-FFF2-40B4-BE49-F238E27FC236}">
                  <a16:creationId xmlns:a16="http://schemas.microsoft.com/office/drawing/2014/main" id="{5866F412-C6D8-4457-AD24-E3C991B9FB3C}"/>
                </a:ext>
              </a:extLst>
            </p:cNvPr>
            <p:cNvSpPr/>
            <p:nvPr/>
          </p:nvSpPr>
          <p:spPr>
            <a:xfrm>
              <a:off x="8591734" y="4738365"/>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38" name="Rectangle: Rounded Corners 37">
              <a:extLst>
                <a:ext uri="{FF2B5EF4-FFF2-40B4-BE49-F238E27FC236}">
                  <a16:creationId xmlns:a16="http://schemas.microsoft.com/office/drawing/2014/main" id="{923F9DC6-045E-45C3-86F5-6F5418EDEBD4}"/>
                </a:ext>
              </a:extLst>
            </p:cNvPr>
            <p:cNvSpPr/>
            <p:nvPr/>
          </p:nvSpPr>
          <p:spPr>
            <a:xfrm>
              <a:off x="8591734" y="5201934"/>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39" name="Rectangle: Rounded Corners 38">
              <a:extLst>
                <a:ext uri="{FF2B5EF4-FFF2-40B4-BE49-F238E27FC236}">
                  <a16:creationId xmlns:a16="http://schemas.microsoft.com/office/drawing/2014/main" id="{F59E2F62-61E6-4F2D-A9F2-D6F506299B85}"/>
                </a:ext>
              </a:extLst>
            </p:cNvPr>
            <p:cNvSpPr/>
            <p:nvPr/>
          </p:nvSpPr>
          <p:spPr>
            <a:xfrm>
              <a:off x="8591734" y="5629424"/>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40" name="Rectangle: Rounded Corners 39">
              <a:extLst>
                <a:ext uri="{FF2B5EF4-FFF2-40B4-BE49-F238E27FC236}">
                  <a16:creationId xmlns:a16="http://schemas.microsoft.com/office/drawing/2014/main" id="{5A75B269-5194-4C03-B9D7-A17882BA8B36}"/>
                </a:ext>
              </a:extLst>
            </p:cNvPr>
            <p:cNvSpPr/>
            <p:nvPr/>
          </p:nvSpPr>
          <p:spPr>
            <a:xfrm>
              <a:off x="8564482" y="60535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41" name="TextBox 40">
              <a:extLst>
                <a:ext uri="{FF2B5EF4-FFF2-40B4-BE49-F238E27FC236}">
                  <a16:creationId xmlns:a16="http://schemas.microsoft.com/office/drawing/2014/main" id="{81E5AA25-27BF-477B-AC62-881DAFDF3FBC}"/>
                </a:ext>
              </a:extLst>
            </p:cNvPr>
            <p:cNvSpPr txBox="1"/>
            <p:nvPr/>
          </p:nvSpPr>
          <p:spPr>
            <a:xfrm>
              <a:off x="10038049" y="3905346"/>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42" name="Rectangle 41">
              <a:extLst>
                <a:ext uri="{FF2B5EF4-FFF2-40B4-BE49-F238E27FC236}">
                  <a16:creationId xmlns:a16="http://schemas.microsoft.com/office/drawing/2014/main" id="{7995EFE9-5384-45CA-947E-DAB05C804C5E}"/>
                </a:ext>
              </a:extLst>
            </p:cNvPr>
            <p:cNvSpPr/>
            <p:nvPr/>
          </p:nvSpPr>
          <p:spPr>
            <a:xfrm>
              <a:off x="11494363" y="3998474"/>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5E10137C-AAF8-4FDD-AE74-153B11028FC9}"/>
                </a:ext>
              </a:extLst>
            </p:cNvPr>
            <p:cNvSpPr/>
            <p:nvPr/>
          </p:nvSpPr>
          <p:spPr>
            <a:xfrm>
              <a:off x="11494363" y="4291685"/>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Oval 43">
              <a:extLst>
                <a:ext uri="{FF2B5EF4-FFF2-40B4-BE49-F238E27FC236}">
                  <a16:creationId xmlns:a16="http://schemas.microsoft.com/office/drawing/2014/main" id="{7AA8AAC9-980D-4939-8455-8283867A8816}"/>
                </a:ext>
              </a:extLst>
            </p:cNvPr>
            <p:cNvSpPr/>
            <p:nvPr/>
          </p:nvSpPr>
          <p:spPr>
            <a:xfrm>
              <a:off x="7379739" y="415722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5" name="Straight Arrow Connector 44">
              <a:extLst>
                <a:ext uri="{FF2B5EF4-FFF2-40B4-BE49-F238E27FC236}">
                  <a16:creationId xmlns:a16="http://schemas.microsoft.com/office/drawing/2014/main" id="{53C60795-C896-40EF-A4E7-769D0CC0E00E}"/>
                </a:ext>
              </a:extLst>
            </p:cNvPr>
            <p:cNvCxnSpPr>
              <a:cxnSpLocks/>
              <a:stCxn id="44" idx="0"/>
              <a:endCxn id="35" idx="1"/>
            </p:cNvCxnSpPr>
            <p:nvPr/>
          </p:nvCxnSpPr>
          <p:spPr>
            <a:xfrm flipV="1">
              <a:off x="7528848" y="3985686"/>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6BB953B-E39A-49E6-818D-78C9C6D99AF4}"/>
                </a:ext>
              </a:extLst>
            </p:cNvPr>
            <p:cNvCxnSpPr>
              <a:cxnSpLocks/>
              <a:stCxn id="44" idx="6"/>
              <a:endCxn id="36" idx="1"/>
            </p:cNvCxnSpPr>
            <p:nvPr/>
          </p:nvCxnSpPr>
          <p:spPr>
            <a:xfrm>
              <a:off x="7677956" y="4317406"/>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D3E8CEF-774D-4176-B46A-489BF5383B13}"/>
                </a:ext>
              </a:extLst>
            </p:cNvPr>
            <p:cNvCxnSpPr>
              <a:cxnSpLocks/>
              <a:stCxn id="44" idx="5"/>
              <a:endCxn id="37" idx="1"/>
            </p:cNvCxnSpPr>
            <p:nvPr/>
          </p:nvCxnSpPr>
          <p:spPr>
            <a:xfrm>
              <a:off x="7634283" y="4430672"/>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5B8BA3EF-C8E7-48AA-9CCC-A4EE05ECE3F2}"/>
                </a:ext>
              </a:extLst>
            </p:cNvPr>
            <p:cNvSpPr/>
            <p:nvPr/>
          </p:nvSpPr>
          <p:spPr>
            <a:xfrm>
              <a:off x="7806459" y="539547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9" name="Straight Arrow Connector 48">
              <a:extLst>
                <a:ext uri="{FF2B5EF4-FFF2-40B4-BE49-F238E27FC236}">
                  <a16:creationId xmlns:a16="http://schemas.microsoft.com/office/drawing/2014/main" id="{A8B2785F-C88E-4D3A-9552-C68F5C283E68}"/>
                </a:ext>
              </a:extLst>
            </p:cNvPr>
            <p:cNvCxnSpPr>
              <a:cxnSpLocks/>
              <a:endCxn id="38" idx="1"/>
            </p:cNvCxnSpPr>
            <p:nvPr/>
          </p:nvCxnSpPr>
          <p:spPr>
            <a:xfrm flipV="1">
              <a:off x="8061003" y="5362694"/>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73D9343-65A0-4458-90C1-C5AE87919ADA}"/>
                </a:ext>
              </a:extLst>
            </p:cNvPr>
            <p:cNvCxnSpPr>
              <a:cxnSpLocks/>
              <a:stCxn id="48" idx="6"/>
              <a:endCxn id="39" idx="1"/>
            </p:cNvCxnSpPr>
            <p:nvPr/>
          </p:nvCxnSpPr>
          <p:spPr>
            <a:xfrm>
              <a:off x="8104676" y="5555656"/>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5BCAAF1-E51A-426E-93BD-AEC6E836FF06}"/>
                </a:ext>
              </a:extLst>
            </p:cNvPr>
            <p:cNvCxnSpPr>
              <a:cxnSpLocks/>
              <a:stCxn id="48" idx="5"/>
              <a:endCxn id="40" idx="1"/>
            </p:cNvCxnSpPr>
            <p:nvPr/>
          </p:nvCxnSpPr>
          <p:spPr>
            <a:xfrm>
              <a:off x="8061003" y="5668922"/>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5" name="Rectangle: Rounded Corners 54">
            <a:extLst>
              <a:ext uri="{FF2B5EF4-FFF2-40B4-BE49-F238E27FC236}">
                <a16:creationId xmlns:a16="http://schemas.microsoft.com/office/drawing/2014/main" id="{5D179249-94B4-4B8A-995D-900BBD14987E}"/>
              </a:ext>
            </a:extLst>
          </p:cNvPr>
          <p:cNvSpPr/>
          <p:nvPr/>
        </p:nvSpPr>
        <p:spPr>
          <a:xfrm>
            <a:off x="1022204"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Family SES</a:t>
            </a:r>
          </a:p>
        </p:txBody>
      </p:sp>
      <p:sp>
        <p:nvSpPr>
          <p:cNvPr id="56" name="Rectangle: Rounded Corners 55">
            <a:extLst>
              <a:ext uri="{FF2B5EF4-FFF2-40B4-BE49-F238E27FC236}">
                <a16:creationId xmlns:a16="http://schemas.microsoft.com/office/drawing/2014/main" id="{3E7EC733-687A-4F96-B873-B9BFD3804BDA}"/>
              </a:ext>
            </a:extLst>
          </p:cNvPr>
          <p:cNvSpPr/>
          <p:nvPr/>
        </p:nvSpPr>
        <p:spPr>
          <a:xfrm>
            <a:off x="4480672"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Lifetime</a:t>
            </a:r>
          </a:p>
          <a:p>
            <a:pPr algn="ctr"/>
            <a:r>
              <a:rPr lang="en-GB" dirty="0">
                <a:solidFill>
                  <a:schemeClr val="tx1"/>
                </a:solidFill>
              </a:rPr>
              <a:t>Earnings</a:t>
            </a:r>
          </a:p>
        </p:txBody>
      </p:sp>
      <p:sp>
        <p:nvSpPr>
          <p:cNvPr id="57" name="Rectangle: Rounded Corners 56">
            <a:extLst>
              <a:ext uri="{FF2B5EF4-FFF2-40B4-BE49-F238E27FC236}">
                <a16:creationId xmlns:a16="http://schemas.microsoft.com/office/drawing/2014/main" id="{F452620C-2090-44EA-915F-66880CA07923}"/>
              </a:ext>
            </a:extLst>
          </p:cNvPr>
          <p:cNvSpPr/>
          <p:nvPr/>
        </p:nvSpPr>
        <p:spPr>
          <a:xfrm>
            <a:off x="2223973" y="4753461"/>
            <a:ext cx="2179249"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Academic Attainment</a:t>
            </a:r>
          </a:p>
        </p:txBody>
      </p:sp>
      <p:cxnSp>
        <p:nvCxnSpPr>
          <p:cNvPr id="59" name="Straight Arrow Connector 58">
            <a:extLst>
              <a:ext uri="{FF2B5EF4-FFF2-40B4-BE49-F238E27FC236}">
                <a16:creationId xmlns:a16="http://schemas.microsoft.com/office/drawing/2014/main" id="{88DEA529-4611-4798-A3FF-F05F2BED7DE3}"/>
              </a:ext>
            </a:extLst>
          </p:cNvPr>
          <p:cNvCxnSpPr>
            <a:cxnSpLocks/>
            <a:stCxn id="55" idx="3"/>
            <a:endCxn id="56" idx="1"/>
          </p:cNvCxnSpPr>
          <p:nvPr/>
        </p:nvCxnSpPr>
        <p:spPr>
          <a:xfrm>
            <a:off x="2189096" y="5891137"/>
            <a:ext cx="2291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88EB50B3-7983-42AE-A62B-8E1AC9C3F597}"/>
              </a:ext>
            </a:extLst>
          </p:cNvPr>
          <p:cNvCxnSpPr>
            <a:cxnSpLocks/>
            <a:stCxn id="55" idx="0"/>
            <a:endCxn id="57" idx="1"/>
          </p:cNvCxnSpPr>
          <p:nvPr/>
        </p:nvCxnSpPr>
        <p:spPr>
          <a:xfrm flipV="1">
            <a:off x="1605650" y="5076627"/>
            <a:ext cx="618323"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078D3897-5876-4DB2-9A78-2DD529F75CA4}"/>
              </a:ext>
            </a:extLst>
          </p:cNvPr>
          <p:cNvCxnSpPr>
            <a:cxnSpLocks/>
            <a:stCxn id="57" idx="3"/>
            <a:endCxn id="56" idx="0"/>
          </p:cNvCxnSpPr>
          <p:nvPr/>
        </p:nvCxnSpPr>
        <p:spPr>
          <a:xfrm>
            <a:off x="4403222" y="5076627"/>
            <a:ext cx="660896"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7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left)">
                                      <p:cBhvr>
                                        <p:cTn id="54" dur="2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34" grpId="0"/>
      <p:bldP spid="55" grpId="0" animBg="1"/>
      <p:bldP spid="56" grpId="0" animBg="1"/>
      <p:bldP spid="57"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EB204-9CC6-4B0A-8391-F3B8B3F619A1}"/>
              </a:ext>
            </a:extLst>
          </p:cNvPr>
          <p:cNvSpPr>
            <a:spLocks noGrp="1"/>
          </p:cNvSpPr>
          <p:nvPr>
            <p:ph idx="1"/>
          </p:nvPr>
        </p:nvSpPr>
        <p:spPr>
          <a:xfrm>
            <a:off x="1154955" y="2483556"/>
            <a:ext cx="10133934" cy="3536244"/>
          </a:xfrm>
        </p:spPr>
        <p:txBody>
          <a:bodyPr/>
          <a:lstStyle/>
          <a:p>
            <a:pPr marL="0" indent="0">
              <a:buNone/>
            </a:pPr>
            <a:r>
              <a:rPr lang="en-GB" dirty="0"/>
              <a:t>Going to focus on three of how to do three simple forms/types of statistical test in SPSS:</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9D32C057-4000-4864-9372-3FD70701480E}"/>
              </a:ext>
            </a:extLst>
          </p:cNvPr>
          <p:cNvSpPr>
            <a:spLocks noGrp="1"/>
          </p:cNvSpPr>
          <p:nvPr>
            <p:ph type="title"/>
          </p:nvPr>
        </p:nvSpPr>
        <p:spPr/>
        <p:txBody>
          <a:bodyPr/>
          <a:lstStyle/>
          <a:p>
            <a:r>
              <a:rPr lang="en-GB" dirty="0"/>
              <a:t>In this session</a:t>
            </a:r>
          </a:p>
        </p:txBody>
      </p:sp>
      <p:graphicFrame>
        <p:nvGraphicFramePr>
          <p:cNvPr id="4" name="Table 4">
            <a:extLst>
              <a:ext uri="{FF2B5EF4-FFF2-40B4-BE49-F238E27FC236}">
                <a16:creationId xmlns:a16="http://schemas.microsoft.com/office/drawing/2014/main" id="{6DE519D4-01D9-44B3-BEDA-A88DC74CA87B}"/>
              </a:ext>
            </a:extLst>
          </p:cNvPr>
          <p:cNvGraphicFramePr>
            <a:graphicFrameLocks noGrp="1"/>
          </p:cNvGraphicFramePr>
          <p:nvPr>
            <p:extLst>
              <p:ext uri="{D42A27DB-BD31-4B8C-83A1-F6EECF244321}">
                <p14:modId xmlns:p14="http://schemas.microsoft.com/office/powerpoint/2010/main" val="1843433736"/>
              </p:ext>
            </p:extLst>
          </p:nvPr>
        </p:nvGraphicFramePr>
        <p:xfrm>
          <a:off x="2157922" y="3342638"/>
          <a:ext cx="8034789" cy="1463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57983119"/>
                    </a:ext>
                  </a:extLst>
                </a:gridCol>
                <a:gridCol w="2402789">
                  <a:extLst>
                    <a:ext uri="{9D8B030D-6E8A-4147-A177-3AD203B41FA5}">
                      <a16:colId xmlns:a16="http://schemas.microsoft.com/office/drawing/2014/main" val="2252316851"/>
                    </a:ext>
                  </a:extLst>
                </a:gridCol>
                <a:gridCol w="1800000">
                  <a:extLst>
                    <a:ext uri="{9D8B030D-6E8A-4147-A177-3AD203B41FA5}">
                      <a16:colId xmlns:a16="http://schemas.microsoft.com/office/drawing/2014/main" val="3939684105"/>
                    </a:ext>
                  </a:extLst>
                </a:gridCol>
                <a:gridCol w="1800000">
                  <a:extLst>
                    <a:ext uri="{9D8B030D-6E8A-4147-A177-3AD203B41FA5}">
                      <a16:colId xmlns:a16="http://schemas.microsoft.com/office/drawing/2014/main" val="3498621817"/>
                    </a:ext>
                  </a:extLst>
                </a:gridCol>
              </a:tblGrid>
              <a:tr h="322745">
                <a:tc>
                  <a:txBody>
                    <a:bodyPr/>
                    <a:lstStyle/>
                    <a:p>
                      <a:endParaRPr lang="en-GB" dirty="0"/>
                    </a:p>
                  </a:txBody>
                  <a:tcPr/>
                </a:tc>
                <a:tc>
                  <a:txBody>
                    <a:bodyPr/>
                    <a:lstStyle/>
                    <a:p>
                      <a:pPr algn="ctr"/>
                      <a:r>
                        <a:rPr lang="en-GB" dirty="0"/>
                        <a:t>Test type</a:t>
                      </a:r>
                    </a:p>
                  </a:txBody>
                  <a:tcPr/>
                </a:tc>
                <a:tc>
                  <a:txBody>
                    <a:bodyPr/>
                    <a:lstStyle/>
                    <a:p>
                      <a:pPr algn="ctr"/>
                      <a:r>
                        <a:rPr lang="en-GB" dirty="0"/>
                        <a:t>1x IV</a:t>
                      </a:r>
                    </a:p>
                  </a:txBody>
                  <a:tcPr/>
                </a:tc>
                <a:tc>
                  <a:txBody>
                    <a:bodyPr/>
                    <a:lstStyle/>
                    <a:p>
                      <a:pPr algn="ctr"/>
                      <a:r>
                        <a:rPr lang="en-GB" dirty="0"/>
                        <a:t>1x DV</a:t>
                      </a:r>
                    </a:p>
                  </a:txBody>
                  <a:tcPr/>
                </a:tc>
                <a:extLst>
                  <a:ext uri="{0D108BD9-81ED-4DB2-BD59-A6C34878D82A}">
                    <a16:rowId xmlns:a16="http://schemas.microsoft.com/office/drawing/2014/main" val="368937"/>
                  </a:ext>
                </a:extLst>
              </a:tr>
              <a:tr h="322745">
                <a:tc>
                  <a:txBody>
                    <a:bodyPr/>
                    <a:lstStyle/>
                    <a:p>
                      <a:r>
                        <a:rPr lang="en-GB" dirty="0"/>
                        <a:t>Part 1</a:t>
                      </a:r>
                    </a:p>
                  </a:txBody>
                  <a:tcPr/>
                </a:tc>
                <a:tc>
                  <a:txBody>
                    <a:bodyPr/>
                    <a:lstStyle/>
                    <a:p>
                      <a:r>
                        <a:rPr lang="en-GB" dirty="0"/>
                        <a:t>Correlations</a:t>
                      </a:r>
                    </a:p>
                  </a:txBody>
                  <a:tcPr/>
                </a:tc>
                <a:tc>
                  <a:txBody>
                    <a:bodyPr/>
                    <a:lstStyle/>
                    <a:p>
                      <a:pPr algn="ctr"/>
                      <a:r>
                        <a:rPr lang="en-GB" dirty="0"/>
                        <a:t>Continuous</a:t>
                      </a:r>
                    </a:p>
                  </a:txBody>
                  <a:tcPr/>
                </a:tc>
                <a:tc>
                  <a:txBody>
                    <a:bodyPr/>
                    <a:lstStyle/>
                    <a:p>
                      <a:pPr algn="ctr"/>
                      <a:r>
                        <a:rPr lang="en-GB" dirty="0"/>
                        <a:t>Continuous</a:t>
                      </a:r>
                    </a:p>
                  </a:txBody>
                  <a:tcPr/>
                </a:tc>
                <a:extLst>
                  <a:ext uri="{0D108BD9-81ED-4DB2-BD59-A6C34878D82A}">
                    <a16:rowId xmlns:a16="http://schemas.microsoft.com/office/drawing/2014/main" val="1552162900"/>
                  </a:ext>
                </a:extLst>
              </a:tr>
              <a:tr h="322745">
                <a:tc>
                  <a:txBody>
                    <a:bodyPr/>
                    <a:lstStyle/>
                    <a:p>
                      <a:r>
                        <a:rPr lang="en-GB" dirty="0"/>
                        <a:t>Part 2</a:t>
                      </a:r>
                    </a:p>
                  </a:txBody>
                  <a:tcPr/>
                </a:tc>
                <a:tc>
                  <a:txBody>
                    <a:bodyPr/>
                    <a:lstStyle/>
                    <a:p>
                      <a:r>
                        <a:rPr lang="en-GB" dirty="0"/>
                        <a:t>T-tests</a:t>
                      </a:r>
                    </a:p>
                  </a:txBody>
                  <a:tcPr/>
                </a:tc>
                <a:tc>
                  <a:txBody>
                    <a:bodyPr/>
                    <a:lstStyle/>
                    <a:p>
                      <a:pPr algn="ctr"/>
                      <a:r>
                        <a:rPr lang="en-GB" dirty="0"/>
                        <a:t>Categorical</a:t>
                      </a:r>
                    </a:p>
                  </a:txBody>
                  <a:tcPr/>
                </a:tc>
                <a:tc>
                  <a:txBody>
                    <a:bodyPr/>
                    <a:lstStyle/>
                    <a:p>
                      <a:pPr algn="ctr"/>
                      <a:r>
                        <a:rPr lang="en-GB" dirty="0"/>
                        <a:t>Continuous</a:t>
                      </a:r>
                    </a:p>
                  </a:txBody>
                  <a:tcPr/>
                </a:tc>
                <a:extLst>
                  <a:ext uri="{0D108BD9-81ED-4DB2-BD59-A6C34878D82A}">
                    <a16:rowId xmlns:a16="http://schemas.microsoft.com/office/drawing/2014/main" val="3573896663"/>
                  </a:ext>
                </a:extLst>
              </a:tr>
              <a:tr h="322745">
                <a:tc>
                  <a:txBody>
                    <a:bodyPr/>
                    <a:lstStyle/>
                    <a:p>
                      <a:r>
                        <a:rPr lang="en-GB" dirty="0"/>
                        <a:t>Part 3</a:t>
                      </a:r>
                    </a:p>
                  </a:txBody>
                  <a:tcPr/>
                </a:tc>
                <a:tc>
                  <a:txBody>
                    <a:bodyPr/>
                    <a:lstStyle/>
                    <a:p>
                      <a:r>
                        <a:rPr lang="en-GB" dirty="0"/>
                        <a:t>Chi-squared tests</a:t>
                      </a:r>
                    </a:p>
                  </a:txBody>
                  <a:tcPr/>
                </a:tc>
                <a:tc>
                  <a:txBody>
                    <a:bodyPr/>
                    <a:lstStyle/>
                    <a:p>
                      <a:pPr algn="ctr"/>
                      <a:r>
                        <a:rPr lang="en-GB" dirty="0"/>
                        <a:t>Categorical</a:t>
                      </a:r>
                    </a:p>
                  </a:txBody>
                  <a:tcPr/>
                </a:tc>
                <a:tc>
                  <a:txBody>
                    <a:bodyPr/>
                    <a:lstStyle/>
                    <a:p>
                      <a:pPr algn="ctr"/>
                      <a:r>
                        <a:rPr lang="en-GB" dirty="0"/>
                        <a:t>Categorical</a:t>
                      </a:r>
                    </a:p>
                  </a:txBody>
                  <a:tcPr/>
                </a:tc>
                <a:extLst>
                  <a:ext uri="{0D108BD9-81ED-4DB2-BD59-A6C34878D82A}">
                    <a16:rowId xmlns:a16="http://schemas.microsoft.com/office/drawing/2014/main" val="2522501609"/>
                  </a:ext>
                </a:extLst>
              </a:tr>
            </a:tbl>
          </a:graphicData>
        </a:graphic>
      </p:graphicFrame>
    </p:spTree>
    <p:extLst>
      <p:ext uri="{BB962C8B-B14F-4D97-AF65-F5344CB8AC3E}">
        <p14:creationId xmlns:p14="http://schemas.microsoft.com/office/powerpoint/2010/main" val="74199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BF3D-A042-4248-B502-380824E39386}"/>
              </a:ext>
            </a:extLst>
          </p:cNvPr>
          <p:cNvSpPr>
            <a:spLocks noGrp="1"/>
          </p:cNvSpPr>
          <p:nvPr>
            <p:ph type="title"/>
          </p:nvPr>
        </p:nvSpPr>
        <p:spPr>
          <a:xfrm>
            <a:off x="1154953" y="973668"/>
            <a:ext cx="8761413" cy="706964"/>
          </a:xfrm>
        </p:spPr>
        <p:txBody>
          <a:bodyPr/>
          <a:lstStyle/>
          <a:p>
            <a:r>
              <a:rPr lang="en-GB" dirty="0"/>
              <a:t>More generally: Choosing a model</a:t>
            </a:r>
          </a:p>
        </p:txBody>
      </p:sp>
      <p:sp>
        <p:nvSpPr>
          <p:cNvPr id="3" name="Content Placeholder 2">
            <a:extLst>
              <a:ext uri="{FF2B5EF4-FFF2-40B4-BE49-F238E27FC236}">
                <a16:creationId xmlns:a16="http://schemas.microsoft.com/office/drawing/2014/main" id="{A83A290E-E2B8-42D6-87B1-7089EF748ACE}"/>
              </a:ext>
            </a:extLst>
          </p:cNvPr>
          <p:cNvSpPr>
            <a:spLocks noGrp="1"/>
          </p:cNvSpPr>
          <p:nvPr>
            <p:ph idx="1"/>
          </p:nvPr>
        </p:nvSpPr>
        <p:spPr>
          <a:xfrm>
            <a:off x="1154953" y="2379436"/>
            <a:ext cx="10503645" cy="4254500"/>
          </a:xfrm>
        </p:spPr>
        <p:txBody>
          <a:bodyPr>
            <a:normAutofit/>
          </a:bodyPr>
          <a:lstStyle/>
          <a:p>
            <a:r>
              <a:rPr lang="en-GB" dirty="0"/>
              <a:t>Choosing the specific type of Inferential Statistical Test to use depends on a few factors, defined by your projects’ hypothesis and its variables: </a:t>
            </a:r>
          </a:p>
          <a:p>
            <a:endParaRPr lang="en-GB" sz="600" dirty="0"/>
          </a:p>
          <a:p>
            <a:pPr lvl="1">
              <a:buFont typeface="+mj-lt"/>
              <a:buAutoNum type="arabicPeriod"/>
            </a:pPr>
            <a:r>
              <a:rPr lang="en-GB" sz="1800" dirty="0"/>
              <a:t>The </a:t>
            </a:r>
            <a:r>
              <a:rPr lang="en-GB" sz="1800" b="1" dirty="0"/>
              <a:t>number of Dependent Variables (DV)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The </a:t>
            </a:r>
            <a:r>
              <a:rPr lang="en-GB" sz="1800" b="1" dirty="0"/>
              <a:t>number of Independent Variables (IV)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How each of these variables are operationalised</a:t>
            </a:r>
          </a:p>
          <a:p>
            <a:pPr lvl="2"/>
            <a:r>
              <a:rPr lang="en-GB" sz="1800" dirty="0"/>
              <a:t>Are they </a:t>
            </a:r>
            <a:r>
              <a:rPr lang="en-GB" sz="1800" b="1" dirty="0"/>
              <a:t>continuous or categorical </a:t>
            </a:r>
            <a:r>
              <a:rPr lang="en-GB" sz="1800" dirty="0"/>
              <a:t>scales of measurement?</a:t>
            </a:r>
          </a:p>
          <a:p>
            <a:pPr lvl="2"/>
            <a:r>
              <a:rPr lang="en-GB" sz="1800" dirty="0"/>
              <a:t>For categorical variables:</a:t>
            </a:r>
          </a:p>
          <a:p>
            <a:pPr lvl="3"/>
            <a:r>
              <a:rPr lang="en-GB" sz="1800" b="1" dirty="0"/>
              <a:t>How many categories </a:t>
            </a:r>
            <a:r>
              <a:rPr lang="en-GB" sz="1800" dirty="0"/>
              <a:t>(binary or multi-category)?</a:t>
            </a:r>
          </a:p>
        </p:txBody>
      </p:sp>
      <p:sp>
        <p:nvSpPr>
          <p:cNvPr id="4" name="Speech Bubble: Rectangle with Corners Rounded 3">
            <a:extLst>
              <a:ext uri="{FF2B5EF4-FFF2-40B4-BE49-F238E27FC236}">
                <a16:creationId xmlns:a16="http://schemas.microsoft.com/office/drawing/2014/main" id="{3BE7186E-0B2C-426F-8F4F-9589E9E57190}"/>
              </a:ext>
            </a:extLst>
          </p:cNvPr>
          <p:cNvSpPr/>
          <p:nvPr/>
        </p:nvSpPr>
        <p:spPr>
          <a:xfrm>
            <a:off x="9787467" y="2798819"/>
            <a:ext cx="2209279" cy="3935003"/>
          </a:xfrm>
          <a:prstGeom prst="wedgeRoundRectCallout">
            <a:avLst>
              <a:gd name="adj1" fmla="val -59144"/>
              <a:gd name="adj2" fmla="val -30272"/>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entury Gothic" panose="020B0502020202020204"/>
                <a:ea typeface="+mn-ea"/>
                <a:cs typeface="+mn-cs"/>
              </a:rPr>
              <a:t>Sidenote: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 the following slides, </a:t>
            </a:r>
            <a:r>
              <a:rPr lang="en-GB" dirty="0">
                <a:solidFill>
                  <a:prstClr val="black"/>
                </a:solidFill>
                <a:latin typeface="Century Gothic" panose="020B0502020202020204"/>
              </a:rPr>
              <a:t>I’m</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going to briefly discuss cases where you have 1x DV but methods do exist for testing multiple DVs in a single model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lang="en-GB" dirty="0">
                <a:solidFill>
                  <a:prstClr val="black"/>
                </a:solidFill>
                <a:latin typeface="Century Gothic" panose="020B0502020202020204"/>
              </a:rPr>
              <a:t>e.g.</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hlinkClick r:id="rId3">
                  <a:extLst>
                    <a:ext uri="{A12FA001-AC4F-418D-AE19-62706E023703}">
                      <ahyp:hlinkClr xmlns:ahyp="http://schemas.microsoft.com/office/drawing/2018/hyperlinkcolor" val="tx"/>
                    </a:ext>
                  </a:extLst>
                </a:hlinkClick>
              </a:rPr>
              <a:t>MANOVA</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76988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A Garden of Forking Paths!</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579879"/>
          </a:xfrm>
        </p:spPr>
        <p:style>
          <a:lnRef idx="2">
            <a:schemeClr val="accent6"/>
          </a:lnRef>
          <a:fillRef idx="1">
            <a:schemeClr val="lt1"/>
          </a:fillRef>
          <a:effectRef idx="0">
            <a:schemeClr val="accent6"/>
          </a:effectRef>
          <a:fontRef idx="minor">
            <a:schemeClr val="dk1"/>
          </a:fontRef>
        </p:style>
        <p:txBody>
          <a:bodyPr/>
          <a:lstStyle/>
          <a:p>
            <a:r>
              <a:rPr lang="en-GB" dirty="0"/>
              <a:t>Are your Independent Variables:</a:t>
            </a:r>
          </a:p>
          <a:p>
            <a:pPr marL="800100" lvl="1" indent="-342900">
              <a:buClr>
                <a:schemeClr val="tx1"/>
              </a:buClr>
              <a:buFont typeface="+mj-lt"/>
              <a:buAutoNum type="arabicPeriod"/>
            </a:pPr>
            <a:r>
              <a:rPr lang="en-GB" dirty="0">
                <a:solidFill>
                  <a:schemeClr val="tx1"/>
                </a:solidFill>
              </a:rPr>
              <a:t>Measured on a Categorical Scale?</a:t>
            </a:r>
          </a:p>
          <a:p>
            <a:pPr marL="800100" lvl="1" indent="-342900">
              <a:buClr>
                <a:schemeClr val="tx1"/>
              </a:buClr>
              <a:buFont typeface="+mj-lt"/>
              <a:buAutoNum type="arabicPeriod"/>
            </a:pPr>
            <a:r>
              <a:rPr lang="en-GB" dirty="0">
                <a:solidFill>
                  <a:schemeClr val="tx1"/>
                </a:solidFill>
              </a:rPr>
              <a:t>Measured on a Continuous Scale?</a:t>
            </a:r>
          </a:p>
          <a:p>
            <a:pPr marL="800100" lvl="1" indent="-342900">
              <a:buClr>
                <a:schemeClr val="tx1"/>
              </a:buClr>
              <a:buFont typeface="+mj-lt"/>
              <a:buAutoNum type="arabicPeriod"/>
            </a:pPr>
            <a:r>
              <a:rPr lang="en-GB" dirty="0">
                <a:solidFill>
                  <a:schemeClr val="tx1"/>
                </a:solidFill>
              </a:rPr>
              <a:t>A mixture (i.e. when you have more than one IV)?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2" y="569722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Continuous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20" y="6273483"/>
            <a:ext cx="2518520" cy="477838"/>
          </a:xfr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p>
            <a:r>
              <a:rPr lang="en-GB" dirty="0">
                <a:solidFill>
                  <a:schemeClr val="tx2"/>
                </a:solidFill>
                <a:hlinkClick r:id="rId3" action="ppaction://hlinksldjump">
                  <a:extLst>
                    <a:ext uri="{A12FA001-AC4F-418D-AE19-62706E023703}">
                      <ahyp:hlinkClr xmlns:ahyp="http://schemas.microsoft.com/office/drawing/2018/hyperlinkcolor" val="tx"/>
                    </a:ext>
                  </a:extLst>
                </a:hlinkClick>
              </a:rPr>
              <a:t>Go to slide 7</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your Dependent Variable measured on a Continuous or Categorical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048527" y="1953865"/>
            <a:ext cx="2789238" cy="4697471"/>
          </a:xfrm>
          <a:prstGeom prst="bentConnector3">
            <a:avLst>
              <a:gd name="adj1" fmla="val 7792"/>
            </a:avLst>
          </a:prstGeom>
          <a:ln w="19050">
            <a:tailEnd type="triangle"/>
          </a:ln>
        </p:spPr>
        <p:style>
          <a:lnRef idx="1">
            <a:schemeClr val="dk1"/>
          </a:lnRef>
          <a:fillRef idx="0">
            <a:schemeClr val="dk1"/>
          </a:fillRef>
          <a:effectRef idx="0">
            <a:schemeClr val="dk1"/>
          </a:effectRef>
          <a:fontRef idx="minor">
            <a:schemeClr val="tx1"/>
          </a:fontRef>
        </p:style>
      </p:cxnSp>
      <p:sp>
        <p:nvSpPr>
          <p:cNvPr id="28" name="Text Placeholder 9">
            <a:extLst>
              <a:ext uri="{FF2B5EF4-FFF2-40B4-BE49-F238E27FC236}">
                <a16:creationId xmlns:a16="http://schemas.microsoft.com/office/drawing/2014/main" id="{A664A656-2046-4BED-AF0C-B099E484F4F6}"/>
              </a:ext>
            </a:extLst>
          </p:cNvPr>
          <p:cNvSpPr txBox="1">
            <a:spLocks/>
          </p:cNvSpPr>
          <p:nvPr/>
        </p:nvSpPr>
        <p:spPr>
          <a:xfrm>
            <a:off x="6554253" y="5750561"/>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 or 3</a:t>
            </a:r>
          </a:p>
        </p:txBody>
      </p:sp>
      <p:sp>
        <p:nvSpPr>
          <p:cNvPr id="29" name="Content Placeholder 10">
            <a:extLst>
              <a:ext uri="{FF2B5EF4-FFF2-40B4-BE49-F238E27FC236}">
                <a16:creationId xmlns:a16="http://schemas.microsoft.com/office/drawing/2014/main" id="{5AC7C54A-276D-4974-894A-FA3ABE9E2277}"/>
              </a:ext>
            </a:extLst>
          </p:cNvPr>
          <p:cNvSpPr txBox="1">
            <a:spLocks/>
          </p:cNvSpPr>
          <p:nvPr/>
        </p:nvSpPr>
        <p:spPr>
          <a:xfrm>
            <a:off x="6554251" y="6326824"/>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Go to slide </a:t>
            </a:r>
            <a:r>
              <a:rPr lang="en-GB" dirty="0">
                <a:solidFill>
                  <a:srgbClr val="0E5580"/>
                </a:solidFill>
                <a:latin typeface="Century Gothic" panose="020B0502020202020204"/>
                <a:hlinkClick r:id="rId4" action="ppaction://hlinksldjump">
                  <a:extLst>
                    <a:ext uri="{A12FA001-AC4F-418D-AE19-62706E023703}">
                      <ahyp:hlinkClr xmlns:ahyp="http://schemas.microsoft.com/office/drawing/2018/hyperlinkcolor" val="tx"/>
                    </a:ext>
                  </a:extLst>
                </a:hlinkClick>
              </a:rPr>
              <a:t>6</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30" name="Text Placeholder 9">
            <a:extLst>
              <a:ext uri="{FF2B5EF4-FFF2-40B4-BE49-F238E27FC236}">
                <a16:creationId xmlns:a16="http://schemas.microsoft.com/office/drawing/2014/main" id="{CA916537-9708-41CE-BC3C-C1A25B69AB7E}"/>
              </a:ext>
            </a:extLst>
          </p:cNvPr>
          <p:cNvSpPr txBox="1">
            <a:spLocks/>
          </p:cNvSpPr>
          <p:nvPr/>
        </p:nvSpPr>
        <p:spPr>
          <a:xfrm>
            <a:off x="1388688" y="5750561"/>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31" name="Content Placeholder 10">
            <a:extLst>
              <a:ext uri="{FF2B5EF4-FFF2-40B4-BE49-F238E27FC236}">
                <a16:creationId xmlns:a16="http://schemas.microsoft.com/office/drawing/2014/main" id="{D216EBC2-B647-4BA8-9EF8-EC3E67CD95CB}"/>
              </a:ext>
            </a:extLst>
          </p:cNvPr>
          <p:cNvSpPr txBox="1">
            <a:spLocks/>
          </p:cNvSpPr>
          <p:nvPr/>
        </p:nvSpPr>
        <p:spPr>
          <a:xfrm>
            <a:off x="1388686" y="6326824"/>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5"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34" name="Connector: Elbow 33">
            <a:extLst>
              <a:ext uri="{FF2B5EF4-FFF2-40B4-BE49-F238E27FC236}">
                <a16:creationId xmlns:a16="http://schemas.microsoft.com/office/drawing/2014/main" id="{AEFDAA0E-A80A-495E-AE18-DBA6F9DFAE89}"/>
              </a:ext>
            </a:extLst>
          </p:cNvPr>
          <p:cNvCxnSpPr>
            <a:cxnSpLocks/>
            <a:stCxn id="9" idx="2"/>
            <a:endCxn id="30" idx="0"/>
          </p:cNvCxnSpPr>
          <p:nvPr/>
        </p:nvCxnSpPr>
        <p:spPr>
          <a:xfrm rot="5400000">
            <a:off x="3832036" y="4307392"/>
            <a:ext cx="259081" cy="262725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9253E576-DA10-404A-B4C1-761C9EEFC313}"/>
              </a:ext>
            </a:extLst>
          </p:cNvPr>
          <p:cNvCxnSpPr>
            <a:cxnSpLocks/>
            <a:stCxn id="9" idx="2"/>
            <a:endCxn id="28" idx="0"/>
          </p:cNvCxnSpPr>
          <p:nvPr/>
        </p:nvCxnSpPr>
        <p:spPr>
          <a:xfrm rot="16200000" flipH="1">
            <a:off x="6414818" y="4351865"/>
            <a:ext cx="259081" cy="253830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04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Categorical IV(s)</a:t>
            </a:r>
          </a:p>
        </p:txBody>
      </p:sp>
      <p:graphicFrame>
        <p:nvGraphicFramePr>
          <p:cNvPr id="8" name="Table 8">
            <a:extLst>
              <a:ext uri="{FF2B5EF4-FFF2-40B4-BE49-F238E27FC236}">
                <a16:creationId xmlns:a16="http://schemas.microsoft.com/office/drawing/2014/main" id="{C8EDEB93-213B-4C1C-A535-1462EF17C129}"/>
              </a:ext>
            </a:extLst>
          </p:cNvPr>
          <p:cNvGraphicFramePr>
            <a:graphicFrameLocks noGrp="1"/>
          </p:cNvGraphicFramePr>
          <p:nvPr/>
        </p:nvGraphicFramePr>
        <p:xfrm>
          <a:off x="1084000" y="2326640"/>
          <a:ext cx="1002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32236412"/>
                    </a:ext>
                  </a:extLst>
                </a:gridCol>
                <a:gridCol w="3996000">
                  <a:extLst>
                    <a:ext uri="{9D8B030D-6E8A-4147-A177-3AD203B41FA5}">
                      <a16:colId xmlns:a16="http://schemas.microsoft.com/office/drawing/2014/main" val="590202164"/>
                    </a:ext>
                  </a:extLst>
                </a:gridCol>
                <a:gridCol w="3996000">
                  <a:extLst>
                    <a:ext uri="{9D8B030D-6E8A-4147-A177-3AD203B41FA5}">
                      <a16:colId xmlns:a16="http://schemas.microsoft.com/office/drawing/2014/main" val="1401087659"/>
                    </a:ext>
                  </a:extLst>
                </a:gridCol>
              </a:tblGrid>
              <a:tr h="370840">
                <a:tc>
                  <a:txBody>
                    <a:bodyPr/>
                    <a:lstStyle/>
                    <a:p>
                      <a:endParaRPr lang="en-GB" dirty="0"/>
                    </a:p>
                  </a:txBody>
                  <a:tcPr/>
                </a:tc>
                <a:tc>
                  <a:txBody>
                    <a:bodyPr/>
                    <a:lstStyle/>
                    <a:p>
                      <a:pPr algn="ctr"/>
                      <a:r>
                        <a:rPr lang="en-GB" dirty="0">
                          <a:solidFill>
                            <a:schemeClr val="tx1"/>
                          </a:solidFill>
                        </a:rPr>
                        <a:t>Binary DV</a:t>
                      </a:r>
                    </a:p>
                  </a:txBody>
                  <a:tcPr/>
                </a:tc>
                <a:tc>
                  <a:txBody>
                    <a:bodyPr/>
                    <a:lstStyle/>
                    <a:p>
                      <a:pPr algn="ctr"/>
                      <a:r>
                        <a:rPr lang="en-GB" dirty="0">
                          <a:solidFill>
                            <a:schemeClr val="tx1"/>
                          </a:solidFill>
                        </a:rPr>
                        <a:t> Non-Binary DV</a:t>
                      </a:r>
                    </a:p>
                  </a:txBody>
                  <a:tcPr/>
                </a:tc>
                <a:extLst>
                  <a:ext uri="{0D108BD9-81ED-4DB2-BD59-A6C34878D82A}">
                    <a16:rowId xmlns:a16="http://schemas.microsoft.com/office/drawing/2014/main" val="1859062806"/>
                  </a:ext>
                </a:extLst>
              </a:tr>
              <a:tr h="370840">
                <a:tc>
                  <a:txBody>
                    <a:bodyPr/>
                    <a:lstStyle/>
                    <a:p>
                      <a:r>
                        <a:rPr lang="en-GB" dirty="0"/>
                        <a:t>1x Binary IV</a:t>
                      </a:r>
                    </a:p>
                  </a:txBody>
                  <a:tcPr/>
                </a:tc>
                <a:tc>
                  <a:txBody>
                    <a:bodyPr/>
                    <a:lstStyle/>
                    <a:p>
                      <a:pPr algn="ct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04591286"/>
                  </a:ext>
                </a:extLst>
              </a:tr>
              <a:tr h="370840">
                <a:tc>
                  <a:txBody>
                    <a:bodyPr/>
                    <a:lstStyle/>
                    <a:p>
                      <a:r>
                        <a:rPr lang="en-GB" dirty="0"/>
                        <a:t>1x Non-Binary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57676919"/>
                  </a:ext>
                </a:extLst>
              </a:tr>
              <a:tr h="370840">
                <a:tc>
                  <a:txBody>
                    <a:bodyPr/>
                    <a:lstStyle/>
                    <a:p>
                      <a:r>
                        <a:rPr lang="en-GB" dirty="0"/>
                        <a:t>&gt;1 IV</a:t>
                      </a:r>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extLst>
                  <a:ext uri="{0D108BD9-81ED-4DB2-BD59-A6C34878D82A}">
                    <a16:rowId xmlns:a16="http://schemas.microsoft.com/office/drawing/2014/main" val="558848646"/>
                  </a:ext>
                </a:extLst>
              </a:tr>
            </a:tbl>
          </a:graphicData>
        </a:graphic>
      </p:graphicFrame>
      <p:sp>
        <p:nvSpPr>
          <p:cNvPr id="9" name="TextBox 8">
            <a:extLst>
              <a:ext uri="{FF2B5EF4-FFF2-40B4-BE49-F238E27FC236}">
                <a16:creationId xmlns:a16="http://schemas.microsoft.com/office/drawing/2014/main" id="{48675076-CC72-4139-A076-A9FBF5CD5219}"/>
              </a:ext>
            </a:extLst>
          </p:cNvPr>
          <p:cNvSpPr txBox="1"/>
          <p:nvPr/>
        </p:nvSpPr>
        <p:spPr>
          <a:xfrm>
            <a:off x="1084000" y="65194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the DV and IV are not independent (repeated measures) then use a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McNemar’s</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test instead. </a:t>
            </a:r>
          </a:p>
        </p:txBody>
      </p:sp>
      <p:sp>
        <p:nvSpPr>
          <p:cNvPr id="17" name="TextBox 16">
            <a:extLst>
              <a:ext uri="{FF2B5EF4-FFF2-40B4-BE49-F238E27FC236}">
                <a16:creationId xmlns:a16="http://schemas.microsoft.com/office/drawing/2014/main" id="{D7558440-ADFA-4ECF-BF5F-E59E9F63088B}"/>
              </a:ext>
            </a:extLst>
          </p:cNvPr>
          <p:cNvSpPr txBox="1"/>
          <p:nvPr/>
        </p:nvSpPr>
        <p:spPr>
          <a:xfrm>
            <a:off x="4080510" y="2680664"/>
            <a:ext cx="26746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Fisher’s Exact test*</a:t>
            </a:r>
          </a:p>
        </p:txBody>
      </p:sp>
      <p:sp>
        <p:nvSpPr>
          <p:cNvPr id="18" name="TextBox 17">
            <a:extLst>
              <a:ext uri="{FF2B5EF4-FFF2-40B4-BE49-F238E27FC236}">
                <a16:creationId xmlns:a16="http://schemas.microsoft.com/office/drawing/2014/main" id="{E1AFCFE6-99EB-49BB-97F1-F7E642E1EC9F}"/>
              </a:ext>
            </a:extLst>
          </p:cNvPr>
          <p:cNvSpPr txBox="1"/>
          <p:nvPr/>
        </p:nvSpPr>
        <p:spPr>
          <a:xfrm>
            <a:off x="5730240" y="3071336"/>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Chi-Squared test</a:t>
            </a:r>
          </a:p>
        </p:txBody>
      </p:sp>
      <p:sp>
        <p:nvSpPr>
          <p:cNvPr id="19" name="TextBox 18">
            <a:extLst>
              <a:ext uri="{FF2B5EF4-FFF2-40B4-BE49-F238E27FC236}">
                <a16:creationId xmlns:a16="http://schemas.microsoft.com/office/drawing/2014/main" id="{6E2154BB-5397-4E72-919D-EA19509196C6}"/>
              </a:ext>
            </a:extLst>
          </p:cNvPr>
          <p:cNvSpPr txBox="1"/>
          <p:nvPr/>
        </p:nvSpPr>
        <p:spPr>
          <a:xfrm>
            <a:off x="7707630" y="3440668"/>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Loglinear Analysis</a:t>
            </a:r>
          </a:p>
        </p:txBody>
      </p:sp>
      <p:grpSp>
        <p:nvGrpSpPr>
          <p:cNvPr id="31" name="Group 30">
            <a:extLst>
              <a:ext uri="{FF2B5EF4-FFF2-40B4-BE49-F238E27FC236}">
                <a16:creationId xmlns:a16="http://schemas.microsoft.com/office/drawing/2014/main" id="{6DB034AC-22A6-4F8F-96CD-5C9D4CB30FA6}"/>
              </a:ext>
            </a:extLst>
          </p:cNvPr>
          <p:cNvGrpSpPr/>
          <p:nvPr/>
        </p:nvGrpSpPr>
        <p:grpSpPr>
          <a:xfrm>
            <a:off x="1154953" y="2865330"/>
            <a:ext cx="9953047" cy="1845096"/>
            <a:chOff x="1154953" y="2865330"/>
            <a:chExt cx="9953047" cy="1845096"/>
          </a:xfrm>
        </p:grpSpPr>
        <p:sp>
          <p:nvSpPr>
            <p:cNvPr id="10" name="Rectangle: Rounded Corners 9">
              <a:extLst>
                <a:ext uri="{FF2B5EF4-FFF2-40B4-BE49-F238E27FC236}">
                  <a16:creationId xmlns:a16="http://schemas.microsoft.com/office/drawing/2014/main" id="{858329BC-AD96-4568-B51C-47A3AD573D89}"/>
                </a:ext>
              </a:extLst>
            </p:cNvPr>
            <p:cNvSpPr/>
            <p:nvPr/>
          </p:nvSpPr>
          <p:spPr>
            <a:xfrm>
              <a:off x="1154953" y="3941228"/>
              <a:ext cx="9953047" cy="769198"/>
            </a:xfrm>
            <a:prstGeom prst="roundRect">
              <a:avLst/>
            </a:prstGeom>
            <a:solidFill>
              <a:srgbClr val="E3EF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your likelihood of being excluded in secondary school (Excluded vs. Not Excluded)? </a:t>
              </a:r>
            </a:p>
          </p:txBody>
        </p:sp>
        <p:cxnSp>
          <p:nvCxnSpPr>
            <p:cNvPr id="21" name="Connector: Elbow 20">
              <a:extLst>
                <a:ext uri="{FF2B5EF4-FFF2-40B4-BE49-F238E27FC236}">
                  <a16:creationId xmlns:a16="http://schemas.microsoft.com/office/drawing/2014/main" id="{62489567-F105-4CA2-8CFB-517F1D1C55E2}"/>
                </a:ext>
              </a:extLst>
            </p:cNvPr>
            <p:cNvCxnSpPr>
              <a:endCxn id="10" idx="3"/>
            </p:cNvCxnSpPr>
            <p:nvPr/>
          </p:nvCxnSpPr>
          <p:spPr>
            <a:xfrm>
              <a:off x="6755130" y="2865330"/>
              <a:ext cx="4352870" cy="1460497"/>
            </a:xfrm>
            <a:prstGeom prst="bentConnector3">
              <a:avLst>
                <a:gd name="adj1" fmla="val 105252"/>
              </a:avLst>
            </a:prstGeom>
            <a:ln>
              <a:tailEnd type="triangle"/>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11635E35-F955-4702-A8EE-1B5484283055}"/>
              </a:ext>
            </a:extLst>
          </p:cNvPr>
          <p:cNvGrpSpPr/>
          <p:nvPr/>
        </p:nvGrpSpPr>
        <p:grpSpPr>
          <a:xfrm>
            <a:off x="1154953" y="3256002"/>
            <a:ext cx="9953047" cy="2223622"/>
            <a:chOff x="1154953" y="3256002"/>
            <a:chExt cx="9953047" cy="2223622"/>
          </a:xfrm>
        </p:grpSpPr>
        <p:sp>
          <p:nvSpPr>
            <p:cNvPr id="11" name="Rectangle: Rounded Corners 10">
              <a:extLst>
                <a:ext uri="{FF2B5EF4-FFF2-40B4-BE49-F238E27FC236}">
                  <a16:creationId xmlns:a16="http://schemas.microsoft.com/office/drawing/2014/main" id="{8E6616DB-F8E7-4619-8718-11B4DBD4868C}"/>
                </a:ext>
              </a:extLst>
            </p:cNvPr>
            <p:cNvSpPr/>
            <p:nvPr/>
          </p:nvSpPr>
          <p:spPr>
            <a:xfrm>
              <a:off x="1154953" y="4710426"/>
              <a:ext cx="9953047" cy="769198"/>
            </a:xfrm>
            <a:prstGeom prst="roundRect">
              <a:avLst/>
            </a:prstGeom>
            <a:solidFill>
              <a:srgbClr val="F1F7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level of degree classification at University (Distinction, Merit, Pass or Fail)?</a:t>
              </a:r>
            </a:p>
          </p:txBody>
        </p:sp>
        <p:cxnSp>
          <p:nvCxnSpPr>
            <p:cNvPr id="23" name="Connector: Elbow 22">
              <a:extLst>
                <a:ext uri="{FF2B5EF4-FFF2-40B4-BE49-F238E27FC236}">
                  <a16:creationId xmlns:a16="http://schemas.microsoft.com/office/drawing/2014/main" id="{975ECB71-9BED-45AD-841B-24FD5C81F48D}"/>
                </a:ext>
              </a:extLst>
            </p:cNvPr>
            <p:cNvCxnSpPr>
              <a:stCxn id="18" idx="3"/>
              <a:endCxn id="11" idx="3"/>
            </p:cNvCxnSpPr>
            <p:nvPr/>
          </p:nvCxnSpPr>
          <p:spPr>
            <a:xfrm>
              <a:off x="8404860" y="3256002"/>
              <a:ext cx="2703140" cy="1839023"/>
            </a:xfrm>
            <a:prstGeom prst="bentConnector3">
              <a:avLst>
                <a:gd name="adj1" fmla="val 118183"/>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CAF361EF-ABF3-45D1-B4AC-C315063333C2}"/>
              </a:ext>
            </a:extLst>
          </p:cNvPr>
          <p:cNvGrpSpPr/>
          <p:nvPr/>
        </p:nvGrpSpPr>
        <p:grpSpPr>
          <a:xfrm>
            <a:off x="1154953" y="3625334"/>
            <a:ext cx="9953047" cy="2745522"/>
            <a:chOff x="1154953" y="3625334"/>
            <a:chExt cx="9953047" cy="2745522"/>
          </a:xfrm>
        </p:grpSpPr>
        <p:sp>
          <p:nvSpPr>
            <p:cNvPr id="12" name="Rectangle: Rounded Corners 11">
              <a:extLst>
                <a:ext uri="{FF2B5EF4-FFF2-40B4-BE49-F238E27FC236}">
                  <a16:creationId xmlns:a16="http://schemas.microsoft.com/office/drawing/2014/main" id="{71641446-669C-4AC9-9C01-4461431A3D6D}"/>
                </a:ext>
              </a:extLst>
            </p:cNvPr>
            <p:cNvSpPr/>
            <p:nvPr/>
          </p:nvSpPr>
          <p:spPr>
            <a:xfrm>
              <a:off x="1154953" y="5479624"/>
              <a:ext cx="9953047" cy="891232"/>
            </a:xfrm>
            <a:prstGeom prst="roundRect">
              <a:avLst/>
            </a:prstGeom>
            <a:solidFill>
              <a:srgbClr val="DEEE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there a relationship between having ASN in primary school (Yes or No?) , whether you are later excluded in high school (Excluded vs. Not) and subsequent degree classification at University (Distinction, Merit, Pass or Fail)?</a:t>
              </a:r>
            </a:p>
          </p:txBody>
        </p:sp>
        <p:cxnSp>
          <p:nvCxnSpPr>
            <p:cNvPr id="26" name="Connector: Elbow 25">
              <a:extLst>
                <a:ext uri="{FF2B5EF4-FFF2-40B4-BE49-F238E27FC236}">
                  <a16:creationId xmlns:a16="http://schemas.microsoft.com/office/drawing/2014/main" id="{408AA5B9-1C82-44E4-A619-47236CDB765F}"/>
                </a:ext>
              </a:extLst>
            </p:cNvPr>
            <p:cNvCxnSpPr>
              <a:cxnSpLocks/>
              <a:stCxn id="19" idx="3"/>
              <a:endCxn id="12" idx="3"/>
            </p:cNvCxnSpPr>
            <p:nvPr/>
          </p:nvCxnSpPr>
          <p:spPr>
            <a:xfrm>
              <a:off x="10382250" y="3625334"/>
              <a:ext cx="725750" cy="2299906"/>
            </a:xfrm>
            <a:prstGeom prst="bentConnector3">
              <a:avLst>
                <a:gd name="adj1" fmla="val 203944"/>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8587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heel(1)">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continuous IV(s)*</a:t>
            </a:r>
          </a:p>
        </p:txBody>
      </p:sp>
      <p:graphicFrame>
        <p:nvGraphicFramePr>
          <p:cNvPr id="4" name="Table 8">
            <a:extLst>
              <a:ext uri="{FF2B5EF4-FFF2-40B4-BE49-F238E27FC236}">
                <a16:creationId xmlns:a16="http://schemas.microsoft.com/office/drawing/2014/main" id="{EB6CD569-F527-492B-BA9D-31ADB0F61548}"/>
              </a:ext>
            </a:extLst>
          </p:cNvPr>
          <p:cNvGraphicFramePr>
            <a:graphicFrameLocks noGrp="1"/>
          </p:cNvGraphicFramePr>
          <p:nvPr>
            <p:ph idx="1"/>
          </p:nvPr>
        </p:nvGraphicFramePr>
        <p:xfrm>
          <a:off x="814000" y="2532224"/>
          <a:ext cx="10564000" cy="10109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1832236412"/>
                    </a:ext>
                  </a:extLst>
                </a:gridCol>
                <a:gridCol w="2844000">
                  <a:extLst>
                    <a:ext uri="{9D8B030D-6E8A-4147-A177-3AD203B41FA5}">
                      <a16:colId xmlns:a16="http://schemas.microsoft.com/office/drawing/2014/main" val="1401087659"/>
                    </a:ext>
                  </a:extLst>
                </a:gridCol>
                <a:gridCol w="2844000">
                  <a:extLst>
                    <a:ext uri="{9D8B030D-6E8A-4147-A177-3AD203B41FA5}">
                      <a16:colId xmlns:a16="http://schemas.microsoft.com/office/drawing/2014/main" val="712317100"/>
                    </a:ext>
                  </a:extLst>
                </a:gridCol>
                <a:gridCol w="2844000">
                  <a:extLst>
                    <a:ext uri="{9D8B030D-6E8A-4147-A177-3AD203B41FA5}">
                      <a16:colId xmlns:a16="http://schemas.microsoft.com/office/drawing/2014/main" val="2158027449"/>
                    </a:ext>
                  </a:extLst>
                </a:gridCol>
              </a:tblGrid>
              <a:tr h="370840">
                <a:tc>
                  <a:txBody>
                    <a:bodyPr/>
                    <a:lstStyle/>
                    <a:p>
                      <a:endParaRPr lang="en-GB" dirty="0"/>
                    </a:p>
                  </a:txBody>
                  <a:tcPr/>
                </a:tc>
                <a:tc>
                  <a:txBody>
                    <a:bodyPr/>
                    <a:lstStyle/>
                    <a:p>
                      <a:pPr algn="ctr"/>
                      <a:r>
                        <a:rPr lang="en-GB" dirty="0">
                          <a:solidFill>
                            <a:schemeClr val="tx1"/>
                          </a:solidFill>
                        </a:rPr>
                        <a:t> Binary DV</a:t>
                      </a:r>
                    </a:p>
                  </a:txBody>
                  <a:tcPr/>
                </a:tc>
                <a:tc>
                  <a:txBody>
                    <a:bodyPr/>
                    <a:lstStyle/>
                    <a:p>
                      <a:pPr algn="ctr"/>
                      <a:r>
                        <a:rPr lang="en-GB" dirty="0">
                          <a:solidFill>
                            <a:schemeClr val="tx1"/>
                          </a:solidFill>
                        </a:rPr>
                        <a:t>Ordinal Non-binary DV</a:t>
                      </a:r>
                    </a:p>
                  </a:txBody>
                  <a:tcPr/>
                </a:tc>
                <a:tc>
                  <a:txBody>
                    <a:bodyPr/>
                    <a:lstStyle/>
                    <a:p>
                      <a:pPr algn="ctr"/>
                      <a:r>
                        <a:rPr lang="en-GB" dirty="0">
                          <a:solidFill>
                            <a:schemeClr val="tx1"/>
                          </a:solidFill>
                        </a:rPr>
                        <a:t>Nominal Non-binary DV</a:t>
                      </a:r>
                    </a:p>
                  </a:txBody>
                  <a:tcPr/>
                </a:tc>
                <a:extLst>
                  <a:ext uri="{0D108BD9-81ED-4DB2-BD59-A6C34878D82A}">
                    <a16:rowId xmlns:a16="http://schemas.microsoft.com/office/drawing/2014/main" val="1859062806"/>
                  </a:ext>
                </a:extLst>
              </a:tr>
              <a:tr h="370840">
                <a:tc>
                  <a:txBody>
                    <a:bodyPr/>
                    <a:lstStyle/>
                    <a:p>
                      <a:r>
                        <a:rPr lang="en-GB" dirty="0"/>
                        <a:t>At least one continuous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60000"/>
                        <a:lumOff val="40000"/>
                      </a:schemeClr>
                    </a:solidFill>
                  </a:tcPr>
                </a:tc>
                <a:extLst>
                  <a:ext uri="{0D108BD9-81ED-4DB2-BD59-A6C34878D82A}">
                    <a16:rowId xmlns:a16="http://schemas.microsoft.com/office/drawing/2014/main" val="3304591286"/>
                  </a:ext>
                </a:extLst>
              </a:tr>
            </a:tbl>
          </a:graphicData>
        </a:graphic>
      </p:graphicFrame>
      <p:sp>
        <p:nvSpPr>
          <p:cNvPr id="8" name="TextBox 7">
            <a:extLst>
              <a:ext uri="{FF2B5EF4-FFF2-40B4-BE49-F238E27FC236}">
                <a16:creationId xmlns:a16="http://schemas.microsoft.com/office/drawing/2014/main" id="{9E8B9521-E1AB-4F49-85BC-A7C336354CC3}"/>
              </a:ext>
            </a:extLst>
          </p:cNvPr>
          <p:cNvSpPr txBox="1"/>
          <p:nvPr/>
        </p:nvSpPr>
        <p:spPr>
          <a:xfrm>
            <a:off x="972820" y="641657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these types of model can come with a mixture of categorical AND continuous IVs</a:t>
            </a:r>
          </a:p>
        </p:txBody>
      </p:sp>
      <p:sp>
        <p:nvSpPr>
          <p:cNvPr id="6" name="TextBox 5">
            <a:extLst>
              <a:ext uri="{FF2B5EF4-FFF2-40B4-BE49-F238E27FC236}">
                <a16:creationId xmlns:a16="http://schemas.microsoft.com/office/drawing/2014/main" id="{E10AD194-EDBD-48A7-93E8-44820926106F}"/>
              </a:ext>
            </a:extLst>
          </p:cNvPr>
          <p:cNvSpPr txBox="1"/>
          <p:nvPr/>
        </p:nvSpPr>
        <p:spPr>
          <a:xfrm>
            <a:off x="309991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Binary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0" name="TextBox 9">
            <a:extLst>
              <a:ext uri="{FF2B5EF4-FFF2-40B4-BE49-F238E27FC236}">
                <a16:creationId xmlns:a16="http://schemas.microsoft.com/office/drawing/2014/main" id="{BA96F40B-9BEE-45B1-A189-355176EE4BED}"/>
              </a:ext>
            </a:extLst>
          </p:cNvPr>
          <p:cNvSpPr txBox="1"/>
          <p:nvPr/>
        </p:nvSpPr>
        <p:spPr>
          <a:xfrm>
            <a:off x="589264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Ordinal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2" name="TextBox 11">
            <a:extLst>
              <a:ext uri="{FF2B5EF4-FFF2-40B4-BE49-F238E27FC236}">
                <a16:creationId xmlns:a16="http://schemas.microsoft.com/office/drawing/2014/main" id="{29B075A0-72EF-4738-9EF4-EFA345F30326}"/>
              </a:ext>
            </a:extLst>
          </p:cNvPr>
          <p:cNvSpPr txBox="1"/>
          <p:nvPr/>
        </p:nvSpPr>
        <p:spPr>
          <a:xfrm>
            <a:off x="8788493" y="2902537"/>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Multinomial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grpSp>
        <p:nvGrpSpPr>
          <p:cNvPr id="41" name="Group 40">
            <a:extLst>
              <a:ext uri="{FF2B5EF4-FFF2-40B4-BE49-F238E27FC236}">
                <a16:creationId xmlns:a16="http://schemas.microsoft.com/office/drawing/2014/main" id="{61B45643-9FD3-4C23-BB0F-C7FDA8FC51E1}"/>
              </a:ext>
            </a:extLst>
          </p:cNvPr>
          <p:cNvGrpSpPr/>
          <p:nvPr/>
        </p:nvGrpSpPr>
        <p:grpSpPr>
          <a:xfrm>
            <a:off x="605789" y="3549432"/>
            <a:ext cx="6014453" cy="1616727"/>
            <a:chOff x="605789" y="3549432"/>
            <a:chExt cx="6014453" cy="1616727"/>
          </a:xfrm>
        </p:grpSpPr>
        <p:sp>
          <p:nvSpPr>
            <p:cNvPr id="9" name="Rectangle: Rounded Corners 8">
              <a:extLst>
                <a:ext uri="{FF2B5EF4-FFF2-40B4-BE49-F238E27FC236}">
                  <a16:creationId xmlns:a16="http://schemas.microsoft.com/office/drawing/2014/main" id="{16207476-C265-4E04-AFBC-0A69D4520766}"/>
                </a:ext>
              </a:extLst>
            </p:cNvPr>
            <p:cNvSpPr/>
            <p:nvPr/>
          </p:nvSpPr>
          <p:spPr>
            <a:xfrm>
              <a:off x="605789" y="3871582"/>
              <a:ext cx="6014453" cy="1294577"/>
            </a:xfrm>
            <a:prstGeom prst="roundRect">
              <a:avLst/>
            </a:prstGeom>
            <a:solidFill>
              <a:srgbClr val="FCE4D3"/>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University Degree (Has a Degree vs. Does not have a degree) associated with their grade point average (GPA, 0-100) whilst at Secondary School?</a:t>
              </a:r>
            </a:p>
          </p:txBody>
        </p:sp>
        <p:cxnSp>
          <p:nvCxnSpPr>
            <p:cNvPr id="14" name="Connector: Elbow 13">
              <a:extLst>
                <a:ext uri="{FF2B5EF4-FFF2-40B4-BE49-F238E27FC236}">
                  <a16:creationId xmlns:a16="http://schemas.microsoft.com/office/drawing/2014/main" id="{04F6956B-AC70-42D0-AF72-35FDDF970472}"/>
                </a:ext>
              </a:extLst>
            </p:cNvPr>
            <p:cNvCxnSpPr>
              <a:cxnSpLocks/>
              <a:stCxn id="6" idx="2"/>
              <a:endCxn id="9" idx="0"/>
            </p:cNvCxnSpPr>
            <p:nvPr/>
          </p:nvCxnSpPr>
          <p:spPr>
            <a:xfrm rot="5400000">
              <a:off x="3759328" y="3403121"/>
              <a:ext cx="322149" cy="6147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CA9B7E8C-12FC-40AC-A2FB-EDCD21ADCF74}"/>
              </a:ext>
            </a:extLst>
          </p:cNvPr>
          <p:cNvGrpSpPr/>
          <p:nvPr/>
        </p:nvGrpSpPr>
        <p:grpSpPr>
          <a:xfrm>
            <a:off x="720090" y="3549432"/>
            <a:ext cx="7028027" cy="2827156"/>
            <a:chOff x="720090" y="3549432"/>
            <a:chExt cx="7028027" cy="2827156"/>
          </a:xfrm>
        </p:grpSpPr>
        <p:sp>
          <p:nvSpPr>
            <p:cNvPr id="17" name="Rectangle: Rounded Corners 16">
              <a:extLst>
                <a:ext uri="{FF2B5EF4-FFF2-40B4-BE49-F238E27FC236}">
                  <a16:creationId xmlns:a16="http://schemas.microsoft.com/office/drawing/2014/main" id="{730EA896-D380-4941-BD5A-C237E82D7B3A}"/>
                </a:ext>
              </a:extLst>
            </p:cNvPr>
            <p:cNvSpPr/>
            <p:nvPr/>
          </p:nvSpPr>
          <p:spPr>
            <a:xfrm>
              <a:off x="720090" y="5082011"/>
              <a:ext cx="7028027" cy="1294577"/>
            </a:xfrm>
            <a:prstGeom prst="roundRect">
              <a:avLst/>
            </a:prstGeom>
            <a:solidFill>
              <a:srgbClr val="F9CAA7"/>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higher Degree Classification at University (Fail &gt; Pass &gt; Merit &gt; Distinction) associated with their grade point average (GPA, 0-100) whilst at Secondary School?</a:t>
              </a:r>
            </a:p>
          </p:txBody>
        </p:sp>
        <p:cxnSp>
          <p:nvCxnSpPr>
            <p:cNvPr id="18" name="Connector: Elbow 17">
              <a:extLst>
                <a:ext uri="{FF2B5EF4-FFF2-40B4-BE49-F238E27FC236}">
                  <a16:creationId xmlns:a16="http://schemas.microsoft.com/office/drawing/2014/main" id="{2C4A8DAC-128B-45AC-B42C-68A4AF0FD6D9}"/>
                </a:ext>
              </a:extLst>
            </p:cNvPr>
            <p:cNvCxnSpPr>
              <a:cxnSpLocks/>
              <a:stCxn id="10" idx="2"/>
              <a:endCxn id="17" idx="3"/>
            </p:cNvCxnSpPr>
            <p:nvPr/>
          </p:nvCxnSpPr>
          <p:spPr>
            <a:xfrm rot="16200000" flipH="1">
              <a:off x="6294384" y="4275566"/>
              <a:ext cx="2179867" cy="727599"/>
            </a:xfrm>
            <a:prstGeom prst="bentConnector4">
              <a:avLst>
                <a:gd name="adj1" fmla="val 35153"/>
                <a:gd name="adj2" fmla="val 122023"/>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53DC29D7-98EA-4EC2-B489-A887EB84BA03}"/>
              </a:ext>
            </a:extLst>
          </p:cNvPr>
          <p:cNvGrpSpPr/>
          <p:nvPr/>
        </p:nvGrpSpPr>
        <p:grpSpPr>
          <a:xfrm>
            <a:off x="7985940" y="3548868"/>
            <a:ext cx="3860851" cy="2731943"/>
            <a:chOff x="7985940" y="3548868"/>
            <a:chExt cx="3860851" cy="2731943"/>
          </a:xfrm>
        </p:grpSpPr>
        <p:sp>
          <p:nvSpPr>
            <p:cNvPr id="22" name="Rectangle: Rounded Corners 21">
              <a:extLst>
                <a:ext uri="{FF2B5EF4-FFF2-40B4-BE49-F238E27FC236}">
                  <a16:creationId xmlns:a16="http://schemas.microsoft.com/office/drawing/2014/main" id="{371E4510-C514-4C9B-90D8-6189EDAE9663}"/>
                </a:ext>
              </a:extLst>
            </p:cNvPr>
            <p:cNvSpPr/>
            <p:nvPr/>
          </p:nvSpPr>
          <p:spPr>
            <a:xfrm>
              <a:off x="7985940" y="4083184"/>
              <a:ext cx="3860851" cy="2197627"/>
            </a:xfrm>
            <a:prstGeom prst="roundRect">
              <a:avLst/>
            </a:prstGeom>
            <a:solidFill>
              <a:srgbClr val="F5AF7C"/>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choosing to study within a specific discipline at University (Arts, Medicine, Engineering) associated with their grade point average (GPA, 0-100) whilst at Secondary School?</a:t>
              </a:r>
            </a:p>
          </p:txBody>
        </p:sp>
        <p:cxnSp>
          <p:nvCxnSpPr>
            <p:cNvPr id="27" name="Straight Arrow Connector 26">
              <a:extLst>
                <a:ext uri="{FF2B5EF4-FFF2-40B4-BE49-F238E27FC236}">
                  <a16:creationId xmlns:a16="http://schemas.microsoft.com/office/drawing/2014/main" id="{AD26B779-297E-4472-BF95-E872DBC75C64}"/>
                </a:ext>
              </a:extLst>
            </p:cNvPr>
            <p:cNvCxnSpPr>
              <a:cxnSpLocks/>
              <a:stCxn id="12" idx="2"/>
              <a:endCxn id="22" idx="0"/>
            </p:cNvCxnSpPr>
            <p:nvPr/>
          </p:nvCxnSpPr>
          <p:spPr>
            <a:xfrm>
              <a:off x="9916366" y="3548868"/>
              <a:ext cx="0" cy="534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8828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For a Continuous Dependent Variable</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No (all 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266190"/>
          </a:xfrm>
        </p:spPr>
        <p:style>
          <a:lnRef idx="2">
            <a:schemeClr val="accent6"/>
          </a:lnRef>
          <a:fillRef idx="1">
            <a:schemeClr val="lt1"/>
          </a:fillRef>
          <a:effectRef idx="0">
            <a:schemeClr val="accent6"/>
          </a:effectRef>
          <a:fontRef idx="minor">
            <a:schemeClr val="dk1"/>
          </a:fontRef>
        </p:style>
        <p:txBody>
          <a:bodyPr/>
          <a:lstStyle/>
          <a:p>
            <a:r>
              <a:rPr lang="en-GB" dirty="0"/>
              <a:t>Do you have:</a:t>
            </a:r>
          </a:p>
          <a:p>
            <a:pPr lvl="1"/>
            <a:r>
              <a:rPr lang="en-GB" dirty="0"/>
              <a:t>One independent variable? </a:t>
            </a:r>
          </a:p>
          <a:p>
            <a:pPr lvl="1"/>
            <a:r>
              <a:rPr lang="en-GB" dirty="0"/>
              <a:t>More than one independent variable?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0" y="549148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Yes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18" y="6067743"/>
            <a:ext cx="2518520" cy="477838"/>
          </a:xfr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p>
            <a:r>
              <a:rPr lang="en-GB" dirty="0">
                <a:solidFill>
                  <a:schemeClr val="tx2"/>
                </a:solidFill>
                <a:hlinkClick r:id="rId2" action="ppaction://hlinksldjump">
                  <a:extLst>
                    <a:ext uri="{A12FA001-AC4F-418D-AE19-62706E023703}">
                      <ahyp:hlinkClr xmlns:ahyp="http://schemas.microsoft.com/office/drawing/2018/hyperlinkcolor" val="tx"/>
                    </a:ext>
                  </a:extLst>
                </a:hlinkClick>
              </a:rPr>
              <a:t>Go to slide 10</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any of your Independent Variable(s) measured on a Continuous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151396" y="1850996"/>
            <a:ext cx="2583498" cy="4697469"/>
          </a:xfrm>
          <a:prstGeom prst="bentConnector3">
            <a:avLst>
              <a:gd name="adj1" fmla="val 7970"/>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 Placeholder 9">
            <a:extLst>
              <a:ext uri="{FF2B5EF4-FFF2-40B4-BE49-F238E27FC236}">
                <a16:creationId xmlns:a16="http://schemas.microsoft.com/office/drawing/2014/main" id="{6E755B50-9CCF-461B-BC75-07EDD05FEE1C}"/>
              </a:ext>
            </a:extLst>
          </p:cNvPr>
          <p:cNvSpPr txBox="1">
            <a:spLocks/>
          </p:cNvSpPr>
          <p:nvPr/>
        </p:nvSpPr>
        <p:spPr>
          <a:xfrm>
            <a:off x="6618515" y="5582815"/>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a:t>
            </a:r>
          </a:p>
        </p:txBody>
      </p:sp>
      <p:sp>
        <p:nvSpPr>
          <p:cNvPr id="14" name="Content Placeholder 10">
            <a:extLst>
              <a:ext uri="{FF2B5EF4-FFF2-40B4-BE49-F238E27FC236}">
                <a16:creationId xmlns:a16="http://schemas.microsoft.com/office/drawing/2014/main" id="{19574137-DF2C-4CA4-AC66-7F74B1BD0C43}"/>
              </a:ext>
            </a:extLst>
          </p:cNvPr>
          <p:cNvSpPr txBox="1">
            <a:spLocks/>
          </p:cNvSpPr>
          <p:nvPr/>
        </p:nvSpPr>
        <p:spPr>
          <a:xfrm>
            <a:off x="6618513" y="6159078"/>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3" action="ppaction://hlinksldjump">
                  <a:extLst>
                    <a:ext uri="{A12FA001-AC4F-418D-AE19-62706E023703}">
                      <ahyp:hlinkClr xmlns:ahyp="http://schemas.microsoft.com/office/drawing/2018/hyperlinkcolor" val="tx"/>
                    </a:ext>
                  </a:extLst>
                </a:hlinkClick>
              </a:rPr>
              <a:t>Go to slide </a:t>
            </a:r>
            <a:r>
              <a:rPr lang="en-GB" dirty="0">
                <a:solidFill>
                  <a:srgbClr val="0E5580"/>
                </a:solidFill>
                <a:latin typeface="Century Gothic" panose="020B0502020202020204"/>
                <a:hlinkClick r:id="rId3" action="ppaction://hlinksldjump">
                  <a:extLst>
                    <a:ext uri="{A12FA001-AC4F-418D-AE19-62706E023703}">
                      <ahyp:hlinkClr xmlns:ahyp="http://schemas.microsoft.com/office/drawing/2018/hyperlinkcolor" val="tx"/>
                    </a:ext>
                  </a:extLst>
                </a:hlinkClick>
              </a:rPr>
              <a:t>9</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15" name="Text Placeholder 9">
            <a:extLst>
              <a:ext uri="{FF2B5EF4-FFF2-40B4-BE49-F238E27FC236}">
                <a16:creationId xmlns:a16="http://schemas.microsoft.com/office/drawing/2014/main" id="{D3125383-1026-4B93-B20C-710DB7176C63}"/>
              </a:ext>
            </a:extLst>
          </p:cNvPr>
          <p:cNvSpPr txBox="1">
            <a:spLocks/>
          </p:cNvSpPr>
          <p:nvPr/>
        </p:nvSpPr>
        <p:spPr>
          <a:xfrm>
            <a:off x="1452950" y="5582815"/>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16" name="Content Placeholder 10">
            <a:extLst>
              <a:ext uri="{FF2B5EF4-FFF2-40B4-BE49-F238E27FC236}">
                <a16:creationId xmlns:a16="http://schemas.microsoft.com/office/drawing/2014/main" id="{B4583D11-3B9F-4E7B-B35D-D070164C6CB5}"/>
              </a:ext>
            </a:extLst>
          </p:cNvPr>
          <p:cNvSpPr txBox="1">
            <a:spLocks/>
          </p:cNvSpPr>
          <p:nvPr/>
        </p:nvSpPr>
        <p:spPr>
          <a:xfrm>
            <a:off x="1452948" y="6159078"/>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17" name="Connector: Elbow 16">
            <a:extLst>
              <a:ext uri="{FF2B5EF4-FFF2-40B4-BE49-F238E27FC236}">
                <a16:creationId xmlns:a16="http://schemas.microsoft.com/office/drawing/2014/main" id="{7BBB3AD6-CD05-473E-81E4-A83AF6E3FFE9}"/>
              </a:ext>
            </a:extLst>
          </p:cNvPr>
          <p:cNvCxnSpPr>
            <a:cxnSpLocks/>
            <a:stCxn id="9" idx="2"/>
            <a:endCxn id="15" idx="0"/>
          </p:cNvCxnSpPr>
          <p:nvPr/>
        </p:nvCxnSpPr>
        <p:spPr>
          <a:xfrm rot="5400000">
            <a:off x="3791195" y="4098806"/>
            <a:ext cx="405024" cy="256299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0A893CE1-3691-44D1-A5EB-0CC71F68DE89}"/>
              </a:ext>
            </a:extLst>
          </p:cNvPr>
          <p:cNvCxnSpPr>
            <a:cxnSpLocks/>
            <a:stCxn id="9" idx="2"/>
            <a:endCxn id="13" idx="0"/>
          </p:cNvCxnSpPr>
          <p:nvPr/>
        </p:nvCxnSpPr>
        <p:spPr>
          <a:xfrm rot="16200000" flipH="1">
            <a:off x="6373977" y="4079017"/>
            <a:ext cx="405024" cy="26025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463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0635-DA0F-411A-B4F6-D764837DB0E9}"/>
              </a:ext>
            </a:extLst>
          </p:cNvPr>
          <p:cNvSpPr>
            <a:spLocks noGrp="1"/>
          </p:cNvSpPr>
          <p:nvPr>
            <p:ph type="title"/>
          </p:nvPr>
        </p:nvSpPr>
        <p:spPr>
          <a:xfrm>
            <a:off x="1017793" y="802218"/>
            <a:ext cx="8761413" cy="706964"/>
          </a:xfrm>
        </p:spPr>
        <p:txBody>
          <a:bodyPr/>
          <a:lstStyle/>
          <a:p>
            <a:r>
              <a:rPr lang="en-GB" sz="3200"/>
              <a:t>Continuous DV with only 1 Categorical IV</a:t>
            </a:r>
            <a:endParaRPr lang="en-GB" sz="3200" dirty="0"/>
          </a:p>
        </p:txBody>
      </p:sp>
      <p:graphicFrame>
        <p:nvGraphicFramePr>
          <p:cNvPr id="3" name="Table 3">
            <a:extLst>
              <a:ext uri="{FF2B5EF4-FFF2-40B4-BE49-F238E27FC236}">
                <a16:creationId xmlns:a16="http://schemas.microsoft.com/office/drawing/2014/main" id="{1BBC5B39-D326-4C6C-9F6E-403888825FEE}"/>
              </a:ext>
            </a:extLst>
          </p:cNvPr>
          <p:cNvGraphicFramePr>
            <a:graphicFrameLocks noGrp="1"/>
          </p:cNvGraphicFramePr>
          <p:nvPr/>
        </p:nvGraphicFramePr>
        <p:xfrm>
          <a:off x="1708353" y="2287624"/>
          <a:ext cx="8538245" cy="2062480"/>
        </p:xfrm>
        <a:graphic>
          <a:graphicData uri="http://schemas.openxmlformats.org/drawingml/2006/table">
            <a:tbl>
              <a:tblPr firstRow="1" bandRow="1">
                <a:tableStyleId>{21E4AEA4-8DFA-4A89-87EB-49C32662AFE0}</a:tableStyleId>
              </a:tblPr>
              <a:tblGrid>
                <a:gridCol w="1944000">
                  <a:extLst>
                    <a:ext uri="{9D8B030D-6E8A-4147-A177-3AD203B41FA5}">
                      <a16:colId xmlns:a16="http://schemas.microsoft.com/office/drawing/2014/main" val="2869357346"/>
                    </a:ext>
                  </a:extLst>
                </a:gridCol>
                <a:gridCol w="1944000">
                  <a:extLst>
                    <a:ext uri="{9D8B030D-6E8A-4147-A177-3AD203B41FA5}">
                      <a16:colId xmlns:a16="http://schemas.microsoft.com/office/drawing/2014/main" val="1113720604"/>
                    </a:ext>
                  </a:extLst>
                </a:gridCol>
                <a:gridCol w="4650245">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Levels in Categorical IV?</a:t>
                      </a:r>
                    </a:p>
                  </a:txBody>
                  <a:tcPr>
                    <a:solidFill>
                      <a:schemeClr val="accent2">
                        <a:lumMod val="75000"/>
                      </a:schemeClr>
                    </a:solidFill>
                  </a:tcPr>
                </a:tc>
                <a:tc>
                  <a:txBody>
                    <a:bodyPr/>
                    <a:lstStyle/>
                    <a:p>
                      <a:pPr algn="ctr"/>
                      <a:r>
                        <a:rPr lang="en-GB" sz="1600" b="0" dirty="0">
                          <a:solidFill>
                            <a:schemeClr val="bg1"/>
                          </a:solidFill>
                        </a:rPr>
                        <a:t>Are Levels Independent?</a:t>
                      </a:r>
                    </a:p>
                  </a:txBody>
                  <a:tcPr>
                    <a:solidFill>
                      <a:schemeClr val="accent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solidFill>
                      <a:schemeClr val="accent2">
                        <a:lumMod val="75000"/>
                      </a:schemeClr>
                    </a:solidFill>
                  </a:tcPr>
                </a:tc>
                <a:extLst>
                  <a:ext uri="{0D108BD9-81ED-4DB2-BD59-A6C34878D82A}">
                    <a16:rowId xmlns:a16="http://schemas.microsoft.com/office/drawing/2014/main" val="1202459987"/>
                  </a:ext>
                </a:extLst>
              </a:tr>
              <a:tr h="370840">
                <a:tc>
                  <a:txBody>
                    <a:bodyPr/>
                    <a:lstStyle/>
                    <a:p>
                      <a:pPr algn="ctr"/>
                      <a:r>
                        <a:rPr lang="en-GB" sz="1600" dirty="0"/>
                        <a:t>2</a:t>
                      </a:r>
                    </a:p>
                  </a:txBody>
                  <a:tcPr>
                    <a:solidFill>
                      <a:schemeClr val="accent2">
                        <a:lumMod val="20000"/>
                        <a:lumOff val="80000"/>
                      </a:schemeClr>
                    </a:solidFill>
                  </a:tcPr>
                </a:tc>
                <a:tc>
                  <a:txBody>
                    <a:bodyPr/>
                    <a:lstStyle/>
                    <a:p>
                      <a:pPr algn="ctr"/>
                      <a:r>
                        <a:rPr lang="en-GB" sz="1600" dirty="0"/>
                        <a:t>Y</a:t>
                      </a:r>
                    </a:p>
                  </a:txBody>
                  <a:tcPr>
                    <a:solidFill>
                      <a:schemeClr val="accent2">
                        <a:lumMod val="20000"/>
                        <a:lumOff val="80000"/>
                      </a:schemeClr>
                    </a:solidFill>
                  </a:tcPr>
                </a:tc>
                <a:tc>
                  <a:txBody>
                    <a:bodyPr/>
                    <a:lstStyle/>
                    <a:p>
                      <a:pPr algn="ctr"/>
                      <a:endParaRPr lang="en-GB" sz="1600" dirty="0"/>
                    </a:p>
                  </a:txBody>
                  <a:tcPr>
                    <a:solidFill>
                      <a:schemeClr val="accent2">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sz="1600" dirty="0"/>
                        <a:t>&gt;2</a:t>
                      </a:r>
                    </a:p>
                  </a:txBody>
                  <a:tcPr>
                    <a:solidFill>
                      <a:schemeClr val="accent2">
                        <a:lumMod val="40000"/>
                        <a:lumOff val="60000"/>
                      </a:schemeClr>
                    </a:solidFill>
                  </a:tcPr>
                </a:tc>
                <a:tc>
                  <a:txBody>
                    <a:bodyPr/>
                    <a:lstStyle/>
                    <a:p>
                      <a:pPr algn="ctr"/>
                      <a:r>
                        <a:rPr lang="en-GB" sz="1600" dirty="0"/>
                        <a:t>Y</a:t>
                      </a:r>
                    </a:p>
                  </a:txBody>
                  <a:tcPr>
                    <a:solidFill>
                      <a:schemeClr val="accent2">
                        <a:lumMod val="40000"/>
                        <a:lumOff val="60000"/>
                      </a:schemeClr>
                    </a:solidFill>
                  </a:tcPr>
                </a:tc>
                <a:tc>
                  <a:txBody>
                    <a:bodyPr/>
                    <a:lstStyle/>
                    <a:p>
                      <a:pPr algn="ctr"/>
                      <a:endParaRPr lang="en-GB" sz="1600" dirty="0"/>
                    </a:p>
                  </a:txBody>
                  <a:tcPr>
                    <a:solidFill>
                      <a:schemeClr val="accent2">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sz="1600" dirty="0"/>
                        <a:t>2</a:t>
                      </a:r>
                    </a:p>
                  </a:txBody>
                  <a:tcPr>
                    <a:solidFill>
                      <a:schemeClr val="accent2">
                        <a:lumMod val="60000"/>
                        <a:lumOff val="40000"/>
                      </a:schemeClr>
                    </a:solidFill>
                  </a:tcPr>
                </a:tc>
                <a:tc>
                  <a:txBody>
                    <a:bodyPr/>
                    <a:lstStyle/>
                    <a:p>
                      <a:pPr algn="ctr"/>
                      <a:r>
                        <a:rPr lang="en-GB" sz="1600" dirty="0"/>
                        <a:t>N</a:t>
                      </a:r>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1600" dirty="0"/>
                    </a:p>
                  </a:txBody>
                  <a:tcPr>
                    <a:solidFill>
                      <a:schemeClr val="accent2">
                        <a:lumMod val="60000"/>
                        <a:lumOff val="40000"/>
                      </a:schemeClr>
                    </a:solidFill>
                  </a:tcPr>
                </a:tc>
                <a:extLst>
                  <a:ext uri="{0D108BD9-81ED-4DB2-BD59-A6C34878D82A}">
                    <a16:rowId xmlns:a16="http://schemas.microsoft.com/office/drawing/2014/main" val="2178567017"/>
                  </a:ext>
                </a:extLst>
              </a:tr>
              <a:tr h="370840">
                <a:tc>
                  <a:txBody>
                    <a:bodyPr/>
                    <a:lstStyle/>
                    <a:p>
                      <a:pPr algn="ctr"/>
                      <a:r>
                        <a:rPr lang="en-GB" sz="1600" dirty="0"/>
                        <a:t>&gt;2</a:t>
                      </a:r>
                    </a:p>
                  </a:txBody>
                  <a:tcPr>
                    <a:solidFill>
                      <a:schemeClr val="accent2"/>
                    </a:solidFill>
                  </a:tcPr>
                </a:tc>
                <a:tc>
                  <a:txBody>
                    <a:bodyPr/>
                    <a:lstStyle/>
                    <a:p>
                      <a:pPr algn="ctr"/>
                      <a:r>
                        <a:rPr lang="en-GB" sz="1600" dirty="0"/>
                        <a:t>N</a:t>
                      </a:r>
                    </a:p>
                  </a:txBody>
                  <a:tcPr>
                    <a:solidFill>
                      <a:schemeClr val="accent2"/>
                    </a:solidFill>
                  </a:tcPr>
                </a:tc>
                <a:tc>
                  <a:txBody>
                    <a:bodyPr/>
                    <a:lstStyle/>
                    <a:p>
                      <a:pPr algn="ctr"/>
                      <a:endParaRPr lang="en-GB" sz="1600" dirty="0"/>
                    </a:p>
                  </a:txBody>
                  <a:tcPr>
                    <a:solidFill>
                      <a:schemeClr val="accent2"/>
                    </a:solidFill>
                  </a:tcPr>
                </a:tc>
                <a:extLst>
                  <a:ext uri="{0D108BD9-81ED-4DB2-BD59-A6C34878D82A}">
                    <a16:rowId xmlns:a16="http://schemas.microsoft.com/office/drawing/2014/main" val="2888682643"/>
                  </a:ext>
                </a:extLst>
              </a:tr>
            </a:tbl>
          </a:graphicData>
        </a:graphic>
      </p:graphicFrame>
      <p:sp>
        <p:nvSpPr>
          <p:cNvPr id="4" name="TextBox 3">
            <a:extLst>
              <a:ext uri="{FF2B5EF4-FFF2-40B4-BE49-F238E27FC236}">
                <a16:creationId xmlns:a16="http://schemas.microsoft.com/office/drawing/2014/main" id="{23711FB1-F95D-4F85-B5DB-375AE05D2D09}"/>
              </a:ext>
            </a:extLst>
          </p:cNvPr>
          <p:cNvSpPr txBox="1"/>
          <p:nvPr/>
        </p:nvSpPr>
        <p:spPr>
          <a:xfrm>
            <a:off x="6370317" y="2899897"/>
            <a:ext cx="3683206"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Independent Samples t-test</a:t>
            </a:r>
          </a:p>
        </p:txBody>
      </p:sp>
      <p:sp>
        <p:nvSpPr>
          <p:cNvPr id="7" name="TextBox 6">
            <a:extLst>
              <a:ext uri="{FF2B5EF4-FFF2-40B4-BE49-F238E27FC236}">
                <a16:creationId xmlns:a16="http://schemas.microsoft.com/office/drawing/2014/main" id="{9275536E-BE2A-415C-B023-FAB00735F26B}"/>
              </a:ext>
            </a:extLst>
          </p:cNvPr>
          <p:cNvSpPr txBox="1"/>
          <p:nvPr/>
        </p:nvSpPr>
        <p:spPr>
          <a:xfrm>
            <a:off x="5816632" y="3259610"/>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between-subjects ANOVA</a:t>
            </a:r>
          </a:p>
        </p:txBody>
      </p:sp>
      <p:sp>
        <p:nvSpPr>
          <p:cNvPr id="14" name="TextBox 13">
            <a:extLst>
              <a:ext uri="{FF2B5EF4-FFF2-40B4-BE49-F238E27FC236}">
                <a16:creationId xmlns:a16="http://schemas.microsoft.com/office/drawing/2014/main" id="{7068E80C-35AB-4F91-8AF7-73DE300CDFC4}"/>
              </a:ext>
            </a:extLst>
          </p:cNvPr>
          <p:cNvSpPr txBox="1"/>
          <p:nvPr/>
        </p:nvSpPr>
        <p:spPr>
          <a:xfrm>
            <a:off x="5816632" y="3648803"/>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Paired Samples t-test</a:t>
            </a:r>
          </a:p>
        </p:txBody>
      </p:sp>
      <p:sp>
        <p:nvSpPr>
          <p:cNvPr id="18" name="TextBox 17">
            <a:extLst>
              <a:ext uri="{FF2B5EF4-FFF2-40B4-BE49-F238E27FC236}">
                <a16:creationId xmlns:a16="http://schemas.microsoft.com/office/drawing/2014/main" id="{403FF664-4A40-417C-B5E0-9E509FC4BE58}"/>
              </a:ext>
            </a:extLst>
          </p:cNvPr>
          <p:cNvSpPr txBox="1"/>
          <p:nvPr/>
        </p:nvSpPr>
        <p:spPr>
          <a:xfrm>
            <a:off x="5816632" y="3987357"/>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within-subjects ANOVA</a:t>
            </a:r>
          </a:p>
        </p:txBody>
      </p:sp>
      <p:grpSp>
        <p:nvGrpSpPr>
          <p:cNvPr id="34" name="Group 33">
            <a:extLst>
              <a:ext uri="{FF2B5EF4-FFF2-40B4-BE49-F238E27FC236}">
                <a16:creationId xmlns:a16="http://schemas.microsoft.com/office/drawing/2014/main" id="{26F2070A-1D44-4B9A-8B51-018B5B03A17F}"/>
              </a:ext>
            </a:extLst>
          </p:cNvPr>
          <p:cNvGrpSpPr/>
          <p:nvPr/>
        </p:nvGrpSpPr>
        <p:grpSpPr>
          <a:xfrm>
            <a:off x="312516" y="3069174"/>
            <a:ext cx="9741007" cy="2053645"/>
            <a:chOff x="312516" y="3069174"/>
            <a:chExt cx="9741007" cy="2053645"/>
          </a:xfrm>
        </p:grpSpPr>
        <p:sp>
          <p:nvSpPr>
            <p:cNvPr id="5" name="Rectangle: Rounded Corners 4">
              <a:extLst>
                <a:ext uri="{FF2B5EF4-FFF2-40B4-BE49-F238E27FC236}">
                  <a16:creationId xmlns:a16="http://schemas.microsoft.com/office/drawing/2014/main" id="{4F3E01F2-191A-496F-8DFA-34D68A904482}"/>
                </a:ext>
              </a:extLst>
            </p:cNvPr>
            <p:cNvSpPr/>
            <p:nvPr/>
          </p:nvSpPr>
          <p:spPr>
            <a:xfrm>
              <a:off x="312516" y="4498725"/>
              <a:ext cx="7048983" cy="624094"/>
            </a:xfrm>
            <a:prstGeom prst="roundRect">
              <a:avLst/>
            </a:prstGeom>
            <a:solidFill>
              <a:srgbClr val="FAF3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vs. Secondary education)?  </a:t>
              </a:r>
            </a:p>
          </p:txBody>
        </p:sp>
        <p:cxnSp>
          <p:nvCxnSpPr>
            <p:cNvPr id="19" name="Connector: Elbow 18">
              <a:extLst>
                <a:ext uri="{FF2B5EF4-FFF2-40B4-BE49-F238E27FC236}">
                  <a16:creationId xmlns:a16="http://schemas.microsoft.com/office/drawing/2014/main" id="{9FBA2DE1-79E1-4253-B1DF-1426A78E1DE3}"/>
                </a:ext>
              </a:extLst>
            </p:cNvPr>
            <p:cNvCxnSpPr>
              <a:cxnSpLocks/>
              <a:stCxn id="4" idx="3"/>
              <a:endCxn id="5" idx="3"/>
            </p:cNvCxnSpPr>
            <p:nvPr/>
          </p:nvCxnSpPr>
          <p:spPr>
            <a:xfrm flipH="1">
              <a:off x="7361499" y="3069174"/>
              <a:ext cx="2692024" cy="1741598"/>
            </a:xfrm>
            <a:prstGeom prst="bentConnector3">
              <a:avLst>
                <a:gd name="adj1" fmla="val -17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2A656CE-F20D-4434-A395-C4E38D6F4F39}"/>
              </a:ext>
            </a:extLst>
          </p:cNvPr>
          <p:cNvGrpSpPr/>
          <p:nvPr/>
        </p:nvGrpSpPr>
        <p:grpSpPr>
          <a:xfrm>
            <a:off x="509287" y="3428887"/>
            <a:ext cx="9737311" cy="2264148"/>
            <a:chOff x="509287" y="3428887"/>
            <a:chExt cx="9737311" cy="2264148"/>
          </a:xfrm>
        </p:grpSpPr>
        <p:sp>
          <p:nvSpPr>
            <p:cNvPr id="8" name="Rectangle: Rounded Corners 7">
              <a:extLst>
                <a:ext uri="{FF2B5EF4-FFF2-40B4-BE49-F238E27FC236}">
                  <a16:creationId xmlns:a16="http://schemas.microsoft.com/office/drawing/2014/main" id="{7C3CDBB5-D6F9-4982-9F95-7423500A286E}"/>
                </a:ext>
              </a:extLst>
            </p:cNvPr>
            <p:cNvSpPr/>
            <p:nvPr/>
          </p:nvSpPr>
          <p:spPr>
            <a:xfrm>
              <a:off x="509287" y="5068941"/>
              <a:ext cx="7315199" cy="624094"/>
            </a:xfrm>
            <a:prstGeom prst="roundRect">
              <a:avLst/>
            </a:prstGeom>
            <a:solidFill>
              <a:srgbClr val="F5E6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Secondary or Tertiary education)?  </a:t>
              </a:r>
            </a:p>
          </p:txBody>
        </p:sp>
        <p:cxnSp>
          <p:nvCxnSpPr>
            <p:cNvPr id="23" name="Connector: Elbow 22">
              <a:extLst>
                <a:ext uri="{FF2B5EF4-FFF2-40B4-BE49-F238E27FC236}">
                  <a16:creationId xmlns:a16="http://schemas.microsoft.com/office/drawing/2014/main" id="{F204F03E-F276-4693-BCBB-582AF4C77DBD}"/>
                </a:ext>
              </a:extLst>
            </p:cNvPr>
            <p:cNvCxnSpPr>
              <a:cxnSpLocks/>
              <a:stCxn id="7" idx="3"/>
              <a:endCxn id="8" idx="3"/>
            </p:cNvCxnSpPr>
            <p:nvPr/>
          </p:nvCxnSpPr>
          <p:spPr>
            <a:xfrm flipH="1">
              <a:off x="7824486" y="3428887"/>
              <a:ext cx="2422112" cy="1952101"/>
            </a:xfrm>
            <a:prstGeom prst="bentConnector3">
              <a:avLst>
                <a:gd name="adj1" fmla="val -19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9F5680DE-6B21-455D-8666-49D2C005BC4D}"/>
              </a:ext>
            </a:extLst>
          </p:cNvPr>
          <p:cNvGrpSpPr/>
          <p:nvPr/>
        </p:nvGrpSpPr>
        <p:grpSpPr>
          <a:xfrm>
            <a:off x="787079" y="3818080"/>
            <a:ext cx="9459519" cy="2445171"/>
            <a:chOff x="787079" y="3818080"/>
            <a:chExt cx="9459519" cy="2445171"/>
          </a:xfrm>
        </p:grpSpPr>
        <p:sp>
          <p:nvSpPr>
            <p:cNvPr id="16" name="Rectangle: Rounded Corners 15">
              <a:extLst>
                <a:ext uri="{FF2B5EF4-FFF2-40B4-BE49-F238E27FC236}">
                  <a16:creationId xmlns:a16="http://schemas.microsoft.com/office/drawing/2014/main" id="{F4B8D68C-6DA2-4DA9-886C-846C6A9A19EA}"/>
                </a:ext>
              </a:extLst>
            </p:cNvPr>
            <p:cNvSpPr/>
            <p:nvPr/>
          </p:nvSpPr>
          <p:spPr>
            <a:xfrm>
              <a:off x="787079" y="5639157"/>
              <a:ext cx="8796759" cy="624094"/>
            </a:xfrm>
            <a:prstGeom prst="roundRect">
              <a:avLst/>
            </a:prstGeom>
            <a:solidFill>
              <a:srgbClr val="F0DA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(stress measured twice: pre- vs. post-program)?</a:t>
              </a:r>
            </a:p>
          </p:txBody>
        </p:sp>
        <p:cxnSp>
          <p:nvCxnSpPr>
            <p:cNvPr id="27" name="Connector: Elbow 26">
              <a:extLst>
                <a:ext uri="{FF2B5EF4-FFF2-40B4-BE49-F238E27FC236}">
                  <a16:creationId xmlns:a16="http://schemas.microsoft.com/office/drawing/2014/main" id="{BC10D185-FCB4-4918-9444-7599F7E53285}"/>
                </a:ext>
              </a:extLst>
            </p:cNvPr>
            <p:cNvCxnSpPr>
              <a:cxnSpLocks/>
              <a:stCxn id="14" idx="3"/>
              <a:endCxn id="16" idx="3"/>
            </p:cNvCxnSpPr>
            <p:nvPr/>
          </p:nvCxnSpPr>
          <p:spPr>
            <a:xfrm flipH="1">
              <a:off x="9583838" y="3818080"/>
              <a:ext cx="662760" cy="2133124"/>
            </a:xfrm>
            <a:prstGeom prst="bentConnector3">
              <a:avLst>
                <a:gd name="adj1" fmla="val -102603"/>
              </a:avLst>
            </a:prstGeom>
            <a:ln>
              <a:tailEnd type="triangle"/>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980DB56-1AFA-4681-8E6D-059DCB0FF04E}"/>
              </a:ext>
            </a:extLst>
          </p:cNvPr>
          <p:cNvGrpSpPr/>
          <p:nvPr/>
        </p:nvGrpSpPr>
        <p:grpSpPr>
          <a:xfrm>
            <a:off x="3831220" y="4156634"/>
            <a:ext cx="7419370" cy="2676833"/>
            <a:chOff x="3831220" y="4156634"/>
            <a:chExt cx="7419370" cy="2676833"/>
          </a:xfrm>
        </p:grpSpPr>
        <p:sp>
          <p:nvSpPr>
            <p:cNvPr id="17" name="Rectangle: Rounded Corners 16">
              <a:extLst>
                <a:ext uri="{FF2B5EF4-FFF2-40B4-BE49-F238E27FC236}">
                  <a16:creationId xmlns:a16="http://schemas.microsoft.com/office/drawing/2014/main" id="{A79AF6AE-57D8-4EAD-B4DB-EFEF134CD6E0}"/>
                </a:ext>
              </a:extLst>
            </p:cNvPr>
            <p:cNvSpPr/>
            <p:nvPr/>
          </p:nvSpPr>
          <p:spPr>
            <a:xfrm>
              <a:off x="3831220" y="6209373"/>
              <a:ext cx="7419370" cy="624094"/>
            </a:xfrm>
            <a:prstGeom prst="roundRect">
              <a:avLst/>
            </a:prstGeom>
            <a:solidFill>
              <a:srgbClr val="E6C1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vary across the academic year (stress measured four times: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Autumn</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Winter, Spring, Summer Semesters)?</a:t>
              </a:r>
            </a:p>
          </p:txBody>
        </p:sp>
        <p:cxnSp>
          <p:nvCxnSpPr>
            <p:cNvPr id="31" name="Connector: Elbow 30">
              <a:extLst>
                <a:ext uri="{FF2B5EF4-FFF2-40B4-BE49-F238E27FC236}">
                  <a16:creationId xmlns:a16="http://schemas.microsoft.com/office/drawing/2014/main" id="{BC0D4606-1B22-490D-A404-10BFD5D9A884}"/>
                </a:ext>
              </a:extLst>
            </p:cNvPr>
            <p:cNvCxnSpPr>
              <a:cxnSpLocks/>
              <a:stCxn id="18" idx="3"/>
              <a:endCxn id="17" idx="3"/>
            </p:cNvCxnSpPr>
            <p:nvPr/>
          </p:nvCxnSpPr>
          <p:spPr>
            <a:xfrm>
              <a:off x="10246598" y="4156634"/>
              <a:ext cx="1003992" cy="2364786"/>
            </a:xfrm>
            <a:prstGeom prst="bentConnector3">
              <a:avLst>
                <a:gd name="adj1" fmla="val 122769"/>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953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heel(1)">
                                      <p:cBhvr>
                                        <p:cTn id="12" dur="20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heel(1)">
                                      <p:cBhvr>
                                        <p:cTn id="17" dur="2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05454B-9DD4-4DA9-AC2D-7347F9219730}"/>
              </a:ext>
            </a:extLst>
          </p:cNvPr>
          <p:cNvSpPr>
            <a:spLocks noGrp="1"/>
          </p:cNvSpPr>
          <p:nvPr>
            <p:ph type="title"/>
          </p:nvPr>
        </p:nvSpPr>
        <p:spPr>
          <a:xfrm>
            <a:off x="767080" y="904558"/>
            <a:ext cx="9759950" cy="708025"/>
          </a:xfrm>
        </p:spPr>
        <p:txBody>
          <a:bodyPr/>
          <a:lstStyle/>
          <a:p>
            <a:r>
              <a:rPr lang="en-GB" sz="3200" dirty="0"/>
              <a:t>Continuous DV with more than 1 Categorical IV*</a:t>
            </a:r>
          </a:p>
        </p:txBody>
      </p:sp>
      <p:graphicFrame>
        <p:nvGraphicFramePr>
          <p:cNvPr id="3" name="Table 3">
            <a:extLst>
              <a:ext uri="{FF2B5EF4-FFF2-40B4-BE49-F238E27FC236}">
                <a16:creationId xmlns:a16="http://schemas.microsoft.com/office/drawing/2014/main" id="{EB8BB186-0A2D-4636-9E70-75AE7AD0D337}"/>
              </a:ext>
            </a:extLst>
          </p:cNvPr>
          <p:cNvGraphicFramePr>
            <a:graphicFrameLocks noGrp="1"/>
          </p:cNvGraphicFramePr>
          <p:nvPr/>
        </p:nvGraphicFramePr>
        <p:xfrm>
          <a:off x="838724" y="2321951"/>
          <a:ext cx="10584000" cy="1752600"/>
        </p:xfrm>
        <a:graphic>
          <a:graphicData uri="http://schemas.openxmlformats.org/drawingml/2006/table">
            <a:tbl>
              <a:tblPr firstRow="1" bandRow="1">
                <a:tableStyleId>{00A15C55-8517-42AA-B614-E9B94910E393}</a:tableStyleId>
              </a:tblPr>
              <a:tblGrid>
                <a:gridCol w="3024000">
                  <a:extLst>
                    <a:ext uri="{9D8B030D-6E8A-4147-A177-3AD203B41FA5}">
                      <a16:colId xmlns:a16="http://schemas.microsoft.com/office/drawing/2014/main" val="1113720604"/>
                    </a:ext>
                  </a:extLst>
                </a:gridCol>
                <a:gridCol w="3024000">
                  <a:extLst>
                    <a:ext uri="{9D8B030D-6E8A-4147-A177-3AD203B41FA5}">
                      <a16:colId xmlns:a16="http://schemas.microsoft.com/office/drawing/2014/main" val="3850266296"/>
                    </a:ext>
                  </a:extLst>
                </a:gridCol>
                <a:gridCol w="4536000">
                  <a:extLst>
                    <a:ext uri="{9D8B030D-6E8A-4147-A177-3AD203B41FA5}">
                      <a16:colId xmlns:a16="http://schemas.microsoft.com/office/drawing/2014/main" val="123866002"/>
                    </a:ext>
                  </a:extLst>
                </a:gridCol>
              </a:tblGrid>
              <a:tr h="370840">
                <a:tc>
                  <a:txBody>
                    <a:bodyPr/>
                    <a:lstStyle/>
                    <a:p>
                      <a:pPr algn="ctr"/>
                      <a:r>
                        <a:rPr lang="en-GB" b="0" dirty="0">
                          <a:solidFill>
                            <a:schemeClr val="bg1"/>
                          </a:solidFill>
                        </a:rPr>
                        <a:t>Are Levels Independent in </a:t>
                      </a:r>
                      <a:r>
                        <a:rPr lang="en-GB" b="1" dirty="0">
                          <a:solidFill>
                            <a:schemeClr val="bg1"/>
                          </a:solidFill>
                        </a:rPr>
                        <a:t>first</a:t>
                      </a:r>
                      <a:r>
                        <a:rPr lang="en-GB" b="0" dirty="0">
                          <a:solidFill>
                            <a:schemeClr val="bg1"/>
                          </a:solidFill>
                        </a:rPr>
                        <a:t> IV?</a:t>
                      </a:r>
                    </a:p>
                  </a:txBody>
                  <a:tcPr/>
                </a:tc>
                <a:tc>
                  <a:txBody>
                    <a:bodyPr/>
                    <a:lstStyle/>
                    <a:p>
                      <a:pPr algn="ctr"/>
                      <a:r>
                        <a:rPr lang="en-GB" b="0" dirty="0">
                          <a:solidFill>
                            <a:schemeClr val="bg1"/>
                          </a:solidFill>
                        </a:rPr>
                        <a:t>Are Levels Independent in </a:t>
                      </a:r>
                      <a:r>
                        <a:rPr lang="en-GB" b="1" dirty="0">
                          <a:solidFill>
                            <a:schemeClr val="bg1"/>
                          </a:solidFill>
                        </a:rPr>
                        <a:t>second</a:t>
                      </a:r>
                      <a:r>
                        <a:rPr lang="en-GB" b="0" dirty="0">
                          <a:solidFill>
                            <a:schemeClr val="bg1"/>
                          </a:solidFill>
                        </a:rPr>
                        <a:t>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dirty="0"/>
                        <a:t>Y</a:t>
                      </a:r>
                    </a:p>
                  </a:txBody>
                  <a:tcPr>
                    <a:solidFill>
                      <a:schemeClr val="accent4">
                        <a:lumMod val="20000"/>
                        <a:lumOff val="80000"/>
                      </a:schemeClr>
                    </a:solidFill>
                  </a:tcPr>
                </a:tc>
                <a:tc>
                  <a:txBody>
                    <a:bodyPr/>
                    <a:lstStyle/>
                    <a:p>
                      <a:pPr algn="ctr"/>
                      <a:r>
                        <a:rPr lang="en-GB" dirty="0"/>
                        <a:t>Y</a:t>
                      </a:r>
                    </a:p>
                  </a:txBody>
                  <a:tcPr>
                    <a:solidFill>
                      <a:schemeClr val="accent4">
                        <a:lumMod val="20000"/>
                        <a:lumOff val="80000"/>
                      </a:schemeClr>
                    </a:solidFill>
                  </a:tcPr>
                </a:tc>
                <a:tc>
                  <a:txBody>
                    <a:bodyPr/>
                    <a:lstStyle/>
                    <a:p>
                      <a:pPr algn="ctr"/>
                      <a:endParaRPr lang="en-GB" dirty="0"/>
                    </a:p>
                  </a:txBody>
                  <a:tcPr>
                    <a:solidFill>
                      <a:schemeClr val="accent4">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dirty="0"/>
                        <a:t>N</a:t>
                      </a:r>
                    </a:p>
                  </a:txBody>
                  <a:tcPr>
                    <a:solidFill>
                      <a:schemeClr val="accent4">
                        <a:lumMod val="40000"/>
                        <a:lumOff val="60000"/>
                      </a:schemeClr>
                    </a:solidFill>
                  </a:tcPr>
                </a:tc>
                <a:tc>
                  <a:txBody>
                    <a:bodyPr/>
                    <a:lstStyle/>
                    <a:p>
                      <a:pPr algn="ctr"/>
                      <a:r>
                        <a:rPr lang="en-GB" dirty="0"/>
                        <a:t>N</a:t>
                      </a:r>
                    </a:p>
                  </a:txBody>
                  <a:tcPr>
                    <a:solidFill>
                      <a:schemeClr val="accent4">
                        <a:lumMod val="40000"/>
                        <a:lumOff val="60000"/>
                      </a:schemeClr>
                    </a:solidFill>
                  </a:tcPr>
                </a:tc>
                <a:tc>
                  <a:txBody>
                    <a:bodyPr/>
                    <a:lstStyle/>
                    <a:p>
                      <a:pPr algn="ctr"/>
                      <a:endParaRPr lang="en-GB" dirty="0"/>
                    </a:p>
                  </a:txBody>
                  <a:tcPr>
                    <a:solidFill>
                      <a:schemeClr val="accent4">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dirty="0"/>
                        <a:t>Y</a:t>
                      </a:r>
                    </a:p>
                  </a:txBody>
                  <a:tcPr>
                    <a:solidFill>
                      <a:schemeClr val="accent4">
                        <a:lumMod val="60000"/>
                        <a:lumOff val="40000"/>
                      </a:schemeClr>
                    </a:solidFill>
                  </a:tcPr>
                </a:tc>
                <a:tc>
                  <a:txBody>
                    <a:bodyPr/>
                    <a:lstStyle/>
                    <a:p>
                      <a:pPr algn="ctr"/>
                      <a:r>
                        <a:rPr lang="en-GB" dirty="0"/>
                        <a:t>N</a:t>
                      </a:r>
                    </a:p>
                  </a:txBody>
                  <a:tcPr>
                    <a:solidFill>
                      <a:schemeClr val="accent4">
                        <a:lumMod val="60000"/>
                        <a:lumOff val="40000"/>
                      </a:schemeClr>
                    </a:solidFill>
                  </a:tcPr>
                </a:tc>
                <a:tc>
                  <a:txBody>
                    <a:bodyPr/>
                    <a:lstStyle/>
                    <a:p>
                      <a:pPr algn="ctr"/>
                      <a:endParaRPr lang="en-GB" dirty="0"/>
                    </a:p>
                  </a:txBody>
                  <a:tcPr>
                    <a:solidFill>
                      <a:schemeClr val="accent4">
                        <a:lumMod val="60000"/>
                        <a:lumOff val="40000"/>
                      </a:schemeClr>
                    </a:solidFill>
                  </a:tcPr>
                </a:tc>
                <a:extLst>
                  <a:ext uri="{0D108BD9-81ED-4DB2-BD59-A6C34878D82A}">
                    <a16:rowId xmlns:a16="http://schemas.microsoft.com/office/drawing/2014/main" val="2178567017"/>
                  </a:ext>
                </a:extLst>
              </a:tr>
            </a:tbl>
          </a:graphicData>
        </a:graphic>
      </p:graphicFrame>
      <p:sp>
        <p:nvSpPr>
          <p:cNvPr id="4" name="TextBox 3">
            <a:extLst>
              <a:ext uri="{FF2B5EF4-FFF2-40B4-BE49-F238E27FC236}">
                <a16:creationId xmlns:a16="http://schemas.microsoft.com/office/drawing/2014/main" id="{6675E2DA-B7B8-4229-86DA-AB0F1370B06E}"/>
              </a:ext>
            </a:extLst>
          </p:cNvPr>
          <p:cNvSpPr txBox="1"/>
          <p:nvPr/>
        </p:nvSpPr>
        <p:spPr>
          <a:xfrm>
            <a:off x="672994" y="5957229"/>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All examples here are 2-way models (i.e. only 2 IVs) but you can build more complex models with &gt;2 IVs. </a:t>
            </a:r>
          </a:p>
        </p:txBody>
      </p:sp>
      <p:sp>
        <p:nvSpPr>
          <p:cNvPr id="5" name="TextBox 4">
            <a:extLst>
              <a:ext uri="{FF2B5EF4-FFF2-40B4-BE49-F238E27FC236}">
                <a16:creationId xmlns:a16="http://schemas.microsoft.com/office/drawing/2014/main" id="{2E7EBD47-0013-473B-876E-E5361ECC9EDD}"/>
              </a:ext>
            </a:extLst>
          </p:cNvPr>
          <p:cNvSpPr txBox="1"/>
          <p:nvPr/>
        </p:nvSpPr>
        <p:spPr>
          <a:xfrm>
            <a:off x="672994" y="6240352"/>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using SPSS, this is usually still run using the Factorial Repeated Measures ANOVA function (line above). </a:t>
            </a:r>
          </a:p>
        </p:txBody>
      </p:sp>
      <p:sp>
        <p:nvSpPr>
          <p:cNvPr id="8" name="TextBox 7">
            <a:extLst>
              <a:ext uri="{FF2B5EF4-FFF2-40B4-BE49-F238E27FC236}">
                <a16:creationId xmlns:a16="http://schemas.microsoft.com/office/drawing/2014/main" id="{37A40A6C-6539-4425-B075-9C6816CCB2CB}"/>
              </a:ext>
            </a:extLst>
          </p:cNvPr>
          <p:cNvSpPr txBox="1"/>
          <p:nvPr/>
        </p:nvSpPr>
        <p:spPr>
          <a:xfrm>
            <a:off x="672994" y="6516080"/>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FF0000"/>
                </a:solidFill>
                <a:effectLst/>
                <a:uLnTx/>
                <a:uFillTx/>
                <a:latin typeface="Century Gothic" panose="020B0502020202020204"/>
                <a:ea typeface="+mn-ea"/>
                <a:cs typeface="+mn-cs"/>
              </a:rPr>
              <a:t>These models can test if the effects of these IVs on the DV are independent or whether they interact too. </a:t>
            </a:r>
          </a:p>
        </p:txBody>
      </p:sp>
      <p:sp>
        <p:nvSpPr>
          <p:cNvPr id="11" name="TextBox 10">
            <a:extLst>
              <a:ext uri="{FF2B5EF4-FFF2-40B4-BE49-F238E27FC236}">
                <a16:creationId xmlns:a16="http://schemas.microsoft.com/office/drawing/2014/main" id="{E3767605-D30F-4E9F-8684-FFA14DCDAD66}"/>
              </a:ext>
            </a:extLst>
          </p:cNvPr>
          <p:cNvSpPr txBox="1"/>
          <p:nvPr/>
        </p:nvSpPr>
        <p:spPr>
          <a:xfrm>
            <a:off x="6823630" y="2981014"/>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Independent Groups ANOVA</a:t>
            </a:r>
          </a:p>
        </p:txBody>
      </p:sp>
      <p:sp>
        <p:nvSpPr>
          <p:cNvPr id="12" name="TextBox 11">
            <a:extLst>
              <a:ext uri="{FF2B5EF4-FFF2-40B4-BE49-F238E27FC236}">
                <a16:creationId xmlns:a16="http://schemas.microsoft.com/office/drawing/2014/main" id="{C0970850-41F2-4287-822E-039C4393441B}"/>
              </a:ext>
            </a:extLst>
          </p:cNvPr>
          <p:cNvSpPr txBox="1"/>
          <p:nvPr/>
        </p:nvSpPr>
        <p:spPr>
          <a:xfrm>
            <a:off x="6823630" y="33527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Repeated Measures ANOVA</a:t>
            </a:r>
          </a:p>
        </p:txBody>
      </p:sp>
      <p:sp>
        <p:nvSpPr>
          <p:cNvPr id="13" name="TextBox 12">
            <a:extLst>
              <a:ext uri="{FF2B5EF4-FFF2-40B4-BE49-F238E27FC236}">
                <a16:creationId xmlns:a16="http://schemas.microsoft.com/office/drawing/2014/main" id="{A8EA8D2B-8D3E-4F8E-916D-55DC545C5916}"/>
              </a:ext>
            </a:extLst>
          </p:cNvPr>
          <p:cNvSpPr txBox="1"/>
          <p:nvPr/>
        </p:nvSpPr>
        <p:spPr>
          <a:xfrm>
            <a:off x="6823630" y="37218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Mixed ANOVA**</a:t>
            </a:r>
          </a:p>
        </p:txBody>
      </p:sp>
      <p:grpSp>
        <p:nvGrpSpPr>
          <p:cNvPr id="42" name="Group 41">
            <a:extLst>
              <a:ext uri="{FF2B5EF4-FFF2-40B4-BE49-F238E27FC236}">
                <a16:creationId xmlns:a16="http://schemas.microsoft.com/office/drawing/2014/main" id="{A504BB19-3798-4B3A-9C80-3AEFECB78320}"/>
              </a:ext>
            </a:extLst>
          </p:cNvPr>
          <p:cNvGrpSpPr/>
          <p:nvPr/>
        </p:nvGrpSpPr>
        <p:grpSpPr>
          <a:xfrm>
            <a:off x="243068" y="3198251"/>
            <a:ext cx="11179656" cy="1533357"/>
            <a:chOff x="243068" y="3198251"/>
            <a:chExt cx="11179656" cy="1533357"/>
          </a:xfrm>
        </p:grpSpPr>
        <p:sp>
          <p:nvSpPr>
            <p:cNvPr id="6" name="Rectangle: Rounded Corners 5">
              <a:extLst>
                <a:ext uri="{FF2B5EF4-FFF2-40B4-BE49-F238E27FC236}">
                  <a16:creationId xmlns:a16="http://schemas.microsoft.com/office/drawing/2014/main" id="{2C934ACF-C56E-4C4F-B0D6-F3698509C571}"/>
                </a:ext>
              </a:extLst>
            </p:cNvPr>
            <p:cNvSpPr/>
            <p:nvPr/>
          </p:nvSpPr>
          <p:spPr>
            <a:xfrm>
              <a:off x="243068" y="4015340"/>
              <a:ext cx="9907929" cy="716268"/>
            </a:xfrm>
            <a:prstGeom prst="roundRect">
              <a:avLst/>
            </a:prstGeom>
            <a:solidFill>
              <a:srgbClr val="DEE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Is school absence level (No. of days) associated with whether a student has caring responsibilities (Yes or No) and/or is experiencing food insecurity (family uses food bank? Yes or No?)***</a:t>
              </a:r>
            </a:p>
          </p:txBody>
        </p:sp>
        <p:cxnSp>
          <p:nvCxnSpPr>
            <p:cNvPr id="14" name="Connector: Elbow 13">
              <a:extLst>
                <a:ext uri="{FF2B5EF4-FFF2-40B4-BE49-F238E27FC236}">
                  <a16:creationId xmlns:a16="http://schemas.microsoft.com/office/drawing/2014/main" id="{6AD3EB85-0236-4BE2-88A7-D6DA7D86EC55}"/>
                </a:ext>
              </a:extLst>
            </p:cNvPr>
            <p:cNvCxnSpPr>
              <a:cxnSpLocks/>
              <a:stCxn id="3" idx="3"/>
              <a:endCxn id="6" idx="3"/>
            </p:cNvCxnSpPr>
            <p:nvPr/>
          </p:nvCxnSpPr>
          <p:spPr>
            <a:xfrm flipH="1">
              <a:off x="10150997" y="3198251"/>
              <a:ext cx="1271727" cy="1175223"/>
            </a:xfrm>
            <a:prstGeom prst="bentConnector3">
              <a:avLst>
                <a:gd name="adj1" fmla="val -17976"/>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FC742D80-183A-4FDB-907E-639A0746AFF9}"/>
              </a:ext>
            </a:extLst>
          </p:cNvPr>
          <p:cNvGrpSpPr/>
          <p:nvPr/>
        </p:nvGrpSpPr>
        <p:grpSpPr>
          <a:xfrm>
            <a:off x="243068" y="3522009"/>
            <a:ext cx="11677838" cy="1801821"/>
            <a:chOff x="243068" y="3522009"/>
            <a:chExt cx="11677838" cy="1801821"/>
          </a:xfrm>
        </p:grpSpPr>
        <p:sp>
          <p:nvSpPr>
            <p:cNvPr id="37" name="Rectangle: Rounded Corners 36">
              <a:extLst>
                <a:ext uri="{FF2B5EF4-FFF2-40B4-BE49-F238E27FC236}">
                  <a16:creationId xmlns:a16="http://schemas.microsoft.com/office/drawing/2014/main" id="{3E8E743D-9A99-4365-AE38-4D1B5B129CA5}"/>
                </a:ext>
              </a:extLst>
            </p:cNvPr>
            <p:cNvSpPr/>
            <p:nvPr/>
          </p:nvSpPr>
          <p:spPr>
            <a:xfrm>
              <a:off x="243068" y="4607562"/>
              <a:ext cx="11677838" cy="716268"/>
            </a:xfrm>
            <a:prstGeom prst="roundRect">
              <a:avLst/>
            </a:prstGeom>
            <a:solidFill>
              <a:srgbClr val="BDD9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Does on-task behaviour (0-100%) during a lesson associate with the time of the lesson during the day (AM vs. PM) and/or whether learning is active or passive within the lesson (i.e. 4 lessons: Act-AM, Pass-AM; Act-PM; Pass-PM) ?***</a:t>
              </a:r>
            </a:p>
          </p:txBody>
        </p:sp>
        <p:cxnSp>
          <p:nvCxnSpPr>
            <p:cNvPr id="38" name="Connector: Elbow 37">
              <a:extLst>
                <a:ext uri="{FF2B5EF4-FFF2-40B4-BE49-F238E27FC236}">
                  <a16:creationId xmlns:a16="http://schemas.microsoft.com/office/drawing/2014/main" id="{56A24C88-58DE-4E83-8C22-5587E586F968}"/>
                </a:ext>
              </a:extLst>
            </p:cNvPr>
            <p:cNvCxnSpPr>
              <a:cxnSpLocks/>
              <a:stCxn id="12" idx="3"/>
              <a:endCxn id="37" idx="3"/>
            </p:cNvCxnSpPr>
            <p:nvPr/>
          </p:nvCxnSpPr>
          <p:spPr>
            <a:xfrm>
              <a:off x="11253596" y="3522009"/>
              <a:ext cx="667310" cy="1443687"/>
            </a:xfrm>
            <a:prstGeom prst="bentConnector3">
              <a:avLst>
                <a:gd name="adj1" fmla="val 118646"/>
              </a:avLst>
            </a:prstGeom>
            <a:ln>
              <a:tailEnd type="triangle"/>
            </a:ln>
          </p:spPr>
          <p:style>
            <a:lnRef idx="1">
              <a:schemeClr val="dk1"/>
            </a:lnRef>
            <a:fillRef idx="0">
              <a:schemeClr val="dk1"/>
            </a:fillRef>
            <a:effectRef idx="0">
              <a:schemeClr val="dk1"/>
            </a:effectRef>
            <a:fontRef idx="minor">
              <a:schemeClr val="tx1"/>
            </a:fontRef>
          </p:style>
        </p:cxnSp>
      </p:grpSp>
      <p:grpSp>
        <p:nvGrpSpPr>
          <p:cNvPr id="44" name="Group 43">
            <a:extLst>
              <a:ext uri="{FF2B5EF4-FFF2-40B4-BE49-F238E27FC236}">
                <a16:creationId xmlns:a16="http://schemas.microsoft.com/office/drawing/2014/main" id="{710737F6-DC9B-436B-97BF-C2369F197948}"/>
              </a:ext>
            </a:extLst>
          </p:cNvPr>
          <p:cNvGrpSpPr/>
          <p:nvPr/>
        </p:nvGrpSpPr>
        <p:grpSpPr>
          <a:xfrm>
            <a:off x="218430" y="3891109"/>
            <a:ext cx="11677838" cy="2108699"/>
            <a:chOff x="243068" y="3811256"/>
            <a:chExt cx="11677838" cy="2108699"/>
          </a:xfrm>
        </p:grpSpPr>
        <p:cxnSp>
          <p:nvCxnSpPr>
            <p:cNvPr id="16" name="Connector: Elbow 15">
              <a:extLst>
                <a:ext uri="{FF2B5EF4-FFF2-40B4-BE49-F238E27FC236}">
                  <a16:creationId xmlns:a16="http://schemas.microsoft.com/office/drawing/2014/main" id="{61BD561F-A364-4F5F-BA1F-65520AA08289}"/>
                </a:ext>
              </a:extLst>
            </p:cNvPr>
            <p:cNvCxnSpPr>
              <a:cxnSpLocks/>
              <a:stCxn id="13" idx="3"/>
              <a:endCxn id="10" idx="3"/>
            </p:cNvCxnSpPr>
            <p:nvPr/>
          </p:nvCxnSpPr>
          <p:spPr>
            <a:xfrm>
              <a:off x="11278234" y="3811256"/>
              <a:ext cx="642672" cy="1750565"/>
            </a:xfrm>
            <a:prstGeom prst="bentConnector3">
              <a:avLst>
                <a:gd name="adj1" fmla="val 135570"/>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5FE62E24-3E07-4A10-B6AE-F4F30438A4EA}"/>
                </a:ext>
              </a:extLst>
            </p:cNvPr>
            <p:cNvSpPr/>
            <p:nvPr/>
          </p:nvSpPr>
          <p:spPr>
            <a:xfrm>
              <a:off x="243068" y="5203687"/>
              <a:ext cx="11677838" cy="716268"/>
            </a:xfrm>
            <a:prstGeom prst="roundRect">
              <a:avLst/>
            </a:prstGeom>
            <a:solidFill>
              <a:srgbClr val="9CC6F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(pre- vs. post-program) and does this depend on how it is delivered (online vs. in-person)?***</a:t>
              </a:r>
            </a:p>
          </p:txBody>
        </p:sp>
      </p:grpSp>
    </p:spTree>
    <p:extLst>
      <p:ext uri="{BB962C8B-B14F-4D97-AF65-F5344CB8AC3E}">
        <p14:creationId xmlns:p14="http://schemas.microsoft.com/office/powerpoint/2010/main" val="321052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heel(1)">
                                      <p:cBhvr>
                                        <p:cTn id="12" dur="2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heel(1)">
                                      <p:cBhvr>
                                        <p:cTn id="17" dur="20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2_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2604</TotalTime>
  <Words>1633</Words>
  <Application>Microsoft Office PowerPoint</Application>
  <PresentationFormat>Widescreen</PresentationFormat>
  <Paragraphs>174</Paragraphs>
  <Slides>11</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Arial</vt:lpstr>
      <vt:lpstr>Calibri</vt:lpstr>
      <vt:lpstr>Century Gothic</vt:lpstr>
      <vt:lpstr>Wingdings 3</vt:lpstr>
      <vt:lpstr>Ion Boardroom</vt:lpstr>
      <vt:lpstr>2_Ion Boardroom</vt:lpstr>
      <vt:lpstr>An introduction to inferential statistical tests  CAP Pathway: Intro to Statistics </vt:lpstr>
      <vt:lpstr>In this session</vt:lpstr>
      <vt:lpstr>More generally: Choosing a model</vt:lpstr>
      <vt:lpstr>A Garden of Forking Paths!</vt:lpstr>
      <vt:lpstr>Categorical DV with Categorical IV(s)</vt:lpstr>
      <vt:lpstr>Categorical DV with continuous IV(s)*</vt:lpstr>
      <vt:lpstr>For a Continuous Dependent Variable</vt:lpstr>
      <vt:lpstr>Continuous DV with only 1 Categorical IV</vt:lpstr>
      <vt:lpstr>Continuous DV with more than 1 Categorical IV*</vt:lpstr>
      <vt:lpstr>Continuous DV with Continuous IVs*</vt:lpstr>
      <vt:lpstr>We can go further still!</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Born in Bradford  Major projects (Psychology)</dc:title>
  <dc:creator>Liam Hill</dc:creator>
  <cp:lastModifiedBy>Liam Hill</cp:lastModifiedBy>
  <cp:revision>1572</cp:revision>
  <dcterms:created xsi:type="dcterms:W3CDTF">2019-04-09T07:57:46Z</dcterms:created>
  <dcterms:modified xsi:type="dcterms:W3CDTF">2025-06-13T16:13:32Z</dcterms:modified>
</cp:coreProperties>
</file>